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97" r:id="rId23"/>
    <p:sldId id="298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44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89"/>
    <p:restoredTop sz="94643"/>
  </p:normalViewPr>
  <p:slideViewPr>
    <p:cSldViewPr snapToGrid="0" snapToObjects="1">
      <p:cViewPr>
        <p:scale>
          <a:sx n="75" d="100"/>
          <a:sy n="75" d="100"/>
        </p:scale>
        <p:origin x="-1080" y="-4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80B9F-7F95-AE47-9FDC-7BACA1521434}" type="datetimeFigureOut">
              <a:rPr lang="en-US" smtClean="0"/>
              <a:t>5/29/18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0EF29-9E57-9A43-8387-3D15E7E00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3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B26EBB-FB6F-DF4F-BB6C-9EF1A18FB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2CD58A7-23D1-F749-B72C-DA767728ED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2" y="6401208"/>
            <a:ext cx="1516284" cy="366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13A430-56A5-764C-9CAC-741372F4544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785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088" y="787078"/>
            <a:ext cx="8781568" cy="695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088" y="1617280"/>
            <a:ext cx="8781568" cy="4601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825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A05A3-E313-FC44-9866-DD6EB4746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653F64-1499-6B4D-BE31-52931E1BC87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60" y="6433138"/>
            <a:ext cx="1192192" cy="28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gif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4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19.jpg"/><Relationship Id="rId21" Type="http://schemas.openxmlformats.org/officeDocument/2006/relationships/image" Target="../media/image20.png"/><Relationship Id="rId22" Type="http://schemas.openxmlformats.org/officeDocument/2006/relationships/image" Target="../media/image21.jpe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jpeg"/><Relationship Id="rId16" Type="http://schemas.openxmlformats.org/officeDocument/2006/relationships/hyperlink" Target="http://www.google.com/url?sa=i&amp;rct=j&amp;q=&amp;esrc=s&amp;frm=1&amp;source=images&amp;cd=&amp;cad=rja&amp;docid=-qoqtKHt4EGQsM&amp;tbnid=vdLDH2ruI6U2hM:&amp;ved=0CAUQjRw&amp;url=http://www.cose.org/Build%20Connections/NEOSA%20Technology%20Network.aspx&amp;ei=MOpmUarRC-GM2gXvqYGIBw&amp;bvm=bv.45107431,d.b2I&amp;psig=AFQjCNHKEsT7y9yW6USmZVrcPGooTLhIIg&amp;ust=1365785514622328" TargetMode="External"/><Relationship Id="rId17" Type="http://schemas.openxmlformats.org/officeDocument/2006/relationships/image" Target="../media/image17.gif"/><Relationship Id="rId18" Type="http://schemas.openxmlformats.org/officeDocument/2006/relationships/image" Target="../media/image18.jpeg"/><Relationship Id="rId19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http://www.tackledoc.com/Product_Pics/Ardent/ardent_logo.jpg&amp;imgrefurl=http://www.tackledoc.com/brand_index.phtml&amp;usg=__OagYIdbqUTCXNiD38cAhmHgnQqk=&amp;h=58&amp;w=125&amp;sz=4&amp;hl=en&amp;start=140&amp;um=1&amp;itbs=1&amp;tbnid=V0eSxsr2lb6byM:&amp;tbnh=42&amp;tbnw=90&amp;prev=/images?q=ardent+logo&amp;start=126&amp;um=1&amp;hl=en&amp;sa=N&amp;rls=com.microsoft:en-us:IE-SearchBox&amp;ndsp=18&amp;tbs=isch:1" TargetMode="External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sv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8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4E537C1-05E4-D043-BBEB-847793BE2784}"/>
              </a:ext>
            </a:extLst>
          </p:cNvPr>
          <p:cNvSpPr/>
          <p:nvPr/>
        </p:nvSpPr>
        <p:spPr>
          <a:xfrm>
            <a:off x="1535784" y="4482825"/>
            <a:ext cx="6072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Analytics Maturity Evolution for </a:t>
            </a:r>
            <a:r>
              <a:rPr lang="en-US" sz="2800" dirty="0" err="1"/>
              <a:t>RevMan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CE3F3-607F-DB43-B558-497CC18A1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maturity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4ED4CBD2-BA6E-9B4C-A5B0-5251F6F35F2E}"/>
              </a:ext>
            </a:extLst>
          </p:cNvPr>
          <p:cNvCxnSpPr>
            <a:cxnSpLocks/>
          </p:cNvCxnSpPr>
          <p:nvPr/>
        </p:nvCxnSpPr>
        <p:spPr>
          <a:xfrm>
            <a:off x="314325" y="2698483"/>
            <a:ext cx="8243888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E223C09-80F8-1A40-B73A-71802411101D}"/>
              </a:ext>
            </a:extLst>
          </p:cNvPr>
          <p:cNvSpPr/>
          <p:nvPr/>
        </p:nvSpPr>
        <p:spPr>
          <a:xfrm>
            <a:off x="1721394" y="2605364"/>
            <a:ext cx="186238" cy="186238"/>
          </a:xfrm>
          <a:prstGeom prst="ellipse">
            <a:avLst/>
          </a:prstGeom>
          <a:solidFill>
            <a:srgbClr val="E27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38F99F3-9A7D-4446-B65A-3670DB9F1DD2}"/>
              </a:ext>
            </a:extLst>
          </p:cNvPr>
          <p:cNvSpPr/>
          <p:nvPr/>
        </p:nvSpPr>
        <p:spPr>
          <a:xfrm>
            <a:off x="3650206" y="2605364"/>
            <a:ext cx="186238" cy="186238"/>
          </a:xfrm>
          <a:prstGeom prst="ellipse">
            <a:avLst/>
          </a:prstGeom>
          <a:solidFill>
            <a:srgbClr val="E27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9FF4240-E332-AA4B-B8C4-D8AAE01516DC}"/>
              </a:ext>
            </a:extLst>
          </p:cNvPr>
          <p:cNvSpPr/>
          <p:nvPr/>
        </p:nvSpPr>
        <p:spPr>
          <a:xfrm>
            <a:off x="5579018" y="2605364"/>
            <a:ext cx="186238" cy="186238"/>
          </a:xfrm>
          <a:prstGeom prst="ellipse">
            <a:avLst/>
          </a:prstGeom>
          <a:solidFill>
            <a:srgbClr val="E27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E3EC80A-DD30-A649-904A-2672F6DAABFB}"/>
              </a:ext>
            </a:extLst>
          </p:cNvPr>
          <p:cNvSpPr/>
          <p:nvPr/>
        </p:nvSpPr>
        <p:spPr>
          <a:xfrm>
            <a:off x="7507831" y="2605364"/>
            <a:ext cx="186238" cy="186238"/>
          </a:xfrm>
          <a:prstGeom prst="ellipse">
            <a:avLst/>
          </a:prstGeom>
          <a:solidFill>
            <a:srgbClr val="E27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2EA59A-A5E5-1247-BEA4-764BCDBE5322}"/>
              </a:ext>
            </a:extLst>
          </p:cNvPr>
          <p:cNvSpPr/>
          <p:nvPr/>
        </p:nvSpPr>
        <p:spPr>
          <a:xfrm>
            <a:off x="871835" y="1798303"/>
            <a:ext cx="188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/>
              <a:t>Pre 2015: </a:t>
            </a:r>
            <a:br>
              <a:rPr lang="en-US" sz="1600" dirty="0"/>
            </a:br>
            <a:r>
              <a:rPr lang="en-US" sz="1600" dirty="0"/>
              <a:t>Basic reporting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68D77D0-2760-5B49-BDE9-C0B7E80F6A23}"/>
              </a:ext>
            </a:extLst>
          </p:cNvPr>
          <p:cNvSpPr/>
          <p:nvPr/>
        </p:nvSpPr>
        <p:spPr>
          <a:xfrm>
            <a:off x="2740980" y="1798303"/>
            <a:ext cx="2004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/>
              <a:t>2016: </a:t>
            </a:r>
            <a:br>
              <a:rPr lang="en-US" sz="1600" dirty="0"/>
            </a:br>
            <a:r>
              <a:rPr lang="en-US" sz="1600" dirty="0"/>
              <a:t>Advanced reporting/ </a:t>
            </a:r>
            <a:br>
              <a:rPr lang="en-US" sz="1600" dirty="0"/>
            </a:br>
            <a:r>
              <a:rPr lang="en-US" sz="1600" dirty="0"/>
              <a:t> essential analytics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4EAC55-D4E1-7B49-981E-0DE2A3FA4A0D}"/>
              </a:ext>
            </a:extLst>
          </p:cNvPr>
          <p:cNvSpPr/>
          <p:nvPr/>
        </p:nvSpPr>
        <p:spPr>
          <a:xfrm>
            <a:off x="4713249" y="1798303"/>
            <a:ext cx="188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/>
              <a:t>2017: </a:t>
            </a:r>
            <a:br>
              <a:rPr lang="en-US" sz="1600" dirty="0"/>
            </a:br>
            <a:r>
              <a:rPr lang="en-US" sz="1600" dirty="0"/>
              <a:t>Advanced analytics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AF57FA3-F97C-254F-B61B-855221ECDEAA}"/>
              </a:ext>
            </a:extLst>
          </p:cNvPr>
          <p:cNvSpPr/>
          <p:nvPr/>
        </p:nvSpPr>
        <p:spPr>
          <a:xfrm>
            <a:off x="6642061" y="1798303"/>
            <a:ext cx="1885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2018+: </a:t>
            </a:r>
            <a:br>
              <a:rPr lang="en-US" sz="1600" dirty="0"/>
            </a:br>
            <a:r>
              <a:rPr lang="en-US" sz="1600" dirty="0"/>
              <a:t>Prescriptive analytics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8972769-8AF1-7F44-9287-D9C0185C56BD}"/>
              </a:ext>
            </a:extLst>
          </p:cNvPr>
          <p:cNvSpPr/>
          <p:nvPr/>
        </p:nvSpPr>
        <p:spPr>
          <a:xfrm>
            <a:off x="835316" y="3096257"/>
            <a:ext cx="2144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Operational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Rigid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Long dev cycle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Burden on IT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F3CA854-904A-AE4C-9417-C2B8EBCB05F1}"/>
              </a:ext>
            </a:extLst>
          </p:cNvPr>
          <p:cNvSpPr/>
          <p:nvPr/>
        </p:nvSpPr>
        <p:spPr>
          <a:xfrm>
            <a:off x="3000437" y="3099800"/>
            <a:ext cx="19288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Self-serve, interactive (Tableau)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Descriptive / exploratory / diagnostic analytics for all internal and external data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4CB279B-6083-5544-8035-FF50EC5A19C8}"/>
              </a:ext>
            </a:extLst>
          </p:cNvPr>
          <p:cNvSpPr/>
          <p:nvPr/>
        </p:nvSpPr>
        <p:spPr>
          <a:xfrm>
            <a:off x="6955057" y="3123070"/>
            <a:ext cx="19987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Optimization of customer investments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Quasi-automation of promo plans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7C4F038-7A1E-AC47-BCB4-9FF3B7A1709D}"/>
              </a:ext>
            </a:extLst>
          </p:cNvPr>
          <p:cNvSpPr/>
          <p:nvPr/>
        </p:nvSpPr>
        <p:spPr>
          <a:xfrm>
            <a:off x="4929249" y="3092419"/>
            <a:ext cx="20573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Demand, elasticity modeling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ML techniques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Process automation (data acquisition)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Integrated data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TPE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xmlns="" id="{1C934AC4-61D0-6D4C-B43D-651E7B37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0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1F590E-258B-4B4F-B105-B7A4472E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 with care…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F73126B5-D372-41D2-A667-98F923277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676" y="1784713"/>
            <a:ext cx="6958256" cy="399713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D59D19-958A-4FF4-B5D7-11CC697A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6736F5-A608-4356-93FF-B427981F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9667-4599-49B4-A9FB-6E881D0127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3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D6CF6C-768A-4345-9697-92A5E0B5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remain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95CAB10-B19C-8C4E-82B1-15CD81F7EF04}"/>
              </a:ext>
            </a:extLst>
          </p:cNvPr>
          <p:cNvSpPr/>
          <p:nvPr/>
        </p:nvSpPr>
        <p:spPr>
          <a:xfrm>
            <a:off x="2894203" y="3232314"/>
            <a:ext cx="1530626" cy="1530626"/>
          </a:xfrm>
          <a:prstGeom prst="ellipse">
            <a:avLst/>
          </a:prstGeom>
          <a:solidFill>
            <a:srgbClr val="E2744C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4179504-0FFA-3444-A292-E4623936F08A}"/>
              </a:ext>
            </a:extLst>
          </p:cNvPr>
          <p:cNvSpPr/>
          <p:nvPr/>
        </p:nvSpPr>
        <p:spPr>
          <a:xfrm>
            <a:off x="3930561" y="1612235"/>
            <a:ext cx="1530626" cy="1530626"/>
          </a:xfrm>
          <a:prstGeom prst="ellipse">
            <a:avLst/>
          </a:prstGeom>
          <a:solidFill>
            <a:srgbClr val="E2744C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D77F7D6-7169-0048-864F-C5858BDDE1A4}"/>
              </a:ext>
            </a:extLst>
          </p:cNvPr>
          <p:cNvSpPr/>
          <p:nvPr/>
        </p:nvSpPr>
        <p:spPr>
          <a:xfrm>
            <a:off x="5031116" y="3232314"/>
            <a:ext cx="1530626" cy="1530626"/>
          </a:xfrm>
          <a:prstGeom prst="ellipse">
            <a:avLst/>
          </a:prstGeom>
          <a:solidFill>
            <a:srgbClr val="E2744C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19E2A1-4317-584F-A21F-49733BA81A6A}"/>
              </a:ext>
            </a:extLst>
          </p:cNvPr>
          <p:cNvSpPr/>
          <p:nvPr/>
        </p:nvSpPr>
        <p:spPr>
          <a:xfrm>
            <a:off x="3984817" y="2059411"/>
            <a:ext cx="1476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Data acquisition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2D63AD9-5C00-FC48-9BD2-CB9BB15DDF69}"/>
              </a:ext>
            </a:extLst>
          </p:cNvPr>
          <p:cNvSpPr/>
          <p:nvPr/>
        </p:nvSpPr>
        <p:spPr>
          <a:xfrm>
            <a:off x="2894203" y="3812961"/>
            <a:ext cx="1476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803145B-74D3-4249-BA5D-887A06AF39D6}"/>
              </a:ext>
            </a:extLst>
          </p:cNvPr>
          <p:cNvSpPr/>
          <p:nvPr/>
        </p:nvSpPr>
        <p:spPr>
          <a:xfrm>
            <a:off x="5058244" y="3674461"/>
            <a:ext cx="1476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Human capital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C2387A1-87E1-3F45-8628-487A8FEE7D6E}"/>
              </a:ext>
            </a:extLst>
          </p:cNvPr>
          <p:cNvSpPr/>
          <p:nvPr/>
        </p:nvSpPr>
        <p:spPr>
          <a:xfrm>
            <a:off x="441927" y="1816655"/>
            <a:ext cx="3488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lvl="1" algn="r"/>
            <a:r>
              <a:rPr lang="en-US" sz="1600" dirty="0"/>
              <a:t>Great coverage for retail…other business areas (e.g.: Food service) lagging consumption data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8C3624D-8C2C-774F-9E9F-8173F62F577E}"/>
              </a:ext>
            </a:extLst>
          </p:cNvPr>
          <p:cNvSpPr/>
          <p:nvPr/>
        </p:nvSpPr>
        <p:spPr>
          <a:xfrm>
            <a:off x="881939" y="4852393"/>
            <a:ext cx="2750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lvl="1" algn="ctr"/>
            <a:r>
              <a:rPr lang="en-US" sz="1600" dirty="0"/>
              <a:t>Often reactive vs. proactive</a:t>
            </a:r>
          </a:p>
          <a:p>
            <a:pPr marL="9525" lvl="1" algn="ctr"/>
            <a:r>
              <a:rPr lang="en-US" sz="1600" dirty="0"/>
              <a:t>Brain surgeons administering cold remedies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A79090-B71A-9F4C-B8DB-4CE3040809B9}"/>
              </a:ext>
            </a:extLst>
          </p:cNvPr>
          <p:cNvSpPr/>
          <p:nvPr/>
        </p:nvSpPr>
        <p:spPr>
          <a:xfrm>
            <a:off x="5796429" y="4852393"/>
            <a:ext cx="26239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lvl="1" algn="ctr"/>
            <a:r>
              <a:rPr lang="en-US" sz="1600" dirty="0"/>
              <a:t>Hard to find the “unicorns”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3E8460EE-D0D2-6442-BBC1-208AE414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92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4D5D2-CCDE-6B42-A4E3-047EB862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CPG Data Hurdles</a:t>
            </a:r>
          </a:p>
        </p:txBody>
      </p:sp>
      <p:pic>
        <p:nvPicPr>
          <p:cNvPr id="4" name="Picture 4" descr="Image result for report icon">
            <a:extLst>
              <a:ext uri="{FF2B5EF4-FFF2-40B4-BE49-F238E27FC236}">
                <a16:creationId xmlns:a16="http://schemas.microsoft.com/office/drawing/2014/main" xmlns="" id="{708AA639-77E0-5648-B2FF-23973D8F0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9" y="1240479"/>
            <a:ext cx="1012732" cy="101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lated image">
            <a:extLst>
              <a:ext uri="{FF2B5EF4-FFF2-40B4-BE49-F238E27FC236}">
                <a16:creationId xmlns:a16="http://schemas.microsoft.com/office/drawing/2014/main" xmlns="" id="{AF57C9BD-FE75-184E-8F9C-35960E4C5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270" y="1364541"/>
            <a:ext cx="824821" cy="82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lated image">
            <a:extLst>
              <a:ext uri="{FF2B5EF4-FFF2-40B4-BE49-F238E27FC236}">
                <a16:creationId xmlns:a16="http://schemas.microsoft.com/office/drawing/2014/main" xmlns="" id="{ACD20A90-3A97-D343-84FE-0F5763CF0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091" y="1416125"/>
            <a:ext cx="721652" cy="72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4">
            <a:extLst>
              <a:ext uri="{FF2B5EF4-FFF2-40B4-BE49-F238E27FC236}">
                <a16:creationId xmlns:a16="http://schemas.microsoft.com/office/drawing/2014/main" xmlns="" id="{FB5EAE89-C44E-0847-AE53-79DD4CAB2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29" y="2213455"/>
            <a:ext cx="3021430" cy="4775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dirty="0"/>
              <a:t>Inconsistent reports lead to questionable decisions </a:t>
            </a:r>
          </a:p>
        </p:txBody>
      </p:sp>
      <p:pic>
        <p:nvPicPr>
          <p:cNvPr id="8" name="Picture 12" descr="Image result for employee icon">
            <a:extLst>
              <a:ext uri="{FF2B5EF4-FFF2-40B4-BE49-F238E27FC236}">
                <a16:creationId xmlns:a16="http://schemas.microsoft.com/office/drawing/2014/main" xmlns="" id="{5661AEEF-5936-2148-BA00-F44FBA427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090" y="1055788"/>
            <a:ext cx="1442326" cy="14423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71">
            <a:extLst>
              <a:ext uri="{FF2B5EF4-FFF2-40B4-BE49-F238E27FC236}">
                <a16:creationId xmlns:a16="http://schemas.microsoft.com/office/drawing/2014/main" xmlns="" id="{E2687EF7-D26A-8C45-A10F-BA466105B857}"/>
              </a:ext>
            </a:extLst>
          </p:cNvPr>
          <p:cNvSpPr/>
          <p:nvPr/>
        </p:nvSpPr>
        <p:spPr>
          <a:xfrm rot="10800000">
            <a:off x="3423821" y="1644026"/>
            <a:ext cx="2298714" cy="375575"/>
          </a:xfrm>
          <a:prstGeom prst="rightArrow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75">
            <a:extLst>
              <a:ext uri="{FF2B5EF4-FFF2-40B4-BE49-F238E27FC236}">
                <a16:creationId xmlns:a16="http://schemas.microsoft.com/office/drawing/2014/main" xmlns="" id="{5E07ABB7-D539-A844-9494-9062C79BC246}"/>
              </a:ext>
            </a:extLst>
          </p:cNvPr>
          <p:cNvSpPr/>
          <p:nvPr/>
        </p:nvSpPr>
        <p:spPr>
          <a:xfrm>
            <a:off x="3836291" y="1949989"/>
            <a:ext cx="2271159" cy="375575"/>
          </a:xfrm>
          <a:prstGeom prst="rightArrow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6A4D546-5A9F-2843-B0E4-29175FC82985}"/>
              </a:ext>
            </a:extLst>
          </p:cNvPr>
          <p:cNvSpPr/>
          <p:nvPr/>
        </p:nvSpPr>
        <p:spPr>
          <a:xfrm>
            <a:off x="4014621" y="1662086"/>
            <a:ext cx="1273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/>
              <a:t>Submit reports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0359C37-BA5A-2640-99F2-E200D0BFFF35}"/>
              </a:ext>
            </a:extLst>
          </p:cNvPr>
          <p:cNvSpPr/>
          <p:nvPr/>
        </p:nvSpPr>
        <p:spPr>
          <a:xfrm>
            <a:off x="4874268" y="1984438"/>
            <a:ext cx="2680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/>
              <a:t>?</a:t>
            </a:r>
          </a:p>
        </p:txBody>
      </p:sp>
      <p:sp>
        <p:nvSpPr>
          <p:cNvPr id="14" name="Text Box 36">
            <a:extLst>
              <a:ext uri="{FF2B5EF4-FFF2-40B4-BE49-F238E27FC236}">
                <a16:creationId xmlns:a16="http://schemas.microsoft.com/office/drawing/2014/main" xmlns="" id="{DE30A1C1-5A31-F447-B4BF-EF7F551E3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648" y="2736897"/>
            <a:ext cx="2579240" cy="4775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/>
            </a:lvl1pPr>
          </a:lstStyle>
          <a:p>
            <a:pPr algn="ctr"/>
            <a:r>
              <a:rPr lang="en-US" sz="1400" dirty="0"/>
              <a:t>With most time spent gathering disparate data</a:t>
            </a:r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xmlns="" id="{48F25D61-F6C2-B64C-8670-80C3273AC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671" y="4549927"/>
            <a:ext cx="1143000" cy="381953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dirty="0"/>
              <a:t>Metro</a:t>
            </a:r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xmlns="" id="{EF1E70C1-0F5A-AC4D-84E2-4A0D428F1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2040" y="3977418"/>
            <a:ext cx="1143000" cy="320675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dirty="0"/>
              <a:t>Kroger</a:t>
            </a:r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xmlns="" id="{4F90827C-52A6-9B45-A2C9-BD69005CF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71" y="5135937"/>
            <a:ext cx="1215843" cy="273674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dirty="0"/>
              <a:t>Costco</a:t>
            </a:r>
          </a:p>
        </p:txBody>
      </p:sp>
      <p:sp>
        <p:nvSpPr>
          <p:cNvPr id="18" name="AutoShape 13">
            <a:extLst>
              <a:ext uri="{FF2B5EF4-FFF2-40B4-BE49-F238E27FC236}">
                <a16:creationId xmlns:a16="http://schemas.microsoft.com/office/drawing/2014/main" xmlns="" id="{D101FBA9-454A-4D4A-8AB3-070D09759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19" y="5519674"/>
            <a:ext cx="1208597" cy="285760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dirty="0"/>
              <a:t>Safeway</a:t>
            </a:r>
          </a:p>
        </p:txBody>
      </p:sp>
      <p:sp>
        <p:nvSpPr>
          <p:cNvPr id="19" name="AutoShape 14">
            <a:extLst>
              <a:ext uri="{FF2B5EF4-FFF2-40B4-BE49-F238E27FC236}">
                <a16:creationId xmlns:a16="http://schemas.microsoft.com/office/drawing/2014/main" xmlns="" id="{80E42F07-500A-2942-96C7-F81F32579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71" y="5918254"/>
            <a:ext cx="1210673" cy="274530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dirty="0"/>
              <a:t>Forecasts</a:t>
            </a:r>
          </a:p>
        </p:txBody>
      </p:sp>
      <p:sp>
        <p:nvSpPr>
          <p:cNvPr id="20" name="AutoShape 15">
            <a:extLst>
              <a:ext uri="{FF2B5EF4-FFF2-40B4-BE49-F238E27FC236}">
                <a16:creationId xmlns:a16="http://schemas.microsoft.com/office/drawing/2014/main" xmlns="" id="{8DD58395-5A0A-3F4A-B271-A07CD9915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671" y="5510154"/>
            <a:ext cx="1143000" cy="304800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dirty="0"/>
              <a:t>Shipments</a:t>
            </a:r>
          </a:p>
        </p:txBody>
      </p:sp>
      <p:sp>
        <p:nvSpPr>
          <p:cNvPr id="21" name="AutoShape 16">
            <a:extLst>
              <a:ext uri="{FF2B5EF4-FFF2-40B4-BE49-F238E27FC236}">
                <a16:creationId xmlns:a16="http://schemas.microsoft.com/office/drawing/2014/main" xmlns="" id="{D31B8CED-E3F9-3640-85EA-24FC0733E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039" y="3931759"/>
            <a:ext cx="1229782" cy="421005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dirty="0"/>
              <a:t>Nielsen, IRI, NPD</a:t>
            </a:r>
          </a:p>
        </p:txBody>
      </p:sp>
      <p:grpSp>
        <p:nvGrpSpPr>
          <p:cNvPr id="22" name="Group 17">
            <a:extLst>
              <a:ext uri="{FF2B5EF4-FFF2-40B4-BE49-F238E27FC236}">
                <a16:creationId xmlns:a16="http://schemas.microsoft.com/office/drawing/2014/main" xmlns="" id="{F7CECA3D-39E8-3942-A79A-37E63D07920C}"/>
              </a:ext>
            </a:extLst>
          </p:cNvPr>
          <p:cNvGrpSpPr>
            <a:grpSpLocks/>
          </p:cNvGrpSpPr>
          <p:nvPr/>
        </p:nvGrpSpPr>
        <p:grpSpPr bwMode="auto">
          <a:xfrm>
            <a:off x="5078874" y="4015945"/>
            <a:ext cx="2610525" cy="2013045"/>
            <a:chOff x="2712" y="3007"/>
            <a:chExt cx="1593" cy="1201"/>
          </a:xfrm>
        </p:grpSpPr>
        <p:sp>
          <p:nvSpPr>
            <p:cNvPr id="23" name="AutoShape 18">
              <a:extLst>
                <a:ext uri="{FF2B5EF4-FFF2-40B4-BE49-F238E27FC236}">
                  <a16:creationId xmlns:a16="http://schemas.microsoft.com/office/drawing/2014/main" xmlns="" id="{F956E126-456E-B341-BA32-5D4FC3671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" y="3062"/>
              <a:ext cx="288" cy="189"/>
            </a:xfrm>
            <a:prstGeom prst="flowChartDocument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868686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endParaRPr lang="en-US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  <p:sp>
          <p:nvSpPr>
            <p:cNvPr id="24" name="AutoShape 19">
              <a:extLst>
                <a:ext uri="{FF2B5EF4-FFF2-40B4-BE49-F238E27FC236}">
                  <a16:creationId xmlns:a16="http://schemas.microsoft.com/office/drawing/2014/main" xmlns="" id="{2EF12889-E51A-B24C-9B19-B741D59EE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3150"/>
              <a:ext cx="288" cy="189"/>
            </a:xfrm>
            <a:prstGeom prst="flowChartDocument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868686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endParaRPr lang="en-US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  <p:sp>
          <p:nvSpPr>
            <p:cNvPr id="25" name="AutoShape 20">
              <a:extLst>
                <a:ext uri="{FF2B5EF4-FFF2-40B4-BE49-F238E27FC236}">
                  <a16:creationId xmlns:a16="http://schemas.microsoft.com/office/drawing/2014/main" xmlns="" id="{B0029F68-771C-3D4E-86D8-1201EFA6F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3657"/>
              <a:ext cx="288" cy="189"/>
            </a:xfrm>
            <a:prstGeom prst="flowChartDocument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868686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endParaRPr lang="en-US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  <p:sp>
          <p:nvSpPr>
            <p:cNvPr id="26" name="AutoShape 21">
              <a:extLst>
                <a:ext uri="{FF2B5EF4-FFF2-40B4-BE49-F238E27FC236}">
                  <a16:creationId xmlns:a16="http://schemas.microsoft.com/office/drawing/2014/main" xmlns="" id="{B87CADD1-7A56-F84E-BF7F-D976DA775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3007"/>
              <a:ext cx="288" cy="189"/>
            </a:xfrm>
            <a:prstGeom prst="flowChartDocument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868686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endParaRPr lang="en-US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  <p:sp>
          <p:nvSpPr>
            <p:cNvPr id="27" name="AutoShape 22">
              <a:extLst>
                <a:ext uri="{FF2B5EF4-FFF2-40B4-BE49-F238E27FC236}">
                  <a16:creationId xmlns:a16="http://schemas.microsoft.com/office/drawing/2014/main" xmlns="" id="{C1E522A0-8809-9D4E-A3C6-8D12764D7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3164"/>
              <a:ext cx="288" cy="189"/>
            </a:xfrm>
            <a:prstGeom prst="flowChartDocument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868686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endParaRPr lang="en-US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  <p:sp>
          <p:nvSpPr>
            <p:cNvPr id="28" name="AutoShape 23">
              <a:extLst>
                <a:ext uri="{FF2B5EF4-FFF2-40B4-BE49-F238E27FC236}">
                  <a16:creationId xmlns:a16="http://schemas.microsoft.com/office/drawing/2014/main" xmlns="" id="{1A96F4D0-5EF3-8F4B-A2BA-DD605F31E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" y="3984"/>
              <a:ext cx="288" cy="189"/>
            </a:xfrm>
            <a:prstGeom prst="flowChartDocument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868686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endParaRPr lang="en-US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  <p:sp>
          <p:nvSpPr>
            <p:cNvPr id="29" name="AutoShape 24">
              <a:extLst>
                <a:ext uri="{FF2B5EF4-FFF2-40B4-BE49-F238E27FC236}">
                  <a16:creationId xmlns:a16="http://schemas.microsoft.com/office/drawing/2014/main" xmlns="" id="{05376E11-935C-F641-8DAE-5803245AD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3441"/>
              <a:ext cx="288" cy="189"/>
            </a:xfrm>
            <a:prstGeom prst="flowChartDocument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868686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endParaRPr lang="en-US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  <p:sp>
          <p:nvSpPr>
            <p:cNvPr id="30" name="AutoShape 25">
              <a:extLst>
                <a:ext uri="{FF2B5EF4-FFF2-40B4-BE49-F238E27FC236}">
                  <a16:creationId xmlns:a16="http://schemas.microsoft.com/office/drawing/2014/main" xmlns="" id="{780463F0-8355-4140-B6D7-7B394AFDB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1" y="3615"/>
              <a:ext cx="288" cy="189"/>
            </a:xfrm>
            <a:prstGeom prst="flowChartDocument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868686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endParaRPr lang="en-US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  <p:sp>
          <p:nvSpPr>
            <p:cNvPr id="31" name="AutoShape 26">
              <a:extLst>
                <a:ext uri="{FF2B5EF4-FFF2-40B4-BE49-F238E27FC236}">
                  <a16:creationId xmlns:a16="http://schemas.microsoft.com/office/drawing/2014/main" xmlns="" id="{9A8A43AE-19BC-8B4C-A284-5763AA577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" y="3711"/>
              <a:ext cx="288" cy="189"/>
            </a:xfrm>
            <a:prstGeom prst="flowChartDocument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868686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endParaRPr lang="en-US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  <p:sp>
          <p:nvSpPr>
            <p:cNvPr id="32" name="AutoShape 27">
              <a:extLst>
                <a:ext uri="{FF2B5EF4-FFF2-40B4-BE49-F238E27FC236}">
                  <a16:creationId xmlns:a16="http://schemas.microsoft.com/office/drawing/2014/main" xmlns="" id="{F4221316-8931-124D-BB6E-B3AE832C1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" y="3425"/>
              <a:ext cx="288" cy="189"/>
            </a:xfrm>
            <a:prstGeom prst="flowChartDocument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868686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endParaRPr lang="en-US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  <p:sp>
          <p:nvSpPr>
            <p:cNvPr id="33" name="AutoShape 28">
              <a:extLst>
                <a:ext uri="{FF2B5EF4-FFF2-40B4-BE49-F238E27FC236}">
                  <a16:creationId xmlns:a16="http://schemas.microsoft.com/office/drawing/2014/main" xmlns="" id="{105B960B-4964-3848-93DA-96E9E1FD7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6" y="4019"/>
              <a:ext cx="288" cy="189"/>
            </a:xfrm>
            <a:prstGeom prst="flowChartDocument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868686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endParaRPr lang="en-US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  <p:sp>
          <p:nvSpPr>
            <p:cNvPr id="34" name="AutoShape 29">
              <a:extLst>
                <a:ext uri="{FF2B5EF4-FFF2-40B4-BE49-F238E27FC236}">
                  <a16:creationId xmlns:a16="http://schemas.microsoft.com/office/drawing/2014/main" xmlns="" id="{2F10965B-B929-8B41-B10A-DDEEED6DC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" y="3936"/>
              <a:ext cx="288" cy="189"/>
            </a:xfrm>
            <a:prstGeom prst="flowChartDocument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868686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endParaRPr lang="en-US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</p:grpSp>
      <p:sp>
        <p:nvSpPr>
          <p:cNvPr id="35" name="Line 35">
            <a:extLst>
              <a:ext uri="{FF2B5EF4-FFF2-40B4-BE49-F238E27FC236}">
                <a16:creationId xmlns:a16="http://schemas.microsoft.com/office/drawing/2014/main" xmlns="" id="{C60C76E6-0B0A-3447-84D9-B9CD17F30B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1860" y="4180311"/>
            <a:ext cx="1709621" cy="9553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6" name="AutoShape 49">
            <a:extLst>
              <a:ext uri="{FF2B5EF4-FFF2-40B4-BE49-F238E27FC236}">
                <a16:creationId xmlns:a16="http://schemas.microsoft.com/office/drawing/2014/main" xmlns="" id="{7085D0F3-D82F-4549-879F-1E1D7543A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021" y="5896248"/>
            <a:ext cx="1284288" cy="314960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dirty="0"/>
              <a:t>Sales Forecasts</a:t>
            </a:r>
          </a:p>
        </p:txBody>
      </p:sp>
      <p:sp>
        <p:nvSpPr>
          <p:cNvPr id="37" name="AutoShape 50">
            <a:extLst>
              <a:ext uri="{FF2B5EF4-FFF2-40B4-BE49-F238E27FC236}">
                <a16:creationId xmlns:a16="http://schemas.microsoft.com/office/drawing/2014/main" xmlns="" id="{38364FD8-4FB0-3C49-9CBA-4FE33488E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19" y="4462052"/>
            <a:ext cx="1231449" cy="558313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dirty="0"/>
              <a:t>TPM-</a:t>
            </a:r>
            <a:r>
              <a:rPr lang="en-US" sz="1200" dirty="0" err="1"/>
              <a:t>Demantra</a:t>
            </a:r>
            <a:r>
              <a:rPr lang="en-US" sz="1200" dirty="0"/>
              <a:t>, </a:t>
            </a:r>
          </a:p>
          <a:p>
            <a:pPr algn="ctr" eaLnBrk="0" hangingPunct="0"/>
            <a:r>
              <a:rPr lang="en-US" sz="1200" dirty="0"/>
              <a:t>SAP, etc.</a:t>
            </a:r>
          </a:p>
        </p:txBody>
      </p:sp>
      <p:sp>
        <p:nvSpPr>
          <p:cNvPr id="38" name="AutoShape 11">
            <a:extLst>
              <a:ext uri="{FF2B5EF4-FFF2-40B4-BE49-F238E27FC236}">
                <a16:creationId xmlns:a16="http://schemas.microsoft.com/office/drawing/2014/main" xmlns="" id="{DADC0CF7-8216-A445-805B-0DE616A2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021" y="5135624"/>
            <a:ext cx="1352281" cy="273153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dirty="0"/>
              <a:t>Walmart</a:t>
            </a:r>
          </a:p>
        </p:txBody>
      </p:sp>
      <p:sp>
        <p:nvSpPr>
          <p:cNvPr id="39" name="Line 35">
            <a:extLst>
              <a:ext uri="{FF2B5EF4-FFF2-40B4-BE49-F238E27FC236}">
                <a16:creationId xmlns:a16="http://schemas.microsoft.com/office/drawing/2014/main" xmlns="" id="{42B2F57C-2A7A-B340-8257-D65485E94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3383" y="4150122"/>
            <a:ext cx="1099148" cy="41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0" name="Line 35">
            <a:extLst>
              <a:ext uri="{FF2B5EF4-FFF2-40B4-BE49-F238E27FC236}">
                <a16:creationId xmlns:a16="http://schemas.microsoft.com/office/drawing/2014/main" xmlns="" id="{C775256D-B77A-7949-AC15-E7A7DADA9F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5425" y="4483590"/>
            <a:ext cx="2596552" cy="25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1" name="Line 35">
            <a:extLst>
              <a:ext uri="{FF2B5EF4-FFF2-40B4-BE49-F238E27FC236}">
                <a16:creationId xmlns:a16="http://schemas.microsoft.com/office/drawing/2014/main" xmlns="" id="{34C793F6-41E5-354D-9328-EE43DEBFA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06" y="5216919"/>
            <a:ext cx="2364965" cy="4445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2" name="Line 35">
            <a:extLst>
              <a:ext uri="{FF2B5EF4-FFF2-40B4-BE49-F238E27FC236}">
                <a16:creationId xmlns:a16="http://schemas.microsoft.com/office/drawing/2014/main" xmlns="" id="{563CBBCE-44CC-DD42-BFCB-6838232208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3309" y="5395409"/>
            <a:ext cx="2091361" cy="64754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3" name="Line 35">
            <a:extLst>
              <a:ext uri="{FF2B5EF4-FFF2-40B4-BE49-F238E27FC236}">
                <a16:creationId xmlns:a16="http://schemas.microsoft.com/office/drawing/2014/main" xmlns="" id="{5D9ECC93-6BE4-0B45-A157-16864285EB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9626" y="5422227"/>
            <a:ext cx="1701855" cy="63414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4" name="Line 35">
            <a:extLst>
              <a:ext uri="{FF2B5EF4-FFF2-40B4-BE49-F238E27FC236}">
                <a16:creationId xmlns:a16="http://schemas.microsoft.com/office/drawing/2014/main" xmlns="" id="{2CDA003B-7D59-8C40-B7DB-DC8DFEAA31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1860" y="4843933"/>
            <a:ext cx="2138973" cy="449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5" name="Arrow: Right 72">
            <a:extLst>
              <a:ext uri="{FF2B5EF4-FFF2-40B4-BE49-F238E27FC236}">
                <a16:creationId xmlns:a16="http://schemas.microsoft.com/office/drawing/2014/main" xmlns="" id="{68FC46F6-60C2-4A4C-9A9C-88B923342ED6}"/>
              </a:ext>
            </a:extLst>
          </p:cNvPr>
          <p:cNvSpPr/>
          <p:nvPr/>
        </p:nvSpPr>
        <p:spPr>
          <a:xfrm rot="7970971">
            <a:off x="6226145" y="3092796"/>
            <a:ext cx="1326314" cy="492488"/>
          </a:xfrm>
          <a:prstGeom prst="rightArrow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Arrow: Right 83">
            <a:extLst>
              <a:ext uri="{FF2B5EF4-FFF2-40B4-BE49-F238E27FC236}">
                <a16:creationId xmlns:a16="http://schemas.microsoft.com/office/drawing/2014/main" xmlns="" id="{01B7E4DC-535C-CD4D-869E-9A37AA4FB51E}"/>
              </a:ext>
            </a:extLst>
          </p:cNvPr>
          <p:cNvSpPr/>
          <p:nvPr/>
        </p:nvSpPr>
        <p:spPr>
          <a:xfrm rot="18759969">
            <a:off x="6666896" y="3076658"/>
            <a:ext cx="1326314" cy="492488"/>
          </a:xfrm>
          <a:prstGeom prst="rightArrow">
            <a:avLst/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 Box 38">
            <a:extLst>
              <a:ext uri="{FF2B5EF4-FFF2-40B4-BE49-F238E27FC236}">
                <a16:creationId xmlns:a16="http://schemas.microsoft.com/office/drawing/2014/main" xmlns="" id="{6E399013-1B07-504D-BF34-B78850DFF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948" y="2178110"/>
            <a:ext cx="2857147" cy="4775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/>
            </a:lvl1pPr>
          </a:lstStyle>
          <a:p>
            <a:pPr algn="ctr"/>
            <a:r>
              <a:rPr lang="en-US" sz="1400" dirty="0"/>
              <a:t>So productivity lost to gathering, cleaning, integrating, justifying</a:t>
            </a:r>
          </a:p>
        </p:txBody>
      </p:sp>
      <p:sp>
        <p:nvSpPr>
          <p:cNvPr id="78" name="Slide Number Placeholder 77">
            <a:extLst>
              <a:ext uri="{FF2B5EF4-FFF2-40B4-BE49-F238E27FC236}">
                <a16:creationId xmlns:a16="http://schemas.microsoft.com/office/drawing/2014/main" xmlns="" id="{DD0DDABC-6014-7E44-B338-DF8A1E237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1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5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A06A28-1DEC-1A45-BD29-78C0810CE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it so difficult?</a:t>
            </a:r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xmlns="" id="{AFA4EBBE-3088-244B-8982-B82C23C08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88" y="1240421"/>
            <a:ext cx="5272171" cy="980878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eaLnBrk="0" hangingPunct="0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US" sz="2400" dirty="0">
                <a:solidFill>
                  <a:schemeClr val="tx1"/>
                </a:solidFill>
              </a:rPr>
              <a:t>Gathering, Cleaning, Integrating and Justifying means…</a:t>
            </a:r>
          </a:p>
        </p:txBody>
      </p:sp>
      <p:sp>
        <p:nvSpPr>
          <p:cNvPr id="5" name="AutoShape 16">
            <a:extLst>
              <a:ext uri="{FF2B5EF4-FFF2-40B4-BE49-F238E27FC236}">
                <a16:creationId xmlns:a16="http://schemas.microsoft.com/office/drawing/2014/main" xmlns="" id="{05A09F05-081F-EF49-8441-9101D74A6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442" y="4716886"/>
            <a:ext cx="1849438" cy="669327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/>
              <a:t>Big Data, Omni-Channel</a:t>
            </a:r>
          </a:p>
          <a:p>
            <a:pPr algn="ctr" eaLnBrk="0" hangingPunct="0"/>
            <a:r>
              <a:rPr lang="en-US" sz="1400" dirty="0"/>
              <a:t>&amp; New Data Sources</a:t>
            </a:r>
          </a:p>
        </p:txBody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xmlns="" id="{42DEA849-B2B1-4C42-9A79-8C98EE89B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319" y="5099092"/>
            <a:ext cx="1849438" cy="669327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/>
              <a:t>End User</a:t>
            </a:r>
          </a:p>
          <a:p>
            <a:pPr algn="ctr" eaLnBrk="0" hangingPunct="0"/>
            <a:r>
              <a:rPr lang="en-US" sz="1400" dirty="0"/>
              <a:t>Requests Change</a:t>
            </a:r>
          </a:p>
        </p:txBody>
      </p:sp>
      <p:sp>
        <p:nvSpPr>
          <p:cNvPr id="7" name="AutoShape 16">
            <a:extLst>
              <a:ext uri="{FF2B5EF4-FFF2-40B4-BE49-F238E27FC236}">
                <a16:creationId xmlns:a16="http://schemas.microsoft.com/office/drawing/2014/main" xmlns="" id="{EB20C027-3DB5-AC41-9CF7-FCF50F9B8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319" y="4225898"/>
            <a:ext cx="1849438" cy="669327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/>
              <a:t>Data Frequency is </a:t>
            </a:r>
          </a:p>
          <a:p>
            <a:pPr algn="ctr" eaLnBrk="0" hangingPunct="0"/>
            <a:r>
              <a:rPr lang="en-US" sz="1400" dirty="0"/>
              <a:t>Inconsistent</a:t>
            </a: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xmlns="" id="{EA29EB5A-14AF-6141-A7D2-4E6B2C013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319" y="3352704"/>
            <a:ext cx="1849438" cy="669327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/>
              <a:t>Data Formats Vary </a:t>
            </a:r>
          </a:p>
          <a:p>
            <a:pPr algn="ctr" eaLnBrk="0" hangingPunct="0"/>
            <a:r>
              <a:rPr lang="en-US" sz="1400" dirty="0"/>
              <a:t>From Source to Source</a:t>
            </a:r>
          </a:p>
        </p:txBody>
      </p:sp>
      <p:sp>
        <p:nvSpPr>
          <p:cNvPr id="9" name="AutoShape 16">
            <a:extLst>
              <a:ext uri="{FF2B5EF4-FFF2-40B4-BE49-F238E27FC236}">
                <a16:creationId xmlns:a16="http://schemas.microsoft.com/office/drawing/2014/main" xmlns="" id="{350A008B-7596-A64A-A094-2531F3E55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319" y="2491794"/>
            <a:ext cx="1849438" cy="669327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/>
              <a:t>You Are at the Mercy of </a:t>
            </a:r>
          </a:p>
          <a:p>
            <a:pPr algn="ctr" eaLnBrk="0" hangingPunct="0"/>
            <a:r>
              <a:rPr lang="en-US" sz="1400" dirty="0"/>
              <a:t>Retailer Decisions</a:t>
            </a:r>
          </a:p>
        </p:txBody>
      </p:sp>
      <p:sp>
        <p:nvSpPr>
          <p:cNvPr id="10" name="AutoShape 16">
            <a:extLst>
              <a:ext uri="{FF2B5EF4-FFF2-40B4-BE49-F238E27FC236}">
                <a16:creationId xmlns:a16="http://schemas.microsoft.com/office/drawing/2014/main" xmlns="" id="{5EECE402-9217-D940-8D61-3AE6670AE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7602" y="3872927"/>
            <a:ext cx="1849438" cy="669327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/>
              <a:t>Constantly Changing</a:t>
            </a:r>
          </a:p>
          <a:p>
            <a:pPr algn="ctr" eaLnBrk="0" hangingPunct="0"/>
            <a:r>
              <a:rPr lang="en-US" sz="1400" dirty="0"/>
              <a:t>Conditions</a:t>
            </a:r>
          </a:p>
        </p:txBody>
      </p:sp>
      <p:sp>
        <p:nvSpPr>
          <p:cNvPr id="11" name="AutoShape 16">
            <a:extLst>
              <a:ext uri="{FF2B5EF4-FFF2-40B4-BE49-F238E27FC236}">
                <a16:creationId xmlns:a16="http://schemas.microsoft.com/office/drawing/2014/main" xmlns="" id="{5F60203E-E867-5F46-A483-0F9146182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96" y="5099092"/>
            <a:ext cx="1849438" cy="669327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300" dirty="0"/>
              <a:t>POS Not Always Available</a:t>
            </a:r>
          </a:p>
          <a:p>
            <a:pPr algn="ctr" eaLnBrk="0" hangingPunct="0"/>
            <a:r>
              <a:rPr lang="en-US" sz="1300" dirty="0"/>
              <a:t>&amp; May Cost Money</a:t>
            </a:r>
          </a:p>
        </p:txBody>
      </p:sp>
      <p:sp>
        <p:nvSpPr>
          <p:cNvPr id="12" name="AutoShape 16">
            <a:extLst>
              <a:ext uri="{FF2B5EF4-FFF2-40B4-BE49-F238E27FC236}">
                <a16:creationId xmlns:a16="http://schemas.microsoft.com/office/drawing/2014/main" xmlns="" id="{216E9992-747E-EE45-9EC8-97D621E4E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96" y="4229993"/>
            <a:ext cx="1849438" cy="669327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/>
              <a:t>Everyone Wants to See</a:t>
            </a:r>
          </a:p>
          <a:p>
            <a:pPr algn="ctr" eaLnBrk="0" hangingPunct="0"/>
            <a:r>
              <a:rPr lang="en-US" sz="1400" dirty="0"/>
              <a:t>Data Differently</a:t>
            </a:r>
          </a:p>
        </p:txBody>
      </p:sp>
      <p:sp>
        <p:nvSpPr>
          <p:cNvPr id="13" name="AutoShape 16">
            <a:extLst>
              <a:ext uri="{FF2B5EF4-FFF2-40B4-BE49-F238E27FC236}">
                <a16:creationId xmlns:a16="http://schemas.microsoft.com/office/drawing/2014/main" xmlns="" id="{0CC92615-A083-3A42-887B-9AA508348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96" y="3360894"/>
            <a:ext cx="1849438" cy="669327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/>
              <a:t>Different Sources?</a:t>
            </a:r>
          </a:p>
          <a:p>
            <a:pPr algn="ctr" eaLnBrk="0" hangingPunct="0"/>
            <a:r>
              <a:rPr lang="en-US" sz="1400" dirty="0"/>
              <a:t>Different Reliability</a:t>
            </a:r>
          </a:p>
        </p:txBody>
      </p:sp>
      <p:sp>
        <p:nvSpPr>
          <p:cNvPr id="14" name="AutoShape 16">
            <a:extLst>
              <a:ext uri="{FF2B5EF4-FFF2-40B4-BE49-F238E27FC236}">
                <a16:creationId xmlns:a16="http://schemas.microsoft.com/office/drawing/2014/main" xmlns="" id="{654944A8-CD07-0C43-9F29-4A100F68C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96" y="2491795"/>
            <a:ext cx="1849438" cy="669327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/>
              <a:t>Every Retailer Provides </a:t>
            </a:r>
          </a:p>
          <a:p>
            <a:pPr algn="ctr" eaLnBrk="0" hangingPunct="0"/>
            <a:r>
              <a:rPr lang="en-US" sz="1400" dirty="0"/>
              <a:t>Different Data Elements</a:t>
            </a:r>
          </a:p>
        </p:txBody>
      </p:sp>
      <p:sp>
        <p:nvSpPr>
          <p:cNvPr id="15" name="AutoShape 16">
            <a:extLst>
              <a:ext uri="{FF2B5EF4-FFF2-40B4-BE49-F238E27FC236}">
                <a16:creationId xmlns:a16="http://schemas.microsoft.com/office/drawing/2014/main" xmlns="" id="{FFEFD3E1-06AB-6F40-BE60-8933E0A6D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442" y="3018040"/>
            <a:ext cx="1849438" cy="669327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/>
              <a:t>Lack of Integration &amp;</a:t>
            </a:r>
          </a:p>
          <a:p>
            <a:pPr algn="ctr" eaLnBrk="0" hangingPunct="0"/>
            <a:r>
              <a:rPr lang="en-US" sz="1400" dirty="0"/>
              <a:t>Manageability</a:t>
            </a:r>
          </a:p>
        </p:txBody>
      </p:sp>
      <p:pic>
        <p:nvPicPr>
          <p:cNvPr id="16" name="Picture 6" descr="Related image">
            <a:extLst>
              <a:ext uri="{FF2B5EF4-FFF2-40B4-BE49-F238E27FC236}">
                <a16:creationId xmlns:a16="http://schemas.microsoft.com/office/drawing/2014/main" xmlns="" id="{20E29C1E-44F1-C84E-8653-2B5E1F601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805" y="2932499"/>
            <a:ext cx="2359585" cy="235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6">
            <a:extLst>
              <a:ext uri="{FF2B5EF4-FFF2-40B4-BE49-F238E27FC236}">
                <a16:creationId xmlns:a16="http://schemas.microsoft.com/office/drawing/2014/main" xmlns="" id="{2EFC5606-C455-E440-93D3-FCE841D54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0399" y="5099092"/>
            <a:ext cx="1849438" cy="669327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/>
              <a:t>End User</a:t>
            </a:r>
          </a:p>
          <a:p>
            <a:pPr algn="ctr" eaLnBrk="0" hangingPunct="0"/>
            <a:r>
              <a:rPr lang="en-US" sz="1400" dirty="0"/>
              <a:t>Requests Change</a:t>
            </a:r>
          </a:p>
        </p:txBody>
      </p:sp>
      <p:sp>
        <p:nvSpPr>
          <p:cNvPr id="18" name="AutoShape 16">
            <a:extLst>
              <a:ext uri="{FF2B5EF4-FFF2-40B4-BE49-F238E27FC236}">
                <a16:creationId xmlns:a16="http://schemas.microsoft.com/office/drawing/2014/main" xmlns="" id="{4F1601EF-04F8-D040-97BC-4E8ACDA6E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76" y="5099092"/>
            <a:ext cx="1849438" cy="669327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300" dirty="0"/>
              <a:t>POS Not Always Available</a:t>
            </a:r>
          </a:p>
          <a:p>
            <a:pPr algn="ctr" eaLnBrk="0" hangingPunct="0"/>
            <a:r>
              <a:rPr lang="en-US" sz="1300" dirty="0"/>
              <a:t>&amp; May Cost Money</a:t>
            </a:r>
          </a:p>
        </p:txBody>
      </p:sp>
      <p:sp>
        <p:nvSpPr>
          <p:cNvPr id="19" name="AutoShape 16">
            <a:extLst>
              <a:ext uri="{FF2B5EF4-FFF2-40B4-BE49-F238E27FC236}">
                <a16:creationId xmlns:a16="http://schemas.microsoft.com/office/drawing/2014/main" xmlns="" id="{83D66B1B-B033-244E-9AF1-B9E816863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76" y="4229993"/>
            <a:ext cx="1849438" cy="669327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/>
              <a:t>Everyone Wants to See</a:t>
            </a:r>
          </a:p>
          <a:p>
            <a:pPr algn="ctr" eaLnBrk="0" hangingPunct="0"/>
            <a:r>
              <a:rPr lang="en-US" sz="1400" dirty="0"/>
              <a:t>Data Differently</a:t>
            </a:r>
          </a:p>
        </p:txBody>
      </p:sp>
      <p:sp>
        <p:nvSpPr>
          <p:cNvPr id="20" name="AutoShape 16">
            <a:extLst>
              <a:ext uri="{FF2B5EF4-FFF2-40B4-BE49-F238E27FC236}">
                <a16:creationId xmlns:a16="http://schemas.microsoft.com/office/drawing/2014/main" xmlns="" id="{F564A2F4-B443-B540-A977-5F5F7E608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76" y="3360894"/>
            <a:ext cx="1849438" cy="669327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/>
              <a:t>Different Sources?</a:t>
            </a:r>
          </a:p>
          <a:p>
            <a:pPr algn="ctr" eaLnBrk="0" hangingPunct="0"/>
            <a:r>
              <a:rPr lang="en-US" sz="1400" dirty="0"/>
              <a:t>Different Reliability</a:t>
            </a:r>
          </a:p>
        </p:txBody>
      </p:sp>
      <p:sp>
        <p:nvSpPr>
          <p:cNvPr id="21" name="AutoShape 16">
            <a:extLst>
              <a:ext uri="{FF2B5EF4-FFF2-40B4-BE49-F238E27FC236}">
                <a16:creationId xmlns:a16="http://schemas.microsoft.com/office/drawing/2014/main" xmlns="" id="{CEBDAD07-9FAA-F643-B47E-55FC689DF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76" y="2491795"/>
            <a:ext cx="1849438" cy="669327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E2744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/>
              <a:t>Every Retailer Provides </a:t>
            </a:r>
          </a:p>
          <a:p>
            <a:pPr algn="ctr" eaLnBrk="0" hangingPunct="0"/>
            <a:r>
              <a:rPr lang="en-US" sz="1400" dirty="0"/>
              <a:t>Different Data Elements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xmlns="" id="{60797792-489F-C842-99B0-F3C6E61A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2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901549-053B-8D44-8971-B090AF4A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Pricing analytics evolution needed an integrated Data Warehouse</a:t>
            </a:r>
          </a:p>
        </p:txBody>
      </p:sp>
      <p:sp>
        <p:nvSpPr>
          <p:cNvPr id="4" name="AutoShape 16">
            <a:extLst>
              <a:ext uri="{FF2B5EF4-FFF2-40B4-BE49-F238E27FC236}">
                <a16:creationId xmlns:a16="http://schemas.microsoft.com/office/drawing/2014/main" xmlns="" id="{D08950F8-D656-DE4F-921D-15648B3B4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591" y="1888825"/>
            <a:ext cx="2390176" cy="2057158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800" dirty="0"/>
          </a:p>
          <a:p>
            <a:pPr algn="ctr" eaLnBrk="0" hangingPunct="0"/>
            <a:endParaRPr lang="en-US" sz="2800" dirty="0"/>
          </a:p>
          <a:p>
            <a:pPr algn="ctr" eaLnBrk="0" hangingPunct="0"/>
            <a:r>
              <a:rPr lang="en-US" sz="2800" dirty="0"/>
              <a:t>Scalable</a:t>
            </a:r>
          </a:p>
        </p:txBody>
      </p:sp>
      <p:sp>
        <p:nvSpPr>
          <p:cNvPr id="5" name="AutoShape 16">
            <a:extLst>
              <a:ext uri="{FF2B5EF4-FFF2-40B4-BE49-F238E27FC236}">
                <a16:creationId xmlns:a16="http://schemas.microsoft.com/office/drawing/2014/main" xmlns="" id="{DF90288A-9864-E145-9E29-C60ADF4B5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53" y="1913994"/>
            <a:ext cx="2390176" cy="2053666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800" dirty="0"/>
          </a:p>
          <a:p>
            <a:pPr algn="ctr" eaLnBrk="0" hangingPunct="0"/>
            <a:endParaRPr lang="en-US" sz="2800" dirty="0"/>
          </a:p>
          <a:p>
            <a:pPr algn="ctr" eaLnBrk="0" hangingPunct="0"/>
            <a:r>
              <a:rPr lang="en-US" sz="2800" dirty="0"/>
              <a:t>Flexible</a:t>
            </a:r>
          </a:p>
        </p:txBody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xmlns="" id="{56809FDE-91A1-904B-B8B0-AB4A0B700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429" y="1909645"/>
            <a:ext cx="2390859" cy="2057158"/>
          </a:xfrm>
          <a:prstGeom prst="roundRect">
            <a:avLst>
              <a:gd name="adj" fmla="val 12495"/>
            </a:avLst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800" dirty="0"/>
          </a:p>
          <a:p>
            <a:pPr algn="ctr" eaLnBrk="0" hangingPunct="0"/>
            <a:endParaRPr lang="en-US" sz="2800" dirty="0"/>
          </a:p>
          <a:p>
            <a:pPr algn="ctr" eaLnBrk="0" hangingPunct="0"/>
            <a:r>
              <a:rPr lang="en-US" sz="2800" dirty="0"/>
              <a:t>Performant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5ACAA4-1973-E145-8AD1-F454CF1C8D34}"/>
              </a:ext>
            </a:extLst>
          </p:cNvPr>
          <p:cNvSpPr txBox="1"/>
          <p:nvPr/>
        </p:nvSpPr>
        <p:spPr>
          <a:xfrm>
            <a:off x="741853" y="4570116"/>
            <a:ext cx="7983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CONNECTIVITY = MULTIPLE  TOOLS / SAME  DATA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utoShape 4" descr="Image result for fast">
            <a:extLst>
              <a:ext uri="{FF2B5EF4-FFF2-40B4-BE49-F238E27FC236}">
                <a16:creationId xmlns:a16="http://schemas.microsoft.com/office/drawing/2014/main" xmlns="" id="{FC067579-AC7C-644A-9803-A634A66E7B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89194" y="31784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 descr="Image result for excel png">
            <a:extLst>
              <a:ext uri="{FF2B5EF4-FFF2-40B4-BE49-F238E27FC236}">
                <a16:creationId xmlns:a16="http://schemas.microsoft.com/office/drawing/2014/main" xmlns="" id="{8DB03BC1-E27E-CE43-945A-7F98237E1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562" y="5384498"/>
            <a:ext cx="669134" cy="65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39B1845B-8B51-9A4D-B60F-9CD6108C1A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7" y="5529522"/>
            <a:ext cx="1749773" cy="363891"/>
          </a:xfrm>
          <a:prstGeom prst="rect">
            <a:avLst/>
          </a:prstGeom>
        </p:spPr>
      </p:pic>
      <p:pic>
        <p:nvPicPr>
          <p:cNvPr id="11" name="Picture 14" descr="Related image">
            <a:extLst>
              <a:ext uri="{FF2B5EF4-FFF2-40B4-BE49-F238E27FC236}">
                <a16:creationId xmlns:a16="http://schemas.microsoft.com/office/drawing/2014/main" xmlns="" id="{97BA0C69-385F-EF4A-ACAD-18CFD422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45" y="5233363"/>
            <a:ext cx="2177239" cy="107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Image result for power bi logo png">
            <a:extLst>
              <a:ext uri="{FF2B5EF4-FFF2-40B4-BE49-F238E27FC236}">
                <a16:creationId xmlns:a16="http://schemas.microsoft.com/office/drawing/2014/main" xmlns="" id="{B7FA5CBC-0F39-B241-B4C9-D7349703D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333" y="5597926"/>
            <a:ext cx="1298955" cy="34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C0D808A-4127-094D-9AFD-3BBB480255EA}"/>
              </a:ext>
            </a:extLst>
          </p:cNvPr>
          <p:cNvGrpSpPr/>
          <p:nvPr/>
        </p:nvGrpSpPr>
        <p:grpSpPr>
          <a:xfrm>
            <a:off x="5773984" y="5296857"/>
            <a:ext cx="1460883" cy="875990"/>
            <a:chOff x="8811467" y="4816932"/>
            <a:chExt cx="1275507" cy="750421"/>
          </a:xfrm>
        </p:grpSpPr>
        <p:pic>
          <p:nvPicPr>
            <p:cNvPr id="14" name="Picture 13" descr="Blue Sky Analytics">
              <a:extLst>
                <a:ext uri="{FF2B5EF4-FFF2-40B4-BE49-F238E27FC236}">
                  <a16:creationId xmlns:a16="http://schemas.microsoft.com/office/drawing/2014/main" xmlns="" id="{0BABBE1D-217C-B942-855F-6302A7184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86201" y="4816932"/>
              <a:ext cx="726038" cy="55375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E2B10D3-D1D8-5C4E-A327-61AF235FBD9F}"/>
                </a:ext>
              </a:extLst>
            </p:cNvPr>
            <p:cNvSpPr txBox="1"/>
            <p:nvPr/>
          </p:nvSpPr>
          <p:spPr>
            <a:xfrm>
              <a:off x="8811467" y="5343244"/>
              <a:ext cx="1275507" cy="224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Blue Sky Analytics</a:t>
              </a:r>
            </a:p>
          </p:txBody>
        </p:sp>
      </p:grpSp>
      <p:pic>
        <p:nvPicPr>
          <p:cNvPr id="16" name="Picture 2" descr="Image result for flexible icon">
            <a:extLst>
              <a:ext uri="{FF2B5EF4-FFF2-40B4-BE49-F238E27FC236}">
                <a16:creationId xmlns:a16="http://schemas.microsoft.com/office/drawing/2014/main" xmlns="" id="{9F5376FE-0B51-1A43-8736-B57B374C9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70" y="2000426"/>
            <a:ext cx="1161341" cy="116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scalable icon">
            <a:extLst>
              <a:ext uri="{FF2B5EF4-FFF2-40B4-BE49-F238E27FC236}">
                <a16:creationId xmlns:a16="http://schemas.microsoft.com/office/drawing/2014/main" xmlns="" id="{25A47D67-1CF1-9E49-A169-2294F5F83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990" y="2141273"/>
            <a:ext cx="929377" cy="92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fast icon">
            <a:extLst>
              <a:ext uri="{FF2B5EF4-FFF2-40B4-BE49-F238E27FC236}">
                <a16:creationId xmlns:a16="http://schemas.microsoft.com/office/drawing/2014/main" xmlns="" id="{3CA608A9-1E50-834D-8AF0-B9D651C52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49" y="1998466"/>
            <a:ext cx="1332418" cy="133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xmlns="" id="{1654F5B7-C9F6-CA4B-9423-42A4A70A6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9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20F794-AC98-B143-B9AF-4CC112B5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modern BI tools + </a:t>
            </a:r>
            <a:r>
              <a:rPr lang="en-US"/>
              <a:t>open source</a:t>
            </a:r>
            <a:endParaRPr lang="en-US" dirty="0"/>
          </a:p>
        </p:txBody>
      </p:sp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xmlns="" id="{6B1E1AFC-E0BB-9C44-BD87-EA9FA71C4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4" y="3531243"/>
            <a:ext cx="1601315" cy="42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C8BED7-36A7-8842-958E-369F0A431581}"/>
              </a:ext>
            </a:extLst>
          </p:cNvPr>
          <p:cNvSpPr txBox="1"/>
          <p:nvPr/>
        </p:nvSpPr>
        <p:spPr>
          <a:xfrm>
            <a:off x="2020976" y="3290267"/>
            <a:ext cx="3454135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6E6659"/>
                </a:solidFill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</a:rPr>
              <a:t>Blue Sky Integration Studio (BIS)</a:t>
            </a:r>
          </a:p>
          <a:p>
            <a:r>
              <a:rPr lang="en-US" sz="1600" dirty="0">
                <a:solidFill>
                  <a:schemeClr val="tx1"/>
                </a:solidFill>
              </a:rPr>
              <a:t>ETL Tool – Capable of connecting to many different platforms</a:t>
            </a:r>
          </a:p>
        </p:txBody>
      </p:sp>
      <p:pic>
        <p:nvPicPr>
          <p:cNvPr id="6" name="Picture 6" descr="Image result for azure sql data warehouse logo">
            <a:extLst>
              <a:ext uri="{FF2B5EF4-FFF2-40B4-BE49-F238E27FC236}">
                <a16:creationId xmlns:a16="http://schemas.microsoft.com/office/drawing/2014/main" xmlns="" id="{03254EFC-0A28-4242-A81F-62F715EED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4" y="2055667"/>
            <a:ext cx="1247796" cy="75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40DB146-39F3-9345-B8EC-7A15F2170A3F}"/>
              </a:ext>
            </a:extLst>
          </p:cNvPr>
          <p:cNvSpPr/>
          <p:nvPr/>
        </p:nvSpPr>
        <p:spPr>
          <a:xfrm>
            <a:off x="2020975" y="2210137"/>
            <a:ext cx="37050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Microsoft Azure SQL Data Warehouse</a:t>
            </a:r>
          </a:p>
          <a:p>
            <a:r>
              <a:rPr lang="en-US" sz="1400" dirty="0"/>
              <a:t>Fast, Cloud Based</a:t>
            </a:r>
          </a:p>
        </p:txBody>
      </p:sp>
      <p:pic>
        <p:nvPicPr>
          <p:cNvPr id="8" name="Picture 8" descr="Image result for azure sql data warehouse logo">
            <a:extLst>
              <a:ext uri="{FF2B5EF4-FFF2-40B4-BE49-F238E27FC236}">
                <a16:creationId xmlns:a16="http://schemas.microsoft.com/office/drawing/2014/main" xmlns="" id="{AB718364-1127-A846-9901-02E54EA19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56" y="2482781"/>
            <a:ext cx="415243" cy="4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ACF2C23-557E-4348-BCC9-2D8165ED77EC}"/>
              </a:ext>
            </a:extLst>
          </p:cNvPr>
          <p:cNvSpPr/>
          <p:nvPr/>
        </p:nvSpPr>
        <p:spPr>
          <a:xfrm>
            <a:off x="2019705" y="5554379"/>
            <a:ext cx="2957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Microsoft Azure Analysis Services</a:t>
            </a:r>
          </a:p>
          <a:p>
            <a:r>
              <a:rPr lang="en-US" sz="1600" dirty="0"/>
              <a:t>Cloud Based Cubes</a:t>
            </a:r>
          </a:p>
        </p:txBody>
      </p:sp>
      <p:pic>
        <p:nvPicPr>
          <p:cNvPr id="10" name="Picture 12" descr="Image result for Azure Analysis Services logo png">
            <a:extLst>
              <a:ext uri="{FF2B5EF4-FFF2-40B4-BE49-F238E27FC236}">
                <a16:creationId xmlns:a16="http://schemas.microsoft.com/office/drawing/2014/main" xmlns="" id="{28757475-DD29-CC4B-9623-52FFA9FEC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8" y="5580909"/>
            <a:ext cx="1601314" cy="74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94E9006-7EF4-A745-8246-DA4834F7BFBE}"/>
              </a:ext>
            </a:extLst>
          </p:cNvPr>
          <p:cNvSpPr/>
          <p:nvPr/>
        </p:nvSpPr>
        <p:spPr>
          <a:xfrm>
            <a:off x="2019705" y="4444815"/>
            <a:ext cx="2796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Tableau </a:t>
            </a:r>
          </a:p>
          <a:p>
            <a:r>
              <a:rPr lang="en-US" sz="1600" dirty="0"/>
              <a:t>Best in Class Analytics Software</a:t>
            </a:r>
          </a:p>
        </p:txBody>
      </p:sp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BDA1CFAD-A371-7146-AD01-7F432223A5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4" y="4594106"/>
            <a:ext cx="1601315" cy="4093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F123FC9-83F4-7E47-9FAF-C8DB630548C7}"/>
              </a:ext>
            </a:extLst>
          </p:cNvPr>
          <p:cNvSpPr txBox="1"/>
          <p:nvPr/>
        </p:nvSpPr>
        <p:spPr>
          <a:xfrm>
            <a:off x="1528968" y="1482344"/>
            <a:ext cx="2052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 / analytics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D4EC4AF-A41A-894C-BD9B-22171AE62B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6134" y="2055667"/>
            <a:ext cx="889670" cy="9042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742CECD-48A7-064F-B8E0-E93447B6CC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0580" y="3888036"/>
            <a:ext cx="1164565" cy="2857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0F8E1F4-89CB-0344-B589-7D9D3109FF29}"/>
              </a:ext>
            </a:extLst>
          </p:cNvPr>
          <p:cNvSpPr txBox="1"/>
          <p:nvPr/>
        </p:nvSpPr>
        <p:spPr>
          <a:xfrm>
            <a:off x="6955252" y="2135250"/>
            <a:ext cx="1825041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6E6659"/>
                </a:solidFill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</a:rPr>
              <a:t>Supervised &amp; unsupervised ML methods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EC9F2F-BEC2-AB45-B17A-06BB897A8801}"/>
              </a:ext>
            </a:extLst>
          </p:cNvPr>
          <p:cNvSpPr txBox="1"/>
          <p:nvPr/>
        </p:nvSpPr>
        <p:spPr>
          <a:xfrm>
            <a:off x="6955251" y="3698258"/>
            <a:ext cx="216885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6E6659"/>
                </a:solidFill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</a:rPr>
              <a:t>Process automation / data acquisition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978E5C1-D986-7B4C-BA3A-F81B7F7246EF}"/>
              </a:ext>
            </a:extLst>
          </p:cNvPr>
          <p:cNvSpPr txBox="1"/>
          <p:nvPr/>
        </p:nvSpPr>
        <p:spPr>
          <a:xfrm>
            <a:off x="5806134" y="1482344"/>
            <a:ext cx="256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Advanced analytics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xmlns="" id="{32B33C21-FB79-C44D-85FE-0BA91E6E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35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2A16CE-1402-9C47-B7B4-BEEAC621B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93138F-CFB9-9944-B2A8-AB9A0A8DA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88" y="1482344"/>
            <a:ext cx="8781568" cy="460176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Using raw consumer response data (n=3000), determined drivers of purchase intent (RF model)</a:t>
            </a:r>
          </a:p>
          <a:p>
            <a:pPr marL="498475" lvl="1" indent="-2857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Created significantly more accurate price-value maps to understand trade-offs</a:t>
            </a:r>
          </a:p>
          <a:p>
            <a:pPr marL="498475" lvl="1" indent="-2857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Conducted basic forms of NLP from social media commentary on own and competitive brands to understand impacts of pricing &amp; product strategy shifts on consumer sentiment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Leveraged store level POS data to develop proprietary demand models (ensemble) that focused on accuracy vs. descriptive/coefficients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Built (vs. purchased) elasticity models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Automated external data acquisition via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1EDD7F-7903-9F49-8DB8-2C3DBCA27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88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A08DC0-CCDF-4B4D-97A7-33D1452C1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TPE capabilities: ~ 85% trade $ coverage in Retail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DC93E9E-6CD4-874C-B11C-1799985E7F3F}"/>
              </a:ext>
            </a:extLst>
          </p:cNvPr>
          <p:cNvGrpSpPr/>
          <p:nvPr/>
        </p:nvGrpSpPr>
        <p:grpSpPr>
          <a:xfrm>
            <a:off x="123477" y="1783644"/>
            <a:ext cx="5482244" cy="3933705"/>
            <a:chOff x="105133" y="1178347"/>
            <a:chExt cx="6656212" cy="477606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0159E51-6DA1-6C4C-A1FB-3218FDE37F0E}"/>
                </a:ext>
              </a:extLst>
            </p:cNvPr>
            <p:cNvSpPr/>
            <p:nvPr/>
          </p:nvSpPr>
          <p:spPr>
            <a:xfrm>
              <a:off x="6579340" y="3686738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046B02F9-96AA-694F-843C-92C00DAD4675}"/>
                </a:ext>
              </a:extLst>
            </p:cNvPr>
            <p:cNvSpPr/>
            <p:nvPr/>
          </p:nvSpPr>
          <p:spPr>
            <a:xfrm>
              <a:off x="6245769" y="3686738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8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8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800"/>
              </a:schemeClr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A942C2D-CC64-3D41-ACE2-9A63E736B167}"/>
                </a:ext>
              </a:extLst>
            </p:cNvPr>
            <p:cNvSpPr/>
            <p:nvPr/>
          </p:nvSpPr>
          <p:spPr>
            <a:xfrm>
              <a:off x="5912197" y="3686738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16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16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1600"/>
              </a:schemeClr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9C5E4708-FA4E-DB4D-AF00-B0718BA4DA82}"/>
                </a:ext>
              </a:extLst>
            </p:cNvPr>
            <p:cNvSpPr/>
            <p:nvPr/>
          </p:nvSpPr>
          <p:spPr>
            <a:xfrm>
              <a:off x="5579260" y="3686738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24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24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2400"/>
              </a:schemeClr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8018A2A7-CCDA-9743-9DE7-C93805DC1BD0}"/>
                </a:ext>
              </a:extLst>
            </p:cNvPr>
            <p:cNvSpPr/>
            <p:nvPr/>
          </p:nvSpPr>
          <p:spPr>
            <a:xfrm>
              <a:off x="5245688" y="3686738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32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32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3200"/>
              </a:schemeClr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B5CE29F-66B7-E245-B8F0-85C7FC8C2CA1}"/>
                </a:ext>
              </a:extLst>
            </p:cNvPr>
            <p:cNvSpPr/>
            <p:nvPr/>
          </p:nvSpPr>
          <p:spPr>
            <a:xfrm>
              <a:off x="4730111" y="3595516"/>
              <a:ext cx="364011" cy="364414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40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4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4000"/>
              </a:schemeClr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E47E54B-26C7-8447-B690-41EC8B277BED}"/>
                </a:ext>
              </a:extLst>
            </p:cNvPr>
            <p:cNvSpPr/>
            <p:nvPr/>
          </p:nvSpPr>
          <p:spPr>
            <a:xfrm>
              <a:off x="6282550" y="3310384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48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48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4800"/>
              </a:schemeClr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9A32D73A-6928-334A-9E25-4108506552BF}"/>
                </a:ext>
              </a:extLst>
            </p:cNvPr>
            <p:cNvSpPr/>
            <p:nvPr/>
          </p:nvSpPr>
          <p:spPr>
            <a:xfrm>
              <a:off x="6282550" y="4065481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56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56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5600"/>
              </a:schemeClr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761A744E-D92E-BA4F-B179-452568AF2D79}"/>
                </a:ext>
              </a:extLst>
            </p:cNvPr>
            <p:cNvSpPr/>
            <p:nvPr/>
          </p:nvSpPr>
          <p:spPr>
            <a:xfrm>
              <a:off x="6444897" y="3474203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64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64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6400"/>
              </a:schemeClr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D6EA424F-61CF-F445-ADAC-5AD058B811F8}"/>
                </a:ext>
              </a:extLst>
            </p:cNvPr>
            <p:cNvSpPr/>
            <p:nvPr/>
          </p:nvSpPr>
          <p:spPr>
            <a:xfrm>
              <a:off x="6455678" y="3903094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72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72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720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8990C815-640F-CD42-95B5-D0D21337BE6C}"/>
                </a:ext>
              </a:extLst>
            </p:cNvPr>
            <p:cNvSpPr/>
            <p:nvPr/>
          </p:nvSpPr>
          <p:spPr>
            <a:xfrm>
              <a:off x="2243688" y="2827852"/>
              <a:ext cx="2615647" cy="1843085"/>
            </a:xfrm>
            <a:custGeom>
              <a:avLst/>
              <a:gdLst>
                <a:gd name="connsiteX0" fmla="*/ 0 w 2615647"/>
                <a:gd name="connsiteY0" fmla="*/ 921543 h 1843085"/>
                <a:gd name="connsiteX1" fmla="*/ 1307824 w 2615647"/>
                <a:gd name="connsiteY1" fmla="*/ 0 h 1843085"/>
                <a:gd name="connsiteX2" fmla="*/ 2615648 w 2615647"/>
                <a:gd name="connsiteY2" fmla="*/ 921543 h 1843085"/>
                <a:gd name="connsiteX3" fmla="*/ 1307824 w 2615647"/>
                <a:gd name="connsiteY3" fmla="*/ 1843086 h 1843085"/>
                <a:gd name="connsiteX4" fmla="*/ 0 w 2615647"/>
                <a:gd name="connsiteY4" fmla="*/ 921543 h 184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5647" h="1843085">
                  <a:moveTo>
                    <a:pt x="0" y="921543"/>
                  </a:moveTo>
                  <a:cubicBezTo>
                    <a:pt x="0" y="412589"/>
                    <a:pt x="585533" y="0"/>
                    <a:pt x="1307824" y="0"/>
                  </a:cubicBezTo>
                  <a:cubicBezTo>
                    <a:pt x="2030115" y="0"/>
                    <a:pt x="2615648" y="412589"/>
                    <a:pt x="2615648" y="921543"/>
                  </a:cubicBezTo>
                  <a:cubicBezTo>
                    <a:pt x="2615648" y="1430497"/>
                    <a:pt x="2030115" y="1843086"/>
                    <a:pt x="1307824" y="1843086"/>
                  </a:cubicBezTo>
                  <a:cubicBezTo>
                    <a:pt x="585533" y="1843086"/>
                    <a:pt x="0" y="1430497"/>
                    <a:pt x="0" y="921543"/>
                  </a:cubicBezTo>
                  <a:close/>
                </a:path>
              </a:pathLst>
            </a:custGeom>
            <a:solidFill>
              <a:srgbClr val="E2744C">
                <a:alpha val="82000"/>
              </a:srgbClr>
            </a:solidFill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80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8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8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8613" tIns="305474" rIns="418613" bIns="305474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chemeClr val="tx1"/>
                  </a:solidFill>
                </a:rPr>
                <a:t>Integrated TPE Data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862F6BC0-6CA5-B14B-B704-D08B416E7449}"/>
                </a:ext>
              </a:extLst>
            </p:cNvPr>
            <p:cNvSpPr/>
            <p:nvPr/>
          </p:nvSpPr>
          <p:spPr>
            <a:xfrm>
              <a:off x="3475730" y="2351827"/>
              <a:ext cx="364011" cy="364414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88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88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8800"/>
              </a:schemeClr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F24C1786-6B70-F841-98E2-94D2022F5455}"/>
                </a:ext>
              </a:extLst>
            </p:cNvPr>
            <p:cNvSpPr/>
            <p:nvPr/>
          </p:nvSpPr>
          <p:spPr>
            <a:xfrm>
              <a:off x="3246795" y="2135471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96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96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9600"/>
              </a:schemeClr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EC5F138B-FC16-154D-9879-B36743C93387}"/>
                </a:ext>
              </a:extLst>
            </p:cNvPr>
            <p:cNvSpPr/>
            <p:nvPr/>
          </p:nvSpPr>
          <p:spPr>
            <a:xfrm>
              <a:off x="2990592" y="1868489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104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104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10400"/>
              </a:schemeClr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5804BE35-B30D-7D47-B309-CE9F0631ECC9}"/>
                </a:ext>
              </a:extLst>
            </p:cNvPr>
            <p:cNvSpPr/>
            <p:nvPr/>
          </p:nvSpPr>
          <p:spPr>
            <a:xfrm>
              <a:off x="2736291" y="1641626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112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112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11200"/>
              </a:schemeClr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B287B51B-2043-864C-8F0E-A4404FD19A12}"/>
                </a:ext>
              </a:extLst>
            </p:cNvPr>
            <p:cNvSpPr/>
            <p:nvPr/>
          </p:nvSpPr>
          <p:spPr>
            <a:xfrm>
              <a:off x="2347547" y="1641626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120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12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12000"/>
              </a:schemeClr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B65B253C-5CD3-A74B-8F70-167225E7397E}"/>
                </a:ext>
              </a:extLst>
            </p:cNvPr>
            <p:cNvSpPr/>
            <p:nvPr/>
          </p:nvSpPr>
          <p:spPr>
            <a:xfrm>
              <a:off x="1958169" y="1641626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128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128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12800"/>
              </a:schemeClr>
            </a:effectRef>
            <a:fontRef idx="minor">
              <a:schemeClr val="lt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6FDDB676-67BE-6040-8DEA-841AC0F33A6E}"/>
                </a:ext>
              </a:extLst>
            </p:cNvPr>
            <p:cNvSpPr/>
            <p:nvPr/>
          </p:nvSpPr>
          <p:spPr>
            <a:xfrm>
              <a:off x="1569425" y="1641626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136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136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13600"/>
              </a:schemeClr>
            </a:effectRef>
            <a:fontRef idx="minor">
              <a:schemeClr val="lt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3329C4CC-8E0C-6B44-9471-52CC4A393DBB}"/>
                </a:ext>
              </a:extLst>
            </p:cNvPr>
            <p:cNvSpPr/>
            <p:nvPr/>
          </p:nvSpPr>
          <p:spPr>
            <a:xfrm>
              <a:off x="1180681" y="1641626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144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144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14400"/>
              </a:schemeClr>
            </a:effectRef>
            <a:fontRef idx="minor">
              <a:schemeClr val="lt1"/>
            </a:fontRef>
          </p:style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11145226-BD9F-064F-A9BE-550509213BD9}"/>
                </a:ext>
              </a:extLst>
            </p:cNvPr>
            <p:cNvSpPr/>
            <p:nvPr/>
          </p:nvSpPr>
          <p:spPr>
            <a:xfrm>
              <a:off x="791937" y="1641626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152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152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15200"/>
              </a:schemeClr>
            </a:effectRef>
            <a:fontRef idx="minor">
              <a:schemeClr val="lt1"/>
            </a:fontRef>
          </p:style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12047CE8-D954-FD44-BEDF-277703373749}"/>
                </a:ext>
              </a:extLst>
            </p:cNvPr>
            <p:cNvSpPr/>
            <p:nvPr/>
          </p:nvSpPr>
          <p:spPr>
            <a:xfrm>
              <a:off x="209134" y="1178347"/>
              <a:ext cx="3291332" cy="468532"/>
            </a:xfrm>
            <a:custGeom>
              <a:avLst/>
              <a:gdLst>
                <a:gd name="connsiteX0" fmla="*/ 0 w 3291332"/>
                <a:gd name="connsiteY0" fmla="*/ 0 h 468532"/>
                <a:gd name="connsiteX1" fmla="*/ 3291332 w 3291332"/>
                <a:gd name="connsiteY1" fmla="*/ 0 h 468532"/>
                <a:gd name="connsiteX2" fmla="*/ 3291332 w 3291332"/>
                <a:gd name="connsiteY2" fmla="*/ 468532 h 468532"/>
                <a:gd name="connsiteX3" fmla="*/ 0 w 3291332"/>
                <a:gd name="connsiteY3" fmla="*/ 468532 h 468532"/>
                <a:gd name="connsiteX4" fmla="*/ 0 w 3291332"/>
                <a:gd name="connsiteY4" fmla="*/ 0 h 46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332" h="468532">
                  <a:moveTo>
                    <a:pt x="0" y="0"/>
                  </a:moveTo>
                  <a:lnTo>
                    <a:pt x="3291332" y="0"/>
                  </a:lnTo>
                  <a:lnTo>
                    <a:pt x="3291332" y="468532"/>
                  </a:lnTo>
                  <a:lnTo>
                    <a:pt x="0" y="4685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</a:rPr>
                <a:t>Syndicated market data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2D88D6FA-0E9D-804C-B1A3-83FC77019C94}"/>
                </a:ext>
              </a:extLst>
            </p:cNvPr>
            <p:cNvSpPr/>
            <p:nvPr/>
          </p:nvSpPr>
          <p:spPr>
            <a:xfrm>
              <a:off x="2598677" y="2699047"/>
              <a:ext cx="364011" cy="364414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160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16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16000"/>
              </a:schemeClr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416551BF-1DE3-F147-89E9-AA68B4C15F3D}"/>
                </a:ext>
              </a:extLst>
            </p:cNvPr>
            <p:cNvSpPr/>
            <p:nvPr/>
          </p:nvSpPr>
          <p:spPr>
            <a:xfrm>
              <a:off x="2365304" y="2506572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168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168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16800"/>
              </a:schemeClr>
            </a:effectRef>
            <a:fontRef idx="minor">
              <a:schemeClr val="lt1"/>
            </a:fontRef>
          </p:style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878728A8-46E2-FA4A-9989-38B1895135A9}"/>
                </a:ext>
              </a:extLst>
            </p:cNvPr>
            <p:cNvSpPr/>
            <p:nvPr/>
          </p:nvSpPr>
          <p:spPr>
            <a:xfrm>
              <a:off x="1976560" y="2506572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176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176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17600"/>
              </a:schemeClr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8C278101-03A0-124A-81CE-112A5C210402}"/>
                </a:ext>
              </a:extLst>
            </p:cNvPr>
            <p:cNvSpPr/>
            <p:nvPr/>
          </p:nvSpPr>
          <p:spPr>
            <a:xfrm>
              <a:off x="1587816" y="2506572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184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184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18400"/>
              </a:schemeClr>
            </a:effectRef>
            <a:fontRef idx="minor">
              <a:schemeClr val="lt1"/>
            </a:fontRef>
          </p:style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C30E51D0-DB04-EF48-820D-A0422DC61DC3}"/>
                </a:ext>
              </a:extLst>
            </p:cNvPr>
            <p:cNvSpPr/>
            <p:nvPr/>
          </p:nvSpPr>
          <p:spPr>
            <a:xfrm>
              <a:off x="1199072" y="2506572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192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192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19200"/>
              </a:schemeClr>
            </a:effectRef>
            <a:fontRef idx="minor">
              <a:schemeClr val="lt1"/>
            </a:fontRef>
          </p:style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B29328A5-B342-A945-9F93-B13528A72339}"/>
                </a:ext>
              </a:extLst>
            </p:cNvPr>
            <p:cNvSpPr/>
            <p:nvPr/>
          </p:nvSpPr>
          <p:spPr>
            <a:xfrm>
              <a:off x="809694" y="2506572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200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0933B9A2-94A1-4B49-93FF-C8EB18F92064}"/>
                </a:ext>
              </a:extLst>
            </p:cNvPr>
            <p:cNvSpPr/>
            <p:nvPr/>
          </p:nvSpPr>
          <p:spPr>
            <a:xfrm>
              <a:off x="420950" y="2506572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208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208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20800"/>
              </a:schemeClr>
            </a:effectRef>
            <a:fontRef idx="minor">
              <a:schemeClr val="lt1"/>
            </a:fontRef>
          </p:style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43D172E2-3E27-EB4F-AC9F-F6F8DCB2BB77}"/>
                </a:ext>
              </a:extLst>
            </p:cNvPr>
            <p:cNvSpPr/>
            <p:nvPr/>
          </p:nvSpPr>
          <p:spPr>
            <a:xfrm>
              <a:off x="419681" y="2037084"/>
              <a:ext cx="2133336" cy="468532"/>
            </a:xfrm>
            <a:custGeom>
              <a:avLst/>
              <a:gdLst>
                <a:gd name="connsiteX0" fmla="*/ 0 w 2133336"/>
                <a:gd name="connsiteY0" fmla="*/ 0 h 468532"/>
                <a:gd name="connsiteX1" fmla="*/ 2133336 w 2133336"/>
                <a:gd name="connsiteY1" fmla="*/ 0 h 468532"/>
                <a:gd name="connsiteX2" fmla="*/ 2133336 w 2133336"/>
                <a:gd name="connsiteY2" fmla="*/ 468532 h 468532"/>
                <a:gd name="connsiteX3" fmla="*/ 0 w 2133336"/>
                <a:gd name="connsiteY3" fmla="*/ 468532 h 468532"/>
                <a:gd name="connsiteX4" fmla="*/ 0 w 2133336"/>
                <a:gd name="connsiteY4" fmla="*/ 0 h 46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336" h="468532">
                  <a:moveTo>
                    <a:pt x="0" y="0"/>
                  </a:moveTo>
                  <a:lnTo>
                    <a:pt x="2133336" y="0"/>
                  </a:lnTo>
                  <a:lnTo>
                    <a:pt x="2133336" y="468532"/>
                  </a:lnTo>
                  <a:lnTo>
                    <a:pt x="0" y="4685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</a:rPr>
                <a:t>Internal trade $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E77C10BA-7A1E-084B-82E9-C5A2B0CF07CC}"/>
                </a:ext>
              </a:extLst>
            </p:cNvPr>
            <p:cNvSpPr/>
            <p:nvPr/>
          </p:nvSpPr>
          <p:spPr>
            <a:xfrm>
              <a:off x="2220714" y="3595516"/>
              <a:ext cx="364011" cy="364414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216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216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21600"/>
              </a:schemeClr>
            </a:effectRef>
            <a:fontRef idx="minor">
              <a:schemeClr val="lt1"/>
            </a:fontRef>
          </p:style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E718F0EE-2CAB-A747-ABF7-00339E2FD81D}"/>
                </a:ext>
              </a:extLst>
            </p:cNvPr>
            <p:cNvSpPr/>
            <p:nvPr/>
          </p:nvSpPr>
          <p:spPr>
            <a:xfrm>
              <a:off x="1860508" y="3686738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224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224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22400"/>
              </a:schemeClr>
            </a:effectRef>
            <a:fontRef idx="minor">
              <a:schemeClr val="lt1"/>
            </a:fontRef>
          </p:style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967A598E-0227-F742-A457-B683CD6B46B6}"/>
                </a:ext>
              </a:extLst>
            </p:cNvPr>
            <p:cNvSpPr/>
            <p:nvPr/>
          </p:nvSpPr>
          <p:spPr>
            <a:xfrm>
              <a:off x="1500935" y="3686738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232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232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23200"/>
              </a:schemeClr>
            </a:effectRef>
            <a:fontRef idx="minor">
              <a:schemeClr val="lt1"/>
            </a:fontRef>
          </p:style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10AF1621-8BBF-634A-9B51-CA1D27410DBC}"/>
                </a:ext>
              </a:extLst>
            </p:cNvPr>
            <p:cNvSpPr/>
            <p:nvPr/>
          </p:nvSpPr>
          <p:spPr>
            <a:xfrm>
              <a:off x="1140729" y="3686738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240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24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24000"/>
              </a:schemeClr>
            </a:effectRef>
            <a:fontRef idx="minor">
              <a:schemeClr val="lt1"/>
            </a:fontRef>
          </p:style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3074E6AE-D92B-304A-8900-95A29EB0F910}"/>
                </a:ext>
              </a:extLst>
            </p:cNvPr>
            <p:cNvSpPr/>
            <p:nvPr/>
          </p:nvSpPr>
          <p:spPr>
            <a:xfrm>
              <a:off x="781156" y="3686738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248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248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24800"/>
              </a:schemeClr>
            </a:effectRef>
            <a:fontRef idx="minor">
              <a:schemeClr val="lt1"/>
            </a:fontRef>
          </p:style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A23F099C-B87F-C04C-BFF8-CDC546E06899}"/>
                </a:ext>
              </a:extLst>
            </p:cNvPr>
            <p:cNvSpPr/>
            <p:nvPr/>
          </p:nvSpPr>
          <p:spPr>
            <a:xfrm>
              <a:off x="420950" y="3686738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256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256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25600"/>
              </a:schemeClr>
            </a:effectRef>
            <a:fontRef idx="minor">
              <a:schemeClr val="lt1"/>
            </a:fontRef>
          </p:style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E24CD85B-03C6-2744-80CA-6822331EC678}"/>
                </a:ext>
              </a:extLst>
            </p:cNvPr>
            <p:cNvSpPr/>
            <p:nvPr/>
          </p:nvSpPr>
          <p:spPr>
            <a:xfrm>
              <a:off x="105133" y="3125551"/>
              <a:ext cx="2242415" cy="468532"/>
            </a:xfrm>
            <a:custGeom>
              <a:avLst/>
              <a:gdLst>
                <a:gd name="connsiteX0" fmla="*/ 0 w 1613319"/>
                <a:gd name="connsiteY0" fmla="*/ 0 h 468532"/>
                <a:gd name="connsiteX1" fmla="*/ 1613319 w 1613319"/>
                <a:gd name="connsiteY1" fmla="*/ 0 h 468532"/>
                <a:gd name="connsiteX2" fmla="*/ 1613319 w 1613319"/>
                <a:gd name="connsiteY2" fmla="*/ 468532 h 468532"/>
                <a:gd name="connsiteX3" fmla="*/ 0 w 1613319"/>
                <a:gd name="connsiteY3" fmla="*/ 468532 h 468532"/>
                <a:gd name="connsiteX4" fmla="*/ 0 w 1613319"/>
                <a:gd name="connsiteY4" fmla="*/ 0 h 46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3319" h="468532">
                  <a:moveTo>
                    <a:pt x="0" y="0"/>
                  </a:moveTo>
                  <a:lnTo>
                    <a:pt x="1613319" y="0"/>
                  </a:lnTo>
                  <a:lnTo>
                    <a:pt x="1613319" y="468532"/>
                  </a:lnTo>
                  <a:lnTo>
                    <a:pt x="0" y="4685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</a:rPr>
                <a:t>Trade Offer Details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0723633C-9A86-1040-822D-63601466A302}"/>
                </a:ext>
              </a:extLst>
            </p:cNvPr>
            <p:cNvSpPr/>
            <p:nvPr/>
          </p:nvSpPr>
          <p:spPr>
            <a:xfrm>
              <a:off x="2598677" y="4477656"/>
              <a:ext cx="364011" cy="364414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272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272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27200"/>
              </a:schemeClr>
            </a:effectRef>
            <a:fontRef idx="minor">
              <a:schemeClr val="lt1"/>
            </a:fontRef>
          </p:style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D44933A5-8EF6-7D48-9738-DEEB97C95A08}"/>
                </a:ext>
              </a:extLst>
            </p:cNvPr>
            <p:cNvSpPr/>
            <p:nvPr/>
          </p:nvSpPr>
          <p:spPr>
            <a:xfrm>
              <a:off x="2365304" y="4848279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280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28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28000"/>
              </a:schemeClr>
            </a:effectRef>
            <a:fontRef idx="minor">
              <a:schemeClr val="lt1"/>
            </a:fontRef>
          </p:style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7E0A926C-5259-2942-B8C5-77F936C8D899}"/>
                </a:ext>
              </a:extLst>
            </p:cNvPr>
            <p:cNvSpPr/>
            <p:nvPr/>
          </p:nvSpPr>
          <p:spPr>
            <a:xfrm>
              <a:off x="1976560" y="4848279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288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288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28800"/>
              </a:schemeClr>
            </a:effectRef>
            <a:fontRef idx="minor">
              <a:schemeClr val="lt1"/>
            </a:fontRef>
          </p:style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9A1540B5-A755-FA47-8BFF-B256B29DB085}"/>
                </a:ext>
              </a:extLst>
            </p:cNvPr>
            <p:cNvSpPr/>
            <p:nvPr/>
          </p:nvSpPr>
          <p:spPr>
            <a:xfrm>
              <a:off x="1587816" y="4848279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296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296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29600"/>
              </a:schemeClr>
            </a:effectRef>
            <a:fontRef idx="minor">
              <a:schemeClr val="lt1"/>
            </a:fontRef>
          </p:style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94F49DF3-61F4-6E45-845A-CEA77C28CAAA}"/>
                </a:ext>
              </a:extLst>
            </p:cNvPr>
            <p:cNvSpPr/>
            <p:nvPr/>
          </p:nvSpPr>
          <p:spPr>
            <a:xfrm>
              <a:off x="1199072" y="4848279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304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304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30400"/>
              </a:schemeClr>
            </a:effectRef>
            <a:fontRef idx="minor">
              <a:schemeClr val="lt1"/>
            </a:fontRef>
          </p:style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88056E91-DC00-8D4B-8CC4-ACD0412B6DA5}"/>
                </a:ext>
              </a:extLst>
            </p:cNvPr>
            <p:cNvSpPr/>
            <p:nvPr/>
          </p:nvSpPr>
          <p:spPr>
            <a:xfrm>
              <a:off x="809694" y="4848279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312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312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31200"/>
              </a:schemeClr>
            </a:effectRef>
            <a:fontRef idx="minor">
              <a:schemeClr val="lt1"/>
            </a:fontRef>
          </p:style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0BF49A74-3A70-AE49-AFB8-E5176E8B9CFB}"/>
                </a:ext>
              </a:extLst>
            </p:cNvPr>
            <p:cNvSpPr/>
            <p:nvPr/>
          </p:nvSpPr>
          <p:spPr>
            <a:xfrm>
              <a:off x="420950" y="4848279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320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32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32000"/>
              </a:schemeClr>
            </a:effectRef>
            <a:fontRef idx="minor">
              <a:schemeClr val="lt1"/>
            </a:fontRef>
          </p:style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xmlns="" id="{B9E083B2-104C-6D4C-A574-415F1C42AA3C}"/>
                </a:ext>
              </a:extLst>
            </p:cNvPr>
            <p:cNvSpPr/>
            <p:nvPr/>
          </p:nvSpPr>
          <p:spPr>
            <a:xfrm>
              <a:off x="419681" y="4378791"/>
              <a:ext cx="2133336" cy="468532"/>
            </a:xfrm>
            <a:custGeom>
              <a:avLst/>
              <a:gdLst>
                <a:gd name="connsiteX0" fmla="*/ 0 w 2133336"/>
                <a:gd name="connsiteY0" fmla="*/ 0 h 468532"/>
                <a:gd name="connsiteX1" fmla="*/ 2133336 w 2133336"/>
                <a:gd name="connsiteY1" fmla="*/ 0 h 468532"/>
                <a:gd name="connsiteX2" fmla="*/ 2133336 w 2133336"/>
                <a:gd name="connsiteY2" fmla="*/ 468532 h 468532"/>
                <a:gd name="connsiteX3" fmla="*/ 0 w 2133336"/>
                <a:gd name="connsiteY3" fmla="*/ 468532 h 468532"/>
                <a:gd name="connsiteX4" fmla="*/ 0 w 2133336"/>
                <a:gd name="connsiteY4" fmla="*/ 0 h 46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336" h="468532">
                  <a:moveTo>
                    <a:pt x="0" y="0"/>
                  </a:moveTo>
                  <a:lnTo>
                    <a:pt x="2133336" y="0"/>
                  </a:lnTo>
                  <a:lnTo>
                    <a:pt x="2133336" y="468532"/>
                  </a:lnTo>
                  <a:lnTo>
                    <a:pt x="0" y="4685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</a:rPr>
                <a:t>Circular / ad data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1FD006A1-2804-C243-AE31-087D22509A88}"/>
                </a:ext>
              </a:extLst>
            </p:cNvPr>
            <p:cNvSpPr/>
            <p:nvPr/>
          </p:nvSpPr>
          <p:spPr>
            <a:xfrm>
              <a:off x="3475730" y="4808637"/>
              <a:ext cx="364011" cy="364414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336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336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33600"/>
              </a:schemeClr>
            </a:effectRef>
            <a:fontRef idx="minor">
              <a:schemeClr val="lt1"/>
            </a:fontRef>
          </p:style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3942D2AF-8AA6-5E46-BA49-FF0979061F87}"/>
                </a:ext>
              </a:extLst>
            </p:cNvPr>
            <p:cNvSpPr/>
            <p:nvPr/>
          </p:nvSpPr>
          <p:spPr>
            <a:xfrm>
              <a:off x="3292455" y="5178305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344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344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34400"/>
              </a:schemeClr>
            </a:effectRef>
            <a:fontRef idx="minor">
              <a:schemeClr val="lt1"/>
            </a:fontRef>
          </p:style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5EA95699-EA59-E14C-8FC2-8209C26E9F5F}"/>
                </a:ext>
              </a:extLst>
            </p:cNvPr>
            <p:cNvSpPr/>
            <p:nvPr/>
          </p:nvSpPr>
          <p:spPr>
            <a:xfrm>
              <a:off x="3031179" y="5472511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352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352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35200"/>
              </a:schemeClr>
            </a:effectRef>
            <a:fontRef idx="minor">
              <a:schemeClr val="lt1"/>
            </a:fontRef>
          </p:style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FEF4DE35-8A4A-364C-8C5A-E0042895CA7B}"/>
                </a:ext>
              </a:extLst>
            </p:cNvPr>
            <p:cNvSpPr/>
            <p:nvPr/>
          </p:nvSpPr>
          <p:spPr>
            <a:xfrm>
              <a:off x="2736291" y="5772448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360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36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36000"/>
              </a:schemeClr>
            </a:effectRef>
            <a:fontRef idx="minor">
              <a:schemeClr val="lt1"/>
            </a:fontRef>
          </p:style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5B80F793-EBD1-DF4F-A40E-6C3701FC4F3C}"/>
                </a:ext>
              </a:extLst>
            </p:cNvPr>
            <p:cNvSpPr/>
            <p:nvPr/>
          </p:nvSpPr>
          <p:spPr>
            <a:xfrm>
              <a:off x="2347547" y="5772448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368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368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36800"/>
              </a:schemeClr>
            </a:effectRef>
            <a:fontRef idx="minor">
              <a:schemeClr val="lt1"/>
            </a:fontRef>
          </p:style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0B45E3B4-B7AF-1241-8601-23AF49C09B16}"/>
                </a:ext>
              </a:extLst>
            </p:cNvPr>
            <p:cNvSpPr/>
            <p:nvPr/>
          </p:nvSpPr>
          <p:spPr>
            <a:xfrm>
              <a:off x="1958169" y="5772448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376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376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37600"/>
              </a:schemeClr>
            </a:effectRef>
            <a:fontRef idx="minor">
              <a:schemeClr val="lt1"/>
            </a:fontRef>
          </p:style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87E86E0B-94D6-E64E-A14C-0FC4AC004C04}"/>
                </a:ext>
              </a:extLst>
            </p:cNvPr>
            <p:cNvSpPr/>
            <p:nvPr/>
          </p:nvSpPr>
          <p:spPr>
            <a:xfrm>
              <a:off x="1569425" y="5772448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384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384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38400"/>
              </a:schemeClr>
            </a:effectRef>
            <a:fontRef idx="minor">
              <a:schemeClr val="lt1"/>
            </a:fontRef>
          </p:style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84BF6F3A-9DB8-1F46-ACA6-8D94EA6F9613}"/>
                </a:ext>
              </a:extLst>
            </p:cNvPr>
            <p:cNvSpPr/>
            <p:nvPr/>
          </p:nvSpPr>
          <p:spPr>
            <a:xfrm>
              <a:off x="1180681" y="5772448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392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392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39200"/>
              </a:schemeClr>
            </a:effectRef>
            <a:fontRef idx="minor">
              <a:schemeClr val="lt1"/>
            </a:fontRef>
          </p:style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D0716B7B-FD5A-874B-89E6-2F6754405A1F}"/>
                </a:ext>
              </a:extLst>
            </p:cNvPr>
            <p:cNvSpPr/>
            <p:nvPr/>
          </p:nvSpPr>
          <p:spPr>
            <a:xfrm>
              <a:off x="791937" y="5772448"/>
              <a:ext cx="182005" cy="181968"/>
            </a:xfrm>
            <a:prstGeom prst="ellipse">
              <a:avLst/>
            </a:pr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xmlns="" id="{000AD00B-10E2-A445-87EB-6C23FF89083F}"/>
                </a:ext>
              </a:extLst>
            </p:cNvPr>
            <p:cNvSpPr/>
            <p:nvPr/>
          </p:nvSpPr>
          <p:spPr>
            <a:xfrm>
              <a:off x="788132" y="5302483"/>
              <a:ext cx="2133336" cy="468532"/>
            </a:xfrm>
            <a:custGeom>
              <a:avLst/>
              <a:gdLst>
                <a:gd name="connsiteX0" fmla="*/ 0 w 2133336"/>
                <a:gd name="connsiteY0" fmla="*/ 0 h 468532"/>
                <a:gd name="connsiteX1" fmla="*/ 2133336 w 2133336"/>
                <a:gd name="connsiteY1" fmla="*/ 0 h 468532"/>
                <a:gd name="connsiteX2" fmla="*/ 2133336 w 2133336"/>
                <a:gd name="connsiteY2" fmla="*/ 468532 h 468532"/>
                <a:gd name="connsiteX3" fmla="*/ 0 w 2133336"/>
                <a:gd name="connsiteY3" fmla="*/ 468532 h 468532"/>
                <a:gd name="connsiteX4" fmla="*/ 0 w 2133336"/>
                <a:gd name="connsiteY4" fmla="*/ 0 h 46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336" h="468532">
                  <a:moveTo>
                    <a:pt x="0" y="0"/>
                  </a:moveTo>
                  <a:lnTo>
                    <a:pt x="2133336" y="0"/>
                  </a:lnTo>
                  <a:lnTo>
                    <a:pt x="2133336" y="468532"/>
                  </a:lnTo>
                  <a:lnTo>
                    <a:pt x="0" y="4685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</a:rPr>
                <a:t>Internal price, cost 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E905E5B-C4F0-4D42-93B0-B608C6E924FE}"/>
              </a:ext>
            </a:extLst>
          </p:cNvPr>
          <p:cNvSpPr txBox="1"/>
          <p:nvPr/>
        </p:nvSpPr>
        <p:spPr>
          <a:xfrm>
            <a:off x="5764388" y="2130070"/>
            <a:ext cx="31712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b="1" dirty="0"/>
              <a:t>Data cleansing: </a:t>
            </a:r>
            <a:r>
              <a:rPr lang="en-US" sz="1600" dirty="0"/>
              <a:t>Missing / incorrect trade $ data imputed and corrected via analytical process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b="1" dirty="0"/>
              <a:t>Master promo record: </a:t>
            </a:r>
            <a:r>
              <a:rPr lang="en-US" sz="1600" dirty="0"/>
              <a:t>Variety of related offers systematically tied together (e.g.: shopper marketing, ad fees, short-term promo, long-term EDLP, etc.)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b="1" dirty="0"/>
              <a:t>Flexibility: </a:t>
            </a:r>
            <a:r>
              <a:rPr lang="en-US" sz="1600" dirty="0"/>
              <a:t>evaluate Wells or Retailer ROI at the week, market and UPC (product) level</a:t>
            </a:r>
          </a:p>
        </p:txBody>
      </p:sp>
      <p:sp>
        <p:nvSpPr>
          <p:cNvPr id="61" name="Slide Number Placeholder 60">
            <a:extLst>
              <a:ext uri="{FF2B5EF4-FFF2-40B4-BE49-F238E27FC236}">
                <a16:creationId xmlns:a16="http://schemas.microsoft.com/office/drawing/2014/main" xmlns="" id="{19EFC5BF-32F1-8E48-966E-17B540F43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89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568C3-C3A5-5544-8618-787BAC6CD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88" y="768813"/>
            <a:ext cx="8781568" cy="695266"/>
          </a:xfrm>
        </p:spPr>
        <p:txBody>
          <a:bodyPr/>
          <a:lstStyle/>
          <a:p>
            <a:r>
              <a:rPr lang="en-US" dirty="0"/>
              <a:t>Ability to evaluate promotional ROIs for 1 event…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8908B5-E8ED-0345-97F1-81044FEB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D7C20F-AD35-4EFB-8AC1-FB5D51105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385" y="1338727"/>
            <a:ext cx="6078974" cy="50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9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65B4E7-70BB-AA41-ABCD-39B70ADD9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88" y="787078"/>
            <a:ext cx="8781568" cy="695266"/>
          </a:xfrm>
        </p:spPr>
        <p:txBody>
          <a:bodyPr>
            <a:noAutofit/>
          </a:bodyPr>
          <a:lstStyle/>
          <a:p>
            <a:r>
              <a:rPr lang="en-US" sz="3200" dirty="0"/>
              <a:t>Our Path to Creating Flexible, Open Architectures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4F764FA-FF3F-6740-BB7B-8F6D5A6DEA7A}"/>
              </a:ext>
            </a:extLst>
          </p:cNvPr>
          <p:cNvSpPr/>
          <p:nvPr/>
        </p:nvSpPr>
        <p:spPr>
          <a:xfrm>
            <a:off x="515074" y="1574156"/>
            <a:ext cx="2558005" cy="72920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Traditional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B55415-4135-DB45-A827-BC3A47FE774C}"/>
              </a:ext>
            </a:extLst>
          </p:cNvPr>
          <p:cNvSpPr/>
          <p:nvPr/>
        </p:nvSpPr>
        <p:spPr>
          <a:xfrm>
            <a:off x="3292998" y="1574156"/>
            <a:ext cx="2558005" cy="729205"/>
          </a:xfrm>
          <a:prstGeom prst="rect">
            <a:avLst/>
          </a:prstGeom>
          <a:solidFill>
            <a:srgbClr val="E27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Follow 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Best Practices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909CA4D-1782-D248-A796-B74324F0680B}"/>
              </a:ext>
            </a:extLst>
          </p:cNvPr>
          <p:cNvSpPr/>
          <p:nvPr/>
        </p:nvSpPr>
        <p:spPr>
          <a:xfrm>
            <a:off x="6070922" y="1574156"/>
            <a:ext cx="2558005" cy="72920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Support New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Technologies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984E991-A4AA-8D47-A7FA-E6F6FA44C6EC}"/>
              </a:ext>
            </a:extLst>
          </p:cNvPr>
          <p:cNvSpPr/>
          <p:nvPr/>
        </p:nvSpPr>
        <p:spPr>
          <a:xfrm>
            <a:off x="515074" y="2291787"/>
            <a:ext cx="2558005" cy="347240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58AAFA8-D487-7F41-926B-EE5E59901738}"/>
              </a:ext>
            </a:extLst>
          </p:cNvPr>
          <p:cNvSpPr/>
          <p:nvPr/>
        </p:nvSpPr>
        <p:spPr>
          <a:xfrm>
            <a:off x="3292998" y="2291787"/>
            <a:ext cx="2558005" cy="3472406"/>
          </a:xfrm>
          <a:prstGeom prst="rect">
            <a:avLst/>
          </a:prstGeom>
          <a:noFill/>
          <a:ln w="3175">
            <a:solidFill>
              <a:srgbClr val="E27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67E2FF-8C93-D948-9301-51CAEA728AF5}"/>
              </a:ext>
            </a:extLst>
          </p:cNvPr>
          <p:cNvSpPr/>
          <p:nvPr/>
        </p:nvSpPr>
        <p:spPr>
          <a:xfrm>
            <a:off x="6070922" y="2291787"/>
            <a:ext cx="2558005" cy="347240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50" descr="http://t2.gstatic.com/images?q=tbn:V0eSxsr2lb6byM:http://www.tackledoc.com/Product_Pics/Ardent/ardent_logo.jpg">
            <a:hlinkClick r:id="rId2"/>
            <a:extLst>
              <a:ext uri="{FF2B5EF4-FFF2-40B4-BE49-F238E27FC236}">
                <a16:creationId xmlns:a16="http://schemas.microsoft.com/office/drawing/2014/main" xmlns="" id="{B1FFA43B-C32E-B545-AA56-1D5592FDD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04957" y="2397338"/>
            <a:ext cx="1102738" cy="514611"/>
          </a:xfrm>
          <a:prstGeom prst="rect">
            <a:avLst/>
          </a:prstGeom>
        </p:spPr>
      </p:pic>
      <p:pic>
        <p:nvPicPr>
          <p:cNvPr id="14" name="Picture 2" descr="http://www.ingenix.com/content/Image/tdwi_logo.jpg">
            <a:extLst>
              <a:ext uri="{FF2B5EF4-FFF2-40B4-BE49-F238E27FC236}">
                <a16:creationId xmlns:a16="http://schemas.microsoft.com/office/drawing/2014/main" xmlns="" id="{90CD4F9C-E1CC-4A49-9A97-59B2E8D7B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621" y="4058219"/>
            <a:ext cx="981075" cy="562575"/>
          </a:xfrm>
          <a:prstGeom prst="rect">
            <a:avLst/>
          </a:prstGeom>
          <a:noFill/>
        </p:spPr>
      </p:pic>
      <p:pic>
        <p:nvPicPr>
          <p:cNvPr id="15" name="Picture 2" descr="http://www.complexevents.com/wp-content/uploads/2010/10/infa_rgb_blue.jpg">
            <a:extLst>
              <a:ext uri="{FF2B5EF4-FFF2-40B4-BE49-F238E27FC236}">
                <a16:creationId xmlns:a16="http://schemas.microsoft.com/office/drawing/2014/main" xmlns="" id="{9828A85C-3348-CA41-8452-681DF196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41" y="3136674"/>
            <a:ext cx="2393946" cy="47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over">
            <a:extLst>
              <a:ext uri="{FF2B5EF4-FFF2-40B4-BE49-F238E27FC236}">
                <a16:creationId xmlns:a16="http://schemas.microsoft.com/office/drawing/2014/main" xmlns="" id="{7E43B125-1716-1646-A1B0-2965BC636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92614" y="3795103"/>
            <a:ext cx="805784" cy="1014978"/>
          </a:xfrm>
          <a:prstGeom prst="rect">
            <a:avLst/>
          </a:prstGeom>
          <a:noFill/>
        </p:spPr>
      </p:pic>
      <p:pic>
        <p:nvPicPr>
          <p:cNvPr id="17" name="Picture 105" descr="http://www.tagonline.org/files/Teradata.jpg">
            <a:extLst>
              <a:ext uri="{FF2B5EF4-FFF2-40B4-BE49-F238E27FC236}">
                <a16:creationId xmlns:a16="http://schemas.microsoft.com/office/drawing/2014/main" xmlns="" id="{2B649C3D-0793-5041-8E7E-BEEE4F854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3" y="5141661"/>
            <a:ext cx="1250347" cy="43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02FC02BB-DFEB-2C42-9312-2A74936DB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14" y="5141661"/>
            <a:ext cx="755731" cy="39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 descr="C:\Documents and Settings\RobYork\Desktop\Weatherhead-100.png">
            <a:extLst>
              <a:ext uri="{FF2B5EF4-FFF2-40B4-BE49-F238E27FC236}">
                <a16:creationId xmlns:a16="http://schemas.microsoft.com/office/drawing/2014/main" xmlns="" id="{9D00EAC7-E1BB-C945-9848-D3472D666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449280" y="4912586"/>
            <a:ext cx="952500" cy="520700"/>
          </a:xfrm>
          <a:prstGeom prst="rect">
            <a:avLst/>
          </a:prstGeom>
        </p:spPr>
      </p:pic>
      <p:pic>
        <p:nvPicPr>
          <p:cNvPr id="20" name="Picture 12" descr="C:\Documents and Settings\RobYork\Desktop\POSmart_Logo.png">
            <a:extLst>
              <a:ext uri="{FF2B5EF4-FFF2-40B4-BE49-F238E27FC236}">
                <a16:creationId xmlns:a16="http://schemas.microsoft.com/office/drawing/2014/main" xmlns="" id="{6A8C858C-5BBD-9C4E-B2BC-3B9F810D8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3350276" y="3348224"/>
            <a:ext cx="1168712" cy="308970"/>
          </a:xfrm>
          <a:prstGeom prst="rect">
            <a:avLst/>
          </a:prstGeom>
        </p:spPr>
      </p:pic>
      <p:pic>
        <p:nvPicPr>
          <p:cNvPr id="21" name="Picture 16" descr="C:\Rob Shared\RELATION\Proprietary\RSI Logos\VIS_Logo_Original.gif">
            <a:extLst>
              <a:ext uri="{FF2B5EF4-FFF2-40B4-BE49-F238E27FC236}">
                <a16:creationId xmlns:a16="http://schemas.microsoft.com/office/drawing/2014/main" xmlns="" id="{22C98EBF-057A-EE40-AD54-907D1AD2F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662105" y="3934292"/>
            <a:ext cx="469900" cy="368300"/>
          </a:xfrm>
          <a:prstGeom prst="rect">
            <a:avLst/>
          </a:prstGeom>
        </p:spPr>
      </p:pic>
      <p:pic>
        <p:nvPicPr>
          <p:cNvPr id="23" name="Picture 9" descr="C:\Documents and Settings\RobYork\Desktop\Inc5000.png">
            <a:extLst>
              <a:ext uri="{FF2B5EF4-FFF2-40B4-BE49-F238E27FC236}">
                <a16:creationId xmlns:a16="http://schemas.microsoft.com/office/drawing/2014/main" xmlns="" id="{E4FBC0BF-ADD4-3040-BCD6-8A760BA5B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903835" y="3202174"/>
            <a:ext cx="952500" cy="660400"/>
          </a:xfrm>
          <a:prstGeom prst="rect">
            <a:avLst/>
          </a:prstGeom>
        </p:spPr>
      </p:pic>
      <p:pic>
        <p:nvPicPr>
          <p:cNvPr id="24" name="Picture 3" descr="Gartner_Sm_Blu_RGB">
            <a:extLst>
              <a:ext uri="{FF2B5EF4-FFF2-40B4-BE49-F238E27FC236}">
                <a16:creationId xmlns:a16="http://schemas.microsoft.com/office/drawing/2014/main" xmlns="" id="{1CA90B86-B577-5A47-924C-D8DE74F0C2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/>
          <a:srcRect l="13392" t="27418" r="13392" b="27418"/>
          <a:stretch/>
        </p:blipFill>
        <p:spPr bwMode="auto">
          <a:xfrm>
            <a:off x="4435575" y="4945808"/>
            <a:ext cx="1345634" cy="39699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4" descr="AMR Research. Bold Ideas. Compelling Research. Pragmatic Advice.">
            <a:extLst>
              <a:ext uri="{FF2B5EF4-FFF2-40B4-BE49-F238E27FC236}">
                <a16:creationId xmlns:a16="http://schemas.microsoft.com/office/drawing/2014/main" xmlns="" id="{C1921F22-1794-1344-A905-BC9D939B8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3350276" y="4317788"/>
            <a:ext cx="1221724" cy="2638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C6CE6A3-5CBE-0C4B-B208-4FD6F13FD88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55" y="4141155"/>
            <a:ext cx="836762" cy="453704"/>
          </a:xfrm>
          <a:prstGeom prst="rect">
            <a:avLst/>
          </a:prstGeom>
        </p:spPr>
      </p:pic>
      <p:pic>
        <p:nvPicPr>
          <p:cNvPr id="32" name="Picture 4" descr="http://www.cose.org/Build%20Connections/~/media/Images/Business%20Networks/business-networks-neosa.ashx?w=200&amp;h=62&amp;as=1">
            <a:hlinkClick r:id="rId16"/>
            <a:extLst>
              <a:ext uri="{FF2B5EF4-FFF2-40B4-BE49-F238E27FC236}">
                <a16:creationId xmlns:a16="http://schemas.microsoft.com/office/drawing/2014/main" xmlns="" id="{4403A765-60DD-6442-8795-061F15F39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06" y="4601252"/>
            <a:ext cx="1086953" cy="3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4EB0360-396E-F142-BB9F-FC25EB56FDB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11" y="4470061"/>
            <a:ext cx="990600" cy="4953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AD3A058-F4AE-F74C-8FFE-8595DF6660D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45" y="5144305"/>
            <a:ext cx="1536700" cy="3683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6DC95FE-E033-2847-9DA6-D4A6A33E3EF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175" y="3914303"/>
            <a:ext cx="990886" cy="495443"/>
          </a:xfrm>
          <a:prstGeom prst="rect">
            <a:avLst/>
          </a:prstGeom>
        </p:spPr>
      </p:pic>
      <p:pic>
        <p:nvPicPr>
          <p:cNvPr id="36" name="Picture 4" descr="Image result for microsoft azure logo">
            <a:extLst>
              <a:ext uri="{FF2B5EF4-FFF2-40B4-BE49-F238E27FC236}">
                <a16:creationId xmlns:a16="http://schemas.microsoft.com/office/drawing/2014/main" xmlns="" id="{B8754316-9D21-B043-94E0-412B12CED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645" y="2356370"/>
            <a:ext cx="959480" cy="4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Image result for aws logo">
            <a:extLst>
              <a:ext uri="{FF2B5EF4-FFF2-40B4-BE49-F238E27FC236}">
                <a16:creationId xmlns:a16="http://schemas.microsoft.com/office/drawing/2014/main" xmlns="" id="{60B0EC00-5B70-B54B-B781-893D0972A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617" y="3295683"/>
            <a:ext cx="710646" cy="47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Image result for hadoop logo">
            <a:extLst>
              <a:ext uri="{FF2B5EF4-FFF2-40B4-BE49-F238E27FC236}">
                <a16:creationId xmlns:a16="http://schemas.microsoft.com/office/drawing/2014/main" xmlns="" id="{53F9434C-F7F0-4141-934A-8C89298A5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10" y="3007790"/>
            <a:ext cx="1130285" cy="75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F737358-EF83-884C-A36E-71A5F089AB0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349924" y="3950415"/>
            <a:ext cx="1279003" cy="36737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B89B4252-50B9-E140-929A-CD7CF27EA22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257510" y="2455668"/>
            <a:ext cx="1105548" cy="367339"/>
          </a:xfrm>
          <a:prstGeom prst="rect">
            <a:avLst/>
          </a:prstGeom>
        </p:spPr>
      </p:pic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xmlns="" id="{062D5182-C81D-5F48-B454-9E30C143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E2AFB3-7F9A-4DD8-BCF9-3A01EE00784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991712" y="2475550"/>
            <a:ext cx="1221724" cy="4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AFA714-9594-2E40-A35C-32DE2503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…compare and contrast many promo events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7D6D91-1176-5B4E-93A1-F4F97D8B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20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33088D0-0D9F-4527-B6B0-00E8E1D04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744" y="1542162"/>
            <a:ext cx="8508255" cy="460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80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A48D89-2444-D743-BA47-50E1E5FD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observe useful macro insights</a:t>
            </a: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xmlns="" id="{2D28654A-2DEF-404B-96C2-1BAE81963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7613" y="1358185"/>
            <a:ext cx="5405295" cy="512232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2E24BB-D9D7-5245-945B-87A61140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5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of course, execution &gt; analytical sophistication…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9667-4599-49B4-A9FB-6E881D012725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15" y="1659601"/>
            <a:ext cx="2863980" cy="3916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75" y="1659601"/>
            <a:ext cx="3654706" cy="417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447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9667-4599-49B4-A9FB-6E881D012725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3" y="927878"/>
            <a:ext cx="3232818" cy="3435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70CC9BF-FAAB-404F-B3E1-A7A2150CF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85" y="927878"/>
            <a:ext cx="3362142" cy="3538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xmlns="" id="{D25F6CF6-8318-4D01-9901-CF7B1DE74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19" y="3864945"/>
            <a:ext cx="3916637" cy="256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2017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3D1BA2-B690-2343-9CFF-5C8BC457050A}"/>
              </a:ext>
            </a:extLst>
          </p:cNvPr>
          <p:cNvSpPr txBox="1"/>
          <p:nvPr/>
        </p:nvSpPr>
        <p:spPr>
          <a:xfrm>
            <a:off x="3601919" y="3180521"/>
            <a:ext cx="2318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Thank You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A4C3FC2-29CC-F24F-B29E-57B6EE2F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9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4B2DC8-F421-ED49-A61F-29E3B5F94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/>
            <a:r>
              <a:rPr lang="en-US" dirty="0"/>
              <a:t>Understanding the “Advanced Analytics Continuum”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56DCB9-6FB4-E047-B350-32198C98C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88" y="1482344"/>
            <a:ext cx="8781568" cy="3829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power of an integrated data and analytics framework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890BB89E-C1DD-B543-B860-5D13210FB351}"/>
              </a:ext>
            </a:extLst>
          </p:cNvPr>
          <p:cNvCxnSpPr/>
          <p:nvPr/>
        </p:nvCxnSpPr>
        <p:spPr>
          <a:xfrm flipV="1">
            <a:off x="678707" y="2522471"/>
            <a:ext cx="0" cy="379485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0946BB70-2D24-D442-99AE-CA415AC1E8D5}"/>
              </a:ext>
            </a:extLst>
          </p:cNvPr>
          <p:cNvCxnSpPr>
            <a:cxnSpLocks/>
          </p:cNvCxnSpPr>
          <p:nvPr/>
        </p:nvCxnSpPr>
        <p:spPr>
          <a:xfrm>
            <a:off x="678708" y="6317326"/>
            <a:ext cx="8122392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256FB02-79A5-9E42-A2E2-9B6AB5BCD8C4}"/>
              </a:ext>
            </a:extLst>
          </p:cNvPr>
          <p:cNvSpPr txBox="1"/>
          <p:nvPr/>
        </p:nvSpPr>
        <p:spPr>
          <a:xfrm>
            <a:off x="-103734" y="1886102"/>
            <a:ext cx="1428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Value to the Enterprise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51AB31-6D5E-474D-AC9E-2F558D2C1F60}"/>
              </a:ext>
            </a:extLst>
          </p:cNvPr>
          <p:cNvSpPr txBox="1"/>
          <p:nvPr/>
        </p:nvSpPr>
        <p:spPr>
          <a:xfrm>
            <a:off x="3393507" y="6326288"/>
            <a:ext cx="3048918" cy="23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Data Driven Organization Maturity </a:t>
            </a:r>
          </a:p>
        </p:txBody>
      </p:sp>
      <p:sp>
        <p:nvSpPr>
          <p:cNvPr id="28" name="Shape 27">
            <a:extLst>
              <a:ext uri="{FF2B5EF4-FFF2-40B4-BE49-F238E27FC236}">
                <a16:creationId xmlns:a16="http://schemas.microsoft.com/office/drawing/2014/main" xmlns="" id="{E17FCB28-622C-DD4E-96B4-505DB4C5D222}"/>
              </a:ext>
            </a:extLst>
          </p:cNvPr>
          <p:cNvSpPr/>
          <p:nvPr/>
        </p:nvSpPr>
        <p:spPr>
          <a:xfrm>
            <a:off x="1325127" y="2127473"/>
            <a:ext cx="6096000" cy="3810000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D5F5CC0-2118-DB4C-BE84-3A42D7E0DFBB}"/>
              </a:ext>
            </a:extLst>
          </p:cNvPr>
          <p:cNvSpPr/>
          <p:nvPr/>
        </p:nvSpPr>
        <p:spPr>
          <a:xfrm>
            <a:off x="1839222" y="5028191"/>
            <a:ext cx="158496" cy="1584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79ED02DD-1762-B947-9CB5-7DFC9EB35F5B}"/>
              </a:ext>
            </a:extLst>
          </p:cNvPr>
          <p:cNvSpPr/>
          <p:nvPr/>
        </p:nvSpPr>
        <p:spPr>
          <a:xfrm>
            <a:off x="3360426" y="3954155"/>
            <a:ext cx="158496" cy="1584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EEB98213-1EB5-6A4E-86CF-0887334EAC50}"/>
              </a:ext>
            </a:extLst>
          </p:cNvPr>
          <p:cNvSpPr/>
          <p:nvPr/>
        </p:nvSpPr>
        <p:spPr>
          <a:xfrm>
            <a:off x="4621533" y="3458158"/>
            <a:ext cx="158496" cy="1584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8E55465D-95F0-ED44-8EEB-EEA55CD1C62D}"/>
              </a:ext>
            </a:extLst>
          </p:cNvPr>
          <p:cNvSpPr/>
          <p:nvPr/>
        </p:nvSpPr>
        <p:spPr>
          <a:xfrm>
            <a:off x="5882641" y="3184230"/>
            <a:ext cx="158496" cy="1584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425384D-A867-114A-B669-EE3160E52380}"/>
              </a:ext>
            </a:extLst>
          </p:cNvPr>
          <p:cNvSpPr txBox="1"/>
          <p:nvPr/>
        </p:nvSpPr>
        <p:spPr>
          <a:xfrm>
            <a:off x="678707" y="4419899"/>
            <a:ext cx="155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Managing Data</a:t>
            </a:r>
          </a:p>
          <a:p>
            <a:pPr algn="ctr"/>
            <a:r>
              <a:rPr lang="en-US" sz="1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EDM, DI, MDM, DW, Big Data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B37C951-D995-7449-84CC-20A7C4F7A503}"/>
              </a:ext>
            </a:extLst>
          </p:cNvPr>
          <p:cNvSpPr/>
          <p:nvPr/>
        </p:nvSpPr>
        <p:spPr>
          <a:xfrm>
            <a:off x="1722873" y="5434366"/>
            <a:ext cx="23171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Provide a comprehensive data management framework, architecture and governance to achieve a “single version” of truth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F1CBB6B-8069-664F-8299-A7C4F292F031}"/>
              </a:ext>
            </a:extLst>
          </p:cNvPr>
          <p:cNvSpPr txBox="1"/>
          <p:nvPr/>
        </p:nvSpPr>
        <p:spPr>
          <a:xfrm>
            <a:off x="1809400" y="3425546"/>
            <a:ext cx="155102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Business Intelligence</a:t>
            </a:r>
          </a:p>
          <a:p>
            <a:pPr algn="ctr"/>
            <a:r>
              <a:rPr lang="en-US" sz="1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Descriptive Analytics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081DECF-C9F1-714D-9325-C2C5F0BDAF8A}"/>
              </a:ext>
            </a:extLst>
          </p:cNvPr>
          <p:cNvSpPr/>
          <p:nvPr/>
        </p:nvSpPr>
        <p:spPr>
          <a:xfrm>
            <a:off x="3103888" y="4534737"/>
            <a:ext cx="31145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Provide a comprehensive data reporting/dashboards framework, architecture and governance to deliver appropriate, timely and actionable information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1956AF5-DEE5-AB40-9614-AEE48A1A95E6}"/>
              </a:ext>
            </a:extLst>
          </p:cNvPr>
          <p:cNvSpPr txBox="1"/>
          <p:nvPr/>
        </p:nvSpPr>
        <p:spPr>
          <a:xfrm>
            <a:off x="3306967" y="2780417"/>
            <a:ext cx="155102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Insight Generation</a:t>
            </a:r>
          </a:p>
          <a:p>
            <a:pPr algn="ctr"/>
            <a:r>
              <a:rPr lang="en-US" sz="1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Predictive Analytics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51C31B8-25A0-5843-A908-F881CE5BBE4E}"/>
              </a:ext>
            </a:extLst>
          </p:cNvPr>
          <p:cNvSpPr/>
          <p:nvPr/>
        </p:nvSpPr>
        <p:spPr>
          <a:xfrm>
            <a:off x="4700781" y="3605214"/>
            <a:ext cx="311479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Through an integrated analytics framework and by applying business rules, statistical models, visualizations, and industry specific context derive advanced analytics &amp; actionable insights to predict areas that need attention.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1CC4FD3-6FA5-CE4D-83C6-5EF595E6239F}"/>
              </a:ext>
            </a:extLst>
          </p:cNvPr>
          <p:cNvSpPr txBox="1"/>
          <p:nvPr/>
        </p:nvSpPr>
        <p:spPr>
          <a:xfrm>
            <a:off x="4992886" y="2351051"/>
            <a:ext cx="155102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Decision Science</a:t>
            </a:r>
          </a:p>
          <a:p>
            <a:pPr algn="ctr"/>
            <a:r>
              <a:rPr lang="en-US" sz="1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Prescriptive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08648EEF-5A90-4E4F-88E2-4DF63E5B2919}"/>
              </a:ext>
            </a:extLst>
          </p:cNvPr>
          <p:cNvSpPr/>
          <p:nvPr/>
        </p:nvSpPr>
        <p:spPr>
          <a:xfrm>
            <a:off x="6353771" y="2505543"/>
            <a:ext cx="276922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Predicting areas of concern. Artificial Intelligence. Machine learning. Take recommendations versus what was actually done to continue improving recommended actions. </a:t>
            </a:r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xmlns="" id="{45460323-F789-BB4E-8FB8-49B87E34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7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2D8337-3E59-4F48-A0EB-0CA94080E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1st Create The Enterprise Foundation that will support all sources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E1B03674-90C2-0A4E-AB27-6CCB778186C5}"/>
              </a:ext>
            </a:extLst>
          </p:cNvPr>
          <p:cNvGrpSpPr/>
          <p:nvPr/>
        </p:nvGrpSpPr>
        <p:grpSpPr>
          <a:xfrm>
            <a:off x="154088" y="1746277"/>
            <a:ext cx="8781568" cy="4099815"/>
            <a:chOff x="703209" y="1360514"/>
            <a:chExt cx="10548746" cy="492485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E4D9B51-7C3D-A541-B4FA-9F837A060D20}"/>
                </a:ext>
              </a:extLst>
            </p:cNvPr>
            <p:cNvSpPr/>
            <p:nvPr/>
          </p:nvSpPr>
          <p:spPr>
            <a:xfrm>
              <a:off x="2804954" y="1360514"/>
              <a:ext cx="8428198" cy="3962400"/>
            </a:xfrm>
            <a:prstGeom prst="rect">
              <a:avLst/>
            </a:prstGeom>
            <a:solidFill>
              <a:srgbClr val="FFFF99">
                <a:alpha val="11000"/>
              </a:srgb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62744F34-8D98-8B43-B23A-004A2BE709F3}"/>
                </a:ext>
              </a:extLst>
            </p:cNvPr>
            <p:cNvSpPr/>
            <p:nvPr/>
          </p:nvSpPr>
          <p:spPr>
            <a:xfrm>
              <a:off x="4564099" y="5450177"/>
              <a:ext cx="1340580" cy="8261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xmlns="" id="{CF1BAF47-CE63-634F-B4A2-AB6B72B49352}"/>
                </a:ext>
              </a:extLst>
            </p:cNvPr>
            <p:cNvCxnSpPr>
              <a:cxnSpLocks/>
            </p:cNvCxnSpPr>
            <p:nvPr/>
          </p:nvCxnSpPr>
          <p:spPr>
            <a:xfrm>
              <a:off x="8802629" y="5806630"/>
              <a:ext cx="1063631" cy="0"/>
            </a:xfrm>
            <a:prstGeom prst="straightConnector1">
              <a:avLst/>
            </a:prstGeom>
            <a:ln w="2222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90A15F64-7A66-BC46-AA17-A9C66AC9A5AD}"/>
                </a:ext>
              </a:extLst>
            </p:cNvPr>
            <p:cNvSpPr txBox="1"/>
            <p:nvPr/>
          </p:nvSpPr>
          <p:spPr>
            <a:xfrm>
              <a:off x="4532258" y="5495321"/>
              <a:ext cx="1431065" cy="720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Automated Harmonization</a:t>
              </a:r>
            </a:p>
            <a:p>
              <a:pPr algn="ctr" defTabSz="914377"/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&amp; Integration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7B279D56-982D-9F41-9AAD-D1877FE813D5}"/>
                </a:ext>
              </a:extLst>
            </p:cNvPr>
            <p:cNvSpPr/>
            <p:nvPr/>
          </p:nvSpPr>
          <p:spPr>
            <a:xfrm>
              <a:off x="7364230" y="5447164"/>
              <a:ext cx="1438399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262FAE6F-48F7-C64E-97AE-EA18E33C386C}"/>
                </a:ext>
              </a:extLst>
            </p:cNvPr>
            <p:cNvSpPr txBox="1"/>
            <p:nvPr/>
          </p:nvSpPr>
          <p:spPr>
            <a:xfrm>
              <a:off x="7343311" y="5531550"/>
              <a:ext cx="1438399" cy="517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BlueSky Analytics &amp; PromoPro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416F4BE5-80F3-7240-A128-024798D7732C}"/>
                </a:ext>
              </a:extLst>
            </p:cNvPr>
            <p:cNvSpPr/>
            <p:nvPr/>
          </p:nvSpPr>
          <p:spPr>
            <a:xfrm>
              <a:off x="9866259" y="5447164"/>
              <a:ext cx="1385696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CAEB1540-8925-A343-A5E1-08FB2D58AC76}"/>
                </a:ext>
              </a:extLst>
            </p:cNvPr>
            <p:cNvSpPr txBox="1"/>
            <p:nvPr/>
          </p:nvSpPr>
          <p:spPr>
            <a:xfrm>
              <a:off x="9923407" y="5615836"/>
              <a:ext cx="1309745" cy="517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Feed Other Systems</a:t>
              </a:r>
            </a:p>
          </p:txBody>
        </p:sp>
        <p:sp>
          <p:nvSpPr>
            <p:cNvPr id="54" name="AutoShape 13">
              <a:extLst>
                <a:ext uri="{FF2B5EF4-FFF2-40B4-BE49-F238E27FC236}">
                  <a16:creationId xmlns:a16="http://schemas.microsoft.com/office/drawing/2014/main" xmlns="" id="{C1FC70C6-0038-1E44-9D04-890B8199AA2F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5688007" y="3517611"/>
              <a:ext cx="1330359" cy="1017227"/>
            </a:xfrm>
            <a:prstGeom prst="can">
              <a:avLst>
                <a:gd name="adj" fmla="val 25000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/>
          </p:spPr>
          <p:txBody>
            <a:bodyPr wrap="none" lIns="73152" tIns="18000" rIns="18000" bIns="18000" anchor="ctr"/>
            <a:lstStyle/>
            <a:p>
              <a:pPr marL="114297" lvl="1" defTabSz="914377">
                <a:lnSpc>
                  <a:spcPct val="85000"/>
                </a:lnSpc>
              </a:pPr>
              <a:r>
                <a:rPr lang="en-US" sz="1400" b="1" dirty="0">
                  <a:solidFill>
                    <a:prstClr val="white"/>
                  </a:solidFill>
                  <a:latin typeface="Calibri"/>
                </a:rPr>
                <a:t>TradeSmart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A633A55C-71AE-FE47-9F92-500B3CAF6F82}"/>
                </a:ext>
              </a:extLst>
            </p:cNvPr>
            <p:cNvSpPr txBox="1"/>
            <p:nvPr/>
          </p:nvSpPr>
          <p:spPr>
            <a:xfrm>
              <a:off x="7394396" y="3956051"/>
              <a:ext cx="2183614" cy="70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Control Center for Data Management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A17C0E0C-D5C8-944D-8692-5A40D04C445A}"/>
                </a:ext>
              </a:extLst>
            </p:cNvPr>
            <p:cNvSpPr txBox="1"/>
            <p:nvPr/>
          </p:nvSpPr>
          <p:spPr>
            <a:xfrm>
              <a:off x="790690" y="1876326"/>
              <a:ext cx="1693507" cy="355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46" indent="-171446" defTabSz="914377">
                <a:buFont typeface="Arial" pitchFamily="34" charset="0"/>
                <a:buChar char="•"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Consumption</a:t>
              </a:r>
            </a:p>
            <a:p>
              <a:pPr marL="355600" lvl="1" indent="-157163" defTabSz="914377">
                <a:buFont typeface="Arial" pitchFamily="34" charset="0"/>
                <a:buChar char="•"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IRI</a:t>
              </a:r>
            </a:p>
            <a:p>
              <a:pPr marL="355600" lvl="1" indent="-157163" defTabSz="914377">
                <a:buFont typeface="Arial" pitchFamily="34" charset="0"/>
                <a:buChar char="•"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Nielsen</a:t>
              </a:r>
            </a:p>
            <a:p>
              <a:pPr marL="171435" indent="-171446" defTabSz="914377">
                <a:buFont typeface="Arial" pitchFamily="34" charset="0"/>
                <a:buChar char="•"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Retailer POS</a:t>
              </a:r>
            </a:p>
            <a:p>
              <a:pPr marL="355600" lvl="1" indent="-157163" defTabSz="914377">
                <a:buFont typeface="Arial" pitchFamily="34" charset="0"/>
                <a:buChar char="•"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Walmart</a:t>
              </a:r>
            </a:p>
            <a:p>
              <a:pPr marL="355600" lvl="1" indent="-157163" defTabSz="914377">
                <a:buFont typeface="Arial" pitchFamily="34" charset="0"/>
                <a:buChar char="•"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Kroger</a:t>
              </a:r>
            </a:p>
            <a:p>
              <a:pPr marL="355600" lvl="1" indent="-157163" defTabSz="914377">
                <a:buFont typeface="Arial" pitchFamily="34" charset="0"/>
                <a:buChar char="•"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Target</a:t>
              </a:r>
            </a:p>
            <a:p>
              <a:pPr marL="355600" lvl="1" indent="-157163" defTabSz="914377">
                <a:buFont typeface="Arial" pitchFamily="34" charset="0"/>
                <a:buChar char="•"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CVS</a:t>
              </a:r>
            </a:p>
            <a:p>
              <a:pPr marL="355600" lvl="1" indent="-157163" defTabSz="914377">
                <a:buFont typeface="Arial" pitchFamily="34" charset="0"/>
                <a:buChar char="•"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Metro, etc.</a:t>
              </a:r>
            </a:p>
            <a:p>
              <a:pPr marL="171446" indent="-171446" defTabSz="914377">
                <a:buFont typeface="Arial" pitchFamily="34" charset="0"/>
                <a:buChar char="•"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Master Data</a:t>
              </a:r>
            </a:p>
            <a:p>
              <a:pPr marL="171446" indent="-171446" defTabSz="914377">
                <a:buFont typeface="Arial" pitchFamily="34" charset="0"/>
                <a:buChar char="•"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Trade</a:t>
              </a:r>
            </a:p>
            <a:p>
              <a:pPr marL="171446" indent="-171446" defTabSz="914377">
                <a:buFont typeface="Arial" pitchFamily="34" charset="0"/>
                <a:buChar char="•"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Shipments</a:t>
              </a:r>
            </a:p>
            <a:p>
              <a:pPr marL="171446" indent="-171446" defTabSz="914377">
                <a:buFont typeface="Arial" pitchFamily="34" charset="0"/>
                <a:buChar char="•"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COGS</a:t>
              </a:r>
            </a:p>
            <a:p>
              <a:pPr marL="171446" indent="-171446" defTabSz="914377">
                <a:buFont typeface="Arial" pitchFamily="34" charset="0"/>
                <a:buChar char="•"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Orders</a:t>
              </a:r>
            </a:p>
            <a:p>
              <a:pPr marL="171446" indent="-171446" defTabSz="914377">
                <a:buFont typeface="Arial" pitchFamily="34" charset="0"/>
                <a:buChar char="•"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Forecast</a:t>
              </a:r>
            </a:p>
            <a:p>
              <a:pPr marL="171446" indent="-171446" defTabSz="914377">
                <a:buFont typeface="Arial" pitchFamily="34" charset="0"/>
                <a:buChar char="•"/>
              </a:pPr>
              <a:endParaRPr lang="en-US" sz="1100" dirty="0">
                <a:solidFill>
                  <a:prstClr val="black"/>
                </a:solidFill>
                <a:latin typeface="Calibri"/>
              </a:endParaRPr>
            </a:p>
            <a:p>
              <a:pPr marL="171446" indent="-171446" defTabSz="914377">
                <a:buFont typeface="Arial" pitchFamily="34" charset="0"/>
                <a:buChar char="•"/>
              </a:pPr>
              <a:endParaRPr lang="en-US" sz="10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Right Brace 56">
              <a:extLst>
                <a:ext uri="{FF2B5EF4-FFF2-40B4-BE49-F238E27FC236}">
                  <a16:creationId xmlns:a16="http://schemas.microsoft.com/office/drawing/2014/main" xmlns="" id="{1CA823BB-1D20-9C40-B8B3-D637C9769760}"/>
                </a:ext>
              </a:extLst>
            </p:cNvPr>
            <p:cNvSpPr/>
            <p:nvPr/>
          </p:nvSpPr>
          <p:spPr>
            <a:xfrm>
              <a:off x="2275093" y="1360514"/>
              <a:ext cx="412297" cy="3962401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6A2846D7-06E4-FB4D-BE69-3B626B09C77F}"/>
                </a:ext>
              </a:extLst>
            </p:cNvPr>
            <p:cNvSpPr txBox="1"/>
            <p:nvPr/>
          </p:nvSpPr>
          <p:spPr>
            <a:xfrm>
              <a:off x="703209" y="1434724"/>
              <a:ext cx="1768041" cy="443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dirty="0">
                  <a:solidFill>
                    <a:prstClr val="black"/>
                  </a:solidFill>
                  <a:latin typeface="Calibri"/>
                </a:rPr>
                <a:t>Source Data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42AAB1CC-31F3-DF4B-BA31-B0E3F05B4F3C}"/>
                </a:ext>
              </a:extLst>
            </p:cNvPr>
            <p:cNvSpPr/>
            <p:nvPr/>
          </p:nvSpPr>
          <p:spPr>
            <a:xfrm>
              <a:off x="1712857" y="5447165"/>
              <a:ext cx="1371600" cy="8261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4494E876-4D54-3045-9400-309D56656F00}"/>
                </a:ext>
              </a:extLst>
            </p:cNvPr>
            <p:cNvSpPr txBox="1"/>
            <p:nvPr/>
          </p:nvSpPr>
          <p:spPr>
            <a:xfrm>
              <a:off x="1760389" y="5594654"/>
              <a:ext cx="1295400" cy="517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Complex Source Data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xmlns="" id="{9E8C57F7-657E-3740-9CB5-74560A02A666}"/>
                </a:ext>
              </a:extLst>
            </p:cNvPr>
            <p:cNvCxnSpPr/>
            <p:nvPr/>
          </p:nvCxnSpPr>
          <p:spPr>
            <a:xfrm>
              <a:off x="3107385" y="5800609"/>
              <a:ext cx="1293840" cy="0"/>
            </a:xfrm>
            <a:prstGeom prst="straightConnector1">
              <a:avLst/>
            </a:prstGeom>
            <a:ln w="2222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xmlns="" id="{29FC7065-1A23-894C-9A35-F1E1E30B736F}"/>
                </a:ext>
              </a:extLst>
            </p:cNvPr>
            <p:cNvCxnSpPr>
              <a:cxnSpLocks/>
            </p:cNvCxnSpPr>
            <p:nvPr/>
          </p:nvCxnSpPr>
          <p:spPr>
            <a:xfrm>
              <a:off x="5963323" y="5805019"/>
              <a:ext cx="1400907" cy="1611"/>
            </a:xfrm>
            <a:prstGeom prst="straightConnector1">
              <a:avLst/>
            </a:prstGeom>
            <a:ln w="2222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8BC40BB1-16A1-E04D-948A-1E7220ED5ECF}"/>
                </a:ext>
              </a:extLst>
            </p:cNvPr>
            <p:cNvSpPr txBox="1"/>
            <p:nvPr/>
          </p:nvSpPr>
          <p:spPr>
            <a:xfrm>
              <a:off x="2847803" y="1732315"/>
              <a:ext cx="1424872" cy="1035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BlueSky Integration</a:t>
              </a:r>
            </a:p>
            <a:p>
              <a:pPr algn="ctr" defTabSz="914377"/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Studio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xmlns="" id="{30C64F70-338B-C241-AF83-09ACB91D1515}"/>
                </a:ext>
              </a:extLst>
            </p:cNvPr>
            <p:cNvCxnSpPr/>
            <p:nvPr/>
          </p:nvCxnSpPr>
          <p:spPr>
            <a:xfrm>
              <a:off x="7018366" y="3654720"/>
              <a:ext cx="537041" cy="667187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xmlns="" id="{4CDEA546-BD19-DE45-B7DF-55293748F8AB}"/>
                </a:ext>
              </a:extLst>
            </p:cNvPr>
            <p:cNvCxnSpPr/>
            <p:nvPr/>
          </p:nvCxnSpPr>
          <p:spPr>
            <a:xfrm>
              <a:off x="3926609" y="3272238"/>
              <a:ext cx="653565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lowchart: Magnetic Disk 4">
              <a:extLst>
                <a:ext uri="{FF2B5EF4-FFF2-40B4-BE49-F238E27FC236}">
                  <a16:creationId xmlns:a16="http://schemas.microsoft.com/office/drawing/2014/main" xmlns="" id="{16ED28D9-241E-7E41-86D3-6A1B61A5A123}"/>
                </a:ext>
              </a:extLst>
            </p:cNvPr>
            <p:cNvSpPr/>
            <p:nvPr/>
          </p:nvSpPr>
          <p:spPr>
            <a:xfrm>
              <a:off x="5697261" y="2775561"/>
              <a:ext cx="1324862" cy="994367"/>
            </a:xfrm>
            <a:prstGeom prst="flowChartMagneticDisk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Curved Left Arrow 66">
              <a:extLst>
                <a:ext uri="{FF2B5EF4-FFF2-40B4-BE49-F238E27FC236}">
                  <a16:creationId xmlns:a16="http://schemas.microsoft.com/office/drawing/2014/main" xmlns="" id="{DE7408C4-98E2-C04F-A4D2-BD71A9168066}"/>
                </a:ext>
              </a:extLst>
            </p:cNvPr>
            <p:cNvSpPr/>
            <p:nvPr/>
          </p:nvSpPr>
          <p:spPr>
            <a:xfrm>
              <a:off x="5419783" y="3359576"/>
              <a:ext cx="241577" cy="481823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8" name="Curved Down Arrow 67">
              <a:extLst>
                <a:ext uri="{FF2B5EF4-FFF2-40B4-BE49-F238E27FC236}">
                  <a16:creationId xmlns:a16="http://schemas.microsoft.com/office/drawing/2014/main" xmlns="" id="{33FC6350-4372-7244-82C3-90276D300DAC}"/>
                </a:ext>
              </a:extLst>
            </p:cNvPr>
            <p:cNvSpPr/>
            <p:nvPr/>
          </p:nvSpPr>
          <p:spPr>
            <a:xfrm rot="16200000">
              <a:off x="4991331" y="3449603"/>
              <a:ext cx="472672" cy="24157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71F840F0-5160-EC4B-A562-BB40C6DBF22A}"/>
                </a:ext>
              </a:extLst>
            </p:cNvPr>
            <p:cNvSpPr txBox="1"/>
            <p:nvPr/>
          </p:nvSpPr>
          <p:spPr>
            <a:xfrm>
              <a:off x="5683077" y="3064620"/>
              <a:ext cx="1280323" cy="554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1200" b="1" dirty="0">
                  <a:solidFill>
                    <a:prstClr val="white"/>
                  </a:solidFill>
                  <a:latin typeface="Calibri"/>
                </a:rPr>
                <a:t>POSmart</a:t>
              </a:r>
            </a:p>
            <a:p>
              <a:pPr algn="ctr" defTabSz="914377"/>
              <a:r>
                <a:rPr lang="en-US" sz="1200" b="1" dirty="0">
                  <a:solidFill>
                    <a:prstClr val="white"/>
                  </a:solidFill>
                  <a:latin typeface="Calibri"/>
                </a:rPr>
                <a:t>DSR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E490B30B-56A2-1F44-B53C-047E22DB50EE}"/>
                </a:ext>
              </a:extLst>
            </p:cNvPr>
            <p:cNvSpPr txBox="1"/>
            <p:nvPr/>
          </p:nvSpPr>
          <p:spPr>
            <a:xfrm>
              <a:off x="5165902" y="3401725"/>
              <a:ext cx="591471" cy="332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BIS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E8C9BB01-6AEC-8E4C-AE35-D07507548B2F}"/>
                </a:ext>
              </a:extLst>
            </p:cNvPr>
            <p:cNvSpPr txBox="1"/>
            <p:nvPr/>
          </p:nvSpPr>
          <p:spPr>
            <a:xfrm>
              <a:off x="3306270" y="3156973"/>
              <a:ext cx="610707" cy="332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BIS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89868F77-F0AB-F94D-A1A2-283EB0D442FD}"/>
                </a:ext>
              </a:extLst>
            </p:cNvPr>
            <p:cNvGrpSpPr/>
            <p:nvPr/>
          </p:nvGrpSpPr>
          <p:grpSpPr>
            <a:xfrm>
              <a:off x="3291842" y="3074501"/>
              <a:ext cx="516031" cy="517071"/>
              <a:chOff x="2312812" y="2403464"/>
              <a:chExt cx="516031" cy="517071"/>
            </a:xfrm>
          </p:grpSpPr>
          <p:sp>
            <p:nvSpPr>
              <p:cNvPr id="73" name="Curved Left Arrow 72">
                <a:extLst>
                  <a:ext uri="{FF2B5EF4-FFF2-40B4-BE49-F238E27FC236}">
                    <a16:creationId xmlns:a16="http://schemas.microsoft.com/office/drawing/2014/main" xmlns="" id="{A43209AF-51FC-5449-8AA4-E38F09628481}"/>
                  </a:ext>
                </a:extLst>
              </p:cNvPr>
              <p:cNvSpPr/>
              <p:nvPr/>
            </p:nvSpPr>
            <p:spPr>
              <a:xfrm>
                <a:off x="2587266" y="2438712"/>
                <a:ext cx="241577" cy="481823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Curved Down Arrow 73">
                <a:extLst>
                  <a:ext uri="{FF2B5EF4-FFF2-40B4-BE49-F238E27FC236}">
                    <a16:creationId xmlns:a16="http://schemas.microsoft.com/office/drawing/2014/main" xmlns="" id="{1F9863DD-BECB-2A4C-92C7-EF261CBEE0DB}"/>
                  </a:ext>
                </a:extLst>
              </p:cNvPr>
              <p:cNvSpPr/>
              <p:nvPr/>
            </p:nvSpPr>
            <p:spPr>
              <a:xfrm rot="16200000">
                <a:off x="2197265" y="2519011"/>
                <a:ext cx="472672" cy="241577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09CCBB13-21E3-A94A-BBB2-90B9CD99ACE6}"/>
                </a:ext>
              </a:extLst>
            </p:cNvPr>
            <p:cNvSpPr/>
            <p:nvPr/>
          </p:nvSpPr>
          <p:spPr>
            <a:xfrm>
              <a:off x="4657744" y="2350780"/>
              <a:ext cx="402111" cy="136504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xmlns="" id="{131A8043-BA85-2748-AF03-179DFD0596B7}"/>
                </a:ext>
              </a:extLst>
            </p:cNvPr>
            <p:cNvCxnSpPr/>
            <p:nvPr/>
          </p:nvCxnSpPr>
          <p:spPr>
            <a:xfrm flipV="1">
              <a:off x="5134178" y="3241133"/>
              <a:ext cx="492204" cy="874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DE2CEEC4-13C4-5446-9645-2BA6BB62DA78}"/>
                </a:ext>
              </a:extLst>
            </p:cNvPr>
            <p:cNvSpPr txBox="1"/>
            <p:nvPr/>
          </p:nvSpPr>
          <p:spPr>
            <a:xfrm>
              <a:off x="4417685" y="3789992"/>
              <a:ext cx="894292" cy="1469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Stage </a:t>
              </a:r>
            </a:p>
            <a:p>
              <a:pPr algn="ctr" defTabSz="914377"/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Conform</a:t>
              </a:r>
            </a:p>
            <a:p>
              <a:pPr algn="ctr" defTabSz="914377"/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Harmonize</a:t>
              </a:r>
            </a:p>
            <a:p>
              <a:pPr algn="ctr" defTabSz="914377"/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Validate</a:t>
              </a:r>
            </a:p>
            <a:p>
              <a:pPr algn="ctr" defTabSz="914377"/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Cleanse</a:t>
              </a:r>
            </a:p>
            <a:p>
              <a:pPr algn="ctr" defTabSz="914377"/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Data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88C0D16E-B604-9B42-AEC9-E6646AEB9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9031" y="2854163"/>
              <a:ext cx="1010825" cy="1010825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E0E41F94-D0C5-D94B-ABD3-6A3818482057}"/>
                </a:ext>
              </a:extLst>
            </p:cNvPr>
            <p:cNvSpPr txBox="1"/>
            <p:nvPr/>
          </p:nvSpPr>
          <p:spPr>
            <a:xfrm>
              <a:off x="7746791" y="3031014"/>
              <a:ext cx="1447800" cy="70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BlueSky Analytics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E7C1739C-53F4-4244-8C2F-5AB57DFF4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5055" y="4597141"/>
              <a:ext cx="1153976" cy="6544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E06FDC71-534C-1E45-89C9-5CB3370B9650}"/>
                </a:ext>
              </a:extLst>
            </p:cNvPr>
            <p:cNvSpPr txBox="1"/>
            <p:nvPr/>
          </p:nvSpPr>
          <p:spPr>
            <a:xfrm>
              <a:off x="2774961" y="3565151"/>
              <a:ext cx="1571396" cy="998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Pre-designed</a:t>
              </a:r>
            </a:p>
            <a:p>
              <a:pPr algn="ctr" defTabSz="914377"/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Retailer &amp; Integration</a:t>
              </a:r>
            </a:p>
            <a:p>
              <a:pPr algn="ctr" defTabSz="914377"/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Processes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CD15DCA4-C7A3-2148-9A97-0FA0F1830371}"/>
                </a:ext>
              </a:extLst>
            </p:cNvPr>
            <p:cNvSpPr txBox="1"/>
            <p:nvPr/>
          </p:nvSpPr>
          <p:spPr>
            <a:xfrm>
              <a:off x="5341115" y="1917469"/>
              <a:ext cx="2037153" cy="628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Process Control</a:t>
              </a:r>
            </a:p>
            <a:p>
              <a:pPr algn="ctr" defTabSz="914377"/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Data Foundation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xmlns="" id="{CF735FD4-53E2-E84C-8A72-FAB531CE7B3F}"/>
                </a:ext>
              </a:extLst>
            </p:cNvPr>
            <p:cNvCxnSpPr/>
            <p:nvPr/>
          </p:nvCxnSpPr>
          <p:spPr>
            <a:xfrm>
              <a:off x="7097549" y="3415952"/>
              <a:ext cx="858285" cy="238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xmlns="" id="{5AE2CF32-3D7B-9C47-9295-D7606C53223D}"/>
                </a:ext>
              </a:extLst>
            </p:cNvPr>
            <p:cNvCxnSpPr/>
            <p:nvPr/>
          </p:nvCxnSpPr>
          <p:spPr>
            <a:xfrm flipV="1">
              <a:off x="7078080" y="2698853"/>
              <a:ext cx="863753" cy="36557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07563944-5294-7340-87BD-5DA39F0FFF29}"/>
                </a:ext>
              </a:extLst>
            </p:cNvPr>
            <p:cNvSpPr txBox="1"/>
            <p:nvPr/>
          </p:nvSpPr>
          <p:spPr>
            <a:xfrm>
              <a:off x="7746791" y="1868127"/>
              <a:ext cx="1633610" cy="98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Tableau</a:t>
              </a:r>
            </a:p>
            <a:p>
              <a:pPr algn="ctr" defTabSz="914377"/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 or Other tools: </a:t>
              </a:r>
              <a:r>
                <a:rPr lang="en-US" sz="1050" dirty="0" err="1">
                  <a:solidFill>
                    <a:prstClr val="black"/>
                  </a:solidFill>
                  <a:latin typeface="Calibri"/>
                </a:rPr>
                <a:t>Qlik</a:t>
              </a:r>
              <a:endParaRPr lang="en-US" sz="1050" dirty="0">
                <a:solidFill>
                  <a:prstClr val="black"/>
                </a:solidFill>
                <a:latin typeface="Calibri"/>
              </a:endParaRPr>
            </a:p>
            <a:p>
              <a:pPr algn="ctr" defTabSz="914377"/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Business Objects</a:t>
              </a:r>
            </a:p>
            <a:p>
              <a:pPr algn="ctr" defTabSz="914377"/>
              <a:r>
                <a:rPr lang="en-US" sz="1050" dirty="0" err="1">
                  <a:solidFill>
                    <a:prstClr val="black"/>
                  </a:solidFill>
                  <a:latin typeface="Calibri"/>
                </a:rPr>
                <a:t>Cognos</a:t>
              </a:r>
              <a:r>
                <a:rPr lang="en-US" sz="1050" dirty="0">
                  <a:solidFill>
                    <a:prstClr val="black"/>
                  </a:solidFill>
                  <a:latin typeface="Calibri"/>
                </a:rPr>
                <a:t>, etc.</a:t>
              </a: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xmlns="" id="{5B54A2FF-5342-2843-BEFC-3494D8AE8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99417" y="4485547"/>
              <a:ext cx="1267875" cy="7190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E4B76894-3511-1F41-98AB-7B49DF2F8784}"/>
                </a:ext>
              </a:extLst>
            </p:cNvPr>
            <p:cNvSpPr txBox="1"/>
            <p:nvPr/>
          </p:nvSpPr>
          <p:spPr>
            <a:xfrm>
              <a:off x="9490971" y="4155183"/>
              <a:ext cx="1484766" cy="406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1600" dirty="0">
                  <a:solidFill>
                    <a:prstClr val="black"/>
                  </a:solidFill>
                  <a:latin typeface="Arial"/>
                </a:rPr>
                <a:t>PromoPro</a:t>
              </a:r>
            </a:p>
          </p:txBody>
        </p:sp>
      </p:grpSp>
      <p:sp>
        <p:nvSpPr>
          <p:cNvPr id="89" name="Slide Number Placeholder 88">
            <a:extLst>
              <a:ext uri="{FF2B5EF4-FFF2-40B4-BE49-F238E27FC236}">
                <a16:creationId xmlns:a16="http://schemas.microsoft.com/office/drawing/2014/main" xmlns="" id="{2D9C8385-1DA8-0640-92FF-5F82B4C8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9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C6C7F1-72CC-2E47-835B-A982D362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Wells Enterprises</a:t>
            </a:r>
          </a:p>
        </p:txBody>
      </p:sp>
      <p:pic>
        <p:nvPicPr>
          <p:cNvPr id="4" name="Content Placeholder 1">
            <a:extLst>
              <a:ext uri="{FF2B5EF4-FFF2-40B4-BE49-F238E27FC236}">
                <a16:creationId xmlns:a16="http://schemas.microsoft.com/office/drawing/2014/main" xmlns="" id="{E2CFBAD0-795B-6B47-967C-BEAAB8314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536" y="1527734"/>
            <a:ext cx="1859212" cy="819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605A71-24EE-F946-81C8-3E91392C2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63" y="1482344"/>
            <a:ext cx="1876271" cy="8885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8C7C8F-EDE0-EA47-B72E-3CA4E14BC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050" y="1542392"/>
            <a:ext cx="1859212" cy="797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8596C19-E5A4-EF45-9A32-BC69DCBE4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564" y="1535004"/>
            <a:ext cx="2194578" cy="8028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992F47-6832-2E4C-8403-7FE16048A1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983" y="2573844"/>
            <a:ext cx="6871018" cy="35114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BDC64D-F023-1341-89BB-AE97B82500AA}"/>
              </a:ext>
            </a:extLst>
          </p:cNvPr>
          <p:cNvSpPr txBox="1"/>
          <p:nvPr/>
        </p:nvSpPr>
        <p:spPr>
          <a:xfrm>
            <a:off x="2173234" y="5696081"/>
            <a:ext cx="261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3333"/>
                </a:solidFill>
              </a:rPr>
              <a:t>~ $1.3B Sales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835538-14F4-2E4B-8FF7-6F7B26FB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6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77CE1A-72D3-C143-8255-3B8FC9CD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Wells Revenue Management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CA8F99-9160-1C44-B9CD-8BBE738B8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88" y="1617280"/>
            <a:ext cx="8781568" cy="248323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333333"/>
                </a:solidFill>
              </a:rPr>
              <a:t>7 FTE… Over 50 years combined experience in Consumer Products and Retail </a:t>
            </a:r>
          </a:p>
          <a:p>
            <a:pPr marL="455613" lvl="1">
              <a:buFont typeface="Wingdings" pitchFamily="2" charset="2"/>
              <a:buChar char="Ø"/>
            </a:pPr>
            <a:r>
              <a:rPr lang="en-US" dirty="0">
                <a:solidFill>
                  <a:srgbClr val="333333"/>
                </a:solidFill>
              </a:rPr>
              <a:t>Advanced Analytics, Pricing Strategy, Consumer/Shopper Insights, Brand Management and Merchandising</a:t>
            </a:r>
          </a:p>
          <a:p>
            <a:pPr lvl="1">
              <a:buFont typeface="Wingdings" pitchFamily="2" charset="2"/>
              <a:buChar char="§"/>
            </a:pPr>
            <a:endParaRPr lang="en-US" dirty="0">
              <a:solidFill>
                <a:srgbClr val="333333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333333"/>
                </a:solidFill>
              </a:rPr>
              <a:t>Advanced degrees in analytics, pricing strategy and consumer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6F699A-0054-7A47-A369-EC9B758B3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890" y="4519692"/>
            <a:ext cx="1914524" cy="90652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B25A51C6-1C7F-C64B-A139-BF39342D3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88922" y="4623558"/>
            <a:ext cx="626675" cy="805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FF7905E-6B5A-D94A-8D5C-C40AD7BFAE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35" y="4623558"/>
            <a:ext cx="841927" cy="808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2C59EF-F712-9B4C-A04E-4F2E67440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00" y="4742975"/>
            <a:ext cx="932042" cy="631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ADF027-6589-D540-A7BC-62D8063BAE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89" y="4694996"/>
            <a:ext cx="619954" cy="619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6320F74-4FC3-B94A-9440-B5058C3D08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8" y="4623558"/>
            <a:ext cx="1552431" cy="80825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49DA735-4503-0B4C-A613-32ED2D5A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1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146BB4-4C69-E547-AADA-49DF7B84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Management more than </a:t>
            </a:r>
            <a:r>
              <a:rPr lang="en-US"/>
              <a:t>just Pricing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BC8CDF3-D4B1-2F4F-BC2B-A1E10B781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419" y="1831593"/>
            <a:ext cx="7540906" cy="15402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333333"/>
                </a:solidFill>
              </a:rPr>
              <a:t>Revenue management</a:t>
            </a:r>
            <a:r>
              <a:rPr lang="en-US" sz="2400" dirty="0">
                <a:solidFill>
                  <a:srgbClr val="333333"/>
                </a:solidFill>
              </a:rPr>
              <a:t> is the application of </a:t>
            </a:r>
            <a:r>
              <a:rPr lang="en-US" sz="2400" b="1" dirty="0">
                <a:solidFill>
                  <a:srgbClr val="333333"/>
                </a:solidFill>
              </a:rPr>
              <a:t>disciplined, integrated analytics</a:t>
            </a:r>
            <a:r>
              <a:rPr lang="en-US" sz="2400" dirty="0">
                <a:solidFill>
                  <a:srgbClr val="333333"/>
                </a:solidFill>
              </a:rPr>
              <a:t> that predict macro and micro consumer behavior, and optimize product availability and price in order to maximize business goals.</a:t>
            </a:r>
            <a:endParaRPr lang="en-US" sz="1800" dirty="0">
              <a:solidFill>
                <a:srgbClr val="333333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01F4FB3-52D7-CD44-8865-6B75349A895F}"/>
              </a:ext>
            </a:extLst>
          </p:cNvPr>
          <p:cNvGrpSpPr/>
          <p:nvPr/>
        </p:nvGrpSpPr>
        <p:grpSpPr>
          <a:xfrm>
            <a:off x="485564" y="4233386"/>
            <a:ext cx="8118614" cy="1303734"/>
            <a:chOff x="485564" y="4233386"/>
            <a:chExt cx="8118614" cy="1303734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CD2415F9-4031-8143-8805-BAB52F6DF8DA}"/>
                </a:ext>
              </a:extLst>
            </p:cNvPr>
            <p:cNvSpPr/>
            <p:nvPr/>
          </p:nvSpPr>
          <p:spPr>
            <a:xfrm>
              <a:off x="485564" y="4233386"/>
              <a:ext cx="1303734" cy="1303734"/>
            </a:xfrm>
            <a:custGeom>
              <a:avLst/>
              <a:gdLst>
                <a:gd name="connsiteX0" fmla="*/ 0 w 1303734"/>
                <a:gd name="connsiteY0" fmla="*/ 651867 h 1303734"/>
                <a:gd name="connsiteX1" fmla="*/ 651867 w 1303734"/>
                <a:gd name="connsiteY1" fmla="*/ 0 h 1303734"/>
                <a:gd name="connsiteX2" fmla="*/ 1303734 w 1303734"/>
                <a:gd name="connsiteY2" fmla="*/ 651867 h 1303734"/>
                <a:gd name="connsiteX3" fmla="*/ 651867 w 1303734"/>
                <a:gd name="connsiteY3" fmla="*/ 1303734 h 1303734"/>
                <a:gd name="connsiteX4" fmla="*/ 0 w 1303734"/>
                <a:gd name="connsiteY4" fmla="*/ 651867 h 13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734" h="1303734">
                  <a:moveTo>
                    <a:pt x="0" y="651867"/>
                  </a:moveTo>
                  <a:cubicBezTo>
                    <a:pt x="0" y="291851"/>
                    <a:pt x="291851" y="0"/>
                    <a:pt x="651867" y="0"/>
                  </a:cubicBezTo>
                  <a:cubicBezTo>
                    <a:pt x="1011883" y="0"/>
                    <a:pt x="1303734" y="291851"/>
                    <a:pt x="1303734" y="651867"/>
                  </a:cubicBezTo>
                  <a:cubicBezTo>
                    <a:pt x="1303734" y="1011883"/>
                    <a:pt x="1011883" y="1303734"/>
                    <a:pt x="651867" y="1303734"/>
                  </a:cubicBezTo>
                  <a:cubicBezTo>
                    <a:pt x="291851" y="1303734"/>
                    <a:pt x="0" y="1011883"/>
                    <a:pt x="0" y="651867"/>
                  </a:cubicBezTo>
                  <a:close/>
                </a:path>
              </a:pathLst>
            </a:custGeom>
            <a:solidFill>
              <a:srgbClr val="3333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977" tIns="209977" rIns="209977" bIns="209977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Right Product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351FE03F-3E3B-FE47-A5E9-F495A0A0373A}"/>
                </a:ext>
              </a:extLst>
            </p:cNvPr>
            <p:cNvSpPr/>
            <p:nvPr/>
          </p:nvSpPr>
          <p:spPr>
            <a:xfrm>
              <a:off x="1895162" y="4507170"/>
              <a:ext cx="756165" cy="756165"/>
            </a:xfrm>
            <a:custGeom>
              <a:avLst/>
              <a:gdLst>
                <a:gd name="connsiteX0" fmla="*/ 100230 w 756165"/>
                <a:gd name="connsiteY0" fmla="*/ 289157 h 756165"/>
                <a:gd name="connsiteX1" fmla="*/ 289157 w 756165"/>
                <a:gd name="connsiteY1" fmla="*/ 289157 h 756165"/>
                <a:gd name="connsiteX2" fmla="*/ 289157 w 756165"/>
                <a:gd name="connsiteY2" fmla="*/ 100230 h 756165"/>
                <a:gd name="connsiteX3" fmla="*/ 467008 w 756165"/>
                <a:gd name="connsiteY3" fmla="*/ 100230 h 756165"/>
                <a:gd name="connsiteX4" fmla="*/ 467008 w 756165"/>
                <a:gd name="connsiteY4" fmla="*/ 289157 h 756165"/>
                <a:gd name="connsiteX5" fmla="*/ 655935 w 756165"/>
                <a:gd name="connsiteY5" fmla="*/ 289157 h 756165"/>
                <a:gd name="connsiteX6" fmla="*/ 655935 w 756165"/>
                <a:gd name="connsiteY6" fmla="*/ 467008 h 756165"/>
                <a:gd name="connsiteX7" fmla="*/ 467008 w 756165"/>
                <a:gd name="connsiteY7" fmla="*/ 467008 h 756165"/>
                <a:gd name="connsiteX8" fmla="*/ 467008 w 756165"/>
                <a:gd name="connsiteY8" fmla="*/ 655935 h 756165"/>
                <a:gd name="connsiteX9" fmla="*/ 289157 w 756165"/>
                <a:gd name="connsiteY9" fmla="*/ 655935 h 756165"/>
                <a:gd name="connsiteX10" fmla="*/ 289157 w 756165"/>
                <a:gd name="connsiteY10" fmla="*/ 467008 h 756165"/>
                <a:gd name="connsiteX11" fmla="*/ 100230 w 756165"/>
                <a:gd name="connsiteY11" fmla="*/ 467008 h 756165"/>
                <a:gd name="connsiteX12" fmla="*/ 100230 w 756165"/>
                <a:gd name="connsiteY12" fmla="*/ 289157 h 75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6165" h="756165">
                  <a:moveTo>
                    <a:pt x="100230" y="289157"/>
                  </a:moveTo>
                  <a:lnTo>
                    <a:pt x="289157" y="289157"/>
                  </a:lnTo>
                  <a:lnTo>
                    <a:pt x="289157" y="100230"/>
                  </a:lnTo>
                  <a:lnTo>
                    <a:pt x="467008" y="100230"/>
                  </a:lnTo>
                  <a:lnTo>
                    <a:pt x="467008" y="289157"/>
                  </a:lnTo>
                  <a:lnTo>
                    <a:pt x="655935" y="289157"/>
                  </a:lnTo>
                  <a:lnTo>
                    <a:pt x="655935" y="467008"/>
                  </a:lnTo>
                  <a:lnTo>
                    <a:pt x="467008" y="467008"/>
                  </a:lnTo>
                  <a:lnTo>
                    <a:pt x="467008" y="655935"/>
                  </a:lnTo>
                  <a:lnTo>
                    <a:pt x="289157" y="655935"/>
                  </a:lnTo>
                  <a:lnTo>
                    <a:pt x="289157" y="467008"/>
                  </a:lnTo>
                  <a:lnTo>
                    <a:pt x="100230" y="467008"/>
                  </a:lnTo>
                  <a:lnTo>
                    <a:pt x="100230" y="28915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230" tIns="289157" rIns="100230" bIns="289157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79799B5A-AA9B-5448-A9B4-01D98E8859CA}"/>
                </a:ext>
              </a:extLst>
            </p:cNvPr>
            <p:cNvSpPr/>
            <p:nvPr/>
          </p:nvSpPr>
          <p:spPr>
            <a:xfrm>
              <a:off x="2757191" y="4233386"/>
              <a:ext cx="1303734" cy="1303734"/>
            </a:xfrm>
            <a:custGeom>
              <a:avLst/>
              <a:gdLst>
                <a:gd name="connsiteX0" fmla="*/ 0 w 1303734"/>
                <a:gd name="connsiteY0" fmla="*/ 651867 h 1303734"/>
                <a:gd name="connsiteX1" fmla="*/ 651867 w 1303734"/>
                <a:gd name="connsiteY1" fmla="*/ 0 h 1303734"/>
                <a:gd name="connsiteX2" fmla="*/ 1303734 w 1303734"/>
                <a:gd name="connsiteY2" fmla="*/ 651867 h 1303734"/>
                <a:gd name="connsiteX3" fmla="*/ 651867 w 1303734"/>
                <a:gd name="connsiteY3" fmla="*/ 1303734 h 1303734"/>
                <a:gd name="connsiteX4" fmla="*/ 0 w 1303734"/>
                <a:gd name="connsiteY4" fmla="*/ 651867 h 13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734" h="1303734">
                  <a:moveTo>
                    <a:pt x="0" y="651867"/>
                  </a:moveTo>
                  <a:cubicBezTo>
                    <a:pt x="0" y="291851"/>
                    <a:pt x="291851" y="0"/>
                    <a:pt x="651867" y="0"/>
                  </a:cubicBezTo>
                  <a:cubicBezTo>
                    <a:pt x="1011883" y="0"/>
                    <a:pt x="1303734" y="291851"/>
                    <a:pt x="1303734" y="651867"/>
                  </a:cubicBezTo>
                  <a:cubicBezTo>
                    <a:pt x="1303734" y="1011883"/>
                    <a:pt x="1011883" y="1303734"/>
                    <a:pt x="651867" y="1303734"/>
                  </a:cubicBezTo>
                  <a:cubicBezTo>
                    <a:pt x="291851" y="1303734"/>
                    <a:pt x="0" y="1011883"/>
                    <a:pt x="0" y="651867"/>
                  </a:cubicBezTo>
                  <a:close/>
                </a:path>
              </a:pathLst>
            </a:custGeom>
            <a:solidFill>
              <a:srgbClr val="3333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977" tIns="209977" rIns="209977" bIns="209977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Right Consumer 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D4E3EF87-A7A0-6247-B4EA-D4122CCA1242}"/>
                </a:ext>
              </a:extLst>
            </p:cNvPr>
            <p:cNvSpPr/>
            <p:nvPr/>
          </p:nvSpPr>
          <p:spPr>
            <a:xfrm>
              <a:off x="4166789" y="4507170"/>
              <a:ext cx="756165" cy="756165"/>
            </a:xfrm>
            <a:custGeom>
              <a:avLst/>
              <a:gdLst>
                <a:gd name="connsiteX0" fmla="*/ 100230 w 756165"/>
                <a:gd name="connsiteY0" fmla="*/ 289157 h 756165"/>
                <a:gd name="connsiteX1" fmla="*/ 289157 w 756165"/>
                <a:gd name="connsiteY1" fmla="*/ 289157 h 756165"/>
                <a:gd name="connsiteX2" fmla="*/ 289157 w 756165"/>
                <a:gd name="connsiteY2" fmla="*/ 100230 h 756165"/>
                <a:gd name="connsiteX3" fmla="*/ 467008 w 756165"/>
                <a:gd name="connsiteY3" fmla="*/ 100230 h 756165"/>
                <a:gd name="connsiteX4" fmla="*/ 467008 w 756165"/>
                <a:gd name="connsiteY4" fmla="*/ 289157 h 756165"/>
                <a:gd name="connsiteX5" fmla="*/ 655935 w 756165"/>
                <a:gd name="connsiteY5" fmla="*/ 289157 h 756165"/>
                <a:gd name="connsiteX6" fmla="*/ 655935 w 756165"/>
                <a:gd name="connsiteY6" fmla="*/ 467008 h 756165"/>
                <a:gd name="connsiteX7" fmla="*/ 467008 w 756165"/>
                <a:gd name="connsiteY7" fmla="*/ 467008 h 756165"/>
                <a:gd name="connsiteX8" fmla="*/ 467008 w 756165"/>
                <a:gd name="connsiteY8" fmla="*/ 655935 h 756165"/>
                <a:gd name="connsiteX9" fmla="*/ 289157 w 756165"/>
                <a:gd name="connsiteY9" fmla="*/ 655935 h 756165"/>
                <a:gd name="connsiteX10" fmla="*/ 289157 w 756165"/>
                <a:gd name="connsiteY10" fmla="*/ 467008 h 756165"/>
                <a:gd name="connsiteX11" fmla="*/ 100230 w 756165"/>
                <a:gd name="connsiteY11" fmla="*/ 467008 h 756165"/>
                <a:gd name="connsiteX12" fmla="*/ 100230 w 756165"/>
                <a:gd name="connsiteY12" fmla="*/ 289157 h 75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6165" h="756165">
                  <a:moveTo>
                    <a:pt x="100230" y="289157"/>
                  </a:moveTo>
                  <a:lnTo>
                    <a:pt x="289157" y="289157"/>
                  </a:lnTo>
                  <a:lnTo>
                    <a:pt x="289157" y="100230"/>
                  </a:lnTo>
                  <a:lnTo>
                    <a:pt x="467008" y="100230"/>
                  </a:lnTo>
                  <a:lnTo>
                    <a:pt x="467008" y="289157"/>
                  </a:lnTo>
                  <a:lnTo>
                    <a:pt x="655935" y="289157"/>
                  </a:lnTo>
                  <a:lnTo>
                    <a:pt x="655935" y="467008"/>
                  </a:lnTo>
                  <a:lnTo>
                    <a:pt x="467008" y="467008"/>
                  </a:lnTo>
                  <a:lnTo>
                    <a:pt x="467008" y="655935"/>
                  </a:lnTo>
                  <a:lnTo>
                    <a:pt x="289157" y="655935"/>
                  </a:lnTo>
                  <a:lnTo>
                    <a:pt x="289157" y="467008"/>
                  </a:lnTo>
                  <a:lnTo>
                    <a:pt x="100230" y="467008"/>
                  </a:lnTo>
                  <a:lnTo>
                    <a:pt x="100230" y="28915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230" tIns="289157" rIns="100230" bIns="289157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B67E1FB4-9905-924C-A900-A3C0F2DDED02}"/>
                </a:ext>
              </a:extLst>
            </p:cNvPr>
            <p:cNvSpPr/>
            <p:nvPr/>
          </p:nvSpPr>
          <p:spPr>
            <a:xfrm>
              <a:off x="5028818" y="4233386"/>
              <a:ext cx="1303734" cy="1303734"/>
            </a:xfrm>
            <a:custGeom>
              <a:avLst/>
              <a:gdLst>
                <a:gd name="connsiteX0" fmla="*/ 0 w 1303734"/>
                <a:gd name="connsiteY0" fmla="*/ 651867 h 1303734"/>
                <a:gd name="connsiteX1" fmla="*/ 651867 w 1303734"/>
                <a:gd name="connsiteY1" fmla="*/ 0 h 1303734"/>
                <a:gd name="connsiteX2" fmla="*/ 1303734 w 1303734"/>
                <a:gd name="connsiteY2" fmla="*/ 651867 h 1303734"/>
                <a:gd name="connsiteX3" fmla="*/ 651867 w 1303734"/>
                <a:gd name="connsiteY3" fmla="*/ 1303734 h 1303734"/>
                <a:gd name="connsiteX4" fmla="*/ 0 w 1303734"/>
                <a:gd name="connsiteY4" fmla="*/ 651867 h 13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734" h="1303734">
                  <a:moveTo>
                    <a:pt x="0" y="651867"/>
                  </a:moveTo>
                  <a:cubicBezTo>
                    <a:pt x="0" y="291851"/>
                    <a:pt x="291851" y="0"/>
                    <a:pt x="651867" y="0"/>
                  </a:cubicBezTo>
                  <a:cubicBezTo>
                    <a:pt x="1011883" y="0"/>
                    <a:pt x="1303734" y="291851"/>
                    <a:pt x="1303734" y="651867"/>
                  </a:cubicBezTo>
                  <a:cubicBezTo>
                    <a:pt x="1303734" y="1011883"/>
                    <a:pt x="1011883" y="1303734"/>
                    <a:pt x="651867" y="1303734"/>
                  </a:cubicBezTo>
                  <a:cubicBezTo>
                    <a:pt x="291851" y="1303734"/>
                    <a:pt x="0" y="1011883"/>
                    <a:pt x="0" y="651867"/>
                  </a:cubicBezTo>
                  <a:close/>
                </a:path>
              </a:pathLst>
            </a:custGeom>
            <a:solidFill>
              <a:srgbClr val="3333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977" tIns="209977" rIns="209977" bIns="209977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Right Time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2F9346FF-4265-B140-AAC0-F66AF72A0308}"/>
                </a:ext>
              </a:extLst>
            </p:cNvPr>
            <p:cNvSpPr/>
            <p:nvPr/>
          </p:nvSpPr>
          <p:spPr>
            <a:xfrm>
              <a:off x="6438415" y="4507170"/>
              <a:ext cx="756165" cy="756165"/>
            </a:xfrm>
            <a:custGeom>
              <a:avLst/>
              <a:gdLst>
                <a:gd name="connsiteX0" fmla="*/ 100230 w 756165"/>
                <a:gd name="connsiteY0" fmla="*/ 155770 h 756165"/>
                <a:gd name="connsiteX1" fmla="*/ 655935 w 756165"/>
                <a:gd name="connsiteY1" fmla="*/ 155770 h 756165"/>
                <a:gd name="connsiteX2" fmla="*/ 655935 w 756165"/>
                <a:gd name="connsiteY2" fmla="*/ 333620 h 756165"/>
                <a:gd name="connsiteX3" fmla="*/ 100230 w 756165"/>
                <a:gd name="connsiteY3" fmla="*/ 333620 h 756165"/>
                <a:gd name="connsiteX4" fmla="*/ 100230 w 756165"/>
                <a:gd name="connsiteY4" fmla="*/ 155770 h 756165"/>
                <a:gd name="connsiteX5" fmla="*/ 100230 w 756165"/>
                <a:gd name="connsiteY5" fmla="*/ 422545 h 756165"/>
                <a:gd name="connsiteX6" fmla="*/ 655935 w 756165"/>
                <a:gd name="connsiteY6" fmla="*/ 422545 h 756165"/>
                <a:gd name="connsiteX7" fmla="*/ 655935 w 756165"/>
                <a:gd name="connsiteY7" fmla="*/ 600395 h 756165"/>
                <a:gd name="connsiteX8" fmla="*/ 100230 w 756165"/>
                <a:gd name="connsiteY8" fmla="*/ 600395 h 756165"/>
                <a:gd name="connsiteX9" fmla="*/ 100230 w 756165"/>
                <a:gd name="connsiteY9" fmla="*/ 422545 h 75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6165" h="756165">
                  <a:moveTo>
                    <a:pt x="100230" y="155770"/>
                  </a:moveTo>
                  <a:lnTo>
                    <a:pt x="655935" y="155770"/>
                  </a:lnTo>
                  <a:lnTo>
                    <a:pt x="655935" y="333620"/>
                  </a:lnTo>
                  <a:lnTo>
                    <a:pt x="100230" y="333620"/>
                  </a:lnTo>
                  <a:lnTo>
                    <a:pt x="100230" y="155770"/>
                  </a:lnTo>
                  <a:close/>
                  <a:moveTo>
                    <a:pt x="100230" y="422545"/>
                  </a:moveTo>
                  <a:lnTo>
                    <a:pt x="655935" y="422545"/>
                  </a:lnTo>
                  <a:lnTo>
                    <a:pt x="655935" y="600395"/>
                  </a:lnTo>
                  <a:lnTo>
                    <a:pt x="100230" y="600395"/>
                  </a:lnTo>
                  <a:lnTo>
                    <a:pt x="100230" y="42254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230" tIns="155770" rIns="100230" bIns="155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55AB9339-DB93-D342-80ED-99511679DF89}"/>
                </a:ext>
              </a:extLst>
            </p:cNvPr>
            <p:cNvSpPr/>
            <p:nvPr/>
          </p:nvSpPr>
          <p:spPr>
            <a:xfrm>
              <a:off x="7300444" y="4233386"/>
              <a:ext cx="1303734" cy="1303734"/>
            </a:xfrm>
            <a:custGeom>
              <a:avLst/>
              <a:gdLst>
                <a:gd name="connsiteX0" fmla="*/ 0 w 1303734"/>
                <a:gd name="connsiteY0" fmla="*/ 651867 h 1303734"/>
                <a:gd name="connsiteX1" fmla="*/ 651867 w 1303734"/>
                <a:gd name="connsiteY1" fmla="*/ 0 h 1303734"/>
                <a:gd name="connsiteX2" fmla="*/ 1303734 w 1303734"/>
                <a:gd name="connsiteY2" fmla="*/ 651867 h 1303734"/>
                <a:gd name="connsiteX3" fmla="*/ 651867 w 1303734"/>
                <a:gd name="connsiteY3" fmla="*/ 1303734 h 1303734"/>
                <a:gd name="connsiteX4" fmla="*/ 0 w 1303734"/>
                <a:gd name="connsiteY4" fmla="*/ 651867 h 13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734" h="1303734">
                  <a:moveTo>
                    <a:pt x="0" y="651867"/>
                  </a:moveTo>
                  <a:cubicBezTo>
                    <a:pt x="0" y="291851"/>
                    <a:pt x="291851" y="0"/>
                    <a:pt x="651867" y="0"/>
                  </a:cubicBezTo>
                  <a:cubicBezTo>
                    <a:pt x="1011883" y="0"/>
                    <a:pt x="1303734" y="291851"/>
                    <a:pt x="1303734" y="651867"/>
                  </a:cubicBezTo>
                  <a:cubicBezTo>
                    <a:pt x="1303734" y="1011883"/>
                    <a:pt x="1011883" y="1303734"/>
                    <a:pt x="651867" y="1303734"/>
                  </a:cubicBezTo>
                  <a:cubicBezTo>
                    <a:pt x="291851" y="1303734"/>
                    <a:pt x="0" y="1011883"/>
                    <a:pt x="0" y="651867"/>
                  </a:cubicBezTo>
                  <a:close/>
                </a:path>
              </a:pathLst>
            </a:custGeom>
            <a:solidFill>
              <a:srgbClr val="E274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977" tIns="209977" rIns="209977" bIns="209977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Maximize Sales and/or Profit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AFED5F-9881-C841-8126-D903C97BB012}"/>
              </a:ext>
            </a:extLst>
          </p:cNvPr>
          <p:cNvSpPr/>
          <p:nvPr/>
        </p:nvSpPr>
        <p:spPr>
          <a:xfrm>
            <a:off x="2862543" y="6275543"/>
            <a:ext cx="37128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Adapted from https://en.wikipedia.org/wiki/Revenue_management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046E64BB-F53D-9D46-ADF4-C8CA5288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8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D42985-5245-E749-BD80-25391A10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RevMan challenge</a:t>
            </a:r>
            <a:endParaRPr lang="en-US" dirty="0"/>
          </a:p>
        </p:txBody>
      </p:sp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xmlns="" id="{B2C082B2-5B27-5F4A-BA32-3038CB5560AB}"/>
              </a:ext>
            </a:extLst>
          </p:cNvPr>
          <p:cNvSpPr/>
          <p:nvPr/>
        </p:nvSpPr>
        <p:spPr>
          <a:xfrm>
            <a:off x="936555" y="1700213"/>
            <a:ext cx="3457576" cy="671512"/>
          </a:xfrm>
          <a:prstGeom prst="round2Diag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Primary</a:t>
            </a:r>
          </a:p>
        </p:txBody>
      </p:sp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xmlns="" id="{C3315083-7420-CD4A-BF9C-B863968FD731}"/>
              </a:ext>
            </a:extLst>
          </p:cNvPr>
          <p:cNvSpPr/>
          <p:nvPr/>
        </p:nvSpPr>
        <p:spPr>
          <a:xfrm flipH="1">
            <a:off x="4749870" y="1700213"/>
            <a:ext cx="3457576" cy="671512"/>
          </a:xfrm>
          <a:prstGeom prst="round2DiagRect">
            <a:avLst/>
          </a:prstGeom>
          <a:solidFill>
            <a:srgbClr val="E27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Secondary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0E834A9-EB74-7C4A-91F9-F6DF7B7A7CD9}"/>
              </a:ext>
            </a:extLst>
          </p:cNvPr>
          <p:cNvCxnSpPr>
            <a:cxnSpLocks/>
          </p:cNvCxnSpPr>
          <p:nvPr/>
        </p:nvCxnSpPr>
        <p:spPr>
          <a:xfrm>
            <a:off x="4543425" y="2371725"/>
            <a:ext cx="0" cy="270033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52E193D-6607-2A45-A546-5C9F1C7C3440}"/>
              </a:ext>
            </a:extLst>
          </p:cNvPr>
          <p:cNvSpPr/>
          <p:nvPr/>
        </p:nvSpPr>
        <p:spPr>
          <a:xfrm>
            <a:off x="936555" y="2828836"/>
            <a:ext cx="34575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333333"/>
                </a:solidFill>
              </a:rPr>
              <a:t>Develop data-driven pricing strategies and processes that maximize business goals while driving the analytical maturity of the organization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59AB34-2C4F-AD4A-9420-6FBD6C20C945}"/>
              </a:ext>
            </a:extLst>
          </p:cNvPr>
          <p:cNvSpPr/>
          <p:nvPr/>
        </p:nvSpPr>
        <p:spPr>
          <a:xfrm>
            <a:off x="4749870" y="2828836"/>
            <a:ext cx="34575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333333"/>
                </a:solidFill>
              </a:rPr>
              <a:t>Build integrated analytics capabilities for Retail, and enable systematic Trade Promo Effectiveness for Wells and its customers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9BBDEF8B-A5C7-5846-80D3-D3E3DE11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11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AD184F-BDA2-5248-AD5A-AF4FB5AC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RevMan maturity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xmlns="" id="{1FA67B6C-D1DD-CF4B-844E-C208D3C5076F}"/>
              </a:ext>
            </a:extLst>
          </p:cNvPr>
          <p:cNvSpPr/>
          <p:nvPr/>
        </p:nvSpPr>
        <p:spPr>
          <a:xfrm>
            <a:off x="154088" y="1591278"/>
            <a:ext cx="2915897" cy="600075"/>
          </a:xfrm>
          <a:prstGeom prst="homePlat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Pre 2015</a:t>
            </a:r>
          </a:p>
          <a:p>
            <a:pPr algn="ctr"/>
            <a:r>
              <a:rPr lang="en-US" sz="1400" dirty="0"/>
              <a:t>Internally-focused, tactical pricing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xmlns="" id="{90DEB1CB-2EBE-4D48-A284-C99FDA98DE3D}"/>
              </a:ext>
            </a:extLst>
          </p:cNvPr>
          <p:cNvSpPr/>
          <p:nvPr/>
        </p:nvSpPr>
        <p:spPr>
          <a:xfrm>
            <a:off x="3125263" y="1591278"/>
            <a:ext cx="2915897" cy="600075"/>
          </a:xfrm>
          <a:prstGeom prst="homePlate">
            <a:avLst/>
          </a:prstGeom>
          <a:solidFill>
            <a:srgbClr val="E27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2016</a:t>
            </a:r>
          </a:p>
          <a:p>
            <a:pPr algn="ctr"/>
            <a:r>
              <a:rPr lang="en-US" sz="1200" dirty="0"/>
              <a:t>Challenging the status quo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6069A4C0-D825-D34D-AB23-0C1887ECF95B}"/>
              </a:ext>
            </a:extLst>
          </p:cNvPr>
          <p:cNvSpPr/>
          <p:nvPr/>
        </p:nvSpPr>
        <p:spPr>
          <a:xfrm>
            <a:off x="6096439" y="1591278"/>
            <a:ext cx="2915897" cy="600075"/>
          </a:xfrm>
          <a:prstGeom prst="homePlat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2017-19</a:t>
            </a:r>
          </a:p>
          <a:p>
            <a:pPr algn="ctr"/>
            <a:r>
              <a:rPr lang="en-US" sz="1200" dirty="0"/>
              <a:t>Capability enablement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FA2361F-4EA6-F74C-935A-DC76734A26B4}"/>
              </a:ext>
            </a:extLst>
          </p:cNvPr>
          <p:cNvSpPr/>
          <p:nvPr/>
        </p:nvSpPr>
        <p:spPr>
          <a:xfrm>
            <a:off x="294020" y="2300287"/>
            <a:ext cx="259118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Administrative work for sales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Cost+ / GM% mentality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Majority tactical and systems support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Basic reporting and ad-hoc analyses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38327D7-17FA-6546-ADFF-929BCE8948B1}"/>
              </a:ext>
            </a:extLst>
          </p:cNvPr>
          <p:cNvSpPr/>
          <p:nvPr/>
        </p:nvSpPr>
        <p:spPr>
          <a:xfrm>
            <a:off x="3125262" y="2300288"/>
            <a:ext cx="273110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Collaborative data infrastructure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Go beyond ad-hoc: insights + faster, reactive strategy shifts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Value-based pricing mentality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Smart pricing architecture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Holistic, data-driven decision making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8246CFF-FC35-3E48-B29A-B5117C61F020}"/>
              </a:ext>
            </a:extLst>
          </p:cNvPr>
          <p:cNvSpPr/>
          <p:nvPr/>
        </p:nvSpPr>
        <p:spPr>
          <a:xfrm>
            <a:off x="6258794" y="2300288"/>
            <a:ext cx="28180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Reproducible, integrated pricing analytics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Whitespace opportunities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Surgical approach and proactive price and investment adjustments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Fast, scalable analytical iterations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Data fluency for sales, marketing, category management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Chain revenue management (external)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98D205E-A722-CD4D-8422-9EA11EE6181B}"/>
              </a:ext>
            </a:extLst>
          </p:cNvPr>
          <p:cNvCxnSpPr>
            <a:cxnSpLocks/>
          </p:cNvCxnSpPr>
          <p:nvPr/>
        </p:nvCxnSpPr>
        <p:spPr>
          <a:xfrm>
            <a:off x="3069985" y="2371725"/>
            <a:ext cx="0" cy="38160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DF679D3-55DD-024D-9048-44B3AD824900}"/>
              </a:ext>
            </a:extLst>
          </p:cNvPr>
          <p:cNvCxnSpPr>
            <a:cxnSpLocks/>
          </p:cNvCxnSpPr>
          <p:nvPr/>
        </p:nvCxnSpPr>
        <p:spPr>
          <a:xfrm>
            <a:off x="6041160" y="2371725"/>
            <a:ext cx="0" cy="38160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9B30B019-8820-EA41-BCCF-2CE37206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5A3-E313-FC44-9866-DD6EB47466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164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Fwc6sR6E20BZ3cBprXHw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1126</Words>
  <Application>Microsoft Macintosh PowerPoint</Application>
  <PresentationFormat>On-screen Show (4:3)</PresentationFormat>
  <Paragraphs>265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Our Path to Creating Flexible, Open Architectures</vt:lpstr>
      <vt:lpstr>Understanding the “Advanced Analytics Continuum”</vt:lpstr>
      <vt:lpstr>1st Create The Enterprise Foundation that will support all sources</vt:lpstr>
      <vt:lpstr>About Wells Enterprises</vt:lpstr>
      <vt:lpstr>Wells Revenue Management team</vt:lpstr>
      <vt:lpstr>Revenue Management more than just Pricing</vt:lpstr>
      <vt:lpstr>The RevMan challenge</vt:lpstr>
      <vt:lpstr>RevMan maturity</vt:lpstr>
      <vt:lpstr>Analytical maturity</vt:lpstr>
      <vt:lpstr>Consume with care…</vt:lpstr>
      <vt:lpstr>Challenges remain</vt:lpstr>
      <vt:lpstr>The CPG Data Hurdles</vt:lpstr>
      <vt:lpstr>What makes it so difficult?</vt:lpstr>
      <vt:lpstr>Pricing analytics evolution needed an integrated Data Warehouse</vt:lpstr>
      <vt:lpstr>Using modern BI tools + open source</vt:lpstr>
      <vt:lpstr>Machine learning use cases</vt:lpstr>
      <vt:lpstr>TPE capabilities: ~ 85% trade $ coverage in Retail</vt:lpstr>
      <vt:lpstr>Ability to evaluate promotional ROIs for 1 event…</vt:lpstr>
      <vt:lpstr>…compare and contrast many promo events</vt:lpstr>
      <vt:lpstr>…and observe useful macro insights</vt:lpstr>
      <vt:lpstr>But of course, execution &gt; analytical sophistication…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Heritage Marketing</cp:lastModifiedBy>
  <cp:revision>27</cp:revision>
  <dcterms:created xsi:type="dcterms:W3CDTF">2017-02-09T02:18:28Z</dcterms:created>
  <dcterms:modified xsi:type="dcterms:W3CDTF">2018-05-29T14:45:55Z</dcterms:modified>
</cp:coreProperties>
</file>