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embeddings/oleObject4.bin" ContentType="application/vnd.openxmlformats-officedocument.oleObject"/>
  <Override PartName="/ppt/tags/tag6.xml" ContentType="application/vnd.openxmlformats-officedocument.presentationml.tags+xml"/>
  <Override PartName="/ppt/embeddings/oleObject5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embeddings/oleObject6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embeddings/oleObject7.bin" ContentType="application/vnd.openxmlformats-officedocument.oleObject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</p:sldMasterIdLst>
  <p:notesMasterIdLst>
    <p:notesMasterId r:id="rId36"/>
  </p:notesMasterIdLst>
  <p:sldIdLst>
    <p:sldId id="258" r:id="rId7"/>
    <p:sldId id="264" r:id="rId8"/>
    <p:sldId id="259" r:id="rId9"/>
    <p:sldId id="261" r:id="rId10"/>
    <p:sldId id="262" r:id="rId11"/>
    <p:sldId id="313" r:id="rId12"/>
    <p:sldId id="266" r:id="rId13"/>
    <p:sldId id="305" r:id="rId14"/>
    <p:sldId id="269" r:id="rId15"/>
    <p:sldId id="279" r:id="rId16"/>
    <p:sldId id="291" r:id="rId17"/>
    <p:sldId id="292" r:id="rId18"/>
    <p:sldId id="307" r:id="rId19"/>
    <p:sldId id="293" r:id="rId20"/>
    <p:sldId id="295" r:id="rId21"/>
    <p:sldId id="299" r:id="rId22"/>
    <p:sldId id="296" r:id="rId23"/>
    <p:sldId id="300" r:id="rId24"/>
    <p:sldId id="302" r:id="rId25"/>
    <p:sldId id="301" r:id="rId26"/>
    <p:sldId id="267" r:id="rId27"/>
    <p:sldId id="304" r:id="rId28"/>
    <p:sldId id="314" r:id="rId29"/>
    <p:sldId id="280" r:id="rId30"/>
    <p:sldId id="268" r:id="rId31"/>
    <p:sldId id="275" r:id="rId32"/>
    <p:sldId id="310" r:id="rId33"/>
    <p:sldId id="276" r:id="rId34"/>
    <p:sldId id="277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2B9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82319" autoAdjust="0"/>
  </p:normalViewPr>
  <p:slideViewPr>
    <p:cSldViewPr snapToGrid="0">
      <p:cViewPr varScale="1">
        <p:scale>
          <a:sx n="75" d="100"/>
          <a:sy n="75" d="100"/>
        </p:scale>
        <p:origin x="-600" y="-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FA9A8DB2-C252-4A53-85B2-CDAB6F41A627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CE669172-2E1D-4099-B4F2-E83C0527DBE6}" type="parTrans" cxnId="{4E21E338-3BF1-4E0E-8A43-E318E1640ABD}">
      <dgm:prSet/>
      <dgm:spPr/>
      <dgm:t>
        <a:bodyPr/>
        <a:lstStyle/>
        <a:p>
          <a:endParaRPr lang="en-US"/>
        </a:p>
      </dgm:t>
    </dgm:pt>
    <dgm:pt modelId="{D99F9F9F-DDB2-4C81-9261-96F66D8B1DAC}" type="sibTrans" cxnId="{4E21E338-3BF1-4E0E-8A43-E318E1640ABD}">
      <dgm:prSet/>
      <dgm:spPr/>
      <dgm:t>
        <a:bodyPr/>
        <a:lstStyle/>
        <a:p>
          <a:endParaRPr lang="en-US"/>
        </a:p>
      </dgm:t>
    </dgm:pt>
    <dgm:pt modelId="{B6C8CB58-FE7F-49A6-95AB-E664D081353C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C76168B3-CC87-4512-AD41-028279C142DA}" type="parTrans" cxnId="{18D66279-5417-4236-BC2B-39DAE0179DA4}">
      <dgm:prSet/>
      <dgm:spPr/>
      <dgm:t>
        <a:bodyPr/>
        <a:lstStyle/>
        <a:p>
          <a:endParaRPr lang="en-US"/>
        </a:p>
      </dgm:t>
    </dgm:pt>
    <dgm:pt modelId="{77CB4455-66A3-4889-871E-12965C08274B}" type="sibTrans" cxnId="{18D66279-5417-4236-BC2B-39DAE0179DA4}">
      <dgm:prSet/>
      <dgm:spPr/>
      <dgm:t>
        <a:bodyPr/>
        <a:lstStyle/>
        <a:p>
          <a:endParaRPr lang="en-US"/>
        </a:p>
      </dgm:t>
    </dgm:pt>
    <dgm:pt modelId="{8DDA0697-9D9B-4D54-A199-A2E86D7A7636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2C094AEB-C6B8-43A0-85B0-CCF75427204A}" type="parTrans" cxnId="{FE36C727-19A8-42DD-A1ED-F3538CEAB91D}">
      <dgm:prSet/>
      <dgm:spPr/>
      <dgm:t>
        <a:bodyPr/>
        <a:lstStyle/>
        <a:p>
          <a:endParaRPr lang="en-US"/>
        </a:p>
      </dgm:t>
    </dgm:pt>
    <dgm:pt modelId="{32B9C4FA-B432-40C5-973E-5C176A56B7AB}" type="sibTrans" cxnId="{FE36C727-19A8-42DD-A1ED-F3538CEAB91D}">
      <dgm:prSet/>
      <dgm:spPr/>
      <dgm:t>
        <a:bodyPr/>
        <a:lstStyle/>
        <a:p>
          <a:endParaRPr lang="en-US"/>
        </a:p>
      </dgm:t>
    </dgm:pt>
    <dgm:pt modelId="{80B46DE8-9BFA-4BC8-86ED-F543C16B0019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7A1D8538-6A5F-4153-95B5-9D3F22B006BC}" type="parTrans" cxnId="{5C3D4447-0B0D-4BE3-81C6-612D69317562}">
      <dgm:prSet/>
      <dgm:spPr/>
      <dgm:t>
        <a:bodyPr/>
        <a:lstStyle/>
        <a:p>
          <a:endParaRPr lang="en-US"/>
        </a:p>
      </dgm:t>
    </dgm:pt>
    <dgm:pt modelId="{7559D862-9736-440D-8BF5-D7B46680759F}" type="sibTrans" cxnId="{5C3D4447-0B0D-4BE3-81C6-612D69317562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F05EC-927A-43E1-810A-06E4B65965B9}" type="pres">
      <dgm:prSet presAssocID="{7992A829-0D66-4511-A704-D410E9329FC4}" presName="parTxOnlySpace" presStyleCnt="0"/>
      <dgm:spPr/>
    </dgm:pt>
    <dgm:pt modelId="{3247FDC9-875B-4494-92B8-1B248367AF7C}" type="pres">
      <dgm:prSet presAssocID="{FA9A8DB2-C252-4A53-85B2-CDAB6F41A62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022D-B4CE-4F2C-805C-7BEB70193EEC}" type="pres">
      <dgm:prSet presAssocID="{D99F9F9F-DDB2-4C81-9261-96F66D8B1DAC}" presName="parTxOnlySpace" presStyleCnt="0"/>
      <dgm:spPr/>
    </dgm:pt>
    <dgm:pt modelId="{7C6132C6-1614-4073-A066-033812EA5049}" type="pres">
      <dgm:prSet presAssocID="{B6C8CB58-FE7F-49A6-95AB-E664D081353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7CB73-838E-4A0F-BA52-D4645F9C239E}" type="pres">
      <dgm:prSet presAssocID="{77CB4455-66A3-4889-871E-12965C08274B}" presName="parTxOnlySpace" presStyleCnt="0"/>
      <dgm:spPr/>
    </dgm:pt>
    <dgm:pt modelId="{4701809E-E983-49CD-AB94-CB0CC622096C}" type="pres">
      <dgm:prSet presAssocID="{8DDA0697-9D9B-4D54-A199-A2E86D7A763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14FB-6BEE-42A7-8019-4599585C85D0}" type="pres">
      <dgm:prSet presAssocID="{32B9C4FA-B432-40C5-973E-5C176A56B7AB}" presName="parTxOnlySpace" presStyleCnt="0"/>
      <dgm:spPr/>
    </dgm:pt>
    <dgm:pt modelId="{8E90AA7B-6298-466F-B2BB-AF48E1F2DC27}" type="pres">
      <dgm:prSet presAssocID="{80B46DE8-9BFA-4BC8-86ED-F543C16B001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D4447-0B0D-4BE3-81C6-612D69317562}" srcId="{FAF81733-7B6C-49AE-89EA-96303C725BA7}" destId="{80B46DE8-9BFA-4BC8-86ED-F543C16B0019}" srcOrd="5" destOrd="0" parTransId="{7A1D8538-6A5F-4153-95B5-9D3F22B006BC}" sibTransId="{7559D862-9736-440D-8BF5-D7B46680759F}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C8CD1EF9-DDFE-46B7-914E-1C40C29C6C0D}" type="presOf" srcId="{FA9A8DB2-C252-4A53-85B2-CDAB6F41A627}" destId="{3247FDC9-875B-4494-92B8-1B248367AF7C}" srcOrd="0" destOrd="0" presId="urn:microsoft.com/office/officeart/2005/8/layout/chevron1"/>
    <dgm:cxn modelId="{E5886120-7C65-472D-9A33-3F3CFCC6110F}" type="presOf" srcId="{B6C8CB58-FE7F-49A6-95AB-E664D081353C}" destId="{7C6132C6-1614-4073-A066-033812EA5049}" srcOrd="0" destOrd="0" presId="urn:microsoft.com/office/officeart/2005/8/layout/chevron1"/>
    <dgm:cxn modelId="{4E21E338-3BF1-4E0E-8A43-E318E1640ABD}" srcId="{FAF81733-7B6C-49AE-89EA-96303C725BA7}" destId="{FA9A8DB2-C252-4A53-85B2-CDAB6F41A627}" srcOrd="2" destOrd="0" parTransId="{CE669172-2E1D-4099-B4F2-E83C0527DBE6}" sibTransId="{D99F9F9F-DDB2-4C81-9261-96F66D8B1DAC}"/>
    <dgm:cxn modelId="{F0B03025-0701-48CC-8EA0-153EF6473C4F}" type="presOf" srcId="{8DDA0697-9D9B-4D54-A199-A2E86D7A7636}" destId="{4701809E-E983-49CD-AB94-CB0CC622096C}" srcOrd="0" destOrd="0" presId="urn:microsoft.com/office/officeart/2005/8/layout/chevron1"/>
    <dgm:cxn modelId="{FE36C727-19A8-42DD-A1ED-F3538CEAB91D}" srcId="{FAF81733-7B6C-49AE-89EA-96303C725BA7}" destId="{8DDA0697-9D9B-4D54-A199-A2E86D7A7636}" srcOrd="4" destOrd="0" parTransId="{2C094AEB-C6B8-43A0-85B0-CCF75427204A}" sibTransId="{32B9C4FA-B432-40C5-973E-5C176A56B7AB}"/>
    <dgm:cxn modelId="{C7C7C32F-97D2-4CEA-A27C-3F4796A97B6D}" type="presOf" srcId="{80B46DE8-9BFA-4BC8-86ED-F543C16B0019}" destId="{8E90AA7B-6298-466F-B2BB-AF48E1F2DC27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18D66279-5417-4236-BC2B-39DAE0179DA4}" srcId="{FAF81733-7B6C-49AE-89EA-96303C725BA7}" destId="{B6C8CB58-FE7F-49A6-95AB-E664D081353C}" srcOrd="3" destOrd="0" parTransId="{C76168B3-CC87-4512-AD41-028279C142DA}" sibTransId="{77CB4455-66A3-4889-871E-12965C08274B}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6CE65AA2-40AF-41C3-9FAE-2D76CFEE84CB}" type="presParOf" srcId="{9AD2E768-0418-4A74-AA8A-CEDC9A6F9F6C}" destId="{1E3F05EC-927A-43E1-810A-06E4B65965B9}" srcOrd="3" destOrd="0" presId="urn:microsoft.com/office/officeart/2005/8/layout/chevron1"/>
    <dgm:cxn modelId="{BB790A14-8284-4507-879C-697BE6821B70}" type="presParOf" srcId="{9AD2E768-0418-4A74-AA8A-CEDC9A6F9F6C}" destId="{3247FDC9-875B-4494-92B8-1B248367AF7C}" srcOrd="4" destOrd="0" presId="urn:microsoft.com/office/officeart/2005/8/layout/chevron1"/>
    <dgm:cxn modelId="{99F6C4E3-889E-405D-B9A4-52E1706AEC6C}" type="presParOf" srcId="{9AD2E768-0418-4A74-AA8A-CEDC9A6F9F6C}" destId="{4E7F022D-B4CE-4F2C-805C-7BEB70193EEC}" srcOrd="5" destOrd="0" presId="urn:microsoft.com/office/officeart/2005/8/layout/chevron1"/>
    <dgm:cxn modelId="{D67DFD21-21B2-4617-8105-516B77F33A49}" type="presParOf" srcId="{9AD2E768-0418-4A74-AA8A-CEDC9A6F9F6C}" destId="{7C6132C6-1614-4073-A066-033812EA5049}" srcOrd="6" destOrd="0" presId="urn:microsoft.com/office/officeart/2005/8/layout/chevron1"/>
    <dgm:cxn modelId="{1244533B-9A0E-4E6C-B154-5985E53F66FF}" type="presParOf" srcId="{9AD2E768-0418-4A74-AA8A-CEDC9A6F9F6C}" destId="{2967CB73-838E-4A0F-BA52-D4645F9C239E}" srcOrd="7" destOrd="0" presId="urn:microsoft.com/office/officeart/2005/8/layout/chevron1"/>
    <dgm:cxn modelId="{24A64E40-3B8E-4AA1-BFD2-1A5477027A69}" type="presParOf" srcId="{9AD2E768-0418-4A74-AA8A-CEDC9A6F9F6C}" destId="{4701809E-E983-49CD-AB94-CB0CC622096C}" srcOrd="8" destOrd="0" presId="urn:microsoft.com/office/officeart/2005/8/layout/chevron1"/>
    <dgm:cxn modelId="{FEB7B67E-1EAC-4089-989E-3A95DCD7C97B}" type="presParOf" srcId="{9AD2E768-0418-4A74-AA8A-CEDC9A6F9F6C}" destId="{B34614FB-6BEE-42A7-8019-4599585C85D0}" srcOrd="9" destOrd="0" presId="urn:microsoft.com/office/officeart/2005/8/layout/chevron1"/>
    <dgm:cxn modelId="{C486CF88-F797-407E-A5E9-3E528E633EFE}" type="presParOf" srcId="{9AD2E768-0418-4A74-AA8A-CEDC9A6F9F6C}" destId="{8E90AA7B-6298-466F-B2BB-AF48E1F2DC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6CD73582-6429-4426-8E96-8C6145FAB9EC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7CF4384B-A20E-4195-A1B6-2D88CFC22670}" type="parTrans" cxnId="{1CAD8C9F-753D-487A-8417-160E0584E065}">
      <dgm:prSet/>
      <dgm:spPr/>
      <dgm:t>
        <a:bodyPr/>
        <a:lstStyle/>
        <a:p>
          <a:endParaRPr lang="en-US"/>
        </a:p>
      </dgm:t>
    </dgm:pt>
    <dgm:pt modelId="{78490AF4-6239-49D3-8C7D-98A55A44AAEB}" type="sibTrans" cxnId="{1CAD8C9F-753D-487A-8417-160E0584E065}">
      <dgm:prSet/>
      <dgm:spPr/>
      <dgm:t>
        <a:bodyPr/>
        <a:lstStyle/>
        <a:p>
          <a:endParaRPr lang="en-US"/>
        </a:p>
      </dgm:t>
    </dgm:pt>
    <dgm:pt modelId="{CE6FA23C-0A07-4C83-A41E-C3B6747EB46E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05B097F4-AD07-48FC-B8A9-803F89F5E3DD}" type="parTrans" cxnId="{2CA419B4-1AB0-44B8-ADAF-E982CA84249A}">
      <dgm:prSet/>
      <dgm:spPr/>
      <dgm:t>
        <a:bodyPr/>
        <a:lstStyle/>
        <a:p>
          <a:endParaRPr lang="en-US"/>
        </a:p>
      </dgm:t>
    </dgm:pt>
    <dgm:pt modelId="{B548302B-AB28-446A-B5C1-0C5025830D8E}" type="sibTrans" cxnId="{2CA419B4-1AB0-44B8-ADAF-E982CA84249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D294-1969-41E5-9AE2-E25D8809F1BF}" type="pres">
      <dgm:prSet presAssocID="{ABF7805D-9E58-4B90-9F18-7A10BAA711B8}" presName="parTxOnlySpace" presStyleCnt="0"/>
      <dgm:spPr/>
    </dgm:pt>
    <dgm:pt modelId="{7DA9215C-5057-4670-903B-550EE4A43B58}" type="pres">
      <dgm:prSet presAssocID="{6CD73582-6429-4426-8E96-8C6145FAB9E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7623-53EA-4D8E-98D3-FD6674161EBC}" type="pres">
      <dgm:prSet presAssocID="{78490AF4-6239-49D3-8C7D-98A55A44AAEB}" presName="parTxOnlySpace" presStyleCnt="0"/>
      <dgm:spPr/>
    </dgm:pt>
    <dgm:pt modelId="{848D7E6E-4246-4AB7-8506-85E1CCB4B505}" type="pres">
      <dgm:prSet presAssocID="{CE6FA23C-0A07-4C83-A41E-C3B6747EB46E}" presName="parTxOnly" presStyleLbl="node1" presStyleIdx="4" presStyleCnt="5" custScaleX="100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6C93A1BE-7C54-44A0-A226-5C1FF131571D}" type="presOf" srcId="{CE6FA23C-0A07-4C83-A41E-C3B6747EB46E}" destId="{848D7E6E-4246-4AB7-8506-85E1CCB4B505}" srcOrd="0" destOrd="0" presId="urn:microsoft.com/office/officeart/2005/8/layout/chevron1"/>
    <dgm:cxn modelId="{55FAC9F9-92E1-461B-98F4-07206348B75A}" type="presOf" srcId="{6CD73582-6429-4426-8E96-8C6145FAB9EC}" destId="{7DA9215C-5057-4670-903B-550EE4A43B58}" srcOrd="0" destOrd="0" presId="urn:microsoft.com/office/officeart/2005/8/layout/chevron1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2CA419B4-1AB0-44B8-ADAF-E982CA84249A}" srcId="{FAF81733-7B6C-49AE-89EA-96303C725BA7}" destId="{CE6FA23C-0A07-4C83-A41E-C3B6747EB46E}" srcOrd="4" destOrd="0" parTransId="{05B097F4-AD07-48FC-B8A9-803F89F5E3DD}" sibTransId="{B548302B-AB28-446A-B5C1-0C5025830D8E}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CAD8C9F-753D-487A-8417-160E0584E065}" srcId="{FAF81733-7B6C-49AE-89EA-96303C725BA7}" destId="{6CD73582-6429-4426-8E96-8C6145FAB9EC}" srcOrd="3" destOrd="0" parTransId="{7CF4384B-A20E-4195-A1B6-2D88CFC22670}" sibTransId="{78490AF4-6239-49D3-8C7D-98A55A44AAEB}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  <dgm:cxn modelId="{A694B434-EC1C-4313-BCA5-E7D79292FD8B}" type="presParOf" srcId="{9AD2E768-0418-4A74-AA8A-CEDC9A6F9F6C}" destId="{F4FAD294-1969-41E5-9AE2-E25D8809F1BF}" srcOrd="5" destOrd="0" presId="urn:microsoft.com/office/officeart/2005/8/layout/chevron1"/>
    <dgm:cxn modelId="{CB64DA95-D375-4839-BCA9-1E7122398858}" type="presParOf" srcId="{9AD2E768-0418-4A74-AA8A-CEDC9A6F9F6C}" destId="{7DA9215C-5057-4670-903B-550EE4A43B58}" srcOrd="6" destOrd="0" presId="urn:microsoft.com/office/officeart/2005/8/layout/chevron1"/>
    <dgm:cxn modelId="{101A0BB9-C2C6-498E-B574-D5EAD5FF642F}" type="presParOf" srcId="{9AD2E768-0418-4A74-AA8A-CEDC9A6F9F6C}" destId="{3F4C7623-53EA-4D8E-98D3-FD6674161EBC}" srcOrd="7" destOrd="0" presId="urn:microsoft.com/office/officeart/2005/8/layout/chevron1"/>
    <dgm:cxn modelId="{30CD0581-A2E3-4DFD-A392-0A1085883F20}" type="presParOf" srcId="{9AD2E768-0418-4A74-AA8A-CEDC9A6F9F6C}" destId="{848D7E6E-4246-4AB7-8506-85E1CCB4B50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1472EDD0-9129-4D82-8ADC-3AAD02C31C89}" type="presParOf" srcId="{9AD2E768-0418-4A74-AA8A-CEDC9A6F9F6C}" destId="{9F8F6335-C9DD-414D-A8C8-805C37FB9A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6CD73582-6429-4426-8E96-8C6145FAB9EC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7CF4384B-A20E-4195-A1B6-2D88CFC22670}" type="parTrans" cxnId="{1CAD8C9F-753D-487A-8417-160E0584E065}">
      <dgm:prSet/>
      <dgm:spPr/>
      <dgm:t>
        <a:bodyPr/>
        <a:lstStyle/>
        <a:p>
          <a:endParaRPr lang="en-US"/>
        </a:p>
      </dgm:t>
    </dgm:pt>
    <dgm:pt modelId="{78490AF4-6239-49D3-8C7D-98A55A44AAEB}" type="sibTrans" cxnId="{1CAD8C9F-753D-487A-8417-160E0584E065}">
      <dgm:prSet/>
      <dgm:spPr/>
      <dgm:t>
        <a:bodyPr/>
        <a:lstStyle/>
        <a:p>
          <a:endParaRPr lang="en-US"/>
        </a:p>
      </dgm:t>
    </dgm:pt>
    <dgm:pt modelId="{CE6FA23C-0A07-4C83-A41E-C3B6747EB46E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05B097F4-AD07-48FC-B8A9-803F89F5E3DD}" type="parTrans" cxnId="{2CA419B4-1AB0-44B8-ADAF-E982CA84249A}">
      <dgm:prSet/>
      <dgm:spPr/>
      <dgm:t>
        <a:bodyPr/>
        <a:lstStyle/>
        <a:p>
          <a:endParaRPr lang="en-US"/>
        </a:p>
      </dgm:t>
    </dgm:pt>
    <dgm:pt modelId="{B548302B-AB28-446A-B5C1-0C5025830D8E}" type="sibTrans" cxnId="{2CA419B4-1AB0-44B8-ADAF-E982CA84249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D294-1969-41E5-9AE2-E25D8809F1BF}" type="pres">
      <dgm:prSet presAssocID="{ABF7805D-9E58-4B90-9F18-7A10BAA711B8}" presName="parTxOnlySpace" presStyleCnt="0"/>
      <dgm:spPr/>
    </dgm:pt>
    <dgm:pt modelId="{7DA9215C-5057-4670-903B-550EE4A43B58}" type="pres">
      <dgm:prSet presAssocID="{6CD73582-6429-4426-8E96-8C6145FAB9E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7623-53EA-4D8E-98D3-FD6674161EBC}" type="pres">
      <dgm:prSet presAssocID="{78490AF4-6239-49D3-8C7D-98A55A44AAEB}" presName="parTxOnlySpace" presStyleCnt="0"/>
      <dgm:spPr/>
    </dgm:pt>
    <dgm:pt modelId="{848D7E6E-4246-4AB7-8506-85E1CCB4B505}" type="pres">
      <dgm:prSet presAssocID="{CE6FA23C-0A07-4C83-A41E-C3B6747EB46E}" presName="parTxOnly" presStyleLbl="node1" presStyleIdx="4" presStyleCnt="5" custScaleX="100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6C93A1BE-7C54-44A0-A226-5C1FF131571D}" type="presOf" srcId="{CE6FA23C-0A07-4C83-A41E-C3B6747EB46E}" destId="{848D7E6E-4246-4AB7-8506-85E1CCB4B505}" srcOrd="0" destOrd="0" presId="urn:microsoft.com/office/officeart/2005/8/layout/chevron1"/>
    <dgm:cxn modelId="{55FAC9F9-92E1-461B-98F4-07206348B75A}" type="presOf" srcId="{6CD73582-6429-4426-8E96-8C6145FAB9EC}" destId="{7DA9215C-5057-4670-903B-550EE4A43B58}" srcOrd="0" destOrd="0" presId="urn:microsoft.com/office/officeart/2005/8/layout/chevron1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2CA419B4-1AB0-44B8-ADAF-E982CA84249A}" srcId="{FAF81733-7B6C-49AE-89EA-96303C725BA7}" destId="{CE6FA23C-0A07-4C83-A41E-C3B6747EB46E}" srcOrd="4" destOrd="0" parTransId="{05B097F4-AD07-48FC-B8A9-803F89F5E3DD}" sibTransId="{B548302B-AB28-446A-B5C1-0C5025830D8E}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CAD8C9F-753D-487A-8417-160E0584E065}" srcId="{FAF81733-7B6C-49AE-89EA-96303C725BA7}" destId="{6CD73582-6429-4426-8E96-8C6145FAB9EC}" srcOrd="3" destOrd="0" parTransId="{7CF4384B-A20E-4195-A1B6-2D88CFC22670}" sibTransId="{78490AF4-6239-49D3-8C7D-98A55A44AAEB}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  <dgm:cxn modelId="{A694B434-EC1C-4313-BCA5-E7D79292FD8B}" type="presParOf" srcId="{9AD2E768-0418-4A74-AA8A-CEDC9A6F9F6C}" destId="{F4FAD294-1969-41E5-9AE2-E25D8809F1BF}" srcOrd="5" destOrd="0" presId="urn:microsoft.com/office/officeart/2005/8/layout/chevron1"/>
    <dgm:cxn modelId="{CB64DA95-D375-4839-BCA9-1E7122398858}" type="presParOf" srcId="{9AD2E768-0418-4A74-AA8A-CEDC9A6F9F6C}" destId="{7DA9215C-5057-4670-903B-550EE4A43B58}" srcOrd="6" destOrd="0" presId="urn:microsoft.com/office/officeart/2005/8/layout/chevron1"/>
    <dgm:cxn modelId="{101A0BB9-C2C6-498E-B574-D5EAD5FF642F}" type="presParOf" srcId="{9AD2E768-0418-4A74-AA8A-CEDC9A6F9F6C}" destId="{3F4C7623-53EA-4D8E-98D3-FD6674161EBC}" srcOrd="7" destOrd="0" presId="urn:microsoft.com/office/officeart/2005/8/layout/chevron1"/>
    <dgm:cxn modelId="{30CD0581-A2E3-4DFD-A392-0A1085883F20}" type="presParOf" srcId="{9AD2E768-0418-4A74-AA8A-CEDC9A6F9F6C}" destId="{848D7E6E-4246-4AB7-8506-85E1CCB4B50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6CD73582-6429-4426-8E96-8C6145FAB9EC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7CF4384B-A20E-4195-A1B6-2D88CFC22670}" type="parTrans" cxnId="{1CAD8C9F-753D-487A-8417-160E0584E065}">
      <dgm:prSet/>
      <dgm:spPr/>
      <dgm:t>
        <a:bodyPr/>
        <a:lstStyle/>
        <a:p>
          <a:endParaRPr lang="en-US"/>
        </a:p>
      </dgm:t>
    </dgm:pt>
    <dgm:pt modelId="{78490AF4-6239-49D3-8C7D-98A55A44AAEB}" type="sibTrans" cxnId="{1CAD8C9F-753D-487A-8417-160E0584E065}">
      <dgm:prSet/>
      <dgm:spPr/>
      <dgm:t>
        <a:bodyPr/>
        <a:lstStyle/>
        <a:p>
          <a:endParaRPr lang="en-US"/>
        </a:p>
      </dgm:t>
    </dgm:pt>
    <dgm:pt modelId="{CE6FA23C-0A07-4C83-A41E-C3B6747EB46E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05B097F4-AD07-48FC-B8A9-803F89F5E3DD}" type="parTrans" cxnId="{2CA419B4-1AB0-44B8-ADAF-E982CA84249A}">
      <dgm:prSet/>
      <dgm:spPr/>
      <dgm:t>
        <a:bodyPr/>
        <a:lstStyle/>
        <a:p>
          <a:endParaRPr lang="en-US"/>
        </a:p>
      </dgm:t>
    </dgm:pt>
    <dgm:pt modelId="{B548302B-AB28-446A-B5C1-0C5025830D8E}" type="sibTrans" cxnId="{2CA419B4-1AB0-44B8-ADAF-E982CA84249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D294-1969-41E5-9AE2-E25D8809F1BF}" type="pres">
      <dgm:prSet presAssocID="{ABF7805D-9E58-4B90-9F18-7A10BAA711B8}" presName="parTxOnlySpace" presStyleCnt="0"/>
      <dgm:spPr/>
    </dgm:pt>
    <dgm:pt modelId="{7DA9215C-5057-4670-903B-550EE4A43B58}" type="pres">
      <dgm:prSet presAssocID="{6CD73582-6429-4426-8E96-8C6145FAB9E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7623-53EA-4D8E-98D3-FD6674161EBC}" type="pres">
      <dgm:prSet presAssocID="{78490AF4-6239-49D3-8C7D-98A55A44AAEB}" presName="parTxOnlySpace" presStyleCnt="0"/>
      <dgm:spPr/>
    </dgm:pt>
    <dgm:pt modelId="{848D7E6E-4246-4AB7-8506-85E1CCB4B505}" type="pres">
      <dgm:prSet presAssocID="{CE6FA23C-0A07-4C83-A41E-C3B6747EB46E}" presName="parTxOnly" presStyleLbl="node1" presStyleIdx="4" presStyleCnt="5" custScaleX="100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6C93A1BE-7C54-44A0-A226-5C1FF131571D}" type="presOf" srcId="{CE6FA23C-0A07-4C83-A41E-C3B6747EB46E}" destId="{848D7E6E-4246-4AB7-8506-85E1CCB4B505}" srcOrd="0" destOrd="0" presId="urn:microsoft.com/office/officeart/2005/8/layout/chevron1"/>
    <dgm:cxn modelId="{55FAC9F9-92E1-461B-98F4-07206348B75A}" type="presOf" srcId="{6CD73582-6429-4426-8E96-8C6145FAB9EC}" destId="{7DA9215C-5057-4670-903B-550EE4A43B58}" srcOrd="0" destOrd="0" presId="urn:microsoft.com/office/officeart/2005/8/layout/chevron1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2CA419B4-1AB0-44B8-ADAF-E982CA84249A}" srcId="{FAF81733-7B6C-49AE-89EA-96303C725BA7}" destId="{CE6FA23C-0A07-4C83-A41E-C3B6747EB46E}" srcOrd="4" destOrd="0" parTransId="{05B097F4-AD07-48FC-B8A9-803F89F5E3DD}" sibTransId="{B548302B-AB28-446A-B5C1-0C5025830D8E}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CAD8C9F-753D-487A-8417-160E0584E065}" srcId="{FAF81733-7B6C-49AE-89EA-96303C725BA7}" destId="{6CD73582-6429-4426-8E96-8C6145FAB9EC}" srcOrd="3" destOrd="0" parTransId="{7CF4384B-A20E-4195-A1B6-2D88CFC22670}" sibTransId="{78490AF4-6239-49D3-8C7D-98A55A44AAEB}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  <dgm:cxn modelId="{A694B434-EC1C-4313-BCA5-E7D79292FD8B}" type="presParOf" srcId="{9AD2E768-0418-4A74-AA8A-CEDC9A6F9F6C}" destId="{F4FAD294-1969-41E5-9AE2-E25D8809F1BF}" srcOrd="5" destOrd="0" presId="urn:microsoft.com/office/officeart/2005/8/layout/chevron1"/>
    <dgm:cxn modelId="{CB64DA95-D375-4839-BCA9-1E7122398858}" type="presParOf" srcId="{9AD2E768-0418-4A74-AA8A-CEDC9A6F9F6C}" destId="{7DA9215C-5057-4670-903B-550EE4A43B58}" srcOrd="6" destOrd="0" presId="urn:microsoft.com/office/officeart/2005/8/layout/chevron1"/>
    <dgm:cxn modelId="{101A0BB9-C2C6-498E-B574-D5EAD5FF642F}" type="presParOf" srcId="{9AD2E768-0418-4A74-AA8A-CEDC9A6F9F6C}" destId="{3F4C7623-53EA-4D8E-98D3-FD6674161EBC}" srcOrd="7" destOrd="0" presId="urn:microsoft.com/office/officeart/2005/8/layout/chevron1"/>
    <dgm:cxn modelId="{30CD0581-A2E3-4DFD-A392-0A1085883F20}" type="presParOf" srcId="{9AD2E768-0418-4A74-AA8A-CEDC9A6F9F6C}" destId="{848D7E6E-4246-4AB7-8506-85E1CCB4B50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F81733-7B6C-49AE-89EA-96303C725B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A0663-4E7C-4B25-B49E-2FE41B5941FA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894D594F-7432-4084-B354-6B906B88307E}" type="parTrans" cxnId="{ADDB0E81-35A1-4374-BE43-E2BC71EA93EF}">
      <dgm:prSet/>
      <dgm:spPr/>
      <dgm:t>
        <a:bodyPr/>
        <a:lstStyle/>
        <a:p>
          <a:endParaRPr lang="en-US"/>
        </a:p>
      </dgm:t>
    </dgm:pt>
    <dgm:pt modelId="{11BF460B-EE10-422E-B999-9D84C812E833}" type="sibTrans" cxnId="{ADDB0E81-35A1-4374-BE43-E2BC71EA93EF}">
      <dgm:prSet/>
      <dgm:spPr/>
      <dgm:t>
        <a:bodyPr/>
        <a:lstStyle/>
        <a:p>
          <a:endParaRPr lang="en-US"/>
        </a:p>
      </dgm:t>
    </dgm:pt>
    <dgm:pt modelId="{FA003550-7242-4CA2-BBFE-7F8A96BF209F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43686ACE-9178-4CCC-ABAD-A4A89D0C9D35}" type="parTrans" cxnId="{342831EB-551B-4B02-B7D9-C858872995E9}">
      <dgm:prSet/>
      <dgm:spPr/>
      <dgm:t>
        <a:bodyPr/>
        <a:lstStyle/>
        <a:p>
          <a:endParaRPr lang="en-US"/>
        </a:p>
      </dgm:t>
    </dgm:pt>
    <dgm:pt modelId="{7992A829-0D66-4511-A704-D410E9329FC4}" type="sibTrans" cxnId="{342831EB-551B-4B02-B7D9-C858872995E9}">
      <dgm:prSet/>
      <dgm:spPr/>
      <dgm:t>
        <a:bodyPr/>
        <a:lstStyle/>
        <a:p>
          <a:endParaRPr lang="en-US"/>
        </a:p>
      </dgm:t>
    </dgm:pt>
    <dgm:pt modelId="{18A6C4A3-0769-43E5-AAEA-DFEFD10CB284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C029EB0-0F2F-43BE-A5D9-2630A6B35499}" type="parTrans" cxnId="{D82A3BD1-784F-4615-BED7-F76BAD4783AA}">
      <dgm:prSet/>
      <dgm:spPr/>
      <dgm:t>
        <a:bodyPr/>
        <a:lstStyle/>
        <a:p>
          <a:endParaRPr lang="en-US"/>
        </a:p>
      </dgm:t>
    </dgm:pt>
    <dgm:pt modelId="{ABF7805D-9E58-4B90-9F18-7A10BAA711B8}" type="sibTrans" cxnId="{D82A3BD1-784F-4615-BED7-F76BAD4783AA}">
      <dgm:prSet/>
      <dgm:spPr/>
      <dgm:t>
        <a:bodyPr/>
        <a:lstStyle/>
        <a:p>
          <a:endParaRPr lang="en-US"/>
        </a:p>
      </dgm:t>
    </dgm:pt>
    <dgm:pt modelId="{6CD73582-6429-4426-8E96-8C6145FAB9EC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7CF4384B-A20E-4195-A1B6-2D88CFC22670}" type="parTrans" cxnId="{1CAD8C9F-753D-487A-8417-160E0584E065}">
      <dgm:prSet/>
      <dgm:spPr/>
      <dgm:t>
        <a:bodyPr/>
        <a:lstStyle/>
        <a:p>
          <a:endParaRPr lang="en-US"/>
        </a:p>
      </dgm:t>
    </dgm:pt>
    <dgm:pt modelId="{78490AF4-6239-49D3-8C7D-98A55A44AAEB}" type="sibTrans" cxnId="{1CAD8C9F-753D-487A-8417-160E0584E065}">
      <dgm:prSet/>
      <dgm:spPr/>
      <dgm:t>
        <a:bodyPr/>
        <a:lstStyle/>
        <a:p>
          <a:endParaRPr lang="en-US"/>
        </a:p>
      </dgm:t>
    </dgm:pt>
    <dgm:pt modelId="{CE6FA23C-0A07-4C83-A41E-C3B6747EB46E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05B097F4-AD07-48FC-B8A9-803F89F5E3DD}" type="parTrans" cxnId="{2CA419B4-1AB0-44B8-ADAF-E982CA84249A}">
      <dgm:prSet/>
      <dgm:spPr/>
      <dgm:t>
        <a:bodyPr/>
        <a:lstStyle/>
        <a:p>
          <a:endParaRPr lang="en-US"/>
        </a:p>
      </dgm:t>
    </dgm:pt>
    <dgm:pt modelId="{B548302B-AB28-446A-B5C1-0C5025830D8E}" type="sibTrans" cxnId="{2CA419B4-1AB0-44B8-ADAF-E982CA84249A}">
      <dgm:prSet/>
      <dgm:spPr/>
      <dgm:t>
        <a:bodyPr/>
        <a:lstStyle/>
        <a:p>
          <a:endParaRPr lang="en-US"/>
        </a:p>
      </dgm:t>
    </dgm:pt>
    <dgm:pt modelId="{9AD2E768-0418-4A74-AA8A-CEDC9A6F9F6C}" type="pres">
      <dgm:prSet presAssocID="{FAF81733-7B6C-49AE-89EA-96303C725BA7}" presName="Name0" presStyleCnt="0">
        <dgm:presLayoutVars>
          <dgm:dir/>
          <dgm:animLvl val="lvl"/>
          <dgm:resizeHandles val="exact"/>
        </dgm:presLayoutVars>
      </dgm:prSet>
      <dgm:spPr/>
    </dgm:pt>
    <dgm:pt modelId="{9F8F6335-C9DD-414D-A8C8-805C37FB9ADD}" type="pres">
      <dgm:prSet presAssocID="{95DA0663-4E7C-4B25-B49E-2FE41B5941F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9BF95-0107-41C6-9619-F17F5E9F540B}" type="pres">
      <dgm:prSet presAssocID="{11BF460B-EE10-422E-B999-9D84C812E833}" presName="parTxOnlySpace" presStyleCnt="0"/>
      <dgm:spPr/>
    </dgm:pt>
    <dgm:pt modelId="{3AF84DB4-3AA8-420C-A1B4-134D66B1FDBD}" type="pres">
      <dgm:prSet presAssocID="{FA003550-7242-4CA2-BBFE-7F8A96BF20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0321-9ADE-4658-A9CD-2DF3F7C20A22}" type="pres">
      <dgm:prSet presAssocID="{7992A829-0D66-4511-A704-D410E9329FC4}" presName="parTxOnlySpace" presStyleCnt="0"/>
      <dgm:spPr/>
    </dgm:pt>
    <dgm:pt modelId="{43A6A757-923C-475A-9A62-54E9551A9A9E}" type="pres">
      <dgm:prSet presAssocID="{18A6C4A3-0769-43E5-AAEA-DFEFD10CB28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D294-1969-41E5-9AE2-E25D8809F1BF}" type="pres">
      <dgm:prSet presAssocID="{ABF7805D-9E58-4B90-9F18-7A10BAA711B8}" presName="parTxOnlySpace" presStyleCnt="0"/>
      <dgm:spPr/>
    </dgm:pt>
    <dgm:pt modelId="{7DA9215C-5057-4670-903B-550EE4A43B58}" type="pres">
      <dgm:prSet presAssocID="{6CD73582-6429-4426-8E96-8C6145FAB9E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7623-53EA-4D8E-98D3-FD6674161EBC}" type="pres">
      <dgm:prSet presAssocID="{78490AF4-6239-49D3-8C7D-98A55A44AAEB}" presName="parTxOnlySpace" presStyleCnt="0"/>
      <dgm:spPr/>
    </dgm:pt>
    <dgm:pt modelId="{848D7E6E-4246-4AB7-8506-85E1CCB4B505}" type="pres">
      <dgm:prSet presAssocID="{CE6FA23C-0A07-4C83-A41E-C3B6747EB46E}" presName="parTxOnly" presStyleLbl="node1" presStyleIdx="4" presStyleCnt="5" custScaleX="100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831EB-551B-4B02-B7D9-C858872995E9}" srcId="{FAF81733-7B6C-49AE-89EA-96303C725BA7}" destId="{FA003550-7242-4CA2-BBFE-7F8A96BF209F}" srcOrd="1" destOrd="0" parTransId="{43686ACE-9178-4CCC-ABAD-A4A89D0C9D35}" sibTransId="{7992A829-0D66-4511-A704-D410E9329FC4}"/>
    <dgm:cxn modelId="{6C93A1BE-7C54-44A0-A226-5C1FF131571D}" type="presOf" srcId="{CE6FA23C-0A07-4C83-A41E-C3B6747EB46E}" destId="{848D7E6E-4246-4AB7-8506-85E1CCB4B505}" srcOrd="0" destOrd="0" presId="urn:microsoft.com/office/officeart/2005/8/layout/chevron1"/>
    <dgm:cxn modelId="{55FAC9F9-92E1-461B-98F4-07206348B75A}" type="presOf" srcId="{6CD73582-6429-4426-8E96-8C6145FAB9EC}" destId="{7DA9215C-5057-4670-903B-550EE4A43B58}" srcOrd="0" destOrd="0" presId="urn:microsoft.com/office/officeart/2005/8/layout/chevron1"/>
    <dgm:cxn modelId="{B0FBAE45-8A14-4A4A-A5DC-DBEAD88CC749}" type="presOf" srcId="{95DA0663-4E7C-4B25-B49E-2FE41B5941FA}" destId="{9F8F6335-C9DD-414D-A8C8-805C37FB9ADD}" srcOrd="0" destOrd="0" presId="urn:microsoft.com/office/officeart/2005/8/layout/chevron1"/>
    <dgm:cxn modelId="{ADDB0E81-35A1-4374-BE43-E2BC71EA93EF}" srcId="{FAF81733-7B6C-49AE-89EA-96303C725BA7}" destId="{95DA0663-4E7C-4B25-B49E-2FE41B5941FA}" srcOrd="0" destOrd="0" parTransId="{894D594F-7432-4084-B354-6B906B88307E}" sibTransId="{11BF460B-EE10-422E-B999-9D84C812E833}"/>
    <dgm:cxn modelId="{D82A3BD1-784F-4615-BED7-F76BAD4783AA}" srcId="{FAF81733-7B6C-49AE-89EA-96303C725BA7}" destId="{18A6C4A3-0769-43E5-AAEA-DFEFD10CB284}" srcOrd="2" destOrd="0" parTransId="{0C029EB0-0F2F-43BE-A5D9-2630A6B35499}" sibTransId="{ABF7805D-9E58-4B90-9F18-7A10BAA711B8}"/>
    <dgm:cxn modelId="{C75B771E-72EF-4B4E-B996-03B8018480A6}" type="presOf" srcId="{FAF81733-7B6C-49AE-89EA-96303C725BA7}" destId="{9AD2E768-0418-4A74-AA8A-CEDC9A6F9F6C}" srcOrd="0" destOrd="0" presId="urn:microsoft.com/office/officeart/2005/8/layout/chevron1"/>
    <dgm:cxn modelId="{33778ABD-EB51-4642-808F-D3891D698C57}" type="presOf" srcId="{18A6C4A3-0769-43E5-AAEA-DFEFD10CB284}" destId="{43A6A757-923C-475A-9A62-54E9551A9A9E}" srcOrd="0" destOrd="0" presId="urn:microsoft.com/office/officeart/2005/8/layout/chevron1"/>
    <dgm:cxn modelId="{2CA419B4-1AB0-44B8-ADAF-E982CA84249A}" srcId="{FAF81733-7B6C-49AE-89EA-96303C725BA7}" destId="{CE6FA23C-0A07-4C83-A41E-C3B6747EB46E}" srcOrd="4" destOrd="0" parTransId="{05B097F4-AD07-48FC-B8A9-803F89F5E3DD}" sibTransId="{B548302B-AB28-446A-B5C1-0C5025830D8E}"/>
    <dgm:cxn modelId="{7FBF3258-D0F1-4006-B249-A1CF9449428E}" type="presOf" srcId="{FA003550-7242-4CA2-BBFE-7F8A96BF209F}" destId="{3AF84DB4-3AA8-420C-A1B4-134D66B1FDBD}" srcOrd="0" destOrd="0" presId="urn:microsoft.com/office/officeart/2005/8/layout/chevron1"/>
    <dgm:cxn modelId="{1CAD8C9F-753D-487A-8417-160E0584E065}" srcId="{FAF81733-7B6C-49AE-89EA-96303C725BA7}" destId="{6CD73582-6429-4426-8E96-8C6145FAB9EC}" srcOrd="3" destOrd="0" parTransId="{7CF4384B-A20E-4195-A1B6-2D88CFC22670}" sibTransId="{78490AF4-6239-49D3-8C7D-98A55A44AAEB}"/>
    <dgm:cxn modelId="{1472EDD0-9129-4D82-8ADC-3AAD02C31C89}" type="presParOf" srcId="{9AD2E768-0418-4A74-AA8A-CEDC9A6F9F6C}" destId="{9F8F6335-C9DD-414D-A8C8-805C37FB9ADD}" srcOrd="0" destOrd="0" presId="urn:microsoft.com/office/officeart/2005/8/layout/chevron1"/>
    <dgm:cxn modelId="{77DDAEAE-E9E7-40E2-ACAC-690D6EFA7023}" type="presParOf" srcId="{9AD2E768-0418-4A74-AA8A-CEDC9A6F9F6C}" destId="{8709BF95-0107-41C6-9619-F17F5E9F540B}" srcOrd="1" destOrd="0" presId="urn:microsoft.com/office/officeart/2005/8/layout/chevron1"/>
    <dgm:cxn modelId="{B2E175F0-E0C8-4019-8FB9-AAEBD99CC6E6}" type="presParOf" srcId="{9AD2E768-0418-4A74-AA8A-CEDC9A6F9F6C}" destId="{3AF84DB4-3AA8-420C-A1B4-134D66B1FDBD}" srcOrd="2" destOrd="0" presId="urn:microsoft.com/office/officeart/2005/8/layout/chevron1"/>
    <dgm:cxn modelId="{0D4ED4BC-3238-4FCF-A8B4-D39EB3530F2A}" type="presParOf" srcId="{9AD2E768-0418-4A74-AA8A-CEDC9A6F9F6C}" destId="{9AD10321-9ADE-4658-A9CD-2DF3F7C20A22}" srcOrd="3" destOrd="0" presId="urn:microsoft.com/office/officeart/2005/8/layout/chevron1"/>
    <dgm:cxn modelId="{21DE20B3-C6EF-4E22-9C6F-E51D34FA23A7}" type="presParOf" srcId="{9AD2E768-0418-4A74-AA8A-CEDC9A6F9F6C}" destId="{43A6A757-923C-475A-9A62-54E9551A9A9E}" srcOrd="4" destOrd="0" presId="urn:microsoft.com/office/officeart/2005/8/layout/chevron1"/>
    <dgm:cxn modelId="{A694B434-EC1C-4313-BCA5-E7D79292FD8B}" type="presParOf" srcId="{9AD2E768-0418-4A74-AA8A-CEDC9A6F9F6C}" destId="{F4FAD294-1969-41E5-9AE2-E25D8809F1BF}" srcOrd="5" destOrd="0" presId="urn:microsoft.com/office/officeart/2005/8/layout/chevron1"/>
    <dgm:cxn modelId="{CB64DA95-D375-4839-BCA9-1E7122398858}" type="presParOf" srcId="{9AD2E768-0418-4A74-AA8A-CEDC9A6F9F6C}" destId="{7DA9215C-5057-4670-903B-550EE4A43B58}" srcOrd="6" destOrd="0" presId="urn:microsoft.com/office/officeart/2005/8/layout/chevron1"/>
    <dgm:cxn modelId="{101A0BB9-C2C6-498E-B574-D5EAD5FF642F}" type="presParOf" srcId="{9AD2E768-0418-4A74-AA8A-CEDC9A6F9F6C}" destId="{3F4C7623-53EA-4D8E-98D3-FD6674161EBC}" srcOrd="7" destOrd="0" presId="urn:microsoft.com/office/officeart/2005/8/layout/chevron1"/>
    <dgm:cxn modelId="{30CD0581-A2E3-4DFD-A392-0A1085883F20}" type="presParOf" srcId="{9AD2E768-0418-4A74-AA8A-CEDC9A6F9F6C}" destId="{848D7E6E-4246-4AB7-8506-85E1CCB4B50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4980" y="1528295"/>
          <a:ext cx="1852895" cy="74115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2013</a:t>
          </a:r>
        </a:p>
      </dsp:txBody>
      <dsp:txXfrm>
        <a:off x="375559" y="1528295"/>
        <a:ext cx="1111737" cy="741158"/>
      </dsp:txXfrm>
    </dsp:sp>
    <dsp:sp modelId="{3AF84DB4-3AA8-420C-A1B4-134D66B1FDBD}">
      <dsp:nvSpPr>
        <dsp:cNvPr id="0" name=""/>
        <dsp:cNvSpPr/>
      </dsp:nvSpPr>
      <dsp:spPr>
        <a:xfrm>
          <a:off x="1672586" y="1528295"/>
          <a:ext cx="1852895" cy="741158"/>
        </a:xfrm>
        <a:prstGeom prst="chevron">
          <a:avLst/>
        </a:prstGeom>
        <a:solidFill>
          <a:schemeClr val="accent1">
            <a:shade val="80000"/>
            <a:hueOff val="30437"/>
            <a:satOff val="-1543"/>
            <a:lumOff val="60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2014</a:t>
          </a:r>
        </a:p>
      </dsp:txBody>
      <dsp:txXfrm>
        <a:off x="2043165" y="1528295"/>
        <a:ext cx="1111737" cy="741158"/>
      </dsp:txXfrm>
    </dsp:sp>
    <dsp:sp modelId="{3247FDC9-875B-4494-92B8-1B248367AF7C}">
      <dsp:nvSpPr>
        <dsp:cNvPr id="0" name=""/>
        <dsp:cNvSpPr/>
      </dsp:nvSpPr>
      <dsp:spPr>
        <a:xfrm>
          <a:off x="3340192" y="1528295"/>
          <a:ext cx="1852895" cy="741158"/>
        </a:xfrm>
        <a:prstGeom prst="chevron">
          <a:avLst/>
        </a:prstGeom>
        <a:solidFill>
          <a:schemeClr val="accent1">
            <a:shade val="80000"/>
            <a:hueOff val="60875"/>
            <a:satOff val="-3086"/>
            <a:lumOff val="12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2015</a:t>
          </a:r>
        </a:p>
      </dsp:txBody>
      <dsp:txXfrm>
        <a:off x="3710771" y="1528295"/>
        <a:ext cx="1111737" cy="741158"/>
      </dsp:txXfrm>
    </dsp:sp>
    <dsp:sp modelId="{7C6132C6-1614-4073-A066-033812EA5049}">
      <dsp:nvSpPr>
        <dsp:cNvPr id="0" name=""/>
        <dsp:cNvSpPr/>
      </dsp:nvSpPr>
      <dsp:spPr>
        <a:xfrm>
          <a:off x="5007798" y="1528295"/>
          <a:ext cx="1852895" cy="741158"/>
        </a:xfrm>
        <a:prstGeom prst="chevron">
          <a:avLst/>
        </a:prstGeom>
        <a:solidFill>
          <a:schemeClr val="accent1">
            <a:shade val="80000"/>
            <a:hueOff val="91312"/>
            <a:satOff val="-4630"/>
            <a:lumOff val="18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2016</a:t>
          </a:r>
        </a:p>
      </dsp:txBody>
      <dsp:txXfrm>
        <a:off x="5378377" y="1528295"/>
        <a:ext cx="1111737" cy="741158"/>
      </dsp:txXfrm>
    </dsp:sp>
    <dsp:sp modelId="{4701809E-E983-49CD-AB94-CB0CC622096C}">
      <dsp:nvSpPr>
        <dsp:cNvPr id="0" name=""/>
        <dsp:cNvSpPr/>
      </dsp:nvSpPr>
      <dsp:spPr>
        <a:xfrm>
          <a:off x="6675404" y="1528295"/>
          <a:ext cx="1852895" cy="741158"/>
        </a:xfrm>
        <a:prstGeom prst="chevron">
          <a:avLst/>
        </a:prstGeom>
        <a:solidFill>
          <a:schemeClr val="accent1">
            <a:shade val="80000"/>
            <a:hueOff val="121749"/>
            <a:satOff val="-6173"/>
            <a:lumOff val="242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2017</a:t>
          </a:r>
        </a:p>
      </dsp:txBody>
      <dsp:txXfrm>
        <a:off x="7045983" y="1528295"/>
        <a:ext cx="1111737" cy="741158"/>
      </dsp:txXfrm>
    </dsp:sp>
    <dsp:sp modelId="{8E90AA7B-6298-466F-B2BB-AF48E1F2DC27}">
      <dsp:nvSpPr>
        <dsp:cNvPr id="0" name=""/>
        <dsp:cNvSpPr/>
      </dsp:nvSpPr>
      <dsp:spPr>
        <a:xfrm>
          <a:off x="8343009" y="1528295"/>
          <a:ext cx="1852895" cy="741158"/>
        </a:xfrm>
        <a:prstGeom prst="chevron">
          <a:avLst/>
        </a:prstGeom>
        <a:solidFill>
          <a:schemeClr val="accent1">
            <a:shade val="80000"/>
            <a:hueOff val="152186"/>
            <a:satOff val="-7716"/>
            <a:lumOff val="30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2018</a:t>
          </a:r>
        </a:p>
      </dsp:txBody>
      <dsp:txXfrm>
        <a:off x="8713588" y="1528295"/>
        <a:ext cx="1111737" cy="741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3018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2996" y="0"/>
        <a:ext cx="1089318" cy="399955"/>
      </dsp:txXfrm>
    </dsp:sp>
    <dsp:sp modelId="{3AF84DB4-3AA8-420C-A1B4-134D66B1FDBD}">
      <dsp:nvSpPr>
        <dsp:cNvPr id="0" name=""/>
        <dsp:cNvSpPr/>
      </dsp:nvSpPr>
      <dsp:spPr>
        <a:xfrm>
          <a:off x="1343365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43343" y="0"/>
        <a:ext cx="1089318" cy="399955"/>
      </dsp:txXfrm>
    </dsp:sp>
    <dsp:sp modelId="{43A6A757-923C-475A-9A62-54E9551A9A9E}">
      <dsp:nvSpPr>
        <dsp:cNvPr id="0" name=""/>
        <dsp:cNvSpPr/>
      </dsp:nvSpPr>
      <dsp:spPr>
        <a:xfrm>
          <a:off x="2683711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83689" y="0"/>
        <a:ext cx="1089318" cy="399955"/>
      </dsp:txXfrm>
    </dsp:sp>
    <dsp:sp modelId="{7DA9215C-5057-4670-903B-550EE4A43B58}">
      <dsp:nvSpPr>
        <dsp:cNvPr id="0" name=""/>
        <dsp:cNvSpPr/>
      </dsp:nvSpPr>
      <dsp:spPr>
        <a:xfrm>
          <a:off x="4024057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2016</a:t>
          </a:r>
        </a:p>
      </dsp:txBody>
      <dsp:txXfrm>
        <a:off x="4224035" y="0"/>
        <a:ext cx="1089318" cy="399955"/>
      </dsp:txXfrm>
    </dsp:sp>
    <dsp:sp modelId="{848D7E6E-4246-4AB7-8506-85E1CCB4B505}">
      <dsp:nvSpPr>
        <dsp:cNvPr id="0" name=""/>
        <dsp:cNvSpPr/>
      </dsp:nvSpPr>
      <dsp:spPr>
        <a:xfrm>
          <a:off x="5364403" y="0"/>
          <a:ext cx="1494292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2017</a:t>
          </a:r>
        </a:p>
      </dsp:txBody>
      <dsp:txXfrm>
        <a:off x="5564381" y="0"/>
        <a:ext cx="1094337" cy="39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721" y="0"/>
          <a:ext cx="1475172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0699" y="0"/>
        <a:ext cx="1075217" cy="399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121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1190" y="0"/>
        <a:ext cx="1077334" cy="399955"/>
      </dsp:txXfrm>
    </dsp:sp>
    <dsp:sp modelId="{3AF84DB4-3AA8-420C-A1B4-134D66B1FDBD}">
      <dsp:nvSpPr>
        <dsp:cNvPr id="0" name=""/>
        <dsp:cNvSpPr/>
      </dsp:nvSpPr>
      <dsp:spPr>
        <a:xfrm>
          <a:off x="133077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30750" y="0"/>
        <a:ext cx="1077334" cy="399955"/>
      </dsp:txXfrm>
    </dsp:sp>
    <dsp:sp modelId="{43A6A757-923C-475A-9A62-54E9551A9A9E}">
      <dsp:nvSpPr>
        <dsp:cNvPr id="0" name=""/>
        <dsp:cNvSpPr/>
      </dsp:nvSpPr>
      <dsp:spPr>
        <a:xfrm>
          <a:off x="2660333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60311" y="0"/>
        <a:ext cx="1077334" cy="399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121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1190" y="0"/>
        <a:ext cx="1077334" cy="399955"/>
      </dsp:txXfrm>
    </dsp:sp>
    <dsp:sp modelId="{3AF84DB4-3AA8-420C-A1B4-134D66B1FDBD}">
      <dsp:nvSpPr>
        <dsp:cNvPr id="0" name=""/>
        <dsp:cNvSpPr/>
      </dsp:nvSpPr>
      <dsp:spPr>
        <a:xfrm>
          <a:off x="133077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30750" y="0"/>
        <a:ext cx="1077334" cy="399955"/>
      </dsp:txXfrm>
    </dsp:sp>
    <dsp:sp modelId="{43A6A757-923C-475A-9A62-54E9551A9A9E}">
      <dsp:nvSpPr>
        <dsp:cNvPr id="0" name=""/>
        <dsp:cNvSpPr/>
      </dsp:nvSpPr>
      <dsp:spPr>
        <a:xfrm>
          <a:off x="2660333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60311" y="0"/>
        <a:ext cx="1077334" cy="399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121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1190" y="0"/>
        <a:ext cx="1077334" cy="399955"/>
      </dsp:txXfrm>
    </dsp:sp>
    <dsp:sp modelId="{3AF84DB4-3AA8-420C-A1B4-134D66B1FDBD}">
      <dsp:nvSpPr>
        <dsp:cNvPr id="0" name=""/>
        <dsp:cNvSpPr/>
      </dsp:nvSpPr>
      <dsp:spPr>
        <a:xfrm>
          <a:off x="133077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30750" y="0"/>
        <a:ext cx="1077334" cy="399955"/>
      </dsp:txXfrm>
    </dsp:sp>
    <dsp:sp modelId="{43A6A757-923C-475A-9A62-54E9551A9A9E}">
      <dsp:nvSpPr>
        <dsp:cNvPr id="0" name=""/>
        <dsp:cNvSpPr/>
      </dsp:nvSpPr>
      <dsp:spPr>
        <a:xfrm>
          <a:off x="2660333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60311" y="0"/>
        <a:ext cx="1077334" cy="399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121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1190" y="0"/>
        <a:ext cx="1077334" cy="399955"/>
      </dsp:txXfrm>
    </dsp:sp>
    <dsp:sp modelId="{3AF84DB4-3AA8-420C-A1B4-134D66B1FDBD}">
      <dsp:nvSpPr>
        <dsp:cNvPr id="0" name=""/>
        <dsp:cNvSpPr/>
      </dsp:nvSpPr>
      <dsp:spPr>
        <a:xfrm>
          <a:off x="1330772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30750" y="0"/>
        <a:ext cx="1077334" cy="399955"/>
      </dsp:txXfrm>
    </dsp:sp>
    <dsp:sp modelId="{43A6A757-923C-475A-9A62-54E9551A9A9E}">
      <dsp:nvSpPr>
        <dsp:cNvPr id="0" name=""/>
        <dsp:cNvSpPr/>
      </dsp:nvSpPr>
      <dsp:spPr>
        <a:xfrm>
          <a:off x="2660333" y="0"/>
          <a:ext cx="1477289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60311" y="0"/>
        <a:ext cx="1077334" cy="399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3018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2996" y="0"/>
        <a:ext cx="1089318" cy="399955"/>
      </dsp:txXfrm>
    </dsp:sp>
    <dsp:sp modelId="{3AF84DB4-3AA8-420C-A1B4-134D66B1FDBD}">
      <dsp:nvSpPr>
        <dsp:cNvPr id="0" name=""/>
        <dsp:cNvSpPr/>
      </dsp:nvSpPr>
      <dsp:spPr>
        <a:xfrm>
          <a:off x="1343365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43343" y="0"/>
        <a:ext cx="1089318" cy="399955"/>
      </dsp:txXfrm>
    </dsp:sp>
    <dsp:sp modelId="{43A6A757-923C-475A-9A62-54E9551A9A9E}">
      <dsp:nvSpPr>
        <dsp:cNvPr id="0" name=""/>
        <dsp:cNvSpPr/>
      </dsp:nvSpPr>
      <dsp:spPr>
        <a:xfrm>
          <a:off x="2683711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83689" y="0"/>
        <a:ext cx="1089318" cy="399955"/>
      </dsp:txXfrm>
    </dsp:sp>
    <dsp:sp modelId="{7DA9215C-5057-4670-903B-550EE4A43B58}">
      <dsp:nvSpPr>
        <dsp:cNvPr id="0" name=""/>
        <dsp:cNvSpPr/>
      </dsp:nvSpPr>
      <dsp:spPr>
        <a:xfrm>
          <a:off x="4024057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2016</a:t>
          </a:r>
        </a:p>
      </dsp:txBody>
      <dsp:txXfrm>
        <a:off x="4224035" y="0"/>
        <a:ext cx="1089318" cy="399955"/>
      </dsp:txXfrm>
    </dsp:sp>
    <dsp:sp modelId="{848D7E6E-4246-4AB7-8506-85E1CCB4B505}">
      <dsp:nvSpPr>
        <dsp:cNvPr id="0" name=""/>
        <dsp:cNvSpPr/>
      </dsp:nvSpPr>
      <dsp:spPr>
        <a:xfrm>
          <a:off x="5364403" y="0"/>
          <a:ext cx="1494292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2017</a:t>
          </a:r>
        </a:p>
      </dsp:txBody>
      <dsp:txXfrm>
        <a:off x="5564381" y="0"/>
        <a:ext cx="1094337" cy="399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3018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2996" y="0"/>
        <a:ext cx="1089318" cy="399955"/>
      </dsp:txXfrm>
    </dsp:sp>
    <dsp:sp modelId="{3AF84DB4-3AA8-420C-A1B4-134D66B1FDBD}">
      <dsp:nvSpPr>
        <dsp:cNvPr id="0" name=""/>
        <dsp:cNvSpPr/>
      </dsp:nvSpPr>
      <dsp:spPr>
        <a:xfrm>
          <a:off x="1343365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43343" y="0"/>
        <a:ext cx="1089318" cy="399955"/>
      </dsp:txXfrm>
    </dsp:sp>
    <dsp:sp modelId="{43A6A757-923C-475A-9A62-54E9551A9A9E}">
      <dsp:nvSpPr>
        <dsp:cNvPr id="0" name=""/>
        <dsp:cNvSpPr/>
      </dsp:nvSpPr>
      <dsp:spPr>
        <a:xfrm>
          <a:off x="2683711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83689" y="0"/>
        <a:ext cx="1089318" cy="399955"/>
      </dsp:txXfrm>
    </dsp:sp>
    <dsp:sp modelId="{7DA9215C-5057-4670-903B-550EE4A43B58}">
      <dsp:nvSpPr>
        <dsp:cNvPr id="0" name=""/>
        <dsp:cNvSpPr/>
      </dsp:nvSpPr>
      <dsp:spPr>
        <a:xfrm>
          <a:off x="4024057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2016</a:t>
          </a:r>
        </a:p>
      </dsp:txBody>
      <dsp:txXfrm>
        <a:off x="4224035" y="0"/>
        <a:ext cx="1089318" cy="399955"/>
      </dsp:txXfrm>
    </dsp:sp>
    <dsp:sp modelId="{848D7E6E-4246-4AB7-8506-85E1CCB4B505}">
      <dsp:nvSpPr>
        <dsp:cNvPr id="0" name=""/>
        <dsp:cNvSpPr/>
      </dsp:nvSpPr>
      <dsp:spPr>
        <a:xfrm>
          <a:off x="5364403" y="0"/>
          <a:ext cx="1494292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2017</a:t>
          </a:r>
        </a:p>
      </dsp:txBody>
      <dsp:txXfrm>
        <a:off x="5564381" y="0"/>
        <a:ext cx="1094337" cy="399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6335-C9DD-414D-A8C8-805C37FB9ADD}">
      <dsp:nvSpPr>
        <dsp:cNvPr id="0" name=""/>
        <dsp:cNvSpPr/>
      </dsp:nvSpPr>
      <dsp:spPr>
        <a:xfrm>
          <a:off x="3018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2013</a:t>
          </a:r>
        </a:p>
      </dsp:txBody>
      <dsp:txXfrm>
        <a:off x="202996" y="0"/>
        <a:ext cx="1089318" cy="399955"/>
      </dsp:txXfrm>
    </dsp:sp>
    <dsp:sp modelId="{3AF84DB4-3AA8-420C-A1B4-134D66B1FDBD}">
      <dsp:nvSpPr>
        <dsp:cNvPr id="0" name=""/>
        <dsp:cNvSpPr/>
      </dsp:nvSpPr>
      <dsp:spPr>
        <a:xfrm>
          <a:off x="1343365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2014</a:t>
          </a:r>
        </a:p>
      </dsp:txBody>
      <dsp:txXfrm>
        <a:off x="1543343" y="0"/>
        <a:ext cx="1089318" cy="399955"/>
      </dsp:txXfrm>
    </dsp:sp>
    <dsp:sp modelId="{43A6A757-923C-475A-9A62-54E9551A9A9E}">
      <dsp:nvSpPr>
        <dsp:cNvPr id="0" name=""/>
        <dsp:cNvSpPr/>
      </dsp:nvSpPr>
      <dsp:spPr>
        <a:xfrm>
          <a:off x="2683711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2015</a:t>
          </a:r>
        </a:p>
      </dsp:txBody>
      <dsp:txXfrm>
        <a:off x="2883689" y="0"/>
        <a:ext cx="1089318" cy="399955"/>
      </dsp:txXfrm>
    </dsp:sp>
    <dsp:sp modelId="{7DA9215C-5057-4670-903B-550EE4A43B58}">
      <dsp:nvSpPr>
        <dsp:cNvPr id="0" name=""/>
        <dsp:cNvSpPr/>
      </dsp:nvSpPr>
      <dsp:spPr>
        <a:xfrm>
          <a:off x="4024057" y="0"/>
          <a:ext cx="1489273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2016</a:t>
          </a:r>
        </a:p>
      </dsp:txBody>
      <dsp:txXfrm>
        <a:off x="4224035" y="0"/>
        <a:ext cx="1089318" cy="399955"/>
      </dsp:txXfrm>
    </dsp:sp>
    <dsp:sp modelId="{848D7E6E-4246-4AB7-8506-85E1CCB4B505}">
      <dsp:nvSpPr>
        <dsp:cNvPr id="0" name=""/>
        <dsp:cNvSpPr/>
      </dsp:nvSpPr>
      <dsp:spPr>
        <a:xfrm>
          <a:off x="5364403" y="0"/>
          <a:ext cx="1494292" cy="399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2017</a:t>
          </a:r>
        </a:p>
      </dsp:txBody>
      <dsp:txXfrm>
        <a:off x="5564381" y="0"/>
        <a:ext cx="1094337" cy="39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3B6D4-B81B-459C-B0A9-54D6883EF388}" type="datetimeFigureOut">
              <a:rPr lang="en-GB" smtClean="0"/>
              <a:t>5/29/18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EA989-C99B-49C1-9CC3-096F06A9D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3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6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0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3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989-C99B-49C1-9CC3-096F06A9D59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ttles grey.png"/>
          <p:cNvPicPr>
            <a:picLocks noChangeAspect="1"/>
          </p:cNvPicPr>
          <p:nvPr userDrawn="1"/>
        </p:nvPicPr>
        <p:blipFill>
          <a:blip r:embed="rId2"/>
          <a:srcRect l="6806" r="3169" b="923"/>
          <a:stretch>
            <a:fillRect/>
          </a:stretch>
        </p:blipFill>
        <p:spPr>
          <a:xfrm flipH="1">
            <a:off x="-490" y="3022600"/>
            <a:ext cx="12192491" cy="3835400"/>
          </a:xfrm>
          <a:prstGeom prst="rect">
            <a:avLst/>
          </a:prstGeom>
        </p:spPr>
      </p:pic>
      <p:pic>
        <p:nvPicPr>
          <p:cNvPr id="15" name="Picture 14" descr="filled bottl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597" y="4232366"/>
            <a:ext cx="1374538" cy="228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17" y="1428752"/>
            <a:ext cx="7907406" cy="1362075"/>
          </a:xfrm>
        </p:spPr>
        <p:txBody>
          <a:bodyPr anchor="b"/>
          <a:lstStyle>
            <a:lvl1pPr algn="l">
              <a:defRPr sz="42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117" y="2865839"/>
            <a:ext cx="7907406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C827F2-B00A-4E4A-8622-8D111746F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76865"/>
            <a:ext cx="1546412" cy="5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263DF5-85C2-413C-875E-2FA0D72D8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36" y="123186"/>
            <a:ext cx="2272665" cy="47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86811F-9B05-44F7-86E5-3EFD85C15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117" y="265646"/>
            <a:ext cx="1533739" cy="342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958ACE-47EB-4053-B189-C4C73C946A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10870"/>
            <a:ext cx="1189822" cy="4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44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216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08216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80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3396"/>
            <a:ext cx="10972800" cy="71397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485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300" b="1">
                <a:solidFill>
                  <a:schemeClr val="bg2"/>
                </a:solidFill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96895"/>
            <a:ext cx="5386917" cy="39512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34853"/>
            <a:ext cx="5389034" cy="639763"/>
          </a:xfrm>
        </p:spPr>
        <p:txBody>
          <a:bodyPr anchor="b">
            <a:normAutofit/>
          </a:bodyPr>
          <a:lstStyle>
            <a:lvl1pPr marL="0" indent="0">
              <a:buNone/>
              <a:defRPr sz="2300" b="1">
                <a:solidFill>
                  <a:schemeClr val="bg2"/>
                </a:solidFill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96895"/>
            <a:ext cx="5389034" cy="39512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1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2802-6F5B-4722-A8A2-D0A08256D406}" type="datetime1">
              <a:rPr lang="en-GB" smtClean="0"/>
              <a:t>5/29/18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6EBC-B8EA-4286-A344-32EA9090AC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72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3D78543-9346-4870-ABD4-ECA4FA4E3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3D78543-9346-4870-ABD4-ECA4FA4E3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6C0-1D8D-4E19-91D0-1ED88FE0835D}" type="datetime1">
              <a:rPr lang="en-GB" smtClean="0"/>
              <a:t>5/29/18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BA-1CF6-4C84-9CAB-66C767CAA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5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685D2AD-5720-4B9E-BFE5-4B9D6AA593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5/29/18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CD0B6-4FCD-4262-8455-72FC4F780BF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1351" y="1068650"/>
            <a:ext cx="10909300" cy="51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0800" y="576000"/>
            <a:ext cx="10908000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36" y="328133"/>
            <a:ext cx="1301499" cy="15632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1350" y="306143"/>
            <a:ext cx="4668587" cy="213362"/>
          </a:xfr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0800" y="576000"/>
            <a:ext cx="10908000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36" y="328133"/>
            <a:ext cx="1301499" cy="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87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Title+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350" y="641350"/>
            <a:ext cx="5147450" cy="1049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800" y="1825625"/>
            <a:ext cx="5148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650" y="1825625"/>
            <a:ext cx="5148000" cy="4351338"/>
          </a:xfrm>
        </p:spPr>
        <p:txBody>
          <a:bodyPr/>
          <a:lstStyle>
            <a:lvl3pPr>
              <a:buSzPct val="100000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982"/>
                </a:solidFill>
              </a:rPr>
              <a:t>Revenue Management</a:t>
            </a:r>
            <a:endParaRPr lang="en-GB" dirty="0">
              <a:solidFill>
                <a:srgbClr val="646982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0B6-4FCD-4262-8455-72FC4F780BFF}" type="slidenum">
              <a:rPr lang="en-GB" smtClean="0">
                <a:solidFill>
                  <a:srgbClr val="646982"/>
                </a:solidFill>
              </a:rPr>
              <a:pPr/>
              <a:t>‹#›</a:t>
            </a:fld>
            <a:endParaRPr lang="en-GB" dirty="0">
              <a:solidFill>
                <a:srgbClr val="646982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02388" y="641350"/>
            <a:ext cx="5148262" cy="1049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dirty="0"/>
              <a:t>Example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1350" y="303331"/>
            <a:ext cx="4668587" cy="213362"/>
          </a:xfr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4910241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D94218F0-F96B-460A-8B0D-E056205DBC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58581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D94218F0-F96B-460A-8B0D-E056205DB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263DF5-85C2-413C-875E-2FA0D72D8F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36" y="123186"/>
            <a:ext cx="2272665" cy="47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86811F-9B05-44F7-86E5-3EFD85C15B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98117" y="265646"/>
            <a:ext cx="1533739" cy="342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958ACE-47EB-4053-B189-C4C73C946A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410870"/>
            <a:ext cx="1189822" cy="4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3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4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216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08216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3396"/>
            <a:ext cx="10972800" cy="71397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485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300" b="1">
                <a:solidFill>
                  <a:schemeClr val="bg2"/>
                </a:solidFill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96895"/>
            <a:ext cx="5386917" cy="39512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34853"/>
            <a:ext cx="5389034" cy="639763"/>
          </a:xfrm>
        </p:spPr>
        <p:txBody>
          <a:bodyPr anchor="b">
            <a:normAutofit/>
          </a:bodyPr>
          <a:lstStyle>
            <a:lvl1pPr marL="0" indent="0">
              <a:buNone/>
              <a:defRPr sz="2300" b="1">
                <a:solidFill>
                  <a:schemeClr val="bg2"/>
                </a:solidFill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96895"/>
            <a:ext cx="5389034" cy="39512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EBDF-63A5-44E8-A6DF-9E3D217E5F0E}" type="datetime1">
              <a:rPr lang="en-GB" smtClean="0"/>
              <a:t>5/29/18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6EBC-B8EA-4286-A344-32EA9090AC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516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3D78543-9346-4870-ABD4-ECA4FA4E3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303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3D78543-9346-4870-ABD4-ECA4FA4E3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5C31-9D3E-469F-A525-32309E9FD7B3}" type="datetime1">
              <a:rPr lang="en-GB" smtClean="0"/>
              <a:t>5/29/18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BA-1CF6-4C84-9CAB-66C767CAA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6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F6B3D02-12B7-4647-AB63-09FADC5746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5/29/18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ttles grey.png"/>
          <p:cNvPicPr>
            <a:picLocks noChangeAspect="1"/>
          </p:cNvPicPr>
          <p:nvPr userDrawn="1"/>
        </p:nvPicPr>
        <p:blipFill>
          <a:blip r:embed="rId2"/>
          <a:srcRect l="6806" r="3169" b="923"/>
          <a:stretch>
            <a:fillRect/>
          </a:stretch>
        </p:blipFill>
        <p:spPr>
          <a:xfrm flipH="1">
            <a:off x="-490" y="3022600"/>
            <a:ext cx="12192491" cy="3835400"/>
          </a:xfrm>
          <a:prstGeom prst="rect">
            <a:avLst/>
          </a:prstGeom>
        </p:spPr>
      </p:pic>
      <p:pic>
        <p:nvPicPr>
          <p:cNvPr id="15" name="Picture 14" descr="filled bottl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3402" y="2887134"/>
            <a:ext cx="2183733" cy="3630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17" y="1428752"/>
            <a:ext cx="7907406" cy="1362075"/>
          </a:xfrm>
        </p:spPr>
        <p:txBody>
          <a:bodyPr anchor="b"/>
          <a:lstStyle>
            <a:lvl1pPr algn="l">
              <a:defRPr sz="42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117" y="2865839"/>
            <a:ext cx="7907406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C827F2-B00A-4E4A-8622-8D111746F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76865"/>
            <a:ext cx="1546412" cy="5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2.xml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vmlDrawing" Target="../drawings/vmlDrawing4.vml"/><Relationship Id="rId13" Type="http://schemas.openxmlformats.org/officeDocument/2006/relationships/tags" Target="../tags/tag5.xml"/><Relationship Id="rId14" Type="http://schemas.openxmlformats.org/officeDocument/2006/relationships/oleObject" Target="../embeddings/oleObject4.bin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857FF91-78A3-42E5-9BEE-FC4B2F746B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5647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2" imgW="493" imgH="493" progId="TCLayout.ActiveDocument.1">
                  <p:embed/>
                </p:oleObj>
              </mc:Choice>
              <mc:Fallback>
                <p:oleObj name="think-cell Slide" r:id="rId12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857FF91-78A3-42E5-9BEE-FC4B2F746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bottles grey.png"/>
          <p:cNvPicPr>
            <a:picLocks noChangeAspect="1"/>
          </p:cNvPicPr>
          <p:nvPr userDrawn="1"/>
        </p:nvPicPr>
        <p:blipFill>
          <a:blip r:embed="rId14"/>
          <a:srcRect b="14613"/>
          <a:stretch>
            <a:fillRect/>
          </a:stretch>
        </p:blipFill>
        <p:spPr>
          <a:xfrm>
            <a:off x="5080001" y="5122244"/>
            <a:ext cx="7112001" cy="17357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17776"/>
            <a:ext cx="10972800" cy="704797"/>
          </a:xfrm>
          <a:prstGeom prst="rect">
            <a:avLst/>
          </a:prstGeom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7331"/>
            <a:ext cx="109728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1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536433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06751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627701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951796" indent="-216063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156684" indent="-204888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363433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857FF91-78A3-42E5-9BEE-FC4B2F746B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14" imgW="493" imgH="493" progId="TCLayout.ActiveDocument.1">
                  <p:embed/>
                </p:oleObj>
              </mc:Choice>
              <mc:Fallback>
                <p:oleObj name="think-cell Slide" r:id="rId14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857FF91-78A3-42E5-9BEE-FC4B2F746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bottles grey.png"/>
          <p:cNvPicPr>
            <a:picLocks noChangeAspect="1"/>
          </p:cNvPicPr>
          <p:nvPr userDrawn="1"/>
        </p:nvPicPr>
        <p:blipFill>
          <a:blip r:embed="rId16"/>
          <a:srcRect b="14613"/>
          <a:stretch>
            <a:fillRect/>
          </a:stretch>
        </p:blipFill>
        <p:spPr>
          <a:xfrm>
            <a:off x="5080001" y="5122244"/>
            <a:ext cx="7112001" cy="17357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17776"/>
            <a:ext cx="10972800" cy="704797"/>
          </a:xfrm>
          <a:prstGeom prst="rect">
            <a:avLst/>
          </a:prstGeom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7331"/>
            <a:ext cx="109728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536433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06751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627701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951796" indent="-216063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156684" indent="-204888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363433" indent="-206751" algn="l" defTabSz="536433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6.png"/><Relationship Id="rId13" Type="http://schemas.openxmlformats.org/officeDocument/2006/relationships/image" Target="../media/image15.png"/><Relationship Id="rId14" Type="http://schemas.openxmlformats.org/officeDocument/2006/relationships/image" Target="../media/image22.jp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30.svg"/><Relationship Id="rId13" Type="http://schemas.openxmlformats.org/officeDocument/2006/relationships/image" Target="../media/image28.png"/><Relationship Id="rId14" Type="http://schemas.openxmlformats.org/officeDocument/2006/relationships/image" Target="../media/image32.svg"/><Relationship Id="rId15" Type="http://schemas.openxmlformats.org/officeDocument/2006/relationships/image" Target="../media/image29.png"/><Relationship Id="rId16" Type="http://schemas.openxmlformats.org/officeDocument/2006/relationships/image" Target="../media/image34.svg"/><Relationship Id="rId17" Type="http://schemas.openxmlformats.org/officeDocument/2006/relationships/image" Target="../media/image30.png"/><Relationship Id="rId18" Type="http://schemas.openxmlformats.org/officeDocument/2006/relationships/image" Target="../media/image36.svg"/><Relationship Id="rId19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4.png"/><Relationship Id="rId9" Type="http://schemas.openxmlformats.org/officeDocument/2006/relationships/image" Target="../media/image26.png"/><Relationship Id="rId10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g"/><Relationship Id="rId12" Type="http://schemas.openxmlformats.org/officeDocument/2006/relationships/image" Target="../media/image33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4.png"/><Relationship Id="rId9" Type="http://schemas.openxmlformats.org/officeDocument/2006/relationships/image" Target="../media/image16.png"/><Relationship Id="rId10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6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4.png"/><Relationship Id="rId8" Type="http://schemas.openxmlformats.org/officeDocument/2006/relationships/image" Target="../media/image22.jp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22.jp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9" Type="http://schemas.openxmlformats.org/officeDocument/2006/relationships/image" Target="../media/image39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0.xml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diagramData" Target="../diagrams/data10.xml"/><Relationship Id="rId8" Type="http://schemas.openxmlformats.org/officeDocument/2006/relationships/diagramLayout" Target="../diagrams/layout10.xml"/><Relationship Id="rId9" Type="http://schemas.openxmlformats.org/officeDocument/2006/relationships/diagramQuickStyle" Target="../diagrams/quickStyle10.xml"/><Relationship Id="rId10" Type="http://schemas.openxmlformats.org/officeDocument/2006/relationships/diagramColors" Target="../diagrams/colors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D3AA5-DCAB-4037-94DE-6D8F8696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697" y="4138674"/>
            <a:ext cx="7907406" cy="1362075"/>
          </a:xfrm>
        </p:spPr>
        <p:txBody>
          <a:bodyPr/>
          <a:lstStyle/>
          <a:p>
            <a:r>
              <a:rPr lang="en-GB" dirty="0"/>
              <a:t>Journey to revenue optimisation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C35223-48B1-4790-A39B-BEDF5212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695" y="5614861"/>
            <a:ext cx="7907406" cy="1500187"/>
          </a:xfrm>
        </p:spPr>
        <p:txBody>
          <a:bodyPr/>
          <a:lstStyle/>
          <a:p>
            <a:r>
              <a:rPr lang="en-GB" dirty="0"/>
              <a:t>Chris Lemon, Coca Cola Hellenic</a:t>
            </a:r>
          </a:p>
          <a:p>
            <a:r>
              <a:rPr lang="en-GB" dirty="0"/>
              <a:t>Nick Ryan, Acumen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78B660-8280-4634-8583-8D70C49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-1"/>
            <a:ext cx="12192000" cy="4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xmlns="" id="{B3DE4BEC-5D4D-43EF-8A31-D0C740222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040703"/>
              </p:ext>
            </p:extLst>
          </p:nvPr>
        </p:nvGraphicFramePr>
        <p:xfrm>
          <a:off x="641351" y="1581790"/>
          <a:ext cx="8693637" cy="3187922"/>
        </p:xfrm>
        <a:graphic>
          <a:graphicData uri="http://schemas.openxmlformats.org/drawingml/2006/table">
            <a:tbl>
              <a:tblPr firstRow="1" bandRow="1"/>
              <a:tblGrid>
                <a:gridCol w="1368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97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2624"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Month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309"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Project planning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982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309"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 1 implementation: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B9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680"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Implementation review + next phase plan</a:t>
                      </a: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982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/>
                    </a:solidFill>
                  </a:tcPr>
                </a:tc>
                <a:tc>
                  <a:txBody>
                    <a:bodyPr/>
                    <a:lstStyle>
                      <a:lvl1pPr marL="0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36433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72866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09298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145731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682164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218597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755029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291462" algn="l" defTabSz="53643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Rectangle 101">
            <a:extLst>
              <a:ext uri="{FF2B5EF4-FFF2-40B4-BE49-F238E27FC236}">
                <a16:creationId xmlns:a16="http://schemas.microsoft.com/office/drawing/2014/main" xmlns="" id="{59C3D80C-D0CE-4B01-B04F-CD451F562400}"/>
              </a:ext>
            </a:extLst>
          </p:cNvPr>
          <p:cNvSpPr/>
          <p:nvPr/>
        </p:nvSpPr>
        <p:spPr>
          <a:xfrm>
            <a:off x="3224384" y="3274724"/>
            <a:ext cx="1861493" cy="174453"/>
          </a:xfrm>
          <a:prstGeom prst="rect">
            <a:avLst/>
          </a:prstGeom>
          <a:solidFill>
            <a:srgbClr val="46D2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-1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collection &amp; validation</a:t>
            </a:r>
          </a:p>
        </p:txBody>
      </p:sp>
      <p:sp>
        <p:nvSpPr>
          <p:cNvPr id="23" name="Rectangle 101">
            <a:extLst>
              <a:ext uri="{FF2B5EF4-FFF2-40B4-BE49-F238E27FC236}">
                <a16:creationId xmlns:a16="http://schemas.microsoft.com/office/drawing/2014/main" xmlns="" id="{3CB3F4DE-70E4-4589-8012-F39B22CA8FD6}"/>
              </a:ext>
            </a:extLst>
          </p:cNvPr>
          <p:cNvSpPr/>
          <p:nvPr/>
        </p:nvSpPr>
        <p:spPr>
          <a:xfrm>
            <a:off x="2024819" y="3055657"/>
            <a:ext cx="1136017" cy="191844"/>
          </a:xfrm>
          <a:prstGeom prst="rect">
            <a:avLst/>
          </a:prstGeom>
          <a:solidFill>
            <a:srgbClr val="46D2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-1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</a:t>
            </a:r>
          </a:p>
        </p:txBody>
      </p:sp>
      <p:sp>
        <p:nvSpPr>
          <p:cNvPr id="24" name="Rectangle 101">
            <a:extLst>
              <a:ext uri="{FF2B5EF4-FFF2-40B4-BE49-F238E27FC236}">
                <a16:creationId xmlns:a16="http://schemas.microsoft.com/office/drawing/2014/main" xmlns="" id="{1BF27E2B-7A27-4E1E-ADC7-31F6EF1564E4}"/>
              </a:ext>
            </a:extLst>
          </p:cNvPr>
          <p:cNvSpPr/>
          <p:nvPr/>
        </p:nvSpPr>
        <p:spPr>
          <a:xfrm>
            <a:off x="3224386" y="3471390"/>
            <a:ext cx="2398040" cy="191845"/>
          </a:xfrm>
          <a:prstGeom prst="rect">
            <a:avLst/>
          </a:prstGeom>
          <a:solidFill>
            <a:srgbClr val="46D2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-1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configuration + phased UAT</a:t>
            </a:r>
          </a:p>
        </p:txBody>
      </p:sp>
      <p:sp>
        <p:nvSpPr>
          <p:cNvPr id="25" name="Rectangle 101">
            <a:extLst>
              <a:ext uri="{FF2B5EF4-FFF2-40B4-BE49-F238E27FC236}">
                <a16:creationId xmlns:a16="http://schemas.microsoft.com/office/drawing/2014/main" xmlns="" id="{678FBA24-0911-4A33-8132-7CF4C81C4DA4}"/>
              </a:ext>
            </a:extLst>
          </p:cNvPr>
          <p:cNvSpPr/>
          <p:nvPr/>
        </p:nvSpPr>
        <p:spPr>
          <a:xfrm>
            <a:off x="5688990" y="3691789"/>
            <a:ext cx="1093948" cy="244634"/>
          </a:xfrm>
          <a:prstGeom prst="rect">
            <a:avLst/>
          </a:prstGeom>
          <a:solidFill>
            <a:srgbClr val="46D2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-1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live,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A working solution was in place in 16 weeks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57179C-3BA5-4D26-9B57-C0DA3F941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9" t="3025" r="28349" b="1983"/>
          <a:stretch/>
        </p:blipFill>
        <p:spPr>
          <a:xfrm>
            <a:off x="7439186" y="3115159"/>
            <a:ext cx="3845078" cy="3133092"/>
          </a:xfrm>
          <a:prstGeom prst="rect">
            <a:avLst/>
          </a:prstGeom>
        </p:spPr>
      </p:pic>
      <p:sp>
        <p:nvSpPr>
          <p:cNvPr id="28" name="Rectangle 101">
            <a:extLst>
              <a:ext uri="{FF2B5EF4-FFF2-40B4-BE49-F238E27FC236}">
                <a16:creationId xmlns:a16="http://schemas.microsoft.com/office/drawing/2014/main" xmlns="" id="{B8BB6E42-25E7-4849-A6C2-B5CB1F16EA73}"/>
              </a:ext>
            </a:extLst>
          </p:cNvPr>
          <p:cNvSpPr/>
          <p:nvPr/>
        </p:nvSpPr>
        <p:spPr>
          <a:xfrm>
            <a:off x="2024818" y="2228869"/>
            <a:ext cx="1136017" cy="191844"/>
          </a:xfrm>
          <a:prstGeom prst="rect">
            <a:avLst/>
          </a:prstGeom>
          <a:solidFill>
            <a:srgbClr val="46D2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-1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08078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0776413" cy="704797"/>
          </a:xfrm>
        </p:spPr>
        <p:txBody>
          <a:bodyPr/>
          <a:lstStyle/>
          <a:p>
            <a:r>
              <a:rPr lang="en-GB" dirty="0"/>
              <a:t>2013: “What about this </a:t>
            </a:r>
            <a:r>
              <a:rPr lang="en-GB"/>
              <a:t>new Invest </a:t>
            </a:r>
            <a:r>
              <a:rPr lang="en-GB" dirty="0"/>
              <a:t>thing?” 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C1EB22-3AFA-4839-B709-A9D88AD5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077" r="2751" b="1"/>
          <a:stretch/>
        </p:blipFill>
        <p:spPr>
          <a:xfrm>
            <a:off x="328468" y="1541569"/>
            <a:ext cx="492082" cy="4904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FBB61E-7DF3-464D-BD9B-9F4C39624603}"/>
              </a:ext>
            </a:extLst>
          </p:cNvPr>
          <p:cNvSpPr txBox="1"/>
          <p:nvPr/>
        </p:nvSpPr>
        <p:spPr>
          <a:xfrm>
            <a:off x="820550" y="1601114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41B17DA-5AAB-4A55-A1B0-199CCC24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2" y="2628419"/>
            <a:ext cx="1991910" cy="1827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457561" y="445604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Phased implementation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4074812" y="4456048"/>
            <a:ext cx="191751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Trust + onboard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844EE23-436F-4C86-801C-2CBDBF123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01" y="2628418"/>
            <a:ext cx="1991910" cy="1827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4C128AF-BAC4-40DA-A361-A05197C89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591" y="2628417"/>
            <a:ext cx="2033947" cy="18276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7362352" y="4456046"/>
            <a:ext cx="112242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Visibility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E41FF6E-3B94-47E3-94A3-4340DA237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5221" y="2628416"/>
            <a:ext cx="1991910" cy="18276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9736931" y="4456046"/>
            <a:ext cx="200247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Eureka moments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80B3970-F8A0-4FBB-BAFA-D5D105FFA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721707"/>
              </p:ext>
            </p:extLst>
          </p:nvPr>
        </p:nvGraphicFramePr>
        <p:xfrm>
          <a:off x="128365" y="69041"/>
          <a:ext cx="147661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746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6FB59F7-FDBD-477B-9729-914EF45476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6069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6FB59F7-FDBD-477B-9729-914EF4547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0776413" cy="704797"/>
          </a:xfrm>
        </p:spPr>
        <p:txBody>
          <a:bodyPr/>
          <a:lstStyle/>
          <a:p>
            <a:r>
              <a:rPr lang="en-GB" dirty="0"/>
              <a:t>2014: “I can input stuff, but how do I make decisions?”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ED9A92B-8C2F-460D-9D2B-A6241F6BB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402939"/>
              </p:ext>
            </p:extLst>
          </p:nvPr>
        </p:nvGraphicFramePr>
        <p:xfrm>
          <a:off x="128365" y="69041"/>
          <a:ext cx="413883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9FF53FBE-11B6-4235-B8C0-DED5F5566767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337340" y="445604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 modules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3938332" y="4456048"/>
            <a:ext cx="180049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Channel views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6726816" y="4456046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Scenario planning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9736931" y="4456046"/>
            <a:ext cx="201369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More customers!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316EBA-685D-4A9C-8620-7A6068C9348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F297D1-CDF2-41AB-84D8-E4976CE74505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6688897-39EF-4D33-A7A5-BA75600D51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3566AB9-117C-4D8E-9F2B-AEA9505AAA1D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2F529F-EC66-4C3F-8CE3-1333066ED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4" y="2532331"/>
            <a:ext cx="2010113" cy="1843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82CC35-6FFC-4B31-93C2-02144AA2494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2400"/>
          <a:stretch/>
        </p:blipFill>
        <p:spPr>
          <a:xfrm>
            <a:off x="6807228" y="2532330"/>
            <a:ext cx="1990725" cy="1843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B5519B-1427-4A29-B2E1-0C56BB7028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3521" y="2532330"/>
            <a:ext cx="2010113" cy="1886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C823FD-25E3-4DD2-8C8D-B96621DDE5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1547" y="2568401"/>
            <a:ext cx="1990725" cy="18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0776413" cy="704797"/>
          </a:xfrm>
        </p:spPr>
        <p:txBody>
          <a:bodyPr/>
          <a:lstStyle/>
          <a:p>
            <a:r>
              <a:rPr lang="en-GB" dirty="0"/>
              <a:t>2014: “I can input stuff, but how do I make decisions?”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ED9A92B-8C2F-460D-9D2B-A6241F6BB264}"/>
              </a:ext>
            </a:extLst>
          </p:cNvPr>
          <p:cNvGraphicFramePr/>
          <p:nvPr>
            <p:extLst/>
          </p:nvPr>
        </p:nvGraphicFramePr>
        <p:xfrm>
          <a:off x="128365" y="69041"/>
          <a:ext cx="413883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9FF53FBE-11B6-4235-B8C0-DED5F5566767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457561" y="445604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 modules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26" name="Graphic 25" descr="Glasses">
            <a:extLst>
              <a:ext uri="{FF2B5EF4-FFF2-40B4-BE49-F238E27FC236}">
                <a16:creationId xmlns:a16="http://schemas.microsoft.com/office/drawing/2014/main" xmlns="" id="{6EC70D65-D2B7-4B7E-A704-D43810AE2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88096" y="4458521"/>
            <a:ext cx="1580361" cy="1580361"/>
          </a:xfrm>
          <a:prstGeom prst="rect">
            <a:avLst/>
          </a:prstGeom>
        </p:spPr>
      </p:pic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xmlns="" id="{E6DC44C3-110A-449A-B455-11A66593A8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604310" y="4540155"/>
            <a:ext cx="1417093" cy="1417093"/>
          </a:xfrm>
          <a:prstGeom prst="rect">
            <a:avLst/>
          </a:prstGeom>
        </p:spPr>
      </p:pic>
      <p:pic>
        <p:nvPicPr>
          <p:cNvPr id="10" name="Graphic 9" descr="Monthly calendar">
            <a:extLst>
              <a:ext uri="{FF2B5EF4-FFF2-40B4-BE49-F238E27FC236}">
                <a16:creationId xmlns:a16="http://schemas.microsoft.com/office/drawing/2014/main" xmlns="" id="{5EAFCCA8-C37B-43B6-BCAC-9EF90ABD1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763945" y="4680207"/>
            <a:ext cx="1136989" cy="1136989"/>
          </a:xfrm>
          <a:prstGeom prst="rect">
            <a:avLst/>
          </a:prstGeom>
        </p:spPr>
      </p:pic>
      <p:pic>
        <p:nvPicPr>
          <p:cNvPr id="27" name="Graphic 26" descr="Bike">
            <a:extLst>
              <a:ext uri="{FF2B5EF4-FFF2-40B4-BE49-F238E27FC236}">
                <a16:creationId xmlns:a16="http://schemas.microsoft.com/office/drawing/2014/main" xmlns="" id="{E1872C0A-0FE7-40D5-99E1-83B4444B87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54732" y="4622018"/>
            <a:ext cx="1253366" cy="1253366"/>
          </a:xfrm>
          <a:prstGeom prst="rect">
            <a:avLst/>
          </a:prstGeom>
        </p:spPr>
      </p:pic>
      <p:pic>
        <p:nvPicPr>
          <p:cNvPr id="30" name="Graphic 29" descr="Group">
            <a:extLst>
              <a:ext uri="{FF2B5EF4-FFF2-40B4-BE49-F238E27FC236}">
                <a16:creationId xmlns:a16="http://schemas.microsoft.com/office/drawing/2014/main" xmlns="" id="{1A1C33B7-9D88-4E54-921F-2E384E5688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262719" y="2091189"/>
            <a:ext cx="1553570" cy="1553570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831BCEFE-F679-4846-AD9B-3B057340EBDC}"/>
              </a:ext>
            </a:extLst>
          </p:cNvPr>
          <p:cNvSpPr/>
          <p:nvPr/>
        </p:nvSpPr>
        <p:spPr>
          <a:xfrm>
            <a:off x="3188096" y="3478308"/>
            <a:ext cx="7702817" cy="1091821"/>
          </a:xfrm>
          <a:prstGeom prst="triangl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A60C94E-DE56-4023-9517-164670126E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4" y="2532331"/>
            <a:ext cx="2010113" cy="18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0776413" cy="704797"/>
          </a:xfrm>
        </p:spPr>
        <p:txBody>
          <a:bodyPr/>
          <a:lstStyle/>
          <a:p>
            <a:r>
              <a:rPr lang="en-GB" dirty="0"/>
              <a:t>2015: “How do we really get the most out of the tool”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ED9A92B-8C2F-460D-9D2B-A6241F6BB264}"/>
              </a:ext>
            </a:extLst>
          </p:cNvPr>
          <p:cNvGraphicFramePr/>
          <p:nvPr>
            <p:extLst/>
          </p:nvPr>
        </p:nvGraphicFramePr>
        <p:xfrm>
          <a:off x="128365" y="69041"/>
          <a:ext cx="413883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9FF53FBE-11B6-4235-B8C0-DED5F5566767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457561" y="4551743"/>
            <a:ext cx="252024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Optimising promo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management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3441155" y="4551743"/>
            <a:ext cx="266771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Formalised promo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guidelines / approvals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6739560" y="4551743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 modules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9736931" y="4551743"/>
            <a:ext cx="220765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Budget: bottom up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259DA4-05FF-402D-B502-F0EF6A04CB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70FB2-7E16-40CD-8567-BA0CB0EB91F8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133B0B-5D9F-4C5A-8CC4-3119396DF1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956" y="2540417"/>
            <a:ext cx="2023453" cy="1854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0FB87B-B762-4987-A98C-3DF557431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433" y="2550395"/>
            <a:ext cx="1977163" cy="19056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9EAAD2-EAAB-4ACA-A3B0-1463C88370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01" y="2540417"/>
            <a:ext cx="2010113" cy="184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C18D6B-2395-4BE1-AF16-71069705BC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4474" y="2540417"/>
            <a:ext cx="2010113" cy="1842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FD70464-122A-42A1-A525-9601EE4F50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3CA01DB-5BE4-4BA5-AF4E-C6782A617348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53329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0776413" cy="704797"/>
          </a:xfrm>
        </p:spPr>
        <p:txBody>
          <a:bodyPr/>
          <a:lstStyle/>
          <a:p>
            <a:r>
              <a:rPr lang="en-GB" dirty="0"/>
              <a:t>2015: “How do we really get the most out of the tool”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ED9A92B-8C2F-460D-9D2B-A6241F6BB264}"/>
              </a:ext>
            </a:extLst>
          </p:cNvPr>
          <p:cNvGraphicFramePr/>
          <p:nvPr>
            <p:extLst/>
          </p:nvPr>
        </p:nvGraphicFramePr>
        <p:xfrm>
          <a:off x="128365" y="69041"/>
          <a:ext cx="413883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9FF53FBE-11B6-4235-B8C0-DED5F5566767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208095" y="3448331"/>
            <a:ext cx="251062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Optimising promo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management process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259DA4-05FF-402D-B502-F0EF6A04CB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70FB2-7E16-40CD-8567-BA0CB0EB91F8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D5F509-35E6-4D46-905C-132DCCF6FD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22" t="19373" r="12231"/>
          <a:stretch/>
        </p:blipFill>
        <p:spPr>
          <a:xfrm>
            <a:off x="2942893" y="2871023"/>
            <a:ext cx="4169033" cy="3714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B8B80B-65FA-498E-B4A8-11C88D00BF11}"/>
              </a:ext>
            </a:extLst>
          </p:cNvPr>
          <p:cNvSpPr txBox="1"/>
          <p:nvPr/>
        </p:nvSpPr>
        <p:spPr>
          <a:xfrm>
            <a:off x="2942893" y="2372733"/>
            <a:ext cx="41690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Embedding in the business 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7F1659-54FC-42F9-B0D0-2060B5EFB8E5}"/>
              </a:ext>
            </a:extLst>
          </p:cNvPr>
          <p:cNvSpPr txBox="1"/>
          <p:nvPr/>
        </p:nvSpPr>
        <p:spPr>
          <a:xfrm>
            <a:off x="60619" y="5396914"/>
            <a:ext cx="266771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Formalised promo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guidelines / approvals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C5CADFD-FD8C-40D5-88C3-DDA9DF884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13868"/>
              </p:ext>
            </p:extLst>
          </p:nvPr>
        </p:nvGraphicFramePr>
        <p:xfrm>
          <a:off x="7494070" y="3199841"/>
          <a:ext cx="46146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1137">
                  <a:extLst>
                    <a:ext uri="{9D8B030D-6E8A-4147-A177-3AD203B41FA5}">
                      <a16:colId xmlns:a16="http://schemas.microsoft.com/office/drawing/2014/main" xmlns="" val="3573385677"/>
                    </a:ext>
                  </a:extLst>
                </a:gridCol>
                <a:gridCol w="2323498">
                  <a:extLst>
                    <a:ext uri="{9D8B030D-6E8A-4147-A177-3AD203B41FA5}">
                      <a16:colId xmlns:a16="http://schemas.microsoft.com/office/drawing/2014/main" xmlns="" val="341861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Criteria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Checks the promotion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971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Depth of discount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Is in line with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76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Incremental profit &gt;£0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Is cash generative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4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GP % &gt; X%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Drives % margin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1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Uplifts within +/-x%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Forecast is robust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16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Negative 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Is cash generative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46714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FB99D5-12B4-453F-9E48-7D8A38FE138F}"/>
              </a:ext>
            </a:extLst>
          </p:cNvPr>
          <p:cNvSpPr txBox="1"/>
          <p:nvPr/>
        </p:nvSpPr>
        <p:spPr>
          <a:xfrm>
            <a:off x="7494069" y="2367270"/>
            <a:ext cx="46146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Clear criteria for promo approval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39B0B6-EEF5-4A3C-A352-E8D709F98E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112" y="2403386"/>
            <a:ext cx="1020208" cy="9352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DC7979-C1FF-4F38-A29F-C5E3BC0E03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112" y="4312361"/>
            <a:ext cx="1061935" cy="10235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3462406-BFB7-4A60-8724-A84AF6BFB6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BADD18-7DEE-4E7E-AE45-92C3689DDA27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269759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6A753B4B-C410-4EEF-A7BE-336A25F32A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4894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6A753B4B-C410-4EEF-A7BE-336A25F32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57A8FB-D00D-4249-BB26-A134657F15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2" r="-2" b="-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9E826A-82A2-4D9F-B190-88DB692DB754}"/>
              </a:ext>
            </a:extLst>
          </p:cNvPr>
          <p:cNvSpPr/>
          <p:nvPr/>
        </p:nvSpPr>
        <p:spPr>
          <a:xfrm>
            <a:off x="4637246" y="0"/>
            <a:ext cx="7554754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4921728" y="670562"/>
            <a:ext cx="7148352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+mj-cs"/>
              </a:rPr>
              <a:t>2016……Big Changes!</a:t>
            </a:r>
          </a:p>
        </p:txBody>
      </p:sp>
    </p:spTree>
    <p:extLst>
      <p:ext uri="{BB962C8B-B14F-4D97-AF65-F5344CB8AC3E}">
        <p14:creationId xmlns:p14="http://schemas.microsoft.com/office/powerpoint/2010/main" val="77683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1616120" cy="704797"/>
          </a:xfrm>
        </p:spPr>
        <p:txBody>
          <a:bodyPr/>
          <a:lstStyle/>
          <a:p>
            <a:r>
              <a:rPr lang="en-GB" dirty="0"/>
              <a:t>2016: “With all this change, lets focus on making better decisions”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ED9A92B-8C2F-460D-9D2B-A6241F6BB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203916"/>
              </p:ext>
            </p:extLst>
          </p:nvPr>
        </p:nvGraphicFramePr>
        <p:xfrm>
          <a:off x="128365" y="69041"/>
          <a:ext cx="686171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841639CD-8154-480B-9941-8990788CF6A1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9FF53FBE-11B6-4235-B8C0-DED5F5566767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606168" y="4456046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 modules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3666423" y="4456046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Adjusted promo 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pre approvals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6698663" y="4456046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Total business 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decision making</a:t>
            </a:r>
            <a:endParaRPr lang="en-GB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9619968" y="4456046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Extended planning 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horizon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xmlns="" id="{F16CCA6D-88CE-44D1-A6AC-8510731DC052}"/>
              </a:ext>
            </a:extLst>
          </p:cNvPr>
          <p:cNvSpPr/>
          <p:nvPr/>
        </p:nvSpPr>
        <p:spPr>
          <a:xfrm>
            <a:off x="4334224" y="533431"/>
            <a:ext cx="2655856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CE4F6C-FD5A-4FAF-BDF8-63DEC68C3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9" y="2532331"/>
            <a:ext cx="2010113" cy="1843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8F0F76-11E2-4044-A6D1-7461B25C5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96" y="2532331"/>
            <a:ext cx="2010113" cy="184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65E50C-232D-4E07-B4B3-7BBE40CFF0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8663" y="2532331"/>
            <a:ext cx="1996059" cy="183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CA9BD5-172E-43CF-870F-35368D3383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2153" y="2532331"/>
            <a:ext cx="2055471" cy="19191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F25E62B-F7E8-4091-B4D2-6B7630FEC2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7076" y="1626829"/>
            <a:ext cx="506621" cy="4749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1F54A2-87A5-4B0F-91DC-1C65EB5A3ECE}"/>
              </a:ext>
            </a:extLst>
          </p:cNvPr>
          <p:cNvSpPr txBox="1"/>
          <p:nvPr/>
        </p:nvSpPr>
        <p:spPr>
          <a:xfrm>
            <a:off x="2278054" y="1648618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266538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1616120" cy="704797"/>
          </a:xfrm>
        </p:spPr>
        <p:txBody>
          <a:bodyPr/>
          <a:lstStyle/>
          <a:p>
            <a:r>
              <a:rPr lang="en-GB" dirty="0"/>
              <a:t>2017: “Are we really making the best decisions?”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585696" y="451984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 modules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3518864" y="4519844"/>
            <a:ext cx="236635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Promo optimisation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9623967" y="4519844"/>
            <a:ext cx="242245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Live month discount 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optimisation </a:t>
            </a:r>
            <a:endParaRPr lang="en-GB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6543919" y="451984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Display effectiveness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E4762F9D-19E9-4957-B103-FFE79C067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426961"/>
              </p:ext>
            </p:extLst>
          </p:nvPr>
        </p:nvGraphicFramePr>
        <p:xfrm>
          <a:off x="128365" y="69041"/>
          <a:ext cx="686171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Arrow: Pentagon 24">
            <a:extLst>
              <a:ext uri="{FF2B5EF4-FFF2-40B4-BE49-F238E27FC236}">
                <a16:creationId xmlns:a16="http://schemas.microsoft.com/office/drawing/2014/main" xmlns="" id="{16548D17-BD57-4A38-A7FB-39A8694CBD1F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2229E558-B51B-4674-92FC-E3ABC8D817BD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xmlns="" id="{BA8C3677-DF0F-4165-B627-CE95858C996D}"/>
              </a:ext>
            </a:extLst>
          </p:cNvPr>
          <p:cNvSpPr/>
          <p:nvPr/>
        </p:nvSpPr>
        <p:spPr>
          <a:xfrm>
            <a:off x="4334224" y="533431"/>
            <a:ext cx="2655856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86976B4-D1F1-4E8A-9A50-C16FA2D75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" y="2501193"/>
            <a:ext cx="2010113" cy="1843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123199-03BC-4146-8A94-D542FAA874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4660" y="2501193"/>
            <a:ext cx="2074761" cy="1838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24E31B-777B-441A-B719-F8550EC53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9409" y="2501193"/>
            <a:ext cx="2074761" cy="187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24D35F-4706-439C-8AD4-FFD375A924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645" y="2450916"/>
            <a:ext cx="2081102" cy="19251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00E951B-AA74-4D48-B629-FE0ABD015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05B0ED-56A4-4191-B0D5-EED50BF4614B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A5FDDE2-64F8-42A6-8558-A789DB40FBC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271142-7B04-43B4-B803-E764F7E16E87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</p:spTree>
    <p:extLst>
      <p:ext uri="{BB962C8B-B14F-4D97-AF65-F5344CB8AC3E}">
        <p14:creationId xmlns:p14="http://schemas.microsoft.com/office/powerpoint/2010/main" val="142618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1616120" cy="704797"/>
          </a:xfrm>
        </p:spPr>
        <p:txBody>
          <a:bodyPr/>
          <a:lstStyle/>
          <a:p>
            <a:r>
              <a:rPr lang="en-GB" dirty="0"/>
              <a:t>2017: “Are we really making the best decisions?”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210264" y="451296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Promo optimisation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112FF1-AD14-4A06-BEA0-4A8CE5464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4"/>
          <a:stretch/>
        </p:blipFill>
        <p:spPr>
          <a:xfrm>
            <a:off x="4180577" y="2648960"/>
            <a:ext cx="6066046" cy="29060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59A3F8-8E30-4A8A-A045-642220CC335E}"/>
              </a:ext>
            </a:extLst>
          </p:cNvPr>
          <p:cNvSpPr txBox="1"/>
          <p:nvPr/>
        </p:nvSpPr>
        <p:spPr>
          <a:xfrm>
            <a:off x="5129083" y="2074868"/>
            <a:ext cx="41690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Identifying optimal promo mechanics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C128E9BB-CCCC-4C6F-A5E4-85EFBB3E1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215844"/>
              </p:ext>
            </p:extLst>
          </p:nvPr>
        </p:nvGraphicFramePr>
        <p:xfrm>
          <a:off x="128365" y="69041"/>
          <a:ext cx="686171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7751978A-050C-4079-80C3-09FD408C97F7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F403CF9B-80AB-47B5-8DC9-CF601F45E221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975712E9-762B-4E8A-8C1E-94E51510CC9B}"/>
              </a:ext>
            </a:extLst>
          </p:cNvPr>
          <p:cNvSpPr/>
          <p:nvPr/>
        </p:nvSpPr>
        <p:spPr>
          <a:xfrm>
            <a:off x="4334224" y="533431"/>
            <a:ext cx="2655856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824039B-859F-45EA-A2F3-51DD6C7F8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17" y="2695166"/>
            <a:ext cx="2074761" cy="18381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9E6187-6419-41C7-B991-2DEC683E3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EAA0A9-57CA-40DF-9792-7DEC978CE385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EDC8C25-F4BE-4C37-8981-425DA11DA3A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976B89-D348-4C7F-9025-34494D378786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</p:spTree>
    <p:extLst>
      <p:ext uri="{BB962C8B-B14F-4D97-AF65-F5344CB8AC3E}">
        <p14:creationId xmlns:p14="http://schemas.microsoft.com/office/powerpoint/2010/main" val="35146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6874E-5CE0-4C4F-A3E7-2BDD105D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 busting!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20520-8756-476A-9A12-A9450A53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5211"/>
            <a:ext cx="10972800" cy="3562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It doesn’t have to be perfect!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It doesn’t have to be a struggle!</a:t>
            </a:r>
          </a:p>
        </p:txBody>
      </p:sp>
    </p:spTree>
    <p:extLst>
      <p:ext uri="{BB962C8B-B14F-4D97-AF65-F5344CB8AC3E}">
        <p14:creationId xmlns:p14="http://schemas.microsoft.com/office/powerpoint/2010/main" val="45740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43870-4A76-4D92-817C-308D557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7" y="1004696"/>
            <a:ext cx="11616120" cy="704797"/>
          </a:xfrm>
        </p:spPr>
        <p:txBody>
          <a:bodyPr/>
          <a:lstStyle/>
          <a:p>
            <a:r>
              <a:rPr lang="en-GB" dirty="0"/>
              <a:t>2018: “Lets hit the accelerator – Sugar tax could change it all!”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3537EB-DAE2-4FF4-9AB2-82796CDCB4E8}"/>
              </a:ext>
            </a:extLst>
          </p:cNvPr>
          <p:cNvSpPr txBox="1"/>
          <p:nvPr/>
        </p:nvSpPr>
        <p:spPr>
          <a:xfrm>
            <a:off x="1080168" y="445604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OPMP #2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CF298-C6DA-4476-9A6B-5318CBA7B61C}"/>
              </a:ext>
            </a:extLst>
          </p:cNvPr>
          <p:cNvSpPr txBox="1"/>
          <p:nvPr/>
        </p:nvSpPr>
        <p:spPr>
          <a:xfrm>
            <a:off x="3513791" y="4456046"/>
            <a:ext cx="238558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Invest integration to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KAM curriculum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9B6B-F5E3-4D17-86D3-01F66E6B70D1}"/>
              </a:ext>
            </a:extLst>
          </p:cNvPr>
          <p:cNvSpPr txBox="1"/>
          <p:nvPr/>
        </p:nvSpPr>
        <p:spPr>
          <a:xfrm>
            <a:off x="6588446" y="4456046"/>
            <a:ext cx="226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Revised evaluation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CDD715-B66C-46A2-B800-03368EAE1908}"/>
              </a:ext>
            </a:extLst>
          </p:cNvPr>
          <p:cNvSpPr txBox="1"/>
          <p:nvPr/>
        </p:nvSpPr>
        <p:spPr>
          <a:xfrm>
            <a:off x="9849044" y="4456046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Optimising ROI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36A650-B10C-44ED-AE25-EBD699D5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7" y="1589072"/>
            <a:ext cx="453853" cy="434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84BA65-3572-48C2-9BA9-E5EBD0EF331E}"/>
              </a:ext>
            </a:extLst>
          </p:cNvPr>
          <p:cNvSpPr txBox="1"/>
          <p:nvPr/>
        </p:nvSpPr>
        <p:spPr>
          <a:xfrm>
            <a:off x="457561" y="1626829"/>
            <a:ext cx="146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7407D2-280F-4B17-8B97-4D0B6576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1" y="2540417"/>
            <a:ext cx="2023453" cy="1854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AD549D2-529F-4663-A019-FCF417DFA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28" y="2551587"/>
            <a:ext cx="2010113" cy="18438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D65D487-D32B-4175-8D1B-1EF89B10D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619" y="1589072"/>
            <a:ext cx="506621" cy="4749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FD8380-E315-4148-B22C-A94DDD4E1EC6}"/>
              </a:ext>
            </a:extLst>
          </p:cNvPr>
          <p:cNvSpPr txBox="1"/>
          <p:nvPr/>
        </p:nvSpPr>
        <p:spPr>
          <a:xfrm>
            <a:off x="4056597" y="1610861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sz="1100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3EB0ACC-9F68-43C9-9482-682CE3AFB1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3077" r="2751" b="1"/>
          <a:stretch/>
        </p:blipFill>
        <p:spPr>
          <a:xfrm>
            <a:off x="1718779" y="1589072"/>
            <a:ext cx="465622" cy="4640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DB76BF-F0FE-403F-9CAB-8819B92C868F}"/>
              </a:ext>
            </a:extLst>
          </p:cNvPr>
          <p:cNvSpPr txBox="1"/>
          <p:nvPr/>
        </p:nvSpPr>
        <p:spPr>
          <a:xfrm>
            <a:off x="2197782" y="1627641"/>
            <a:ext cx="1096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sz="1050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xmlns="" id="{D0EC09EF-9DED-4CEB-B5D4-BD8172C7B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219144"/>
              </p:ext>
            </p:extLst>
          </p:nvPr>
        </p:nvGraphicFramePr>
        <p:xfrm>
          <a:off x="128365" y="69041"/>
          <a:ext cx="6861715" cy="3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Arrow: Pentagon 32">
            <a:extLst>
              <a:ext uri="{FF2B5EF4-FFF2-40B4-BE49-F238E27FC236}">
                <a16:creationId xmlns:a16="http://schemas.microsoft.com/office/drawing/2014/main" xmlns="" id="{16D03FD3-D9BA-4A5F-B597-32FE62292A8E}"/>
              </a:ext>
            </a:extLst>
          </p:cNvPr>
          <p:cNvSpPr/>
          <p:nvPr/>
        </p:nvSpPr>
        <p:spPr>
          <a:xfrm>
            <a:off x="128365" y="552355"/>
            <a:ext cx="1263555" cy="16900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Implementation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xmlns="" id="{F8967924-3345-432D-A4C3-4EF2B5BD97BA}"/>
              </a:ext>
            </a:extLst>
          </p:cNvPr>
          <p:cNvSpPr/>
          <p:nvPr/>
        </p:nvSpPr>
        <p:spPr>
          <a:xfrm>
            <a:off x="1544320" y="552355"/>
            <a:ext cx="2722880" cy="1893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Adoption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xmlns="" id="{FA90C794-1654-454B-8940-4D46EA5DC49D}"/>
              </a:ext>
            </a:extLst>
          </p:cNvPr>
          <p:cNvSpPr/>
          <p:nvPr/>
        </p:nvSpPr>
        <p:spPr>
          <a:xfrm>
            <a:off x="4334224" y="533431"/>
            <a:ext cx="2655856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6FF581-D6F8-4B8B-A26C-6D0BC7A09C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25" y="2680229"/>
            <a:ext cx="2012712" cy="1575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5B0A04-C3E7-43C2-8F0E-5DE9936B73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72" y="2540417"/>
            <a:ext cx="1811428" cy="1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00678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Value delivered </a:t>
            </a:r>
          </a:p>
        </p:txBody>
      </p:sp>
    </p:spTree>
    <p:extLst>
      <p:ext uri="{BB962C8B-B14F-4D97-AF65-F5344CB8AC3E}">
        <p14:creationId xmlns:p14="http://schemas.microsoft.com/office/powerpoint/2010/main" val="131592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We have made huge progress over 5 years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062D55-3F2C-4D66-AEAF-07C91DC02070}"/>
              </a:ext>
            </a:extLst>
          </p:cNvPr>
          <p:cNvSpPr txBox="1"/>
          <p:nvPr/>
        </p:nvSpPr>
        <p:spPr>
          <a:xfrm>
            <a:off x="1221352" y="40146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D04B5BB-9247-4EDF-B71F-ED4736070481}"/>
              </a:ext>
            </a:extLst>
          </p:cNvPr>
          <p:cNvCxnSpPr/>
          <p:nvPr/>
        </p:nvCxnSpPr>
        <p:spPr>
          <a:xfrm>
            <a:off x="1275374" y="3942594"/>
            <a:ext cx="10001468" cy="343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6EC4FA7-AD73-4F57-9B6A-A0DEA008E359}"/>
              </a:ext>
            </a:extLst>
          </p:cNvPr>
          <p:cNvCxnSpPr>
            <a:stCxn id="12" idx="2"/>
          </p:cNvCxnSpPr>
          <p:nvPr/>
        </p:nvCxnSpPr>
        <p:spPr>
          <a:xfrm flipH="1">
            <a:off x="3426565" y="3176250"/>
            <a:ext cx="2340" cy="7548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C6336F-9468-4D66-A834-0D6CD17DE368}"/>
              </a:ext>
            </a:extLst>
          </p:cNvPr>
          <p:cNvSpPr txBox="1"/>
          <p:nvPr/>
        </p:nvSpPr>
        <p:spPr>
          <a:xfrm>
            <a:off x="2654446" y="2653030"/>
            <a:ext cx="15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Capability assessment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1EC665-CC71-4702-A746-79D1E27402D3}"/>
              </a:ext>
            </a:extLst>
          </p:cNvPr>
          <p:cNvSpPr txBox="1"/>
          <p:nvPr/>
        </p:nvSpPr>
        <p:spPr>
          <a:xfrm>
            <a:off x="4884422" y="34698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6392B6-1426-420F-96E7-E833F832633F}"/>
              </a:ext>
            </a:extLst>
          </p:cNvPr>
          <p:cNvSpPr txBox="1"/>
          <p:nvPr/>
        </p:nvSpPr>
        <p:spPr>
          <a:xfrm>
            <a:off x="1133262" y="4651142"/>
            <a:ext cx="15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CCH IRE</a:t>
            </a:r>
          </a:p>
          <a:p>
            <a:pPr algn="ctr"/>
            <a:r>
              <a:rPr lang="en-GB" sz="1400" dirty="0">
                <a:solidFill>
                  <a:schemeClr val="accent2"/>
                </a:solidFill>
              </a:rPr>
              <a:t>Invest launch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15AE469-AF64-44A6-8809-45F858F77083}"/>
              </a:ext>
            </a:extLst>
          </p:cNvPr>
          <p:cNvCxnSpPr/>
          <p:nvPr/>
        </p:nvCxnSpPr>
        <p:spPr>
          <a:xfrm flipV="1">
            <a:off x="1898228" y="3936017"/>
            <a:ext cx="0" cy="71228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82CA0B-6856-4D74-8C3C-4F6AE09F6486}"/>
              </a:ext>
            </a:extLst>
          </p:cNvPr>
          <p:cNvSpPr txBox="1"/>
          <p:nvPr/>
        </p:nvSpPr>
        <p:spPr>
          <a:xfrm>
            <a:off x="3090628" y="401460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E5DE66E-F50E-4FC3-A855-73068DFE9A0A}"/>
              </a:ext>
            </a:extLst>
          </p:cNvPr>
          <p:cNvCxnSpPr>
            <a:stCxn id="19" idx="0"/>
          </p:cNvCxnSpPr>
          <p:nvPr/>
        </p:nvCxnSpPr>
        <p:spPr>
          <a:xfrm flipV="1">
            <a:off x="5203015" y="3936019"/>
            <a:ext cx="0" cy="108343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91F84B-AD5A-42CD-9596-8649D148075B}"/>
              </a:ext>
            </a:extLst>
          </p:cNvPr>
          <p:cNvSpPr txBox="1"/>
          <p:nvPr/>
        </p:nvSpPr>
        <p:spPr>
          <a:xfrm>
            <a:off x="4029179" y="5019453"/>
            <a:ext cx="23476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Optimising the promotional management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7A1525-557D-495B-BDAD-7CA58D22FC96}"/>
              </a:ext>
            </a:extLst>
          </p:cNvPr>
          <p:cNvSpPr txBox="1"/>
          <p:nvPr/>
        </p:nvSpPr>
        <p:spPr>
          <a:xfrm>
            <a:off x="6742517" y="34698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2016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0C65304-1EB1-4FF4-86A7-B1E1420C08D1}"/>
              </a:ext>
            </a:extLst>
          </p:cNvPr>
          <p:cNvCxnSpPr/>
          <p:nvPr/>
        </p:nvCxnSpPr>
        <p:spPr>
          <a:xfrm>
            <a:off x="5834485" y="3354998"/>
            <a:ext cx="0" cy="5760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D23186B-4BF9-4504-AE73-EC75ABF651D2}"/>
              </a:ext>
            </a:extLst>
          </p:cNvPr>
          <p:cNvSpPr txBox="1"/>
          <p:nvPr/>
        </p:nvSpPr>
        <p:spPr>
          <a:xfrm>
            <a:off x="4909315" y="2673356"/>
            <a:ext cx="186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Approvals workflow launched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9804721-A377-414B-805D-9D4D004B7D10}"/>
              </a:ext>
            </a:extLst>
          </p:cNvPr>
          <p:cNvCxnSpPr/>
          <p:nvPr/>
        </p:nvCxnSpPr>
        <p:spPr>
          <a:xfrm>
            <a:off x="7470245" y="2673356"/>
            <a:ext cx="0" cy="12692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B51E64-E704-45A6-925B-A2AEB514A5E1}"/>
              </a:ext>
            </a:extLst>
          </p:cNvPr>
          <p:cNvSpPr txBox="1"/>
          <p:nvPr/>
        </p:nvSpPr>
        <p:spPr>
          <a:xfrm>
            <a:off x="6296409" y="2063888"/>
            <a:ext cx="234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Revenue Growth Management Capability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D50A31-0A69-46FE-B311-D320E0871FE5}"/>
              </a:ext>
            </a:extLst>
          </p:cNvPr>
          <p:cNvSpPr txBox="1"/>
          <p:nvPr/>
        </p:nvSpPr>
        <p:spPr>
          <a:xfrm>
            <a:off x="6980907" y="4370428"/>
            <a:ext cx="183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KAM capability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532649E-2CBE-4F62-AF95-57110259D558}"/>
              </a:ext>
            </a:extLst>
          </p:cNvPr>
          <p:cNvCxnSpPr/>
          <p:nvPr/>
        </p:nvCxnSpPr>
        <p:spPr>
          <a:xfrm flipV="1">
            <a:off x="7875672" y="3958792"/>
            <a:ext cx="1853" cy="4168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AE21759-4510-4835-9E00-B63C15ECEE4B}"/>
              </a:ext>
            </a:extLst>
          </p:cNvPr>
          <p:cNvCxnSpPr>
            <a:stCxn id="30" idx="2"/>
          </p:cNvCxnSpPr>
          <p:nvPr/>
        </p:nvCxnSpPr>
        <p:spPr>
          <a:xfrm flipH="1">
            <a:off x="9211664" y="3412020"/>
            <a:ext cx="2340" cy="5393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93DE909-FFE6-4E18-BDB7-0DA278A97B93}"/>
              </a:ext>
            </a:extLst>
          </p:cNvPr>
          <p:cNvSpPr txBox="1"/>
          <p:nvPr/>
        </p:nvSpPr>
        <p:spPr>
          <a:xfrm>
            <a:off x="8439545" y="2673356"/>
            <a:ext cx="154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Promotion optimisation analysis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E14B6B-7C0E-4ACC-964F-8338B58EAB3E}"/>
              </a:ext>
            </a:extLst>
          </p:cNvPr>
          <p:cNvSpPr txBox="1"/>
          <p:nvPr/>
        </p:nvSpPr>
        <p:spPr>
          <a:xfrm>
            <a:off x="9255312" y="4687450"/>
            <a:ext cx="170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Capability modules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CE15127-AE2F-4FA3-BFBB-B16E057D6F99}"/>
              </a:ext>
            </a:extLst>
          </p:cNvPr>
          <p:cNvCxnSpPr/>
          <p:nvPr/>
        </p:nvCxnSpPr>
        <p:spPr>
          <a:xfrm flipV="1">
            <a:off x="10106770" y="3968036"/>
            <a:ext cx="0" cy="71228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5E33EC-B8FB-44D4-891A-21E7F411DEEC}"/>
              </a:ext>
            </a:extLst>
          </p:cNvPr>
          <p:cNvSpPr txBox="1"/>
          <p:nvPr/>
        </p:nvSpPr>
        <p:spPr>
          <a:xfrm>
            <a:off x="8308731" y="39228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FED9DA-872B-4F7A-BEB7-22AB2F255C17}"/>
              </a:ext>
            </a:extLst>
          </p:cNvPr>
          <p:cNvSpPr txBox="1"/>
          <p:nvPr/>
        </p:nvSpPr>
        <p:spPr>
          <a:xfrm>
            <a:off x="10149663" y="39291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9587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50EF4-01D2-42BD-A7F6-B2F8DE7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Business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DBEE9-6E86-4D8C-BADA-B81DBE619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" y="1581065"/>
            <a:ext cx="5148000" cy="4702769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sz="2400" dirty="0"/>
              <a:t>100+ KAM days a year saved on forecasting</a:t>
            </a:r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Weekly forecast accuracy improvement +13%</a:t>
            </a:r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Time saving - </a:t>
            </a:r>
            <a:r>
              <a:rPr lang="en-GB" sz="2400" dirty="0">
                <a:solidFill>
                  <a:prstClr val="white"/>
                </a:solidFill>
              </a:rPr>
              <a:t>3 days vs 6 weeks pack re-engineering 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prstClr val="white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prstClr val="white"/>
                </a:solidFill>
              </a:rPr>
              <a:t>Reduced clashes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prstClr val="white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prstClr val="white"/>
                </a:solidFill>
              </a:rPr>
              <a:t>Embedded across the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E43A09-46AD-47FB-BAF6-50BDC777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650" y="1581066"/>
            <a:ext cx="5569610" cy="4351338"/>
          </a:xfrm>
        </p:spPr>
        <p:txBody>
          <a:bodyPr>
            <a:noAutofit/>
          </a:bodyPr>
          <a:lstStyle/>
          <a:p>
            <a:r>
              <a:rPr lang="en-GB" sz="2400" dirty="0"/>
              <a:t>Removed loss making promotions</a:t>
            </a:r>
          </a:p>
          <a:p>
            <a:endParaRPr lang="en-GB" sz="2400" dirty="0"/>
          </a:p>
          <a:p>
            <a:r>
              <a:rPr lang="en-GB" sz="2400" dirty="0"/>
              <a:t>Optimisation: +34% improvement identified</a:t>
            </a:r>
          </a:p>
          <a:p>
            <a:endParaRPr lang="en-GB" sz="2400" dirty="0"/>
          </a:p>
          <a:p>
            <a:r>
              <a:rPr lang="en-GB" sz="2400" dirty="0"/>
              <a:t>Reduction in over-buy: €1M identified in single customer</a:t>
            </a:r>
          </a:p>
          <a:p>
            <a:endParaRPr lang="en-GB" sz="2400" dirty="0"/>
          </a:p>
          <a:p>
            <a:r>
              <a:rPr lang="en-GB" sz="2400" dirty="0"/>
              <a:t>Removal of quarter end push</a:t>
            </a:r>
          </a:p>
          <a:p>
            <a:endParaRPr lang="en-GB" sz="2400" dirty="0"/>
          </a:p>
          <a:p>
            <a:r>
              <a:rPr lang="en-GB" sz="2400" dirty="0"/>
              <a:t>Customer fine-tuning (funding models / display impact…)</a:t>
            </a:r>
          </a:p>
          <a:p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0FCC5BE-A957-4F11-AF73-B692CEAAD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Spend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803682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My personal 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C1DB1B-BCC5-4119-A9F4-A1226049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68" y="1812635"/>
            <a:ext cx="6897063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00678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Learnings</a:t>
            </a:r>
          </a:p>
        </p:txBody>
      </p:sp>
    </p:spTree>
    <p:extLst>
      <p:ext uri="{BB962C8B-B14F-4D97-AF65-F5344CB8AC3E}">
        <p14:creationId xmlns:p14="http://schemas.microsoft.com/office/powerpoint/2010/main" val="263188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9392"/>
            <a:ext cx="10972800" cy="704797"/>
          </a:xfrm>
        </p:spPr>
        <p:txBody>
          <a:bodyPr/>
          <a:lstStyle/>
          <a:p>
            <a:r>
              <a:rPr lang="en-GB" sz="3200" dirty="0"/>
              <a:t>We have taken many learnings from the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5841"/>
            <a:ext cx="10972800" cy="4016235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GB" sz="2400" dirty="0"/>
              <a:t>It’s not about the tool, its about how you adopt and embed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Don’t get hung up on the functionality 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Adoption through demand not push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Enabling and supporting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Relentless leadership commitment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Continuity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84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00678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7062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Happy to talk some more!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52330-BD64-4185-8F4C-CB63D67E09BB}"/>
              </a:ext>
            </a:extLst>
          </p:cNvPr>
          <p:cNvSpPr txBox="1"/>
          <p:nvPr/>
        </p:nvSpPr>
        <p:spPr>
          <a:xfrm>
            <a:off x="4117741" y="2607169"/>
            <a:ext cx="36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Christopher.Lemon@cchellenic.com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454F3A-ACB2-4C91-B21A-5049A56CFED7}"/>
              </a:ext>
            </a:extLst>
          </p:cNvPr>
          <p:cNvSpPr txBox="1"/>
          <p:nvPr/>
        </p:nvSpPr>
        <p:spPr>
          <a:xfrm>
            <a:off x="4117741" y="4949223"/>
            <a:ext cx="26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nick.ryan@acumenci.com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D9D5FB-3159-4160-9F12-E78DF0807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13930" r="12949"/>
          <a:stretch/>
        </p:blipFill>
        <p:spPr>
          <a:xfrm>
            <a:off x="1377650" y="4019724"/>
            <a:ext cx="1869743" cy="1858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8CF8F0-E7E3-4739-AE13-14B4CC7AE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16846" r="33497" b="14527"/>
          <a:stretch/>
        </p:blipFill>
        <p:spPr>
          <a:xfrm>
            <a:off x="1377650" y="1909683"/>
            <a:ext cx="1869743" cy="18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39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2142297" y="2921701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109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67585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86874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00678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we were</a:t>
            </a:r>
          </a:p>
        </p:txBody>
      </p:sp>
    </p:spTree>
    <p:extLst>
      <p:ext uri="{BB962C8B-B14F-4D97-AF65-F5344CB8AC3E}">
        <p14:creationId xmlns:p14="http://schemas.microsoft.com/office/powerpoint/2010/main" val="300947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We needed to act - 2012</a:t>
            </a:r>
          </a:p>
        </p:txBody>
      </p:sp>
      <p:pic>
        <p:nvPicPr>
          <p:cNvPr id="4" name="Picture 3" descr="administrator.jpg">
            <a:extLst>
              <a:ext uri="{FF2B5EF4-FFF2-40B4-BE49-F238E27FC236}">
                <a16:creationId xmlns:a16="http://schemas.microsoft.com/office/drawing/2014/main" xmlns="" id="{9B89FEF6-1ECB-4932-96D4-71D79E1BE0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324" y="2457446"/>
            <a:ext cx="2167684" cy="17484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56D675-9A71-4CF3-A331-99F74F5B1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123" y="2457446"/>
            <a:ext cx="2167684" cy="17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B398EB-5A99-4F8F-8163-208DC917D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123" y="2457445"/>
            <a:ext cx="2167684" cy="1748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11A7F0-4817-42D8-A410-6D1D0FD1B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716" y="2457445"/>
            <a:ext cx="2167684" cy="17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0A2214-CB63-4961-BE42-FFCD44A3F104}"/>
              </a:ext>
            </a:extLst>
          </p:cNvPr>
          <p:cNvSpPr txBox="1"/>
          <p:nvPr/>
        </p:nvSpPr>
        <p:spPr>
          <a:xfrm>
            <a:off x="736215" y="437905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KAM = Admin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3126C9-7CB8-431E-88D5-BD4E8EB74F9E}"/>
              </a:ext>
            </a:extLst>
          </p:cNvPr>
          <p:cNvSpPr txBox="1"/>
          <p:nvPr/>
        </p:nvSpPr>
        <p:spPr>
          <a:xfrm>
            <a:off x="3173851" y="4379053"/>
            <a:ext cx="260039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Low forecast accuracy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238418-D41C-425B-9BC9-ECBAA1FD9B04}"/>
              </a:ext>
            </a:extLst>
          </p:cNvPr>
          <p:cNvSpPr txBox="1"/>
          <p:nvPr/>
        </p:nvSpPr>
        <p:spPr>
          <a:xfrm>
            <a:off x="6566877" y="4379053"/>
            <a:ext cx="185018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All about liquid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0DCEF0-BE3A-4A4B-AADE-13404636CCFD}"/>
              </a:ext>
            </a:extLst>
          </p:cNvPr>
          <p:cNvSpPr txBox="1"/>
          <p:nvPr/>
        </p:nvSpPr>
        <p:spPr>
          <a:xfrm>
            <a:off x="9319389" y="4379053"/>
            <a:ext cx="225734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Silos / blame game</a:t>
            </a:r>
          </a:p>
        </p:txBody>
      </p:sp>
    </p:spTree>
    <p:extLst>
      <p:ext uri="{BB962C8B-B14F-4D97-AF65-F5344CB8AC3E}">
        <p14:creationId xmlns:p14="http://schemas.microsoft.com/office/powerpoint/2010/main" val="286705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50EF4-01D2-42BD-A7F6-B2F8DE7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Business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DBEE9-6E86-4D8C-BADA-B81DBE619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" y="1581065"/>
            <a:ext cx="5148000" cy="4702769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sz="2400" dirty="0"/>
              <a:t>100+ KAM days a year saved on forecasting</a:t>
            </a:r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Weekly forecast accuracy improvement +13%</a:t>
            </a:r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Time saving - </a:t>
            </a:r>
            <a:r>
              <a:rPr lang="en-GB" sz="2400" dirty="0">
                <a:solidFill>
                  <a:prstClr val="white"/>
                </a:solidFill>
              </a:rPr>
              <a:t>3 days vs 6 weeks pack re-engineering 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prstClr val="white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prstClr val="white"/>
                </a:solidFill>
              </a:rPr>
              <a:t>Reduced clashes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prstClr val="white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prstClr val="white"/>
                </a:solidFill>
              </a:rPr>
              <a:t>Embedded across the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E43A09-46AD-47FB-BAF6-50BDC777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650" y="1581066"/>
            <a:ext cx="5569610" cy="4351338"/>
          </a:xfrm>
        </p:spPr>
        <p:txBody>
          <a:bodyPr>
            <a:noAutofit/>
          </a:bodyPr>
          <a:lstStyle/>
          <a:p>
            <a:r>
              <a:rPr lang="en-GB" sz="2400" dirty="0"/>
              <a:t>Removed loss making promotions</a:t>
            </a:r>
          </a:p>
          <a:p>
            <a:endParaRPr lang="en-GB" sz="2400" dirty="0"/>
          </a:p>
          <a:p>
            <a:r>
              <a:rPr lang="en-GB" sz="2400" dirty="0"/>
              <a:t>Optimisation: +34% improvement identified</a:t>
            </a:r>
          </a:p>
          <a:p>
            <a:endParaRPr lang="en-GB" sz="2400" dirty="0"/>
          </a:p>
          <a:p>
            <a:r>
              <a:rPr lang="en-GB" sz="2400" dirty="0"/>
              <a:t>Reduction in over-buy: €1M identified in single customer</a:t>
            </a:r>
          </a:p>
          <a:p>
            <a:endParaRPr lang="en-GB" sz="2400" dirty="0"/>
          </a:p>
          <a:p>
            <a:r>
              <a:rPr lang="en-GB" sz="2400" dirty="0"/>
              <a:t>Removal of quarter end push</a:t>
            </a:r>
          </a:p>
          <a:p>
            <a:endParaRPr lang="en-GB" sz="2400" dirty="0"/>
          </a:p>
          <a:p>
            <a:r>
              <a:rPr lang="en-GB" sz="2400" dirty="0"/>
              <a:t>Customer fine-tuning (funding models / display impact…)</a:t>
            </a:r>
          </a:p>
          <a:p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0FCC5BE-A957-4F11-AF73-B692CEAAD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Spend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19203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0DF8EC2-A5D9-42EB-8DDA-FE17840BF319}"/>
              </a:ext>
            </a:extLst>
          </p:cNvPr>
          <p:cNvSpPr txBox="1">
            <a:spLocks/>
          </p:cNvSpPr>
          <p:nvPr/>
        </p:nvSpPr>
        <p:spPr>
          <a:xfrm>
            <a:off x="1676882" y="2800678"/>
            <a:ext cx="7907406" cy="1362075"/>
          </a:xfrm>
          <a:prstGeom prst="rect">
            <a:avLst/>
          </a:prstGeom>
        </p:spPr>
        <p:txBody>
          <a:bodyPr/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journey</a:t>
            </a:r>
          </a:p>
        </p:txBody>
      </p:sp>
    </p:spTree>
    <p:extLst>
      <p:ext uri="{BB962C8B-B14F-4D97-AF65-F5344CB8AC3E}">
        <p14:creationId xmlns:p14="http://schemas.microsoft.com/office/powerpoint/2010/main" val="193867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We have partnered on a journey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6ED495-9C5F-4052-91A1-92296105FDE7}"/>
              </a:ext>
            </a:extLst>
          </p:cNvPr>
          <p:cNvSpPr txBox="1"/>
          <p:nvPr/>
        </p:nvSpPr>
        <p:spPr>
          <a:xfrm>
            <a:off x="6996545" y="3941814"/>
            <a:ext cx="432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RGM consulting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depth understanding of business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Agile way of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Modular 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AE7E2E-1DDF-43F1-8C63-2BFE074904E0}"/>
              </a:ext>
            </a:extLst>
          </p:cNvPr>
          <p:cNvSpPr txBox="1"/>
          <p:nvPr/>
        </p:nvSpPr>
        <p:spPr>
          <a:xfrm>
            <a:off x="1768348" y="3941814"/>
            <a:ext cx="432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Need for control and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RGM agenda to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Top down sponsorship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Aligned organisation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xmlns="" id="{69529AA6-AEA3-4EA4-B031-9AC48F2CC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14248" y="1843981"/>
            <a:ext cx="2563504" cy="25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838"/>
            <a:ext cx="10972800" cy="704797"/>
          </a:xfrm>
        </p:spPr>
        <p:txBody>
          <a:bodyPr/>
          <a:lstStyle/>
          <a:p>
            <a:r>
              <a:rPr lang="en-GB" sz="3200" dirty="0"/>
              <a:t>We have made progress every year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BB271C5-87A1-403B-9316-1198B7CAC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518081"/>
              </p:ext>
            </p:extLst>
          </p:nvPr>
        </p:nvGraphicFramePr>
        <p:xfrm>
          <a:off x="1002125" y="288956"/>
          <a:ext cx="10200886" cy="379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4CEFECD5-D31C-476E-A7A7-CB23EFD4F71E}"/>
              </a:ext>
            </a:extLst>
          </p:cNvPr>
          <p:cNvSpPr/>
          <p:nvPr/>
        </p:nvSpPr>
        <p:spPr>
          <a:xfrm>
            <a:off x="1002125" y="2774464"/>
            <a:ext cx="2372730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78828056-948B-443F-9798-CF43D5293F4D}"/>
              </a:ext>
            </a:extLst>
          </p:cNvPr>
          <p:cNvSpPr/>
          <p:nvPr/>
        </p:nvSpPr>
        <p:spPr>
          <a:xfrm>
            <a:off x="3475216" y="2774463"/>
            <a:ext cx="3401122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Adoption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3197746F-DBEA-4B0E-9126-BCB8AEFDB1DB}"/>
              </a:ext>
            </a:extLst>
          </p:cNvPr>
          <p:cNvSpPr/>
          <p:nvPr/>
        </p:nvSpPr>
        <p:spPr>
          <a:xfrm>
            <a:off x="6986614" y="2774462"/>
            <a:ext cx="4049128" cy="24608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Embedding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C95176-9358-492E-9FDA-F5B0FC992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010" y="4487876"/>
            <a:ext cx="1370563" cy="1312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1D6CCE-3C6F-460E-A803-FF14D5DCA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780" y="4490588"/>
            <a:ext cx="1396834" cy="1309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ACC6C9-1100-49D7-8C31-386693CA28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t="3077" r="2751" b="1"/>
          <a:stretch/>
        </p:blipFill>
        <p:spPr>
          <a:xfrm>
            <a:off x="3088821" y="4487878"/>
            <a:ext cx="1359827" cy="1355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512414-16DB-42E1-B3F2-7FE972CC4331}"/>
              </a:ext>
            </a:extLst>
          </p:cNvPr>
          <p:cNvSpPr txBox="1"/>
          <p:nvPr/>
        </p:nvSpPr>
        <p:spPr>
          <a:xfrm>
            <a:off x="8060517" y="5831580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Capability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(Head)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38C959-5C2A-474A-9388-DC4D1062EFB2}"/>
              </a:ext>
            </a:extLst>
          </p:cNvPr>
          <p:cNvSpPr txBox="1"/>
          <p:nvPr/>
        </p:nvSpPr>
        <p:spPr>
          <a:xfrm>
            <a:off x="5795269" y="5843144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(Heart)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22C51C1-0E55-4677-9565-159654A814AC}"/>
              </a:ext>
            </a:extLst>
          </p:cNvPr>
          <p:cNvSpPr txBox="1"/>
          <p:nvPr/>
        </p:nvSpPr>
        <p:spPr>
          <a:xfrm>
            <a:off x="3078605" y="5843144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Tools / Insight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(Hand)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47D0D22-8ED0-45E5-853D-86A8E1C6AE3F}"/>
              </a:ext>
            </a:extLst>
          </p:cNvPr>
          <p:cNvSpPr txBox="1">
            <a:spLocks/>
          </p:cNvSpPr>
          <p:nvPr/>
        </p:nvSpPr>
        <p:spPr>
          <a:xfrm>
            <a:off x="609600" y="3581138"/>
            <a:ext cx="10972800" cy="704797"/>
          </a:xfrm>
          <a:prstGeom prst="rect">
            <a:avLst/>
          </a:prstGeom>
        </p:spPr>
        <p:txBody>
          <a:bodyPr vert="horz" lIns="107287" tIns="53643" rIns="107287" bIns="53643" rtlCol="0" anchor="t" anchorCtr="0">
            <a:noAutofit/>
          </a:bodyPr>
          <a:lstStyle>
            <a:lvl1pPr algn="l" defTabSz="536433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/>
              <a:t>Success requires a holistic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797834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35">
      <a:dk1>
        <a:srgbClr val="2D383F"/>
      </a:dk1>
      <a:lt1>
        <a:srgbClr val="FFFFFF"/>
      </a:lt1>
      <a:dk2>
        <a:srgbClr val="E41E2A"/>
      </a:dk2>
      <a:lt2>
        <a:srgbClr val="73828D"/>
      </a:lt2>
      <a:accent1>
        <a:srgbClr val="E41E2A"/>
      </a:accent1>
      <a:accent2>
        <a:srgbClr val="4B5660"/>
      </a:accent2>
      <a:accent3>
        <a:srgbClr val="0069AA"/>
      </a:accent3>
      <a:accent4>
        <a:srgbClr val="65A91E"/>
      </a:accent4>
      <a:accent5>
        <a:srgbClr val="F29420"/>
      </a:accent5>
      <a:accent6>
        <a:srgbClr val="490059"/>
      </a:accent6>
      <a:hlink>
        <a:srgbClr val="FF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35">
      <a:dk1>
        <a:srgbClr val="2D383F"/>
      </a:dk1>
      <a:lt1>
        <a:srgbClr val="FFFFFF"/>
      </a:lt1>
      <a:dk2>
        <a:srgbClr val="E41E2A"/>
      </a:dk2>
      <a:lt2>
        <a:srgbClr val="73828D"/>
      </a:lt2>
      <a:accent1>
        <a:srgbClr val="E41E2A"/>
      </a:accent1>
      <a:accent2>
        <a:srgbClr val="4B5660"/>
      </a:accent2>
      <a:accent3>
        <a:srgbClr val="0069AA"/>
      </a:accent3>
      <a:accent4>
        <a:srgbClr val="65A91E"/>
      </a:accent4>
      <a:accent5>
        <a:srgbClr val="F29420"/>
      </a:accent5>
      <a:accent6>
        <a:srgbClr val="490059"/>
      </a:accent6>
      <a:hlink>
        <a:srgbClr val="FF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7195DD426ED4D9C230845E1E196F8" ma:contentTypeVersion="20" ma:contentTypeDescription="Create a new document." ma:contentTypeScope="" ma:versionID="e112733ad17415c03afb867555a682f1">
  <xsd:schema xmlns:xsd="http://www.w3.org/2001/XMLSchema" xmlns:xs="http://www.w3.org/2001/XMLSchema" xmlns:p="http://schemas.microsoft.com/office/2006/metadata/properties" xmlns:ns1="http://schemas.microsoft.com/sharepoint/v3" xmlns:ns2="b062f6d4-5211-44c6-ad57-7459673d5652" xmlns:ns3="2aab21e4-ea2f-4a80-a07c-401f917b95a3" xmlns:ns4="25065059-fda2-4d47-b3a9-99aa4eb44318" targetNamespace="http://schemas.microsoft.com/office/2006/metadata/properties" ma:root="true" ma:fieldsID="29f686511f4aaf7728411af8eac8b8ee" ns1:_="" ns2:_="" ns3:_="" ns4:_="">
    <xsd:import namespace="http://schemas.microsoft.com/sharepoint/v3"/>
    <xsd:import namespace="b062f6d4-5211-44c6-ad57-7459673d5652"/>
    <xsd:import namespace="2aab21e4-ea2f-4a80-a07c-401f917b95a3"/>
    <xsd:import namespace="25065059-fda2-4d47-b3a9-99aa4eb443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6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7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8" nillable="true" ma:displayName="Number of Likes" ma:internalName="LikesCount">
      <xsd:simpleType>
        <xsd:restriction base="dms:Unknown"/>
      </xsd:simpleType>
    </xsd:element>
    <xsd:element name="LikedBy" ma:index="19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f6d4-5211-44c6-ad57-7459673d56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696495ac-3f2e-495e-9600-3c5d8499665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a724f09a-2017-4153-aebd-2ab4dc688210}" ma:internalName="TaxCatchAll" ma:showField="CatchAllData" ma:web="b062f6d4-5211-44c6-ad57-7459673d5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b21e4-ea2f-4a80-a07c-401f917b95a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Sharing Hint Hash" ma:internalName="SharingHintHash" ma:readOnly="true">
      <xsd:simpleType>
        <xsd:restriction base="dms:Text"/>
      </xsd:simple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65059-fda2-4d47-b3a9-99aa4eb44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CatchAll xmlns="b062f6d4-5211-44c6-ad57-7459673d5652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KeywordTaxHTField xmlns="b062f6d4-5211-44c6-ad57-7459673d5652">
      <Terms xmlns="http://schemas.microsoft.com/office/infopath/2007/PartnerControls"/>
    </TaxKeywordTaxHTField>
    <RatedBy xmlns="http://schemas.microsoft.com/sharepoint/v3">
      <UserInfo>
        <DisplayName/>
        <AccountId xsi:nil="true"/>
        <AccountType/>
      </UserInfo>
    </RatedBy>
    <_dlc_DocId xmlns="b062f6d4-5211-44c6-ad57-7459673d5652">EQS6QHMP72FD-40-5408</_dlc_DocId>
    <_dlc_DocIdUrl xmlns="b062f6d4-5211-44c6-ad57-7459673d5652">
      <Url>https://acumenciltd.sharepoint.com/sites/Acumen/SharedDrive/_layouts/15/DocIdRedir.aspx?ID=EQS6QHMP72FD-40-5408</Url>
      <Description>EQS6QHMP72FD-40-5408</Description>
    </_dlc_DocIdUrl>
  </documentManagement>
</p:properties>
</file>

<file path=customXml/itemProps1.xml><?xml version="1.0" encoding="utf-8"?>
<ds:datastoreItem xmlns:ds="http://schemas.openxmlformats.org/officeDocument/2006/customXml" ds:itemID="{26A084BF-A250-46AE-AA25-472F0E8A0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62f6d4-5211-44c6-ad57-7459673d5652"/>
    <ds:schemaRef ds:uri="2aab21e4-ea2f-4a80-a07c-401f917b95a3"/>
    <ds:schemaRef ds:uri="25065059-fda2-4d47-b3a9-99aa4eb44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FF5C02-76E8-4838-A936-D8C38D29B2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18837-7F5D-4FBC-84D4-9335C31F48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4D3C9A-8E59-490F-AFDE-570E2F568C69}">
  <ds:schemaRefs>
    <ds:schemaRef ds:uri="b062f6d4-5211-44c6-ad57-7459673d565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5065059-fda2-4d47-b3a9-99aa4eb44318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aab21e4-ea2f-4a80-a07c-401f917b95a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868</Words>
  <Application>Microsoft Macintosh PowerPoint</Application>
  <PresentationFormat>Custom</PresentationFormat>
  <Paragraphs>294</Paragraphs>
  <Slides>29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2_Office Theme</vt:lpstr>
      <vt:lpstr>3_Office Theme</vt:lpstr>
      <vt:lpstr>think-cell Slide</vt:lpstr>
      <vt:lpstr>Journey to revenue optimisation</vt:lpstr>
      <vt:lpstr>Myth busting!</vt:lpstr>
      <vt:lpstr>PowerPoint Presentation</vt:lpstr>
      <vt:lpstr>PowerPoint Presentation</vt:lpstr>
      <vt:lpstr>We needed to act - 2012</vt:lpstr>
      <vt:lpstr>Business efficiency</vt:lpstr>
      <vt:lpstr>PowerPoint Presentation</vt:lpstr>
      <vt:lpstr>We have partnered on a journey</vt:lpstr>
      <vt:lpstr>We have made progress every year</vt:lpstr>
      <vt:lpstr>A working solution was in place in 16 weeks</vt:lpstr>
      <vt:lpstr>2013: “What about this new Invest thing?”  </vt:lpstr>
      <vt:lpstr>2014: “I can input stuff, but how do I make decisions?”  </vt:lpstr>
      <vt:lpstr>2014: “I can input stuff, but how do I make decisions?”  </vt:lpstr>
      <vt:lpstr>2015: “How do we really get the most out of the tool”  </vt:lpstr>
      <vt:lpstr>2015: “How do we really get the most out of the tool”  </vt:lpstr>
      <vt:lpstr>PowerPoint Presentation</vt:lpstr>
      <vt:lpstr>2016: “With all this change, lets focus on making better decisions”  </vt:lpstr>
      <vt:lpstr>2017: “Are we really making the best decisions?”  </vt:lpstr>
      <vt:lpstr>2017: “Are we really making the best decisions?”  </vt:lpstr>
      <vt:lpstr>2018: “Lets hit the accelerator – Sugar tax could change it all!”  </vt:lpstr>
      <vt:lpstr>PowerPoint Presentation</vt:lpstr>
      <vt:lpstr>We have made huge progress over 5 years </vt:lpstr>
      <vt:lpstr>Business efficiency</vt:lpstr>
      <vt:lpstr>My personal journey</vt:lpstr>
      <vt:lpstr>PowerPoint Presentation</vt:lpstr>
      <vt:lpstr>We have taken many learnings from the experience</vt:lpstr>
      <vt:lpstr>PowerPoint Presentation</vt:lpstr>
      <vt:lpstr>Happy to talk some more!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</dc:title>
  <dc:creator>Chris Lemon</dc:creator>
  <cp:lastModifiedBy>Heritage Marketing</cp:lastModifiedBy>
  <cp:revision>74</cp:revision>
  <dcterms:created xsi:type="dcterms:W3CDTF">2018-05-03T08:26:21Z</dcterms:created>
  <dcterms:modified xsi:type="dcterms:W3CDTF">2018-05-29T14:44:15Z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0x0101008097195DD426ED4D9C230845E1E196F8</vt:lpwstr>
  </property>
  <property fmtid="{D5CDD505-2E9C-101B-9397-08002B2CF9AE}" pid="3" name="TaxKeyword">
    <vt:lpwstr/>
  </property>
  <property fmtid="{D5CDD505-2E9C-101B-9397-08002B2CF9AE}" pid="4" name="_dlc_DocIdItemGuid">
    <vt:lpwstr>32869b92-2aca-430a-9203-ed4ee744f0ab</vt:lpwstr>
  </property>
</Properties>
</file>