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7"/>
  </p:notesMasterIdLst>
  <p:sldIdLst>
    <p:sldId id="357" r:id="rId6"/>
    <p:sldId id="257" r:id="rId7"/>
    <p:sldId id="260" r:id="rId8"/>
    <p:sldId id="316" r:id="rId9"/>
    <p:sldId id="317" r:id="rId10"/>
    <p:sldId id="318" r:id="rId11"/>
    <p:sldId id="319" r:id="rId12"/>
    <p:sldId id="324" r:id="rId13"/>
    <p:sldId id="326" r:id="rId14"/>
    <p:sldId id="331" r:id="rId15"/>
    <p:sldId id="330" r:id="rId16"/>
    <p:sldId id="328" r:id="rId17"/>
    <p:sldId id="332" r:id="rId18"/>
    <p:sldId id="333" r:id="rId19"/>
    <p:sldId id="336" r:id="rId20"/>
    <p:sldId id="337" r:id="rId21"/>
    <p:sldId id="334" r:id="rId22"/>
    <p:sldId id="342" r:id="rId23"/>
    <p:sldId id="341" r:id="rId24"/>
    <p:sldId id="353" r:id="rId25"/>
    <p:sldId id="329" r:id="rId26"/>
    <p:sldId id="338" r:id="rId27"/>
    <p:sldId id="340" r:id="rId28"/>
    <p:sldId id="346" r:id="rId29"/>
    <p:sldId id="343" r:id="rId30"/>
    <p:sldId id="350" r:id="rId31"/>
    <p:sldId id="348" r:id="rId32"/>
    <p:sldId id="351" r:id="rId33"/>
    <p:sldId id="347" r:id="rId34"/>
    <p:sldId id="285" r:id="rId35"/>
    <p:sldId id="35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21BB8C-AF86-43A6-8587-B6FD51D94F94}">
          <p14:sldIdLst>
            <p14:sldId id="357"/>
            <p14:sldId id="257"/>
          </p14:sldIdLst>
        </p14:section>
        <p14:section name="Background" id="{A343714F-0214-456C-B159-C41547A3E14D}">
          <p14:sldIdLst>
            <p14:sldId id="260"/>
            <p14:sldId id="316"/>
            <p14:sldId id="317"/>
            <p14:sldId id="318"/>
            <p14:sldId id="319"/>
            <p14:sldId id="324"/>
          </p14:sldIdLst>
        </p14:section>
        <p14:section name="Embedding" id="{3371B990-8305-470C-BAF5-9C9491C3428C}">
          <p14:sldIdLst>
            <p14:sldId id="326"/>
            <p14:sldId id="331"/>
            <p14:sldId id="330"/>
            <p14:sldId id="328"/>
            <p14:sldId id="332"/>
            <p14:sldId id="333"/>
            <p14:sldId id="336"/>
          </p14:sldIdLst>
        </p14:section>
        <p14:section name="Delivering" id="{5B8AD0BB-C143-4A6F-9694-6B5A26E83C79}">
          <p14:sldIdLst>
            <p14:sldId id="337"/>
            <p14:sldId id="334"/>
            <p14:sldId id="342"/>
            <p14:sldId id="341"/>
            <p14:sldId id="353"/>
            <p14:sldId id="329"/>
            <p14:sldId id="338"/>
            <p14:sldId id="340"/>
          </p14:sldIdLst>
        </p14:section>
        <p14:section name="Developing" id="{A96C39F7-918B-4B86-B3E2-BF2CF4B36633}">
          <p14:sldIdLst>
            <p14:sldId id="346"/>
            <p14:sldId id="343"/>
            <p14:sldId id="350"/>
            <p14:sldId id="348"/>
            <p14:sldId id="351"/>
            <p14:sldId id="347"/>
            <p14:sldId id="285"/>
            <p14:sldId id="355"/>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3C35"/>
    <a:srgbClr val="CC9F45"/>
    <a:srgbClr val="3D5AA8"/>
    <a:srgbClr val="C02519"/>
    <a:srgbClr val="4A2811"/>
    <a:srgbClr val="FFFCD5"/>
    <a:srgbClr val="C6C9CD"/>
    <a:srgbClr val="FFE600"/>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77" autoAdjust="0"/>
    <p:restoredTop sz="97354" autoAdjust="0"/>
  </p:normalViewPr>
  <p:slideViewPr>
    <p:cSldViewPr snapToGrid="0">
      <p:cViewPr>
        <p:scale>
          <a:sx n="100" d="100"/>
          <a:sy n="100" d="100"/>
        </p:scale>
        <p:origin x="-56" y="-80"/>
      </p:cViewPr>
      <p:guideLst>
        <p:guide orient="horz" pos="2160"/>
        <p:guide pos="3840"/>
      </p:guideLst>
    </p:cSldViewPr>
  </p:slideViewPr>
  <p:notesTextViewPr>
    <p:cViewPr>
      <p:scale>
        <a:sx n="3" d="2"/>
        <a:sy n="3" d="2"/>
      </p:scale>
      <p:origin x="0" y="0"/>
    </p:cViewPr>
  </p:notesTextViewPr>
  <p:sorterViewPr>
    <p:cViewPr>
      <p:scale>
        <a:sx n="75" d="100"/>
        <a:sy n="75" d="100"/>
      </p:scale>
      <p:origin x="0" y="-4788"/>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FD062-F277-469D-B79E-91591E6093FE}" type="datetimeFigureOut">
              <a:rPr lang="en-GB" smtClean="0"/>
              <a:t>6/10/18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DF182-FA6C-4144-A412-BE8CCBD9B5B6}" type="slidenum">
              <a:rPr lang="en-GB" smtClean="0"/>
              <a:t>‹#›</a:t>
            </a:fld>
            <a:endParaRPr lang="en-GB"/>
          </a:p>
        </p:txBody>
      </p:sp>
    </p:spTree>
    <p:extLst>
      <p:ext uri="{BB962C8B-B14F-4D97-AF65-F5344CB8AC3E}">
        <p14:creationId xmlns:p14="http://schemas.microsoft.com/office/powerpoint/2010/main" val="86622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a:t>I’ll talk a bit about the background for the implementation,</a:t>
            </a:r>
          </a:p>
          <a:p>
            <a:pPr marL="0" lvl="0" indent="0">
              <a:spcBef>
                <a:spcPts val="0"/>
              </a:spcBef>
              <a:spcAft>
                <a:spcPts val="0"/>
              </a:spcAft>
              <a:buNone/>
            </a:pPr>
            <a:r>
              <a:rPr lang="en-US" dirty="0"/>
              <a:t>How we went about embedding RGM principles into the </a:t>
            </a:r>
            <a:r>
              <a:rPr lang="en-US" dirty="0" err="1"/>
              <a:t>organisation</a:t>
            </a:r>
            <a:r>
              <a:rPr lang="en-US" dirty="0"/>
              <a:t>. </a:t>
            </a:r>
          </a:p>
          <a:p>
            <a:pPr marL="0" lvl="0" indent="0">
              <a:spcBef>
                <a:spcPts val="0"/>
              </a:spcBef>
              <a:spcAft>
                <a:spcPts val="0"/>
              </a:spcAft>
              <a:buNone/>
            </a:pPr>
            <a:r>
              <a:rPr lang="en-US" dirty="0"/>
              <a:t>I’ll talk about some of our delivered benefits that we have enjoyed </a:t>
            </a:r>
          </a:p>
          <a:p>
            <a:pPr marL="0" lvl="0" indent="0">
              <a:spcBef>
                <a:spcPts val="0"/>
              </a:spcBef>
              <a:spcAft>
                <a:spcPts val="0"/>
              </a:spcAft>
              <a:buNone/>
            </a:pPr>
            <a:r>
              <a:rPr lang="en-US" dirty="0"/>
              <a:t>And also about some of the areas that we are working on further developments and enhancements to our business processes and capability. </a:t>
            </a:r>
          </a:p>
          <a:p>
            <a:endParaRPr lang="en-GB" dirty="0"/>
          </a:p>
        </p:txBody>
      </p:sp>
      <p:sp>
        <p:nvSpPr>
          <p:cNvPr id="4" name="Slide Number Placeholder 3"/>
          <p:cNvSpPr>
            <a:spLocks noGrp="1"/>
          </p:cNvSpPr>
          <p:nvPr>
            <p:ph type="sldNum" sz="quarter" idx="10"/>
          </p:nvPr>
        </p:nvSpPr>
        <p:spPr/>
        <p:txBody>
          <a:bodyPr/>
          <a:lstStyle/>
          <a:p>
            <a:fld id="{10FDF182-FA6C-4144-A412-BE8CCBD9B5B6}" type="slidenum">
              <a:rPr lang="en-GB" smtClean="0"/>
              <a:t>2</a:t>
            </a:fld>
            <a:endParaRPr lang="en-GB"/>
          </a:p>
        </p:txBody>
      </p:sp>
    </p:spTree>
    <p:extLst>
      <p:ext uri="{BB962C8B-B14F-4D97-AF65-F5344CB8AC3E}">
        <p14:creationId xmlns:p14="http://schemas.microsoft.com/office/powerpoint/2010/main" val="1606300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mn-lt"/>
                <a:ea typeface="Calibri"/>
                <a:cs typeface="Calibri"/>
                <a:sym typeface="Calibri"/>
              </a:rPr>
              <a:t>Trade Terms Review</a:t>
            </a:r>
            <a:endParaRPr lang="en-US" dirty="0"/>
          </a:p>
          <a:p>
            <a:pPr marL="171450" marR="0" lvl="0" indent="-171450" algn="l" rtl="0">
              <a:spcBef>
                <a:spcPts val="0"/>
              </a:spcBef>
              <a:spcAft>
                <a:spcPts val="0"/>
              </a:spcAft>
              <a:buClr>
                <a:schemeClr val="dk1"/>
              </a:buClr>
              <a:buSzPts val="1200"/>
              <a:buFont typeface="Calibri"/>
              <a:buChar char="-"/>
            </a:pPr>
            <a:r>
              <a:rPr lang="en-US" sz="1200" b="0" i="0" u="none" strike="noStrike" cap="none" dirty="0">
                <a:solidFill>
                  <a:schemeClr val="dk1"/>
                </a:solidFill>
                <a:latin typeface="+mn-lt"/>
                <a:ea typeface="Calibri"/>
                <a:cs typeface="Calibri"/>
                <a:sym typeface="Calibri"/>
              </a:rPr>
              <a:t>Created conditionality and promotional spend buckets to link trade investment to tangible deliverables, driving mutually beneficial activities for Hovis and our customers</a:t>
            </a:r>
            <a:endParaRPr lang="en-US" dirty="0"/>
          </a:p>
          <a:p>
            <a:pPr marL="0" marR="0" lvl="0" indent="0" algn="l" rtl="0">
              <a:spcBef>
                <a:spcPts val="0"/>
              </a:spcBef>
              <a:spcAft>
                <a:spcPts val="0"/>
              </a:spcAft>
              <a:buNone/>
            </a:pPr>
            <a:endParaRPr lang="en-US" dirty="0"/>
          </a:p>
          <a:p>
            <a:pPr marL="0" marR="0" lvl="0" indent="0" algn="l" rtl="0">
              <a:spcBef>
                <a:spcPts val="0"/>
              </a:spcBef>
              <a:spcAft>
                <a:spcPts val="0"/>
              </a:spcAft>
              <a:buNone/>
            </a:pPr>
            <a:r>
              <a:rPr lang="en-US" dirty="0"/>
              <a:t>This has helped significantly with our ability to articulate which sorts of spend typed and activities are impacting our P&amp;L and thus know where we have levers we can pull to influence our profitability and areas where we do not and it is simply a cost of doing business. </a:t>
            </a:r>
          </a:p>
          <a:p>
            <a:pPr marL="0" marR="0" lvl="0" indent="0" algn="l" rtl="0">
              <a:spcBef>
                <a:spcPts val="0"/>
              </a:spcBef>
              <a:spcAft>
                <a:spcPts val="0"/>
              </a:spcAft>
              <a:buNone/>
            </a:pPr>
            <a:endParaRPr lang="en-US" dirty="0"/>
          </a:p>
          <a:p>
            <a:pPr marL="0" marR="0" lvl="0" indent="0" algn="l" rtl="0">
              <a:spcBef>
                <a:spcPts val="0"/>
              </a:spcBef>
              <a:spcAft>
                <a:spcPts val="0"/>
              </a:spcAft>
              <a:buNone/>
            </a:pPr>
            <a:r>
              <a:rPr lang="en-US" dirty="0"/>
              <a:t>We can tell which spend types are based on conditions that the customer must meet, such as volume levels or activations in store, and which elements are part of the customer’s base margin and cannot be changed outside of a terms reset.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803B3-B614-49B9-9883-1AB7615556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060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Promo Mix</a:t>
            </a:r>
          </a:p>
          <a:p>
            <a:pPr marL="171450" indent="-171450">
              <a:buFontTx/>
              <a:buChar char="-"/>
            </a:pPr>
            <a:r>
              <a:rPr lang="en-GB" dirty="0"/>
              <a:t>Increased visibility of the true impact of our promotions with respect to:</a:t>
            </a:r>
          </a:p>
          <a:p>
            <a:pPr marL="628650" lvl="1" indent="-171450">
              <a:buFontTx/>
              <a:buChar char="-"/>
            </a:pPr>
            <a:r>
              <a:rPr lang="en-GB" dirty="0"/>
              <a:t>Base subsidies</a:t>
            </a:r>
          </a:p>
          <a:p>
            <a:pPr marL="628650" lvl="1" indent="-171450">
              <a:buFontTx/>
              <a:buChar char="-"/>
            </a:pPr>
            <a:r>
              <a:rPr lang="en-GB" dirty="0"/>
              <a:t>Cannibalisation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803B3-B614-49B9-9883-1AB7615556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3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allowed us to stop doing some activities, which I will speak more about in a bit, and focus on value accretive promotions. For example we stopped two major retailer promotions in Q1, because we could see immediately that they had a negative ROI and the savings from this pretty much paid for our annual UpClear subscription fees.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803B3-B614-49B9-9883-1AB7615556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905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other element that was essential was the “People” element, and P&amp;L Training to ensure</a:t>
            </a:r>
          </a:p>
          <a:p>
            <a:pPr marL="171450" indent="-171450">
              <a:buFontTx/>
              <a:buChar char="-"/>
            </a:pPr>
            <a:r>
              <a:rPr lang="en-GB" dirty="0"/>
              <a:t>Understanding and knowledge of the P&amp;L to ensure NAMs understand the implications </a:t>
            </a:r>
          </a:p>
          <a:p>
            <a:pPr marL="171450" indent="-171450">
              <a:buFontTx/>
              <a:buChar char="-"/>
            </a:pPr>
            <a:r>
              <a:rPr lang="en-GB" dirty="0"/>
              <a:t>Ensuring the correct allocation of spend to the right “buckets” based on clear conditions</a:t>
            </a:r>
          </a:p>
          <a:p>
            <a:pPr marL="171450" indent="-171450">
              <a:buFontTx/>
              <a:buChar char="-"/>
            </a:pPr>
            <a:r>
              <a:rPr lang="en-GB" dirty="0"/>
              <a:t>Enabling the business to have insight into significant drivers of spend across the P&amp;L and knowing which buckets can be directly influenced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803B3-B614-49B9-9883-1AB7615556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287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has all this delivered for us?</a:t>
            </a:r>
          </a:p>
        </p:txBody>
      </p:sp>
      <p:sp>
        <p:nvSpPr>
          <p:cNvPr id="4" name="Slide Number Placeholder 3"/>
          <p:cNvSpPr>
            <a:spLocks noGrp="1"/>
          </p:cNvSpPr>
          <p:nvPr>
            <p:ph type="sldNum" sz="quarter" idx="10"/>
          </p:nvPr>
        </p:nvSpPr>
        <p:spPr/>
        <p:txBody>
          <a:bodyPr/>
          <a:lstStyle/>
          <a:p>
            <a:fld id="{10FDF182-FA6C-4144-A412-BE8CCBD9B5B6}" type="slidenum">
              <a:rPr lang="en-GB" smtClean="0"/>
              <a:t>16</a:t>
            </a:fld>
            <a:endParaRPr lang="en-GB"/>
          </a:p>
        </p:txBody>
      </p:sp>
    </p:spTree>
    <p:extLst>
      <p:ext uri="{BB962C8B-B14F-4D97-AF65-F5344CB8AC3E}">
        <p14:creationId xmlns:p14="http://schemas.microsoft.com/office/powerpoint/2010/main" val="275828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commercial teams we now have thanks to UpClear a “One Stop Shop” solution where they can manage and have visibility of all their promotional spend across both short term activities and long term over riders.  We have even had account managers thanking us for deploying the new solution…</a:t>
            </a:r>
          </a:p>
          <a:p>
            <a:endParaRPr lang="en-GB" dirty="0"/>
          </a:p>
          <a:p>
            <a:r>
              <a:rPr lang="en-GB" dirty="0"/>
              <a:t>It has:</a:t>
            </a:r>
          </a:p>
          <a:p>
            <a:pPr lvl="0"/>
            <a:r>
              <a:rPr lang="en-GB" sz="2050" kern="1200" dirty="0">
                <a:solidFill>
                  <a:schemeClr val="bg1"/>
                </a:solidFill>
                <a:latin typeface="+mn-lt"/>
                <a:ea typeface="+mn-ea"/>
                <a:cs typeface="+mn-cs"/>
              </a:rPr>
              <a:t>Brought all the data into one system to drive plan / execution and evaluation</a:t>
            </a:r>
          </a:p>
          <a:p>
            <a:pPr lvl="0"/>
            <a:r>
              <a:rPr lang="en-GB" sz="2050" kern="1200" dirty="0">
                <a:solidFill>
                  <a:schemeClr val="bg1"/>
                </a:solidFill>
                <a:latin typeface="+mn-lt"/>
                <a:ea typeface="+mn-ea"/>
                <a:cs typeface="+mn-cs"/>
              </a:rPr>
              <a:t>Systemized forecasting, removing off-line workarounds, to give complete visibility</a:t>
            </a:r>
          </a:p>
          <a:p>
            <a:pPr lvl="0"/>
            <a:r>
              <a:rPr lang="en-GB" sz="2050" kern="1200" dirty="0">
                <a:solidFill>
                  <a:schemeClr val="bg1"/>
                </a:solidFill>
                <a:latin typeface="+mn-lt"/>
                <a:ea typeface="+mn-ea"/>
                <a:cs typeface="+mn-cs"/>
              </a:rPr>
              <a:t>Increased efficiency: Removing multiple system log in, improving Ways of Working</a:t>
            </a:r>
          </a:p>
          <a:p>
            <a:endParaRPr lang="en-GB" dirty="0"/>
          </a:p>
        </p:txBody>
      </p:sp>
      <p:sp>
        <p:nvSpPr>
          <p:cNvPr id="4" name="Slide Number Placeholder 3"/>
          <p:cNvSpPr>
            <a:spLocks noGrp="1"/>
          </p:cNvSpPr>
          <p:nvPr>
            <p:ph type="sldNum" sz="quarter" idx="10"/>
          </p:nvPr>
        </p:nvSpPr>
        <p:spPr/>
        <p:txBody>
          <a:bodyPr/>
          <a:lstStyle/>
          <a:p>
            <a:fld id="{10FDF182-FA6C-4144-A412-BE8CCBD9B5B6}" type="slidenum">
              <a:rPr lang="en-GB" smtClean="0"/>
              <a:t>17</a:t>
            </a:fld>
            <a:endParaRPr lang="en-GB"/>
          </a:p>
        </p:txBody>
      </p:sp>
    </p:spTree>
    <p:extLst>
      <p:ext uri="{BB962C8B-B14F-4D97-AF65-F5344CB8AC3E}">
        <p14:creationId xmlns:p14="http://schemas.microsoft.com/office/powerpoint/2010/main" val="1472858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if for nothing else they can now plan their annual promotional activities in an hour rather than six weeks it took previously.</a:t>
            </a:r>
          </a:p>
          <a:p>
            <a:endParaRPr lang="en-GB" dirty="0"/>
          </a:p>
          <a:p>
            <a:r>
              <a:rPr lang="en-GB" dirty="0"/>
              <a:t>Also though as a business we are able to get complete visibility of all the planned activity and have the ability to align this across retailers for example with Above the Line marketing events to ensure that we have true Through the Line promotions.</a:t>
            </a:r>
          </a:p>
        </p:txBody>
      </p:sp>
      <p:sp>
        <p:nvSpPr>
          <p:cNvPr id="4" name="Slide Number Placeholder 3"/>
          <p:cNvSpPr>
            <a:spLocks noGrp="1"/>
          </p:cNvSpPr>
          <p:nvPr>
            <p:ph type="sldNum" sz="quarter" idx="10"/>
          </p:nvPr>
        </p:nvSpPr>
        <p:spPr/>
        <p:txBody>
          <a:bodyPr/>
          <a:lstStyle/>
          <a:p>
            <a:fld id="{10FDF182-FA6C-4144-A412-BE8CCBD9B5B6}" type="slidenum">
              <a:rPr lang="en-GB" smtClean="0"/>
              <a:t>18</a:t>
            </a:fld>
            <a:endParaRPr lang="en-GB"/>
          </a:p>
        </p:txBody>
      </p:sp>
    </p:spTree>
    <p:extLst>
      <p:ext uri="{BB962C8B-B14F-4D97-AF65-F5344CB8AC3E}">
        <p14:creationId xmlns:p14="http://schemas.microsoft.com/office/powerpoint/2010/main" val="915089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has also help the commercial teams to create their annual supplier agreements (JBPs), by giving the ability to have fact-based discussions with their buyers, oiling the process and driving collaboration.</a:t>
            </a:r>
          </a:p>
        </p:txBody>
      </p:sp>
      <p:sp>
        <p:nvSpPr>
          <p:cNvPr id="4" name="Slide Number Placeholder 3"/>
          <p:cNvSpPr>
            <a:spLocks noGrp="1"/>
          </p:cNvSpPr>
          <p:nvPr>
            <p:ph type="sldNum" sz="quarter" idx="10"/>
          </p:nvPr>
        </p:nvSpPr>
        <p:spPr/>
        <p:txBody>
          <a:bodyPr/>
          <a:lstStyle/>
          <a:p>
            <a:fld id="{10FDF182-FA6C-4144-A412-BE8CCBD9B5B6}" type="slidenum">
              <a:rPr lang="en-GB" smtClean="0"/>
              <a:t>19</a:t>
            </a:fld>
            <a:endParaRPr lang="en-GB"/>
          </a:p>
        </p:txBody>
      </p:sp>
    </p:spTree>
    <p:extLst>
      <p:ext uri="{BB962C8B-B14F-4D97-AF65-F5344CB8AC3E}">
        <p14:creationId xmlns:p14="http://schemas.microsoft.com/office/powerpoint/2010/main" val="437980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Number of promos reduced 2018 vs 2017 by 1/3</a:t>
            </a:r>
            <a:r>
              <a:rPr lang="en-GB" baseline="30000" dirty="0"/>
              <a:t>rd </a:t>
            </a:r>
          </a:p>
          <a:p>
            <a:r>
              <a:rPr lang="en-GB" baseline="0" dirty="0"/>
              <a:t>Top line held</a:t>
            </a:r>
          </a:p>
          <a:p>
            <a:r>
              <a:rPr lang="en-GB" baseline="0" dirty="0"/>
              <a:t>Bottom line growth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803B3-B614-49B9-9883-1AB7615556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700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of the major issues that we were having specifically was due to having spreadsheet workarounds to manage over-riders and lumps sums.  These gaps in our financial reporting didn’t allow us to have full visibility of the P&amp;L without a lot of manual work, which limited the time available gain insights from post-promotional evaluation.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now no longer the case and we can quickly financialise changes to the forecast for example and have complete visibility of the commercial P&amp;L.</a:t>
            </a:r>
          </a:p>
          <a:p>
            <a:endParaRPr lang="en-GB" dirty="0"/>
          </a:p>
        </p:txBody>
      </p:sp>
      <p:sp>
        <p:nvSpPr>
          <p:cNvPr id="4" name="Slide Number Placeholder 3"/>
          <p:cNvSpPr>
            <a:spLocks noGrp="1"/>
          </p:cNvSpPr>
          <p:nvPr>
            <p:ph type="sldNum" sz="quarter" idx="10"/>
          </p:nvPr>
        </p:nvSpPr>
        <p:spPr/>
        <p:txBody>
          <a:bodyPr/>
          <a:lstStyle/>
          <a:p>
            <a:fld id="{10FDF182-FA6C-4144-A412-BE8CCBD9B5B6}" type="slidenum">
              <a:rPr lang="en-GB" smtClean="0"/>
              <a:t>21</a:t>
            </a:fld>
            <a:endParaRPr lang="en-GB"/>
          </a:p>
        </p:txBody>
      </p:sp>
    </p:spTree>
    <p:extLst>
      <p:ext uri="{BB962C8B-B14F-4D97-AF65-F5344CB8AC3E}">
        <p14:creationId xmlns:p14="http://schemas.microsoft.com/office/powerpoint/2010/main" val="231683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Hovis brand itself dates back to 1886 and during this long history, amongst many other innovations, created what has been voted Britain’s favourite ever television advert: “Boy on a bike” directed by Ridley Scott, who went on six year later to film “Alien”.  During our time there have been several changes in ownership, including being part of Premier Foods… </a:t>
            </a:r>
          </a:p>
          <a:p>
            <a:endParaRPr lang="en-GB" dirty="0"/>
          </a:p>
        </p:txBody>
      </p:sp>
      <p:sp>
        <p:nvSpPr>
          <p:cNvPr id="4" name="Slide Number Placeholder 3"/>
          <p:cNvSpPr>
            <a:spLocks noGrp="1"/>
          </p:cNvSpPr>
          <p:nvPr>
            <p:ph type="sldNum" sz="quarter" idx="10"/>
          </p:nvPr>
        </p:nvSpPr>
        <p:spPr/>
        <p:txBody>
          <a:bodyPr/>
          <a:lstStyle/>
          <a:p>
            <a:fld id="{10FDF182-FA6C-4144-A412-BE8CCBD9B5B6}" type="slidenum">
              <a:rPr lang="en-GB" smtClean="0"/>
              <a:t>3</a:t>
            </a:fld>
            <a:endParaRPr lang="en-GB"/>
          </a:p>
        </p:txBody>
      </p:sp>
    </p:spTree>
    <p:extLst>
      <p:ext uri="{BB962C8B-B14F-4D97-AF65-F5344CB8AC3E}">
        <p14:creationId xmlns:p14="http://schemas.microsoft.com/office/powerpoint/2010/main" val="3848209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Control and visibility around accruals and releases.</a:t>
            </a:r>
          </a:p>
          <a:p>
            <a:pPr>
              <a:lnSpc>
                <a:spcPct val="150000"/>
              </a:lnSpc>
            </a:pPr>
            <a:r>
              <a:rPr lang="en-GB" sz="1200" dirty="0">
                <a:solidFill>
                  <a:srgbClr val="1C0400"/>
                </a:solidFill>
              </a:rPr>
              <a:t>Tighter Accruals</a:t>
            </a:r>
          </a:p>
          <a:p>
            <a:pPr marL="171450" indent="-171450">
              <a:lnSpc>
                <a:spcPct val="150000"/>
              </a:lnSpc>
              <a:buFontTx/>
              <a:buChar char="-"/>
            </a:pPr>
            <a:r>
              <a:rPr lang="en-GB" sz="1200" dirty="0">
                <a:solidFill>
                  <a:srgbClr val="1C0400"/>
                </a:solidFill>
              </a:rPr>
              <a:t>Managing the trade spend in the system that manages our Accruals</a:t>
            </a:r>
          </a:p>
          <a:p>
            <a:pPr marL="171450" indent="-171450">
              <a:lnSpc>
                <a:spcPct val="150000"/>
              </a:lnSpc>
              <a:buFontTx/>
              <a:buChar char="-"/>
            </a:pPr>
            <a:r>
              <a:rPr lang="en-GB" sz="1200" dirty="0">
                <a:solidFill>
                  <a:srgbClr val="1C0400"/>
                </a:solidFill>
              </a:rPr>
              <a:t>Output at month can be interfaced directly with Hovis balance sheet</a:t>
            </a:r>
          </a:p>
          <a:p>
            <a:pPr marL="171450" indent="-171450">
              <a:lnSpc>
                <a:spcPct val="150000"/>
              </a:lnSpc>
              <a:buFontTx/>
              <a:buChar char="-"/>
            </a:pPr>
            <a:r>
              <a:rPr lang="en-GB" sz="1200" dirty="0">
                <a:solidFill>
                  <a:srgbClr val="1C0400"/>
                </a:solidFill>
              </a:rPr>
              <a:t>Accruals are managed more closer to Actuals to allow better cash utilisation</a:t>
            </a:r>
          </a:p>
          <a:p>
            <a:pPr>
              <a:lnSpc>
                <a:spcPct val="150000"/>
              </a:lnSpc>
            </a:pPr>
            <a:r>
              <a:rPr lang="en-GB" sz="1200" dirty="0">
                <a:solidFill>
                  <a:srgbClr val="1C0400"/>
                </a:solidFill>
              </a:rPr>
              <a:t>Quicker Payment Process</a:t>
            </a:r>
          </a:p>
          <a:p>
            <a:pPr marL="171450" indent="-171450">
              <a:lnSpc>
                <a:spcPct val="150000"/>
              </a:lnSpc>
              <a:buFontTx/>
              <a:buChar char="-"/>
            </a:pPr>
            <a:r>
              <a:rPr lang="en-GB" sz="1200" dirty="0">
                <a:solidFill>
                  <a:srgbClr val="1C0400"/>
                </a:solidFill>
              </a:rPr>
              <a:t>Allowing better balance of unmatched accruals</a:t>
            </a:r>
          </a:p>
          <a:p>
            <a:pPr marL="171450" indent="-171450">
              <a:lnSpc>
                <a:spcPct val="150000"/>
              </a:lnSpc>
              <a:buFontTx/>
              <a:buChar char="-"/>
            </a:pPr>
            <a:r>
              <a:rPr lang="en-GB" sz="1200" dirty="0">
                <a:solidFill>
                  <a:srgbClr val="1C0400"/>
                </a:solidFill>
              </a:rPr>
              <a:t>Improving control over accruals</a:t>
            </a:r>
          </a:p>
          <a:p>
            <a:pPr marL="171450" indent="-171450">
              <a:lnSpc>
                <a:spcPct val="150000"/>
              </a:lnSpc>
              <a:buFontTx/>
              <a:buChar char="-"/>
            </a:pPr>
            <a:r>
              <a:rPr lang="en-GB" sz="1200" dirty="0">
                <a:solidFill>
                  <a:srgbClr val="1C0400"/>
                </a:solidFill>
              </a:rPr>
              <a:t>Accounts Receivable and NAMs able to quickly process documents	</a:t>
            </a:r>
          </a:p>
          <a:p>
            <a:pPr>
              <a:lnSpc>
                <a:spcPct val="150000"/>
              </a:lnSpc>
            </a:pPr>
            <a:r>
              <a:rPr lang="en-GB" sz="1200" dirty="0">
                <a:solidFill>
                  <a:srgbClr val="1C0400"/>
                </a:solidFill>
              </a:rPr>
              <a:t>Reducing Aged Debt</a:t>
            </a:r>
          </a:p>
          <a:p>
            <a:pPr marL="171450" indent="-171450">
              <a:lnSpc>
                <a:spcPct val="150000"/>
              </a:lnSpc>
              <a:buFontTx/>
              <a:buChar char="-"/>
            </a:pPr>
            <a:r>
              <a:rPr lang="en-GB" sz="1200" dirty="0">
                <a:solidFill>
                  <a:srgbClr val="1C0400"/>
                </a:solidFill>
              </a:rPr>
              <a:t>Important measure for cashflow and lending facilities</a:t>
            </a:r>
          </a:p>
          <a:p>
            <a:endParaRPr lang="en-GB" dirty="0"/>
          </a:p>
        </p:txBody>
      </p:sp>
      <p:sp>
        <p:nvSpPr>
          <p:cNvPr id="4" name="Slide Number Placeholder 3"/>
          <p:cNvSpPr>
            <a:spLocks noGrp="1"/>
          </p:cNvSpPr>
          <p:nvPr>
            <p:ph type="sldNum" sz="quarter" idx="10"/>
          </p:nvPr>
        </p:nvSpPr>
        <p:spPr/>
        <p:txBody>
          <a:bodyPr/>
          <a:lstStyle/>
          <a:p>
            <a:fld id="{10FDF182-FA6C-4144-A412-BE8CCBD9B5B6}" type="slidenum">
              <a:rPr lang="en-GB" smtClean="0"/>
              <a:t>22</a:t>
            </a:fld>
            <a:endParaRPr lang="en-GB"/>
          </a:p>
        </p:txBody>
      </p:sp>
    </p:spTree>
    <p:extLst>
      <p:ext uri="{BB962C8B-B14F-4D97-AF65-F5344CB8AC3E}">
        <p14:creationId xmlns:p14="http://schemas.microsoft.com/office/powerpoint/2010/main" val="3170645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Governance and Control</a:t>
            </a:r>
          </a:p>
          <a:p>
            <a:pPr marL="0" indent="0">
              <a:buFontTx/>
              <a:buNone/>
            </a:pPr>
            <a:r>
              <a:rPr lang="en-GB" dirty="0"/>
              <a:t>- Auditors approval very strong – “step change in governance and control”</a:t>
            </a:r>
          </a:p>
          <a:p>
            <a:endParaRPr lang="en-GB" dirty="0"/>
          </a:p>
        </p:txBody>
      </p:sp>
      <p:sp>
        <p:nvSpPr>
          <p:cNvPr id="4" name="Slide Number Placeholder 3"/>
          <p:cNvSpPr>
            <a:spLocks noGrp="1"/>
          </p:cNvSpPr>
          <p:nvPr>
            <p:ph type="sldNum" sz="quarter" idx="10"/>
          </p:nvPr>
        </p:nvSpPr>
        <p:spPr/>
        <p:txBody>
          <a:bodyPr/>
          <a:lstStyle/>
          <a:p>
            <a:fld id="{10FDF182-FA6C-4144-A412-BE8CCBD9B5B6}" type="slidenum">
              <a:rPr lang="en-GB" smtClean="0"/>
              <a:t>23</a:t>
            </a:fld>
            <a:endParaRPr lang="en-GB"/>
          </a:p>
        </p:txBody>
      </p:sp>
    </p:spTree>
    <p:extLst>
      <p:ext uri="{BB962C8B-B14F-4D97-AF65-F5344CB8AC3E}">
        <p14:creationId xmlns:p14="http://schemas.microsoft.com/office/powerpoint/2010/main" val="1695600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where are the next steps that we are talking about with UpClear…</a:t>
            </a:r>
          </a:p>
        </p:txBody>
      </p:sp>
      <p:sp>
        <p:nvSpPr>
          <p:cNvPr id="4" name="Slide Number Placeholder 3"/>
          <p:cNvSpPr>
            <a:spLocks noGrp="1"/>
          </p:cNvSpPr>
          <p:nvPr>
            <p:ph type="sldNum" sz="quarter" idx="10"/>
          </p:nvPr>
        </p:nvSpPr>
        <p:spPr/>
        <p:txBody>
          <a:bodyPr/>
          <a:lstStyle/>
          <a:p>
            <a:fld id="{10FDF182-FA6C-4144-A412-BE8CCBD9B5B6}" type="slidenum">
              <a:rPr lang="en-GB" smtClean="0"/>
              <a:t>24</a:t>
            </a:fld>
            <a:endParaRPr lang="en-GB"/>
          </a:p>
        </p:txBody>
      </p:sp>
    </p:spTree>
    <p:extLst>
      <p:ext uri="{BB962C8B-B14F-4D97-AF65-F5344CB8AC3E}">
        <p14:creationId xmlns:p14="http://schemas.microsoft.com/office/powerpoint/2010/main" val="1809016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is around Risks and Opportunities… &lt; HW to finish notes &gt;</a:t>
            </a:r>
          </a:p>
        </p:txBody>
      </p:sp>
      <p:sp>
        <p:nvSpPr>
          <p:cNvPr id="4" name="Slide Number Placeholder 3"/>
          <p:cNvSpPr>
            <a:spLocks noGrp="1"/>
          </p:cNvSpPr>
          <p:nvPr>
            <p:ph type="sldNum" sz="quarter" idx="10"/>
          </p:nvPr>
        </p:nvSpPr>
        <p:spPr/>
        <p:txBody>
          <a:bodyPr/>
          <a:lstStyle/>
          <a:p>
            <a:fld id="{10FDF182-FA6C-4144-A412-BE8CCBD9B5B6}" type="slidenum">
              <a:rPr lang="en-GB" smtClean="0"/>
              <a:t>25</a:t>
            </a:fld>
            <a:endParaRPr lang="en-GB"/>
          </a:p>
        </p:txBody>
      </p:sp>
    </p:spTree>
    <p:extLst>
      <p:ext uri="{BB962C8B-B14F-4D97-AF65-F5344CB8AC3E}">
        <p14:creationId xmlns:p14="http://schemas.microsoft.com/office/powerpoint/2010/main" val="414713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UpClear are also developing some really good Top Down Planning functionality, which taking value and / or volume from a previous period can then be used as the basis for the coming year’s plan. This would allow us to create complete plans by channel quickly and efficiently based on a number of assumptions and growth buckets, which we can then use as the basis for the NAMs to start their bottom up planning process.</a:t>
            </a:r>
          </a:p>
        </p:txBody>
      </p:sp>
      <p:sp>
        <p:nvSpPr>
          <p:cNvPr id="4" name="Slide Number Placeholder 3"/>
          <p:cNvSpPr>
            <a:spLocks noGrp="1"/>
          </p:cNvSpPr>
          <p:nvPr>
            <p:ph type="sldNum" sz="quarter" idx="10"/>
          </p:nvPr>
        </p:nvSpPr>
        <p:spPr/>
        <p:txBody>
          <a:bodyPr/>
          <a:lstStyle/>
          <a:p>
            <a:fld id="{10FDF182-FA6C-4144-A412-BE8CCBD9B5B6}" type="slidenum">
              <a:rPr lang="en-GB" smtClean="0"/>
              <a:t>26</a:t>
            </a:fld>
            <a:endParaRPr lang="en-GB"/>
          </a:p>
        </p:txBody>
      </p:sp>
    </p:spTree>
    <p:extLst>
      <p:ext uri="{BB962C8B-B14F-4D97-AF65-F5344CB8AC3E}">
        <p14:creationId xmlns:p14="http://schemas.microsoft.com/office/powerpoint/2010/main" val="1110875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Pricing conditionality tracking</a:t>
            </a:r>
          </a:p>
          <a:p>
            <a:pPr lvl="1"/>
            <a:r>
              <a:rPr lang="en-GB" dirty="0"/>
              <a:t>Volume targets / core distribution / logs efficiencies / front to back &lt; HW to finish notes &gt;</a:t>
            </a:r>
          </a:p>
          <a:p>
            <a:endParaRPr lang="en-GB" dirty="0"/>
          </a:p>
        </p:txBody>
      </p:sp>
      <p:sp>
        <p:nvSpPr>
          <p:cNvPr id="4" name="Slide Number Placeholder 3"/>
          <p:cNvSpPr>
            <a:spLocks noGrp="1"/>
          </p:cNvSpPr>
          <p:nvPr>
            <p:ph type="sldNum" sz="quarter" idx="10"/>
          </p:nvPr>
        </p:nvSpPr>
        <p:spPr/>
        <p:txBody>
          <a:bodyPr/>
          <a:lstStyle/>
          <a:p>
            <a:fld id="{10FDF182-FA6C-4144-A412-BE8CCBD9B5B6}" type="slidenum">
              <a:rPr lang="en-GB" smtClean="0"/>
              <a:t>27</a:t>
            </a:fld>
            <a:endParaRPr lang="en-GB"/>
          </a:p>
        </p:txBody>
      </p:sp>
    </p:spTree>
    <p:extLst>
      <p:ext uri="{BB962C8B-B14F-4D97-AF65-F5344CB8AC3E}">
        <p14:creationId xmlns:p14="http://schemas.microsoft.com/office/powerpoint/2010/main" val="3295864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when it comes to planning, we have been talking with UpClear about their RGM continuum, driving the capability of the business forward, to deliver full strategic functionality, including promotional optimisation, with intelligent “What if?” scenario planning. Given the opportunities that we have already taken to optimise our plans this could potentially be another step change in RGM and value capture terms for the business.</a:t>
            </a:r>
          </a:p>
        </p:txBody>
      </p:sp>
      <p:sp>
        <p:nvSpPr>
          <p:cNvPr id="4" name="Slide Number Placeholder 3"/>
          <p:cNvSpPr>
            <a:spLocks noGrp="1"/>
          </p:cNvSpPr>
          <p:nvPr>
            <p:ph type="sldNum" sz="quarter" idx="10"/>
          </p:nvPr>
        </p:nvSpPr>
        <p:spPr/>
        <p:txBody>
          <a:bodyPr/>
          <a:lstStyle/>
          <a:p>
            <a:fld id="{10FDF182-FA6C-4144-A412-BE8CCBD9B5B6}" type="slidenum">
              <a:rPr lang="en-GB" smtClean="0"/>
              <a:t>28</a:t>
            </a:fld>
            <a:endParaRPr lang="en-GB"/>
          </a:p>
        </p:txBody>
      </p:sp>
    </p:spTree>
    <p:extLst>
      <p:ext uri="{BB962C8B-B14F-4D97-AF65-F5344CB8AC3E}">
        <p14:creationId xmlns:p14="http://schemas.microsoft.com/office/powerpoint/2010/main" val="251011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finally, with the information and insight that we now have from UpClear’s solution we are able to begin Supply Chain Optimisation… &lt; HW to finish notes &gt;</a:t>
            </a:r>
          </a:p>
        </p:txBody>
      </p:sp>
      <p:sp>
        <p:nvSpPr>
          <p:cNvPr id="4" name="Slide Number Placeholder 3"/>
          <p:cNvSpPr>
            <a:spLocks noGrp="1"/>
          </p:cNvSpPr>
          <p:nvPr>
            <p:ph type="sldNum" sz="quarter" idx="10"/>
          </p:nvPr>
        </p:nvSpPr>
        <p:spPr/>
        <p:txBody>
          <a:bodyPr/>
          <a:lstStyle/>
          <a:p>
            <a:fld id="{10FDF182-FA6C-4144-A412-BE8CCBD9B5B6}" type="slidenum">
              <a:rPr lang="en-GB" smtClean="0"/>
              <a:t>29</a:t>
            </a:fld>
            <a:endParaRPr lang="en-GB"/>
          </a:p>
        </p:txBody>
      </p:sp>
    </p:spTree>
    <p:extLst>
      <p:ext uri="{BB962C8B-B14F-4D97-AF65-F5344CB8AC3E}">
        <p14:creationId xmlns:p14="http://schemas.microsoft.com/office/powerpoint/2010/main" val="2648776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in summary, working collaboratively what have we achieved in terms of building an RGM organisation? This is UpClear’s RGM framework and together, well we’ve achieved quite lot: we have the basics, in terms of trade promotion management, O2C and insights very much in place. The next steps are to take the information and visibility that we now have around not only trade spend but at individual customer profitability level and leverage further to optimise the P&amp;L.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803B3-B614-49B9-9883-1AB7615556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865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a:t>
            </a:r>
          </a:p>
          <a:p>
            <a:r>
              <a:rPr lang="en-GB" dirty="0"/>
              <a:t>Can I take any questions from the floor?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803B3-B614-49B9-9883-1AB7615556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318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3.5k employees across 18 sites, including 9 bakeries and 6 mills where we use about 900,000 tonnes of wheat per year.  To put that into perspective the entire Scotch whisky industry uses only 800,000 tonnes of barley a year</a:t>
            </a:r>
          </a:p>
          <a:p>
            <a:endParaRPr lang="en-GB" dirty="0"/>
          </a:p>
        </p:txBody>
      </p:sp>
      <p:sp>
        <p:nvSpPr>
          <p:cNvPr id="4" name="Slide Number Placeholder 3"/>
          <p:cNvSpPr>
            <a:spLocks noGrp="1"/>
          </p:cNvSpPr>
          <p:nvPr>
            <p:ph type="sldNum" sz="quarter" idx="10"/>
          </p:nvPr>
        </p:nvSpPr>
        <p:spPr/>
        <p:txBody>
          <a:bodyPr/>
          <a:lstStyle/>
          <a:p>
            <a:fld id="{10FDF182-FA6C-4144-A412-BE8CCBD9B5B6}" type="slidenum">
              <a:rPr lang="en-GB" smtClean="0"/>
              <a:t>4</a:t>
            </a:fld>
            <a:endParaRPr lang="en-GB"/>
          </a:p>
        </p:txBody>
      </p:sp>
    </p:spTree>
    <p:extLst>
      <p:ext uri="{BB962C8B-B14F-4D97-AF65-F5344CB8AC3E}">
        <p14:creationId xmlns:p14="http://schemas.microsoft.com/office/powerpoint/2010/main" val="3684344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terms of scale at Hovis we bake 10m loaves per week.  End to end this equivalent per month to more than the length of the Great Wall of China.  </a:t>
            </a:r>
          </a:p>
          <a:p>
            <a:r>
              <a:rPr lang="en-GB" dirty="0"/>
              <a:t>It would take about five months for us to reach the moon!</a:t>
            </a:r>
          </a:p>
          <a:p>
            <a:endParaRPr lang="en-GB" dirty="0"/>
          </a:p>
        </p:txBody>
      </p:sp>
      <p:sp>
        <p:nvSpPr>
          <p:cNvPr id="4" name="Slide Number Placeholder 3"/>
          <p:cNvSpPr>
            <a:spLocks noGrp="1"/>
          </p:cNvSpPr>
          <p:nvPr>
            <p:ph type="sldNum" sz="quarter" idx="10"/>
          </p:nvPr>
        </p:nvSpPr>
        <p:spPr/>
        <p:txBody>
          <a:bodyPr/>
          <a:lstStyle/>
          <a:p>
            <a:fld id="{10FDF182-FA6C-4144-A412-BE8CCBD9B5B6}" type="slidenum">
              <a:rPr lang="en-GB" smtClean="0"/>
              <a:t>5</a:t>
            </a:fld>
            <a:endParaRPr lang="en-GB"/>
          </a:p>
        </p:txBody>
      </p:sp>
    </p:spTree>
    <p:extLst>
      <p:ext uri="{BB962C8B-B14F-4D97-AF65-F5344CB8AC3E}">
        <p14:creationId xmlns:p14="http://schemas.microsoft.com/office/powerpoint/2010/main" val="4081854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majority share of the Company was sold in 2014 to the Californian head quartered Gore Group, essentially leaving Hovis as a standalone company.</a:t>
            </a:r>
          </a:p>
          <a:p>
            <a:endParaRPr lang="en-GB" dirty="0"/>
          </a:p>
        </p:txBody>
      </p:sp>
      <p:sp>
        <p:nvSpPr>
          <p:cNvPr id="4" name="Slide Number Placeholder 3"/>
          <p:cNvSpPr>
            <a:spLocks noGrp="1"/>
          </p:cNvSpPr>
          <p:nvPr>
            <p:ph type="sldNum" sz="quarter" idx="10"/>
          </p:nvPr>
        </p:nvSpPr>
        <p:spPr/>
        <p:txBody>
          <a:bodyPr/>
          <a:lstStyle/>
          <a:p>
            <a:fld id="{10FDF182-FA6C-4144-A412-BE8CCBD9B5B6}" type="slidenum">
              <a:rPr lang="en-GB" smtClean="0"/>
              <a:t>6</a:t>
            </a:fld>
            <a:endParaRPr lang="en-GB"/>
          </a:p>
        </p:txBody>
      </p:sp>
    </p:spTree>
    <p:extLst>
      <p:ext uri="{BB962C8B-B14F-4D97-AF65-F5344CB8AC3E}">
        <p14:creationId xmlns:p14="http://schemas.microsoft.com/office/powerpoint/2010/main" val="730246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spcBef>
                <a:spcPts val="0"/>
              </a:spcBef>
              <a:spcAft>
                <a:spcPts val="0"/>
              </a:spcAft>
              <a:buClr>
                <a:schemeClr val="dk1"/>
              </a:buClr>
              <a:buSzPts val="1200"/>
              <a:buFont typeface="Calibri"/>
              <a:buChar char="-"/>
            </a:pPr>
            <a:r>
              <a:rPr lang="en-US" sz="1200" b="0" i="0" u="none" strike="noStrike" cap="none" dirty="0">
                <a:solidFill>
                  <a:schemeClr val="dk1"/>
                </a:solidFill>
                <a:latin typeface="+mn-lt"/>
                <a:ea typeface="Calibri"/>
                <a:cs typeface="Calibri"/>
                <a:sym typeface="Calibri"/>
              </a:rPr>
              <a:t>And we were at the POI in Amsterdam last year where we spoke about our business transformation project and how working with UpClear we deployed a solution that was drives all of the Cash flow and financial processes from month end/Accruals posting to payments and invoicing management and reconciliation to Revenue Management capability across promo efficiency, pricing and Trade Terms management to S&amp;OP and demand planning integration</a:t>
            </a:r>
          </a:p>
          <a:p>
            <a:pPr marL="0" marR="0" lvl="0" indent="0" algn="l" rtl="0">
              <a:spcBef>
                <a:spcPts val="0"/>
              </a:spcBef>
              <a:spcAft>
                <a:spcPts val="0"/>
              </a:spcAft>
              <a:buNone/>
            </a:pPr>
            <a:endParaRPr lang="en-US" dirty="0"/>
          </a:p>
          <a:p>
            <a:pPr marL="0" marR="0" lvl="0" indent="0" algn="l" rtl="0">
              <a:spcBef>
                <a:spcPts val="0"/>
              </a:spcBef>
              <a:spcAft>
                <a:spcPts val="0"/>
              </a:spcAft>
              <a:buNone/>
            </a:pPr>
            <a:r>
              <a:rPr lang="en-US" dirty="0"/>
              <a:t>Last year, Hovis joined UpClear at the POI in Amsterdam where myself and our IS Director, Dom Howson, spoke about our business transformation project with UpClear. </a:t>
            </a:r>
          </a:p>
          <a:p>
            <a:pPr marL="0" marR="0" lvl="0" indent="0" algn="l" rtl="0">
              <a:spcBef>
                <a:spcPts val="0"/>
              </a:spcBef>
              <a:spcAft>
                <a:spcPts val="0"/>
              </a:spcAft>
              <a:buNone/>
            </a:pPr>
            <a:r>
              <a:rPr lang="en-US" dirty="0"/>
              <a:t>We described the positive impact we’ve seen to our financial processes at month end, our accrual management streamlining, our cash flow improvements and how it all ties into our revenue management capability, especially our ability to measure promo efficiency and adjust our forward planning accordingly. </a:t>
            </a:r>
          </a:p>
          <a:p>
            <a:pPr marL="0" marR="0" lvl="0" indent="0" algn="l" rtl="0">
              <a:spcBef>
                <a:spcPts val="0"/>
              </a:spcBef>
              <a:spcAft>
                <a:spcPts val="0"/>
              </a:spcAft>
              <a:buNone/>
            </a:pPr>
            <a:endParaRPr lang="en-US" dirty="0"/>
          </a:p>
          <a:p>
            <a:pPr marL="0" marR="0" lvl="0" indent="0" algn="l" rtl="0">
              <a:spcBef>
                <a:spcPts val="0"/>
              </a:spcBef>
              <a:spcAft>
                <a:spcPts val="0"/>
              </a:spcAft>
              <a:buNone/>
            </a:pPr>
            <a:r>
              <a:rPr lang="en-US" dirty="0"/>
              <a:t>We also spoke about the implementation, the legacy system that we needed to replace and how we integrated </a:t>
            </a:r>
            <a:r>
              <a:rPr lang="en-US" dirty="0" err="1"/>
              <a:t>Blueplanner</a:t>
            </a:r>
            <a:r>
              <a:rPr lang="en-US" dirty="0"/>
              <a:t> into our growing cloud business platform. </a:t>
            </a:r>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10"/>
          </p:nvPr>
        </p:nvSpPr>
        <p:spPr/>
        <p:txBody>
          <a:bodyPr/>
          <a:lstStyle/>
          <a:p>
            <a:fld id="{10FDF182-FA6C-4144-A412-BE8CCBD9B5B6}" type="slidenum">
              <a:rPr lang="en-GB" smtClean="0"/>
              <a:t>7</a:t>
            </a:fld>
            <a:endParaRPr lang="en-GB"/>
          </a:p>
        </p:txBody>
      </p:sp>
    </p:spTree>
    <p:extLst>
      <p:ext uri="{BB962C8B-B14F-4D97-AF65-F5344CB8AC3E}">
        <p14:creationId xmlns:p14="http://schemas.microsoft.com/office/powerpoint/2010/main" val="1154998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dirty="0"/>
              <a:t>Last year we </a:t>
            </a:r>
            <a:r>
              <a:rPr lang="en-US" dirty="0" err="1"/>
              <a:t>focussed</a:t>
            </a:r>
            <a:r>
              <a:rPr lang="en-US" dirty="0"/>
              <a:t> on </a:t>
            </a:r>
            <a:r>
              <a:rPr lang="en-US" sz="1200" b="0" i="0" u="none" strike="noStrike" cap="none" dirty="0">
                <a:solidFill>
                  <a:schemeClr val="dk1"/>
                </a:solidFill>
                <a:latin typeface="+mn-lt"/>
                <a:ea typeface="Calibri"/>
                <a:cs typeface="Calibri"/>
                <a:sym typeface="Calibri"/>
              </a:rPr>
              <a:t>how that solution addressed the core problems that we faced as a business, which we grouped into People and Process AND Solution. It is the people and process piece, with the enabling technology that has enabled us to become an RGM </a:t>
            </a:r>
            <a:r>
              <a:rPr lang="en-US" sz="1200" b="0" i="0" u="none" strike="noStrike" cap="none" dirty="0" err="1">
                <a:solidFill>
                  <a:schemeClr val="dk1"/>
                </a:solidFill>
                <a:latin typeface="+mn-lt"/>
                <a:ea typeface="Calibri"/>
                <a:cs typeface="Calibri"/>
                <a:sym typeface="Calibri"/>
              </a:rPr>
              <a:t>organisation</a:t>
            </a:r>
            <a:r>
              <a:rPr lang="en-US" sz="1200" b="0" i="0" u="none" strike="noStrike" cap="none" dirty="0">
                <a:solidFill>
                  <a:schemeClr val="dk1"/>
                </a:solidFill>
                <a:latin typeface="+mn-lt"/>
                <a:ea typeface="Calibri"/>
                <a:cs typeface="Calibri"/>
                <a:sym typeface="Calibri"/>
              </a:rPr>
              <a:t> and which I will talk about today.</a:t>
            </a:r>
            <a:endParaRPr lang="en-US" dirty="0"/>
          </a:p>
        </p:txBody>
      </p:sp>
      <p:sp>
        <p:nvSpPr>
          <p:cNvPr id="4" name="Slide Number Placeholder 3"/>
          <p:cNvSpPr>
            <a:spLocks noGrp="1"/>
          </p:cNvSpPr>
          <p:nvPr>
            <p:ph type="sldNum" sz="quarter" idx="10"/>
          </p:nvPr>
        </p:nvSpPr>
        <p:spPr/>
        <p:txBody>
          <a:bodyPr/>
          <a:lstStyle/>
          <a:p>
            <a:fld id="{10FDF182-FA6C-4144-A412-BE8CCBD9B5B6}" type="slidenum">
              <a:rPr lang="en-GB" smtClean="0"/>
              <a:t>8</a:t>
            </a:fld>
            <a:endParaRPr lang="en-GB"/>
          </a:p>
        </p:txBody>
      </p:sp>
    </p:spTree>
    <p:extLst>
      <p:ext uri="{BB962C8B-B14F-4D97-AF65-F5344CB8AC3E}">
        <p14:creationId xmlns:p14="http://schemas.microsoft.com/office/powerpoint/2010/main" val="1797131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Pricing Ladder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Conditionality around channel payments, distribution and logistics</a:t>
            </a:r>
          </a:p>
          <a:p>
            <a:pPr marL="171450" indent="-171450">
              <a:buFontTx/>
              <a:buChar char="-"/>
            </a:pPr>
            <a:r>
              <a:rPr lang="en-GB" dirty="0"/>
              <a:t>Enabled a pricing structure to be put in place with which to build a defendable pricing ladder for all customers and SKUs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803B3-B614-49B9-9883-1AB7615556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609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defensibility is especially important in the UK at the moment with a number of big name mergers from Sainsbury’s and Asda to Tesco and the countries biggest wholesaler Booker.  This blurring of channel distinctions makes the management of pricing across customers vital.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803B3-B614-49B9-9883-1AB7615556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488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2CC216-EF40-40BB-A8DD-375B24AB5B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D166D227-143F-4FAF-B6B4-E43D3C068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F1E4D042-9C27-47A0-B837-3CB81CB88BDA}"/>
              </a:ext>
            </a:extLst>
          </p:cNvPr>
          <p:cNvSpPr>
            <a:spLocks noGrp="1"/>
          </p:cNvSpPr>
          <p:nvPr>
            <p:ph type="dt" sz="half" idx="10"/>
          </p:nvPr>
        </p:nvSpPr>
        <p:spPr/>
        <p:txBody>
          <a:bodyPr/>
          <a:lstStyle/>
          <a:p>
            <a:fld id="{C182BB07-DD50-47B4-A73E-EB0BF0C6B690}" type="datetimeFigureOut">
              <a:rPr lang="en-GB" smtClean="0"/>
              <a:t>6/10/18</a:t>
            </a:fld>
            <a:endParaRPr lang="en-GB"/>
          </a:p>
        </p:txBody>
      </p:sp>
      <p:sp>
        <p:nvSpPr>
          <p:cNvPr id="5" name="Footer Placeholder 4">
            <a:extLst>
              <a:ext uri="{FF2B5EF4-FFF2-40B4-BE49-F238E27FC236}">
                <a16:creationId xmlns:a16="http://schemas.microsoft.com/office/drawing/2014/main" xmlns="" id="{AD4393B1-EA42-44FD-84F4-0FF9F090F4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329C939-CD97-47AC-B705-D3F4B8833510}"/>
              </a:ext>
            </a:extLst>
          </p:cNvPr>
          <p:cNvSpPr>
            <a:spLocks noGrp="1"/>
          </p:cNvSpPr>
          <p:nvPr>
            <p:ph type="sldNum" sz="quarter" idx="12"/>
          </p:nvPr>
        </p:nvSpPr>
        <p:spPr/>
        <p:txBody>
          <a:bodyPr/>
          <a:lstStyle/>
          <a:p>
            <a:fld id="{5F18A9EB-29E7-48D2-97A4-796745194FCF}" type="slidenum">
              <a:rPr lang="en-GB" smtClean="0"/>
              <a:t>‹#›</a:t>
            </a:fld>
            <a:endParaRPr lang="en-GB"/>
          </a:p>
        </p:txBody>
      </p:sp>
    </p:spTree>
    <p:extLst>
      <p:ext uri="{BB962C8B-B14F-4D97-AF65-F5344CB8AC3E}">
        <p14:creationId xmlns:p14="http://schemas.microsoft.com/office/powerpoint/2010/main" val="1460628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D45878-991D-45EB-94B0-1712041DA36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6CA261F8-37E9-4055-8912-5367B96D9C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FEF9B99-78B4-466F-AF55-CD7AB1B8AC7B}"/>
              </a:ext>
            </a:extLst>
          </p:cNvPr>
          <p:cNvSpPr>
            <a:spLocks noGrp="1"/>
          </p:cNvSpPr>
          <p:nvPr>
            <p:ph type="dt" sz="half" idx="10"/>
          </p:nvPr>
        </p:nvSpPr>
        <p:spPr/>
        <p:txBody>
          <a:bodyPr/>
          <a:lstStyle/>
          <a:p>
            <a:fld id="{C182BB07-DD50-47B4-A73E-EB0BF0C6B690}" type="datetimeFigureOut">
              <a:rPr lang="en-GB" smtClean="0"/>
              <a:t>6/10/18</a:t>
            </a:fld>
            <a:endParaRPr lang="en-GB"/>
          </a:p>
        </p:txBody>
      </p:sp>
      <p:sp>
        <p:nvSpPr>
          <p:cNvPr id="5" name="Footer Placeholder 4">
            <a:extLst>
              <a:ext uri="{FF2B5EF4-FFF2-40B4-BE49-F238E27FC236}">
                <a16:creationId xmlns:a16="http://schemas.microsoft.com/office/drawing/2014/main" xmlns="" id="{56332870-B781-4C62-8910-E11E48AB36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ED04D2C4-0BC9-439F-9017-FC3E400D38B0}"/>
              </a:ext>
            </a:extLst>
          </p:cNvPr>
          <p:cNvSpPr>
            <a:spLocks noGrp="1"/>
          </p:cNvSpPr>
          <p:nvPr>
            <p:ph type="sldNum" sz="quarter" idx="12"/>
          </p:nvPr>
        </p:nvSpPr>
        <p:spPr/>
        <p:txBody>
          <a:bodyPr/>
          <a:lstStyle/>
          <a:p>
            <a:fld id="{5F18A9EB-29E7-48D2-97A4-796745194FCF}" type="slidenum">
              <a:rPr lang="en-GB" smtClean="0"/>
              <a:t>‹#›</a:t>
            </a:fld>
            <a:endParaRPr lang="en-GB"/>
          </a:p>
        </p:txBody>
      </p:sp>
    </p:spTree>
    <p:extLst>
      <p:ext uri="{BB962C8B-B14F-4D97-AF65-F5344CB8AC3E}">
        <p14:creationId xmlns:p14="http://schemas.microsoft.com/office/powerpoint/2010/main" val="457721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74464B-ED62-4E42-BFF0-ADEB0A8DAD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3A73BB30-5EEB-4B07-B4FB-B5F77FE1DED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D0C3034-2B9C-4BC2-BC7C-62AFC3AF1042}"/>
              </a:ext>
            </a:extLst>
          </p:cNvPr>
          <p:cNvSpPr>
            <a:spLocks noGrp="1"/>
          </p:cNvSpPr>
          <p:nvPr>
            <p:ph type="dt" sz="half" idx="10"/>
          </p:nvPr>
        </p:nvSpPr>
        <p:spPr/>
        <p:txBody>
          <a:bodyPr/>
          <a:lstStyle/>
          <a:p>
            <a:fld id="{C182BB07-DD50-47B4-A73E-EB0BF0C6B690}" type="datetimeFigureOut">
              <a:rPr lang="en-GB" smtClean="0"/>
              <a:t>6/10/18</a:t>
            </a:fld>
            <a:endParaRPr lang="en-GB"/>
          </a:p>
        </p:txBody>
      </p:sp>
      <p:sp>
        <p:nvSpPr>
          <p:cNvPr id="5" name="Footer Placeholder 4">
            <a:extLst>
              <a:ext uri="{FF2B5EF4-FFF2-40B4-BE49-F238E27FC236}">
                <a16:creationId xmlns:a16="http://schemas.microsoft.com/office/drawing/2014/main" xmlns="" id="{5D885966-6855-4555-AE4D-DF7FAC22BF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D34E6CB-0FA8-4FFF-BED5-93B0DEA0FA01}"/>
              </a:ext>
            </a:extLst>
          </p:cNvPr>
          <p:cNvSpPr>
            <a:spLocks noGrp="1"/>
          </p:cNvSpPr>
          <p:nvPr>
            <p:ph type="sldNum" sz="quarter" idx="12"/>
          </p:nvPr>
        </p:nvSpPr>
        <p:spPr/>
        <p:txBody>
          <a:bodyPr/>
          <a:lstStyle/>
          <a:p>
            <a:fld id="{5F18A9EB-29E7-48D2-97A4-796745194FCF}" type="slidenum">
              <a:rPr lang="en-GB" smtClean="0"/>
              <a:t>‹#›</a:t>
            </a:fld>
            <a:endParaRPr lang="en-GB"/>
          </a:p>
        </p:txBody>
      </p:sp>
    </p:spTree>
    <p:extLst>
      <p:ext uri="{BB962C8B-B14F-4D97-AF65-F5344CB8AC3E}">
        <p14:creationId xmlns:p14="http://schemas.microsoft.com/office/powerpoint/2010/main" val="2538168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prstClr val="black">
                    <a:lumMod val="75000"/>
                    <a:lumOff val="25000"/>
                  </a:prstClr>
                </a:solidFill>
              </a:rPr>
              <a:t>Applied AI to Drive Trade Effectiveness</a:t>
            </a:r>
            <a:endParaRPr>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E857D180-4F5C-4474-9895-3E53C4E937F9}" type="slidenum">
              <a:rPr lang="en-US" smtClean="0">
                <a:solidFill>
                  <a:prstClr val="white"/>
                </a:solidFill>
              </a:rPr>
              <a:pPr/>
              <a:t>‹#›</a:t>
            </a:fld>
            <a:endParaRPr lang="en-US">
              <a:solidFill>
                <a:prstClr val="white"/>
              </a:solidFill>
            </a:endParaRPr>
          </a:p>
        </p:txBody>
      </p:sp>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en-US" sz="1662">
              <a:solidFill>
                <a:prstClr val="white"/>
              </a:solidFill>
            </a:endParaRPr>
          </a:p>
        </p:txBody>
      </p:sp>
      <p:pic>
        <p:nvPicPr>
          <p:cNvPr id="9" name="Picture 8">
            <a:extLst>
              <a:ext uri="{FF2B5EF4-FFF2-40B4-BE49-F238E27FC236}">
                <a16:creationId xmlns:a16="http://schemas.microsoft.com/office/drawing/2014/main" xmlns="" id="{B2C5AB66-CE7B-47CD-A178-E3B8DDC543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62420" y="453218"/>
            <a:ext cx="11067160" cy="4271182"/>
          </a:xfrm>
          <a:prstGeom prst="rect">
            <a:avLst/>
          </a:prstGeom>
        </p:spPr>
      </p:pic>
    </p:spTree>
    <p:extLst>
      <p:ext uri="{BB962C8B-B14F-4D97-AF65-F5344CB8AC3E}">
        <p14:creationId xmlns:p14="http://schemas.microsoft.com/office/powerpoint/2010/main" val="145017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6379027-5B63-44F4-96B5-9D4F33F17AE0}" type="datetimeFigureOut">
              <a:rPr lang="en-GB" smtClean="0"/>
              <a:t>6/10/18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B0ED4C-CCBE-4955-97F4-60701FD6119A}" type="slidenum">
              <a:rPr lang="en-GB" smtClean="0"/>
              <a:t>‹#›</a:t>
            </a:fld>
            <a:endParaRPr lang="en-GB"/>
          </a:p>
        </p:txBody>
      </p:sp>
    </p:spTree>
    <p:extLst>
      <p:ext uri="{BB962C8B-B14F-4D97-AF65-F5344CB8AC3E}">
        <p14:creationId xmlns:p14="http://schemas.microsoft.com/office/powerpoint/2010/main" val="1612989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6379027-5B63-44F4-96B5-9D4F33F17AE0}" type="datetimeFigureOut">
              <a:rPr lang="en-GB" smtClean="0"/>
              <a:t>6/10/18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B0ED4C-CCBE-4955-97F4-60701FD6119A}" type="slidenum">
              <a:rPr lang="en-GB" smtClean="0"/>
              <a:t>‹#›</a:t>
            </a:fld>
            <a:endParaRPr lang="en-GB"/>
          </a:p>
        </p:txBody>
      </p:sp>
    </p:spTree>
    <p:extLst>
      <p:ext uri="{BB962C8B-B14F-4D97-AF65-F5344CB8AC3E}">
        <p14:creationId xmlns:p14="http://schemas.microsoft.com/office/powerpoint/2010/main" val="2445868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379027-5B63-44F4-96B5-9D4F33F17AE0}" type="datetimeFigureOut">
              <a:rPr lang="en-GB" smtClean="0"/>
              <a:t>6/10/18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B0ED4C-CCBE-4955-97F4-60701FD6119A}" type="slidenum">
              <a:rPr lang="en-GB" smtClean="0"/>
              <a:t>‹#›</a:t>
            </a:fld>
            <a:endParaRPr lang="en-GB"/>
          </a:p>
        </p:txBody>
      </p:sp>
    </p:spTree>
    <p:extLst>
      <p:ext uri="{BB962C8B-B14F-4D97-AF65-F5344CB8AC3E}">
        <p14:creationId xmlns:p14="http://schemas.microsoft.com/office/powerpoint/2010/main" val="2602982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6379027-5B63-44F4-96B5-9D4F33F17AE0}" type="datetimeFigureOut">
              <a:rPr lang="en-GB" smtClean="0"/>
              <a:t>6/10/18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B0ED4C-CCBE-4955-97F4-60701FD6119A}" type="slidenum">
              <a:rPr lang="en-GB" smtClean="0"/>
              <a:t>‹#›</a:t>
            </a:fld>
            <a:endParaRPr lang="en-GB"/>
          </a:p>
        </p:txBody>
      </p:sp>
    </p:spTree>
    <p:extLst>
      <p:ext uri="{BB962C8B-B14F-4D97-AF65-F5344CB8AC3E}">
        <p14:creationId xmlns:p14="http://schemas.microsoft.com/office/powerpoint/2010/main" val="1421800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6379027-5B63-44F4-96B5-9D4F33F17AE0}" type="datetimeFigureOut">
              <a:rPr lang="en-GB" smtClean="0"/>
              <a:t>6/10/18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2B0ED4C-CCBE-4955-97F4-60701FD6119A}" type="slidenum">
              <a:rPr lang="en-GB" smtClean="0"/>
              <a:t>‹#›</a:t>
            </a:fld>
            <a:endParaRPr lang="en-GB"/>
          </a:p>
        </p:txBody>
      </p:sp>
    </p:spTree>
    <p:extLst>
      <p:ext uri="{BB962C8B-B14F-4D97-AF65-F5344CB8AC3E}">
        <p14:creationId xmlns:p14="http://schemas.microsoft.com/office/powerpoint/2010/main" val="1246782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6379027-5B63-44F4-96B5-9D4F33F17AE0}" type="datetimeFigureOut">
              <a:rPr lang="en-GB" smtClean="0"/>
              <a:t>6/10/18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B0ED4C-CCBE-4955-97F4-60701FD6119A}" type="slidenum">
              <a:rPr lang="en-GB" smtClean="0"/>
              <a:t>‹#›</a:t>
            </a:fld>
            <a:endParaRPr lang="en-GB"/>
          </a:p>
        </p:txBody>
      </p:sp>
    </p:spTree>
    <p:extLst>
      <p:ext uri="{BB962C8B-B14F-4D97-AF65-F5344CB8AC3E}">
        <p14:creationId xmlns:p14="http://schemas.microsoft.com/office/powerpoint/2010/main" val="3576922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379027-5B63-44F4-96B5-9D4F33F17AE0}" type="datetimeFigureOut">
              <a:rPr lang="en-GB" smtClean="0"/>
              <a:t>6/10/18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2B0ED4C-CCBE-4955-97F4-60701FD6119A}" type="slidenum">
              <a:rPr lang="en-GB" smtClean="0"/>
              <a:t>‹#›</a:t>
            </a:fld>
            <a:endParaRPr lang="en-GB"/>
          </a:p>
        </p:txBody>
      </p:sp>
    </p:spTree>
    <p:extLst>
      <p:ext uri="{BB962C8B-B14F-4D97-AF65-F5344CB8AC3E}">
        <p14:creationId xmlns:p14="http://schemas.microsoft.com/office/powerpoint/2010/main" val="2023500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E826EF-E38F-43F5-8F35-D8E0DEC491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A247A2A4-2CDD-468F-9CC4-76FCAA4A1C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B4D70BA-1779-4FDE-BE08-6476F5FC4E57}"/>
              </a:ext>
            </a:extLst>
          </p:cNvPr>
          <p:cNvSpPr>
            <a:spLocks noGrp="1"/>
          </p:cNvSpPr>
          <p:nvPr>
            <p:ph type="dt" sz="half" idx="10"/>
          </p:nvPr>
        </p:nvSpPr>
        <p:spPr/>
        <p:txBody>
          <a:bodyPr/>
          <a:lstStyle/>
          <a:p>
            <a:fld id="{C182BB07-DD50-47B4-A73E-EB0BF0C6B690}" type="datetimeFigureOut">
              <a:rPr lang="en-GB" smtClean="0"/>
              <a:t>6/10/18</a:t>
            </a:fld>
            <a:endParaRPr lang="en-GB"/>
          </a:p>
        </p:txBody>
      </p:sp>
      <p:sp>
        <p:nvSpPr>
          <p:cNvPr id="5" name="Footer Placeholder 4">
            <a:extLst>
              <a:ext uri="{FF2B5EF4-FFF2-40B4-BE49-F238E27FC236}">
                <a16:creationId xmlns:a16="http://schemas.microsoft.com/office/drawing/2014/main" xmlns="" id="{BEA7F14D-7293-4D70-A746-AF8136334B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29117D5-1479-4256-B851-ED27784F563E}"/>
              </a:ext>
            </a:extLst>
          </p:cNvPr>
          <p:cNvSpPr>
            <a:spLocks noGrp="1"/>
          </p:cNvSpPr>
          <p:nvPr>
            <p:ph type="sldNum" sz="quarter" idx="12"/>
          </p:nvPr>
        </p:nvSpPr>
        <p:spPr/>
        <p:txBody>
          <a:bodyPr/>
          <a:lstStyle/>
          <a:p>
            <a:fld id="{5F18A9EB-29E7-48D2-97A4-796745194FCF}" type="slidenum">
              <a:rPr lang="en-GB" smtClean="0"/>
              <a:t>‹#›</a:t>
            </a:fld>
            <a:endParaRPr lang="en-GB"/>
          </a:p>
        </p:txBody>
      </p:sp>
    </p:spTree>
    <p:extLst>
      <p:ext uri="{BB962C8B-B14F-4D97-AF65-F5344CB8AC3E}">
        <p14:creationId xmlns:p14="http://schemas.microsoft.com/office/powerpoint/2010/main" val="554120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379027-5B63-44F4-96B5-9D4F33F17AE0}" type="datetimeFigureOut">
              <a:rPr lang="en-GB" smtClean="0"/>
              <a:t>6/10/18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B0ED4C-CCBE-4955-97F4-60701FD6119A}" type="slidenum">
              <a:rPr lang="en-GB" smtClean="0"/>
              <a:t>‹#›</a:t>
            </a:fld>
            <a:endParaRPr lang="en-GB"/>
          </a:p>
        </p:txBody>
      </p:sp>
    </p:spTree>
    <p:extLst>
      <p:ext uri="{BB962C8B-B14F-4D97-AF65-F5344CB8AC3E}">
        <p14:creationId xmlns:p14="http://schemas.microsoft.com/office/powerpoint/2010/main" val="1673012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379027-5B63-44F4-96B5-9D4F33F17AE0}" type="datetimeFigureOut">
              <a:rPr lang="en-GB" smtClean="0"/>
              <a:t>6/10/18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B0ED4C-CCBE-4955-97F4-60701FD6119A}" type="slidenum">
              <a:rPr lang="en-GB" smtClean="0"/>
              <a:t>‹#›</a:t>
            </a:fld>
            <a:endParaRPr lang="en-GB"/>
          </a:p>
        </p:txBody>
      </p:sp>
    </p:spTree>
    <p:extLst>
      <p:ext uri="{BB962C8B-B14F-4D97-AF65-F5344CB8AC3E}">
        <p14:creationId xmlns:p14="http://schemas.microsoft.com/office/powerpoint/2010/main" val="1049746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6379027-5B63-44F4-96B5-9D4F33F17AE0}" type="datetimeFigureOut">
              <a:rPr lang="en-GB" smtClean="0"/>
              <a:t>6/10/18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B0ED4C-CCBE-4955-97F4-60701FD6119A}" type="slidenum">
              <a:rPr lang="en-GB" smtClean="0"/>
              <a:t>‹#›</a:t>
            </a:fld>
            <a:endParaRPr lang="en-GB"/>
          </a:p>
        </p:txBody>
      </p:sp>
    </p:spTree>
    <p:extLst>
      <p:ext uri="{BB962C8B-B14F-4D97-AF65-F5344CB8AC3E}">
        <p14:creationId xmlns:p14="http://schemas.microsoft.com/office/powerpoint/2010/main" val="3096960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6379027-5B63-44F4-96B5-9D4F33F17AE0}" type="datetimeFigureOut">
              <a:rPr lang="en-GB" smtClean="0"/>
              <a:t>6/10/18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B0ED4C-CCBE-4955-97F4-60701FD6119A}" type="slidenum">
              <a:rPr lang="en-GB" smtClean="0"/>
              <a:t>‹#›</a:t>
            </a:fld>
            <a:endParaRPr lang="en-GB"/>
          </a:p>
        </p:txBody>
      </p:sp>
    </p:spTree>
    <p:extLst>
      <p:ext uri="{BB962C8B-B14F-4D97-AF65-F5344CB8AC3E}">
        <p14:creationId xmlns:p14="http://schemas.microsoft.com/office/powerpoint/2010/main" val="937926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7F7296-6EFA-4B02-B8EE-594FDEBF31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381C1D77-FD34-420F-BCE5-06228CFC1C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4FBD9D9-0ABC-4945-8B15-641C03DC46C0}"/>
              </a:ext>
            </a:extLst>
          </p:cNvPr>
          <p:cNvSpPr>
            <a:spLocks noGrp="1"/>
          </p:cNvSpPr>
          <p:nvPr>
            <p:ph type="dt" sz="half" idx="10"/>
          </p:nvPr>
        </p:nvSpPr>
        <p:spPr/>
        <p:txBody>
          <a:bodyPr/>
          <a:lstStyle/>
          <a:p>
            <a:fld id="{C182BB07-DD50-47B4-A73E-EB0BF0C6B690}" type="datetimeFigureOut">
              <a:rPr lang="en-GB" smtClean="0"/>
              <a:t>6/10/18</a:t>
            </a:fld>
            <a:endParaRPr lang="en-GB"/>
          </a:p>
        </p:txBody>
      </p:sp>
      <p:sp>
        <p:nvSpPr>
          <p:cNvPr id="5" name="Footer Placeholder 4">
            <a:extLst>
              <a:ext uri="{FF2B5EF4-FFF2-40B4-BE49-F238E27FC236}">
                <a16:creationId xmlns:a16="http://schemas.microsoft.com/office/drawing/2014/main" xmlns="" id="{C8822753-0843-4A0C-A46E-AB34C94D11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9F028BA-2A6D-4933-A32A-970237049F41}"/>
              </a:ext>
            </a:extLst>
          </p:cNvPr>
          <p:cNvSpPr>
            <a:spLocks noGrp="1"/>
          </p:cNvSpPr>
          <p:nvPr>
            <p:ph type="sldNum" sz="quarter" idx="12"/>
          </p:nvPr>
        </p:nvSpPr>
        <p:spPr/>
        <p:txBody>
          <a:bodyPr/>
          <a:lstStyle/>
          <a:p>
            <a:fld id="{5F18A9EB-29E7-48D2-97A4-796745194FCF}" type="slidenum">
              <a:rPr lang="en-GB" smtClean="0"/>
              <a:t>‹#›</a:t>
            </a:fld>
            <a:endParaRPr lang="en-GB"/>
          </a:p>
        </p:txBody>
      </p:sp>
    </p:spTree>
    <p:extLst>
      <p:ext uri="{BB962C8B-B14F-4D97-AF65-F5344CB8AC3E}">
        <p14:creationId xmlns:p14="http://schemas.microsoft.com/office/powerpoint/2010/main" val="124451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279EF7-538B-4CB5-922E-A407DAE0C62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2540B0E6-83CC-4406-B14D-2FDE692E8D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D1BE5198-3925-47AE-BB1D-1CE76CDC81C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2A53947A-69EF-47BD-AA08-0A654A57D771}"/>
              </a:ext>
            </a:extLst>
          </p:cNvPr>
          <p:cNvSpPr>
            <a:spLocks noGrp="1"/>
          </p:cNvSpPr>
          <p:nvPr>
            <p:ph type="dt" sz="half" idx="10"/>
          </p:nvPr>
        </p:nvSpPr>
        <p:spPr/>
        <p:txBody>
          <a:bodyPr/>
          <a:lstStyle/>
          <a:p>
            <a:fld id="{C182BB07-DD50-47B4-A73E-EB0BF0C6B690}" type="datetimeFigureOut">
              <a:rPr lang="en-GB" smtClean="0"/>
              <a:t>6/10/18</a:t>
            </a:fld>
            <a:endParaRPr lang="en-GB"/>
          </a:p>
        </p:txBody>
      </p:sp>
      <p:sp>
        <p:nvSpPr>
          <p:cNvPr id="6" name="Footer Placeholder 5">
            <a:extLst>
              <a:ext uri="{FF2B5EF4-FFF2-40B4-BE49-F238E27FC236}">
                <a16:creationId xmlns:a16="http://schemas.microsoft.com/office/drawing/2014/main" xmlns="" id="{1473B806-803E-48E4-A1F2-4E389962F9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54AA113D-67A0-4B93-B0C1-26A2532D8454}"/>
              </a:ext>
            </a:extLst>
          </p:cNvPr>
          <p:cNvSpPr>
            <a:spLocks noGrp="1"/>
          </p:cNvSpPr>
          <p:nvPr>
            <p:ph type="sldNum" sz="quarter" idx="12"/>
          </p:nvPr>
        </p:nvSpPr>
        <p:spPr/>
        <p:txBody>
          <a:bodyPr/>
          <a:lstStyle/>
          <a:p>
            <a:fld id="{5F18A9EB-29E7-48D2-97A4-796745194FCF}" type="slidenum">
              <a:rPr lang="en-GB" smtClean="0"/>
              <a:t>‹#›</a:t>
            </a:fld>
            <a:endParaRPr lang="en-GB"/>
          </a:p>
        </p:txBody>
      </p:sp>
    </p:spTree>
    <p:extLst>
      <p:ext uri="{BB962C8B-B14F-4D97-AF65-F5344CB8AC3E}">
        <p14:creationId xmlns:p14="http://schemas.microsoft.com/office/powerpoint/2010/main" val="3525045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F50466-9CC7-429D-A9C4-C5C709B475E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DFF950C3-89A6-4221-AF05-26813D5DD6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727B16CF-6B70-4AD3-B8E9-9C891E6106F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1161179B-E407-4662-AFE2-A5DCA81437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0C829594-5DF5-4EC8-AA45-99C7BFB9750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2BBFE434-6373-44F5-93E0-533F6F2A7F09}"/>
              </a:ext>
            </a:extLst>
          </p:cNvPr>
          <p:cNvSpPr>
            <a:spLocks noGrp="1"/>
          </p:cNvSpPr>
          <p:nvPr>
            <p:ph type="dt" sz="half" idx="10"/>
          </p:nvPr>
        </p:nvSpPr>
        <p:spPr/>
        <p:txBody>
          <a:bodyPr/>
          <a:lstStyle/>
          <a:p>
            <a:fld id="{C182BB07-DD50-47B4-A73E-EB0BF0C6B690}" type="datetimeFigureOut">
              <a:rPr lang="en-GB" smtClean="0"/>
              <a:t>6/10/18</a:t>
            </a:fld>
            <a:endParaRPr lang="en-GB"/>
          </a:p>
        </p:txBody>
      </p:sp>
      <p:sp>
        <p:nvSpPr>
          <p:cNvPr id="8" name="Footer Placeholder 7">
            <a:extLst>
              <a:ext uri="{FF2B5EF4-FFF2-40B4-BE49-F238E27FC236}">
                <a16:creationId xmlns:a16="http://schemas.microsoft.com/office/drawing/2014/main" xmlns="" id="{C37392C5-6588-49F9-8EC6-91C9A410BF3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04B9C2B1-2D5A-42F7-AE3E-97949992F74E}"/>
              </a:ext>
            </a:extLst>
          </p:cNvPr>
          <p:cNvSpPr>
            <a:spLocks noGrp="1"/>
          </p:cNvSpPr>
          <p:nvPr>
            <p:ph type="sldNum" sz="quarter" idx="12"/>
          </p:nvPr>
        </p:nvSpPr>
        <p:spPr/>
        <p:txBody>
          <a:bodyPr/>
          <a:lstStyle/>
          <a:p>
            <a:fld id="{5F18A9EB-29E7-48D2-97A4-796745194FCF}" type="slidenum">
              <a:rPr lang="en-GB" smtClean="0"/>
              <a:t>‹#›</a:t>
            </a:fld>
            <a:endParaRPr lang="en-GB"/>
          </a:p>
        </p:txBody>
      </p:sp>
    </p:spTree>
    <p:extLst>
      <p:ext uri="{BB962C8B-B14F-4D97-AF65-F5344CB8AC3E}">
        <p14:creationId xmlns:p14="http://schemas.microsoft.com/office/powerpoint/2010/main" val="2778916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EF3A02-3B9A-4D72-8A12-06B3DBA0CD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99262557-FBBB-4DEF-8CCD-C500A4B78498}"/>
              </a:ext>
            </a:extLst>
          </p:cNvPr>
          <p:cNvSpPr>
            <a:spLocks noGrp="1"/>
          </p:cNvSpPr>
          <p:nvPr>
            <p:ph type="dt" sz="half" idx="10"/>
          </p:nvPr>
        </p:nvSpPr>
        <p:spPr/>
        <p:txBody>
          <a:bodyPr/>
          <a:lstStyle/>
          <a:p>
            <a:fld id="{C182BB07-DD50-47B4-A73E-EB0BF0C6B690}" type="datetimeFigureOut">
              <a:rPr lang="en-GB" smtClean="0"/>
              <a:t>6/10/18</a:t>
            </a:fld>
            <a:endParaRPr lang="en-GB"/>
          </a:p>
        </p:txBody>
      </p:sp>
      <p:sp>
        <p:nvSpPr>
          <p:cNvPr id="4" name="Footer Placeholder 3">
            <a:extLst>
              <a:ext uri="{FF2B5EF4-FFF2-40B4-BE49-F238E27FC236}">
                <a16:creationId xmlns:a16="http://schemas.microsoft.com/office/drawing/2014/main" xmlns="" id="{88EF2D2F-E40F-4C19-BBDC-DD0D82A005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6DF92B59-4B8E-4DB6-973D-27D712BB41CC}"/>
              </a:ext>
            </a:extLst>
          </p:cNvPr>
          <p:cNvSpPr>
            <a:spLocks noGrp="1"/>
          </p:cNvSpPr>
          <p:nvPr>
            <p:ph type="sldNum" sz="quarter" idx="12"/>
          </p:nvPr>
        </p:nvSpPr>
        <p:spPr/>
        <p:txBody>
          <a:bodyPr/>
          <a:lstStyle/>
          <a:p>
            <a:fld id="{5F18A9EB-29E7-48D2-97A4-796745194FCF}" type="slidenum">
              <a:rPr lang="en-GB" smtClean="0"/>
              <a:t>‹#›</a:t>
            </a:fld>
            <a:endParaRPr lang="en-GB"/>
          </a:p>
        </p:txBody>
      </p:sp>
    </p:spTree>
    <p:extLst>
      <p:ext uri="{BB962C8B-B14F-4D97-AF65-F5344CB8AC3E}">
        <p14:creationId xmlns:p14="http://schemas.microsoft.com/office/powerpoint/2010/main" val="2819957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0245F7A-06EF-451B-AAB4-1D5AB5F61ACA}"/>
              </a:ext>
            </a:extLst>
          </p:cNvPr>
          <p:cNvSpPr>
            <a:spLocks noGrp="1"/>
          </p:cNvSpPr>
          <p:nvPr>
            <p:ph type="dt" sz="half" idx="10"/>
          </p:nvPr>
        </p:nvSpPr>
        <p:spPr/>
        <p:txBody>
          <a:bodyPr/>
          <a:lstStyle/>
          <a:p>
            <a:fld id="{C182BB07-DD50-47B4-A73E-EB0BF0C6B690}" type="datetimeFigureOut">
              <a:rPr lang="en-GB" smtClean="0"/>
              <a:t>6/10/18</a:t>
            </a:fld>
            <a:endParaRPr lang="en-GB"/>
          </a:p>
        </p:txBody>
      </p:sp>
      <p:sp>
        <p:nvSpPr>
          <p:cNvPr id="3" name="Footer Placeholder 2">
            <a:extLst>
              <a:ext uri="{FF2B5EF4-FFF2-40B4-BE49-F238E27FC236}">
                <a16:creationId xmlns:a16="http://schemas.microsoft.com/office/drawing/2014/main" xmlns="" id="{7E40BCEF-023C-4ABB-BCFE-E915A843CE8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EC342D01-D239-4F0A-9975-048EC3ACB21F}"/>
              </a:ext>
            </a:extLst>
          </p:cNvPr>
          <p:cNvSpPr>
            <a:spLocks noGrp="1"/>
          </p:cNvSpPr>
          <p:nvPr>
            <p:ph type="sldNum" sz="quarter" idx="12"/>
          </p:nvPr>
        </p:nvSpPr>
        <p:spPr/>
        <p:txBody>
          <a:bodyPr/>
          <a:lstStyle/>
          <a:p>
            <a:fld id="{5F18A9EB-29E7-48D2-97A4-796745194FCF}" type="slidenum">
              <a:rPr lang="en-GB" smtClean="0"/>
              <a:t>‹#›</a:t>
            </a:fld>
            <a:endParaRPr lang="en-GB"/>
          </a:p>
        </p:txBody>
      </p:sp>
    </p:spTree>
    <p:extLst>
      <p:ext uri="{BB962C8B-B14F-4D97-AF65-F5344CB8AC3E}">
        <p14:creationId xmlns:p14="http://schemas.microsoft.com/office/powerpoint/2010/main" val="1763400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4A3970-170A-4BD8-9131-C368B78A08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A7FFA104-A9F2-415A-BD8D-E5E8DD91D3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0977FE2B-CEDC-472A-B6E8-DB9E0424D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834A994-9FBA-4807-9591-C04ABADFB084}"/>
              </a:ext>
            </a:extLst>
          </p:cNvPr>
          <p:cNvSpPr>
            <a:spLocks noGrp="1"/>
          </p:cNvSpPr>
          <p:nvPr>
            <p:ph type="dt" sz="half" idx="10"/>
          </p:nvPr>
        </p:nvSpPr>
        <p:spPr/>
        <p:txBody>
          <a:bodyPr/>
          <a:lstStyle/>
          <a:p>
            <a:fld id="{C182BB07-DD50-47B4-A73E-EB0BF0C6B690}" type="datetimeFigureOut">
              <a:rPr lang="en-GB" smtClean="0"/>
              <a:t>6/10/18</a:t>
            </a:fld>
            <a:endParaRPr lang="en-GB"/>
          </a:p>
        </p:txBody>
      </p:sp>
      <p:sp>
        <p:nvSpPr>
          <p:cNvPr id="6" name="Footer Placeholder 5">
            <a:extLst>
              <a:ext uri="{FF2B5EF4-FFF2-40B4-BE49-F238E27FC236}">
                <a16:creationId xmlns:a16="http://schemas.microsoft.com/office/drawing/2014/main" xmlns="" id="{32A27829-A0F4-4BE9-8DE8-8444AE5609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021A7DF6-D91C-46DD-81FA-0EB45D0938C7}"/>
              </a:ext>
            </a:extLst>
          </p:cNvPr>
          <p:cNvSpPr>
            <a:spLocks noGrp="1"/>
          </p:cNvSpPr>
          <p:nvPr>
            <p:ph type="sldNum" sz="quarter" idx="12"/>
          </p:nvPr>
        </p:nvSpPr>
        <p:spPr/>
        <p:txBody>
          <a:bodyPr/>
          <a:lstStyle/>
          <a:p>
            <a:fld id="{5F18A9EB-29E7-48D2-97A4-796745194FCF}" type="slidenum">
              <a:rPr lang="en-GB" smtClean="0"/>
              <a:t>‹#›</a:t>
            </a:fld>
            <a:endParaRPr lang="en-GB"/>
          </a:p>
        </p:txBody>
      </p:sp>
    </p:spTree>
    <p:extLst>
      <p:ext uri="{BB962C8B-B14F-4D97-AF65-F5344CB8AC3E}">
        <p14:creationId xmlns:p14="http://schemas.microsoft.com/office/powerpoint/2010/main" val="3473243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B3963A-C2A3-495E-9121-27DC16AF99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170D70E1-620D-4DCE-ADC3-86951D1C22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E11D3460-36D2-49F2-A087-2112C709F6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9B73BCB-37D4-48DB-9BFA-F28B07339925}"/>
              </a:ext>
            </a:extLst>
          </p:cNvPr>
          <p:cNvSpPr>
            <a:spLocks noGrp="1"/>
          </p:cNvSpPr>
          <p:nvPr>
            <p:ph type="dt" sz="half" idx="10"/>
          </p:nvPr>
        </p:nvSpPr>
        <p:spPr/>
        <p:txBody>
          <a:bodyPr/>
          <a:lstStyle/>
          <a:p>
            <a:fld id="{C182BB07-DD50-47B4-A73E-EB0BF0C6B690}" type="datetimeFigureOut">
              <a:rPr lang="en-GB" smtClean="0"/>
              <a:t>6/10/18</a:t>
            </a:fld>
            <a:endParaRPr lang="en-GB"/>
          </a:p>
        </p:txBody>
      </p:sp>
      <p:sp>
        <p:nvSpPr>
          <p:cNvPr id="6" name="Footer Placeholder 5">
            <a:extLst>
              <a:ext uri="{FF2B5EF4-FFF2-40B4-BE49-F238E27FC236}">
                <a16:creationId xmlns:a16="http://schemas.microsoft.com/office/drawing/2014/main" xmlns="" id="{D2E2F6B1-5B38-449E-A0ED-A7674F64CA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C0E258EC-A77B-4CEE-BA0C-DA8A83484398}"/>
              </a:ext>
            </a:extLst>
          </p:cNvPr>
          <p:cNvSpPr>
            <a:spLocks noGrp="1"/>
          </p:cNvSpPr>
          <p:nvPr>
            <p:ph type="sldNum" sz="quarter" idx="12"/>
          </p:nvPr>
        </p:nvSpPr>
        <p:spPr/>
        <p:txBody>
          <a:bodyPr/>
          <a:lstStyle/>
          <a:p>
            <a:fld id="{5F18A9EB-29E7-48D2-97A4-796745194FCF}" type="slidenum">
              <a:rPr lang="en-GB" smtClean="0"/>
              <a:t>‹#›</a:t>
            </a:fld>
            <a:endParaRPr lang="en-GB"/>
          </a:p>
        </p:txBody>
      </p:sp>
    </p:spTree>
    <p:extLst>
      <p:ext uri="{BB962C8B-B14F-4D97-AF65-F5344CB8AC3E}">
        <p14:creationId xmlns:p14="http://schemas.microsoft.com/office/powerpoint/2010/main" val="31055238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1ADC728-E4FF-462A-977A-47372CF6CB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4E2A63FF-88F1-4973-9AAF-56C61D5E8E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DE54F6C-0C59-4E6B-B0E9-82EFC7481A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Light" panose="020B0502040204020203" pitchFamily="34" charset="0"/>
                <a:cs typeface="Segoe UI Light" panose="020B0502040204020203" pitchFamily="34" charset="0"/>
              </a:defRPr>
            </a:lvl1pPr>
          </a:lstStyle>
          <a:p>
            <a:fld id="{C182BB07-DD50-47B4-A73E-EB0BF0C6B690}" type="datetimeFigureOut">
              <a:rPr lang="en-GB" smtClean="0"/>
              <a:pPr/>
              <a:t>6/10/18</a:t>
            </a:fld>
            <a:endParaRPr lang="en-GB"/>
          </a:p>
        </p:txBody>
      </p:sp>
      <p:sp>
        <p:nvSpPr>
          <p:cNvPr id="5" name="Footer Placeholder 4">
            <a:extLst>
              <a:ext uri="{FF2B5EF4-FFF2-40B4-BE49-F238E27FC236}">
                <a16:creationId xmlns:a16="http://schemas.microsoft.com/office/drawing/2014/main" xmlns="" id="{E9DF7244-5F4A-4E78-966B-D999CED90C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Light" panose="020B0502040204020203" pitchFamily="34" charset="0"/>
                <a:cs typeface="Segoe UI Light" panose="020B0502040204020203" pitchFamily="34" charset="0"/>
              </a:defRPr>
            </a:lvl1pPr>
          </a:lstStyle>
          <a:p>
            <a:endParaRPr lang="en-GB"/>
          </a:p>
        </p:txBody>
      </p:sp>
      <p:sp>
        <p:nvSpPr>
          <p:cNvPr id="6" name="Slide Number Placeholder 5">
            <a:extLst>
              <a:ext uri="{FF2B5EF4-FFF2-40B4-BE49-F238E27FC236}">
                <a16:creationId xmlns:a16="http://schemas.microsoft.com/office/drawing/2014/main" xmlns="" id="{0881042E-BC9F-498E-A930-9CA4041138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Light" panose="020B0502040204020203" pitchFamily="34" charset="0"/>
                <a:cs typeface="Segoe UI Light" panose="020B0502040204020203" pitchFamily="34" charset="0"/>
              </a:defRPr>
            </a:lvl1pPr>
          </a:lstStyle>
          <a:p>
            <a:fld id="{5F18A9EB-29E7-48D2-97A4-796745194FCF}" type="slidenum">
              <a:rPr lang="en-GB" smtClean="0"/>
              <a:pPr/>
              <a:t>‹#›</a:t>
            </a:fld>
            <a:endParaRPr lang="en-GB"/>
          </a:p>
        </p:txBody>
      </p:sp>
    </p:spTree>
    <p:extLst>
      <p:ext uri="{BB962C8B-B14F-4D97-AF65-F5344CB8AC3E}">
        <p14:creationId xmlns:p14="http://schemas.microsoft.com/office/powerpoint/2010/main" val="199732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79027-5B63-44F4-96B5-9D4F33F17AE0}" type="datetimeFigureOut">
              <a:rPr lang="en-GB" smtClean="0"/>
              <a:t>6/10/18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0ED4C-CCBE-4955-97F4-60701FD6119A}" type="slidenum">
              <a:rPr lang="en-GB" smtClean="0"/>
              <a:t>‹#›</a:t>
            </a:fld>
            <a:endParaRPr lang="en-GB"/>
          </a:p>
        </p:txBody>
      </p:sp>
    </p:spTree>
    <p:extLst>
      <p:ext uri="{BB962C8B-B14F-4D97-AF65-F5344CB8AC3E}">
        <p14:creationId xmlns:p14="http://schemas.microsoft.com/office/powerpoint/2010/main" val="3053276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18.png"/><Relationship Id="rId11"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6.jpeg"/><Relationship Id="rId5"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18.png"/><Relationship Id="rId5"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2.gif"/><Relationship Id="rId5"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1.jpe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5.png"/><Relationship Id="rId8" Type="http://schemas.openxmlformats.org/officeDocument/2006/relationships/image" Target="../media/image32.png"/><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4.png"/><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0.jpeg"/><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2.png"/><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2.gif"/><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2.gif"/><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png"/><Relationship Id="rId5"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1.jpeg"/><Relationship Id="rId6" Type="http://schemas.openxmlformats.org/officeDocument/2006/relationships/image" Target="../media/image12.gi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A0220A2-D2B2-49EA-9E0C-9002EF20EE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740"/>
            <a:ext cx="12191999" cy="6832259"/>
          </a:xfrm>
          <a:prstGeom prst="rect">
            <a:avLst/>
          </a:prstGeom>
        </p:spPr>
      </p:pic>
      <p:sp>
        <p:nvSpPr>
          <p:cNvPr id="16" name="TextBox 15">
            <a:extLst>
              <a:ext uri="{FF2B5EF4-FFF2-40B4-BE49-F238E27FC236}">
                <a16:creationId xmlns:a16="http://schemas.microsoft.com/office/drawing/2014/main" xmlns="" id="{5966618F-42B3-47E6-985F-77FB463B4973}"/>
              </a:ext>
            </a:extLst>
          </p:cNvPr>
          <p:cNvSpPr txBox="1"/>
          <p:nvPr/>
        </p:nvSpPr>
        <p:spPr>
          <a:xfrm>
            <a:off x="5841837" y="4590534"/>
            <a:ext cx="3885046" cy="984885"/>
          </a:xfrm>
          <a:prstGeom prst="rect">
            <a:avLst/>
          </a:prstGeom>
          <a:noFill/>
        </p:spPr>
        <p:txBody>
          <a:bodyPr wrap="square" lIns="0" tIns="0" rIns="0" bIns="0" rtlCol="0">
            <a:spAutoFit/>
          </a:bodyPr>
          <a:lstStyle/>
          <a:p>
            <a:r>
              <a:rPr lang="en-US" sz="3200" b="1" dirty="0">
                <a:solidFill>
                  <a:schemeClr val="bg1"/>
                </a:solidFill>
                <a:latin typeface="Roboto"/>
              </a:rPr>
              <a:t>Applied AI to Drive Trade Effectiveness</a:t>
            </a:r>
          </a:p>
        </p:txBody>
      </p:sp>
      <p:sp>
        <p:nvSpPr>
          <p:cNvPr id="11" name="Title 1">
            <a:extLst>
              <a:ext uri="{FF2B5EF4-FFF2-40B4-BE49-F238E27FC236}">
                <a16:creationId xmlns:a16="http://schemas.microsoft.com/office/drawing/2014/main" xmlns="" id="{F3418249-6041-4239-B493-B043B262E7DB}"/>
              </a:ext>
            </a:extLst>
          </p:cNvPr>
          <p:cNvSpPr txBox="1">
            <a:spLocks/>
          </p:cNvSpPr>
          <p:nvPr/>
        </p:nvSpPr>
        <p:spPr>
          <a:xfrm>
            <a:off x="2036001" y="3891633"/>
            <a:ext cx="7074808" cy="698900"/>
          </a:xfrm>
          <a:prstGeom prst="rect">
            <a:avLst/>
          </a:prstGeom>
        </p:spPr>
        <p:txBody>
          <a:bodyPr>
            <a:noAutofit/>
          </a:bodyPr>
          <a:lstStyle>
            <a:lvl1pPr algn="l" defTabSz="844078" rtl="0" eaLnBrk="1" latinLnBrk="0" hangingPunct="1">
              <a:lnSpc>
                <a:spcPct val="90000"/>
              </a:lnSpc>
              <a:spcBef>
                <a:spcPct val="0"/>
              </a:spcBef>
              <a:buNone/>
              <a:defRPr lang="en-US" sz="2215" kern="1200" cap="none" dirty="0">
                <a:solidFill>
                  <a:schemeClr val="tx1">
                    <a:lumMod val="75000"/>
                    <a:lumOff val="25000"/>
                  </a:schemeClr>
                </a:solidFill>
                <a:latin typeface="+mj-lt"/>
                <a:ea typeface="+mj-ea"/>
                <a:cs typeface="Arial"/>
              </a:defRPr>
            </a:lvl1pPr>
          </a:lstStyle>
          <a:p>
            <a:r>
              <a:rPr lang="en-GB" sz="3200" b="1" dirty="0">
                <a:solidFill>
                  <a:srgbClr val="4A2811"/>
                </a:solidFill>
                <a:effectLst>
                  <a:outerShdw blurRad="38100" dist="38100" dir="2700000" algn="tl">
                    <a:srgbClr val="000000">
                      <a:alpha val="43137"/>
                    </a:srgbClr>
                  </a:outerShdw>
                </a:effectLst>
              </a:rPr>
              <a:t>Building an RGM Organisation… Collaboratively</a:t>
            </a:r>
            <a:r>
              <a:rPr lang="en-GB" sz="3200" dirty="0">
                <a:solidFill>
                  <a:srgbClr val="4A2811"/>
                </a:solidFill>
                <a:effectLst>
                  <a:outerShdw blurRad="38100" dist="38100" dir="2700000" algn="tl">
                    <a:srgbClr val="000000">
                      <a:alpha val="43137"/>
                    </a:srgbClr>
                  </a:outerShdw>
                </a:effectLst>
              </a:rPr>
              <a:t>.</a:t>
            </a:r>
          </a:p>
        </p:txBody>
      </p:sp>
      <p:sp>
        <p:nvSpPr>
          <p:cNvPr id="12" name="Subtitle 2">
            <a:extLst>
              <a:ext uri="{FF2B5EF4-FFF2-40B4-BE49-F238E27FC236}">
                <a16:creationId xmlns:a16="http://schemas.microsoft.com/office/drawing/2014/main" xmlns="" id="{313D915C-0792-44DE-8C1D-A77157018116}"/>
              </a:ext>
            </a:extLst>
          </p:cNvPr>
          <p:cNvSpPr txBox="1">
            <a:spLocks/>
          </p:cNvSpPr>
          <p:nvPr/>
        </p:nvSpPr>
        <p:spPr>
          <a:xfrm>
            <a:off x="2072660" y="5113001"/>
            <a:ext cx="5623948" cy="1506777"/>
          </a:xfrm>
          <a:prstGeom prst="rect">
            <a:avLst/>
          </a:prstGeom>
        </p:spPr>
        <p:txBody>
          <a:bodyPr>
            <a:normAutofit/>
          </a:bodyPr>
          <a:lstStyle>
            <a:lvl1pPr marL="211020" indent="-211020" algn="l" defTabSz="844078" rtl="0" eaLnBrk="1" latinLnBrk="0" hangingPunct="1">
              <a:lnSpc>
                <a:spcPct val="90000"/>
              </a:lnSpc>
              <a:spcBef>
                <a:spcPts val="923"/>
              </a:spcBef>
              <a:buFont typeface="Arial" panose="020B0604020202020204" pitchFamily="34" charset="0"/>
              <a:buChar char="•"/>
              <a:defRPr sz="2585" kern="1200">
                <a:solidFill>
                  <a:schemeClr val="tx1"/>
                </a:solidFill>
                <a:latin typeface="+mn-lt"/>
                <a:ea typeface="+mn-ea"/>
                <a:cs typeface="+mn-cs"/>
              </a:defRPr>
            </a:lvl1pPr>
            <a:lvl2pPr marL="633058" indent="-211020" algn="l" defTabSz="844078"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097" indent="-211020" algn="l" defTabSz="844078"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36" indent="-211020" algn="l" defTabSz="844078"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75" indent="-211020" algn="l" defTabSz="844078"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13" indent="-211020" algn="l" defTabSz="844078"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53" indent="-211020" algn="l" defTabSz="844078"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291" indent="-211020" algn="l" defTabSz="844078"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30" indent="-211020" algn="l" defTabSz="844078"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a:lstStyle>
          <a:p>
            <a:pPr marL="0" indent="0">
              <a:buNone/>
            </a:pPr>
            <a:r>
              <a:rPr lang="en-GB" sz="2800" dirty="0">
                <a:solidFill>
                  <a:srgbClr val="4A2811"/>
                </a:solidFill>
                <a:effectLst>
                  <a:outerShdw blurRad="38100" dist="38100" dir="2700000" algn="tl">
                    <a:srgbClr val="000000">
                      <a:alpha val="43137"/>
                    </a:srgbClr>
                  </a:outerShdw>
                </a:effectLst>
              </a:rPr>
              <a:t>Harry Watts: </a:t>
            </a:r>
          </a:p>
          <a:p>
            <a:pPr marL="0" indent="0">
              <a:buNone/>
            </a:pPr>
            <a:r>
              <a:rPr lang="en-GB" sz="2800" dirty="0">
                <a:solidFill>
                  <a:srgbClr val="4A2811"/>
                </a:solidFill>
                <a:effectLst>
                  <a:outerShdw blurRad="38100" dist="38100" dir="2700000" algn="tl">
                    <a:srgbClr val="000000">
                      <a:alpha val="43137"/>
                    </a:srgbClr>
                  </a:outerShdw>
                </a:effectLst>
              </a:rPr>
              <a:t>Optimisation Manager, Hovis Ltd</a:t>
            </a:r>
          </a:p>
        </p:txBody>
      </p:sp>
      <p:pic>
        <p:nvPicPr>
          <p:cNvPr id="13" name="Picture 12">
            <a:extLst>
              <a:ext uri="{FF2B5EF4-FFF2-40B4-BE49-F238E27FC236}">
                <a16:creationId xmlns:a16="http://schemas.microsoft.com/office/drawing/2014/main" xmlns="" id="{18D06920-51C7-42F0-871C-B1D495F15D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42844" y="4952763"/>
            <a:ext cx="2250215" cy="1876957"/>
          </a:xfrm>
          <a:prstGeom prst="rect">
            <a:avLst/>
          </a:prstGeom>
        </p:spPr>
      </p:pic>
    </p:spTree>
    <p:extLst>
      <p:ext uri="{BB962C8B-B14F-4D97-AF65-F5344CB8AC3E}">
        <p14:creationId xmlns:p14="http://schemas.microsoft.com/office/powerpoint/2010/main" val="36034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a:extLst>
              <a:ext uri="{FF2B5EF4-FFF2-40B4-BE49-F238E27FC236}">
                <a16:creationId xmlns:a16="http://schemas.microsoft.com/office/drawing/2014/main" xmlns="" id="{851D652B-C52C-4525-AF5B-FBCD45BD6890}"/>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700" dirty="0">
                <a:solidFill>
                  <a:srgbClr val="4A281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Pricing Ladder</a:t>
            </a:r>
          </a:p>
        </p:txBody>
      </p:sp>
      <p:pic>
        <p:nvPicPr>
          <p:cNvPr id="21" name="Picture 20">
            <a:extLst>
              <a:ext uri="{FF2B5EF4-FFF2-40B4-BE49-F238E27FC236}">
                <a16:creationId xmlns:a16="http://schemas.microsoft.com/office/drawing/2014/main" xmlns="" id="{1C711A9C-1CFE-4437-88A3-48BA8BAE5FA8}"/>
              </a:ext>
            </a:extLst>
          </p:cNvPr>
          <p:cNvPicPr>
            <a:picLocks noChangeAspect="1"/>
          </p:cNvPicPr>
          <p:nvPr/>
        </p:nvPicPr>
        <p:blipFill rotWithShape="1">
          <a:blip r:embed="rId3">
            <a:clrChange>
              <a:clrFrom>
                <a:srgbClr val="FFFFFF"/>
              </a:clrFrom>
              <a:clrTo>
                <a:srgbClr val="FFFFFF">
                  <a:alpha val="0"/>
                </a:srgbClr>
              </a:clrTo>
            </a:clrChange>
          </a:blip>
          <a:srcRect r="8837"/>
          <a:stretch/>
        </p:blipFill>
        <p:spPr>
          <a:xfrm>
            <a:off x="9702801" y="-243155"/>
            <a:ext cx="2489199" cy="7344309"/>
          </a:xfrm>
          <a:prstGeom prst="rect">
            <a:avLst/>
          </a:prstGeom>
        </p:spPr>
      </p:pic>
      <p:pic>
        <p:nvPicPr>
          <p:cNvPr id="18" name="Picture 17">
            <a:extLst>
              <a:ext uri="{FF2B5EF4-FFF2-40B4-BE49-F238E27FC236}">
                <a16:creationId xmlns:a16="http://schemas.microsoft.com/office/drawing/2014/main" xmlns="" id="{E0B5EAFE-78EE-4BA8-BA77-5DFC537356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96600" y="5344225"/>
            <a:ext cx="1295400" cy="1080523"/>
          </a:xfrm>
          <a:prstGeom prst="rect">
            <a:avLst/>
          </a:prstGeom>
        </p:spPr>
      </p:pic>
    </p:spTree>
    <p:extLst>
      <p:ext uri="{BB962C8B-B14F-4D97-AF65-F5344CB8AC3E}">
        <p14:creationId xmlns:p14="http://schemas.microsoft.com/office/powerpoint/2010/main" val="320638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784224C-E109-4CAD-BC9D-AB0ED56B4BE8}"/>
              </a:ext>
            </a:extLst>
          </p:cNvPr>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Subtitle 2">
            <a:extLst>
              <a:ext uri="{FF2B5EF4-FFF2-40B4-BE49-F238E27FC236}">
                <a16:creationId xmlns:a16="http://schemas.microsoft.com/office/drawing/2014/main" xmlns="" id="{CDEBD2DE-B08A-451C-A0CB-F862B9E39576}"/>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700" dirty="0">
                <a:solidFill>
                  <a:srgbClr val="4A281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Pricing Ladder</a:t>
            </a:r>
          </a:p>
        </p:txBody>
      </p:sp>
      <p:grpSp>
        <p:nvGrpSpPr>
          <p:cNvPr id="16" name="Group 15">
            <a:extLst>
              <a:ext uri="{FF2B5EF4-FFF2-40B4-BE49-F238E27FC236}">
                <a16:creationId xmlns:a16="http://schemas.microsoft.com/office/drawing/2014/main" xmlns="" id="{D8335D91-9E47-4CD1-91E9-350DEB1A2454}"/>
              </a:ext>
            </a:extLst>
          </p:cNvPr>
          <p:cNvGrpSpPr/>
          <p:nvPr/>
        </p:nvGrpSpPr>
        <p:grpSpPr>
          <a:xfrm>
            <a:off x="1427597" y="1906886"/>
            <a:ext cx="1882957" cy="943832"/>
            <a:chOff x="1427597" y="1906886"/>
            <a:chExt cx="1882957" cy="943832"/>
          </a:xfrm>
        </p:grpSpPr>
        <p:pic>
          <p:nvPicPr>
            <p:cNvPr id="11266" name="Picture 2" descr="Image result for sainsbury's logo png">
              <a:extLst>
                <a:ext uri="{FF2B5EF4-FFF2-40B4-BE49-F238E27FC236}">
                  <a16:creationId xmlns:a16="http://schemas.microsoft.com/office/drawing/2014/main" xmlns="" id="{AD224095-7E9D-4033-8B3C-8C82E6D7767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7597" y="1906886"/>
              <a:ext cx="1882957" cy="8285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64D344DC-13BC-4B94-81F2-918BE8B7F6F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05685" y="2426282"/>
              <a:ext cx="1326781" cy="424436"/>
            </a:xfrm>
            <a:prstGeom prst="rect">
              <a:avLst/>
            </a:prstGeom>
          </p:spPr>
        </p:pic>
      </p:grpSp>
      <p:pic>
        <p:nvPicPr>
          <p:cNvPr id="11270" name="Picture 6" descr="Image result for nisa logo png">
            <a:extLst>
              <a:ext uri="{FF2B5EF4-FFF2-40B4-BE49-F238E27FC236}">
                <a16:creationId xmlns:a16="http://schemas.microsoft.com/office/drawing/2014/main" xmlns="" id="{BFB7DE37-8743-4AFD-B036-E7E2F4092C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8421"/>
          <a:stretch/>
        </p:blipFill>
        <p:spPr bwMode="auto">
          <a:xfrm>
            <a:off x="1898566" y="4059768"/>
            <a:ext cx="941018" cy="3991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79DAB9B6-165C-4A24-B45F-BF42A8F74E0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783288" y="3212613"/>
            <a:ext cx="1171575" cy="1171575"/>
          </a:xfrm>
          <a:prstGeom prst="rect">
            <a:avLst/>
          </a:prstGeom>
        </p:spPr>
      </p:pic>
      <p:pic>
        <p:nvPicPr>
          <p:cNvPr id="28" name="Picture 27">
            <a:extLst>
              <a:ext uri="{FF2B5EF4-FFF2-40B4-BE49-F238E27FC236}">
                <a16:creationId xmlns:a16="http://schemas.microsoft.com/office/drawing/2014/main" xmlns="" id="{6281208D-D92D-487F-B247-768BCC35E070}"/>
              </a:ext>
            </a:extLst>
          </p:cNvPr>
          <p:cNvPicPr>
            <a:picLocks noChangeAspect="1"/>
          </p:cNvPicPr>
          <p:nvPr/>
        </p:nvPicPr>
        <p:blipFill>
          <a:blip r:embed="rId8"/>
          <a:stretch>
            <a:fillRect/>
          </a:stretch>
        </p:blipFill>
        <p:spPr>
          <a:xfrm>
            <a:off x="1705388" y="5344225"/>
            <a:ext cx="1327078" cy="523175"/>
          </a:xfrm>
          <a:prstGeom prst="rect">
            <a:avLst/>
          </a:prstGeom>
        </p:spPr>
      </p:pic>
      <p:pic>
        <p:nvPicPr>
          <p:cNvPr id="11272" name="Picture 8" descr="Image result for tesco logo png">
            <a:extLst>
              <a:ext uri="{FF2B5EF4-FFF2-40B4-BE49-F238E27FC236}">
                <a16:creationId xmlns:a16="http://schemas.microsoft.com/office/drawing/2014/main" xmlns="" id="{2543EA5C-9FB7-4ADD-8131-5099849501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27145" y="4999857"/>
            <a:ext cx="1483860" cy="39299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xmlns="" id="{1380912A-518C-4EBA-8367-22925CFCEB9D}"/>
              </a:ext>
            </a:extLst>
          </p:cNvPr>
          <p:cNvPicPr>
            <a:picLocks noChangeAspect="1"/>
          </p:cNvPicPr>
          <p:nvPr/>
        </p:nvPicPr>
        <p:blipFill rotWithShape="1">
          <a:blip r:embed="rId10">
            <a:clrChange>
              <a:clrFrom>
                <a:srgbClr val="FFFFFF"/>
              </a:clrFrom>
              <a:clrTo>
                <a:srgbClr val="FFFFFF">
                  <a:alpha val="0"/>
                </a:srgbClr>
              </a:clrTo>
            </a:clrChange>
          </a:blip>
          <a:srcRect r="8837"/>
          <a:stretch/>
        </p:blipFill>
        <p:spPr>
          <a:xfrm>
            <a:off x="9702801" y="-243155"/>
            <a:ext cx="2489199" cy="7344309"/>
          </a:xfrm>
          <a:prstGeom prst="rect">
            <a:avLst/>
          </a:prstGeom>
        </p:spPr>
      </p:pic>
      <p:pic>
        <p:nvPicPr>
          <p:cNvPr id="26" name="Picture 25">
            <a:extLst>
              <a:ext uri="{FF2B5EF4-FFF2-40B4-BE49-F238E27FC236}">
                <a16:creationId xmlns:a16="http://schemas.microsoft.com/office/drawing/2014/main" xmlns="" id="{FDEF4231-7DF0-42D9-B702-8483522A4710}"/>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0896600" y="5344225"/>
            <a:ext cx="1295400" cy="1080523"/>
          </a:xfrm>
          <a:prstGeom prst="rect">
            <a:avLst/>
          </a:prstGeom>
        </p:spPr>
      </p:pic>
      <p:sp>
        <p:nvSpPr>
          <p:cNvPr id="3" name="TextBox 2">
            <a:extLst>
              <a:ext uri="{FF2B5EF4-FFF2-40B4-BE49-F238E27FC236}">
                <a16:creationId xmlns:a16="http://schemas.microsoft.com/office/drawing/2014/main" xmlns="" id="{1E7E66F8-AC80-4581-AAF3-3C019F8798CF}"/>
              </a:ext>
            </a:extLst>
          </p:cNvPr>
          <p:cNvSpPr txBox="1"/>
          <p:nvPr/>
        </p:nvSpPr>
        <p:spPr>
          <a:xfrm>
            <a:off x="254000" y="6424748"/>
            <a:ext cx="2900346" cy="369332"/>
          </a:xfrm>
          <a:prstGeom prst="rect">
            <a:avLst/>
          </a:prstGeom>
          <a:noFill/>
        </p:spPr>
        <p:txBody>
          <a:bodyPr wrap="none" rtlCol="0">
            <a:spAutoFit/>
          </a:bodyPr>
          <a:lstStyle/>
          <a:p>
            <a:r>
              <a:rPr lang="en-GB" dirty="0">
                <a:solidFill>
                  <a:srgbClr val="6A3C35"/>
                </a:solidFill>
                <a:latin typeface="Segoe UI Light" panose="020B0502040204020203" pitchFamily="34" charset="0"/>
                <a:cs typeface="Segoe UI Light" panose="020B0502040204020203" pitchFamily="34" charset="0"/>
              </a:rPr>
              <a:t>Dover Castle, Kent, England.</a:t>
            </a:r>
          </a:p>
        </p:txBody>
      </p:sp>
    </p:spTree>
    <p:extLst>
      <p:ext uri="{BB962C8B-B14F-4D97-AF65-F5344CB8AC3E}">
        <p14:creationId xmlns:p14="http://schemas.microsoft.com/office/powerpoint/2010/main" val="1718536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89465D7-4143-4124-A8E1-894F06758B74}"/>
              </a:ext>
            </a:extLst>
          </p:cNvPr>
          <p:cNvPicPr>
            <a:picLocks noChangeAspect="1"/>
          </p:cNvPicPr>
          <p:nvPr/>
        </p:nvPicPr>
        <p:blipFill rotWithShape="1">
          <a:blip r:embed="rId3">
            <a:clrChange>
              <a:clrFrom>
                <a:srgbClr val="FFFFFF"/>
              </a:clrFrom>
              <a:clrTo>
                <a:srgbClr val="FFFFFF">
                  <a:alpha val="0"/>
                </a:srgbClr>
              </a:clrTo>
            </a:clrChange>
          </a:blip>
          <a:srcRect r="8837"/>
          <a:stretch/>
        </p:blipFill>
        <p:spPr>
          <a:xfrm>
            <a:off x="9702801" y="-243155"/>
            <a:ext cx="2489199" cy="7344309"/>
          </a:xfrm>
          <a:prstGeom prst="rect">
            <a:avLst/>
          </a:prstGeom>
        </p:spPr>
      </p:pic>
      <p:sp>
        <p:nvSpPr>
          <p:cNvPr id="20" name="Subtitle 2">
            <a:extLst>
              <a:ext uri="{FF2B5EF4-FFF2-40B4-BE49-F238E27FC236}">
                <a16:creationId xmlns:a16="http://schemas.microsoft.com/office/drawing/2014/main" xmlns="" id="{851D652B-C52C-4525-AF5B-FBCD45BD6890}"/>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700" dirty="0">
                <a:solidFill>
                  <a:srgbClr val="C02519"/>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Terms Review</a:t>
            </a:r>
          </a:p>
        </p:txBody>
      </p:sp>
      <p:pic>
        <p:nvPicPr>
          <p:cNvPr id="6" name="Picture 5">
            <a:extLst>
              <a:ext uri="{FF2B5EF4-FFF2-40B4-BE49-F238E27FC236}">
                <a16:creationId xmlns:a16="http://schemas.microsoft.com/office/drawing/2014/main" xmlns="" id="{249370EA-1650-423E-8078-FAF82084D0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26161" y="2679535"/>
            <a:ext cx="3095539" cy="3000916"/>
          </a:xfrm>
          <a:prstGeom prst="rect">
            <a:avLst/>
          </a:prstGeom>
        </p:spPr>
      </p:pic>
      <p:pic>
        <p:nvPicPr>
          <p:cNvPr id="9" name="Picture 8">
            <a:extLst>
              <a:ext uri="{FF2B5EF4-FFF2-40B4-BE49-F238E27FC236}">
                <a16:creationId xmlns:a16="http://schemas.microsoft.com/office/drawing/2014/main" xmlns="" id="{A5A96A54-1AAA-4A27-BAC1-8715F59BEF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896600" y="5344225"/>
            <a:ext cx="1295400" cy="1080523"/>
          </a:xfrm>
          <a:prstGeom prst="rect">
            <a:avLst/>
          </a:prstGeom>
        </p:spPr>
      </p:pic>
    </p:spTree>
    <p:extLst>
      <p:ext uri="{BB962C8B-B14F-4D97-AF65-F5344CB8AC3E}">
        <p14:creationId xmlns:p14="http://schemas.microsoft.com/office/powerpoint/2010/main" val="2294898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89187FA-3D86-44CD-A6BC-C4C75F940D73}"/>
              </a:ext>
            </a:extLst>
          </p:cNvPr>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926616" y="101600"/>
            <a:ext cx="7265384" cy="6756400"/>
          </a:xfrm>
          <a:prstGeom prst="rect">
            <a:avLst/>
          </a:prstGeom>
        </p:spPr>
      </p:pic>
      <p:sp>
        <p:nvSpPr>
          <p:cNvPr id="20" name="Subtitle 2">
            <a:extLst>
              <a:ext uri="{FF2B5EF4-FFF2-40B4-BE49-F238E27FC236}">
                <a16:creationId xmlns:a16="http://schemas.microsoft.com/office/drawing/2014/main" xmlns="" id="{851D652B-C52C-4525-AF5B-FBCD45BD6890}"/>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700" dirty="0">
                <a:solidFill>
                  <a:srgbClr val="CC9F4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Promo Mix</a:t>
            </a:r>
          </a:p>
        </p:txBody>
      </p:sp>
      <p:pic>
        <p:nvPicPr>
          <p:cNvPr id="10" name="Picture 9">
            <a:extLst>
              <a:ext uri="{FF2B5EF4-FFF2-40B4-BE49-F238E27FC236}">
                <a16:creationId xmlns:a16="http://schemas.microsoft.com/office/drawing/2014/main" xmlns="" id="{8EBCEB81-6399-415B-A45E-770FDFA40712}"/>
              </a:ext>
            </a:extLst>
          </p:cNvPr>
          <p:cNvPicPr>
            <a:picLocks noChangeAspect="1"/>
          </p:cNvPicPr>
          <p:nvPr/>
        </p:nvPicPr>
        <p:blipFill rotWithShape="1">
          <a:blip r:embed="rId4">
            <a:clrChange>
              <a:clrFrom>
                <a:srgbClr val="FFFFFF"/>
              </a:clrFrom>
              <a:clrTo>
                <a:srgbClr val="FFFFFF">
                  <a:alpha val="0"/>
                </a:srgbClr>
              </a:clrTo>
            </a:clrChange>
          </a:blip>
          <a:srcRect r="8837"/>
          <a:stretch/>
        </p:blipFill>
        <p:spPr>
          <a:xfrm>
            <a:off x="9702801" y="-243155"/>
            <a:ext cx="2489199" cy="7344309"/>
          </a:xfrm>
          <a:prstGeom prst="rect">
            <a:avLst/>
          </a:prstGeom>
        </p:spPr>
      </p:pic>
      <p:pic>
        <p:nvPicPr>
          <p:cNvPr id="9" name="Picture 8">
            <a:extLst>
              <a:ext uri="{FF2B5EF4-FFF2-40B4-BE49-F238E27FC236}">
                <a16:creationId xmlns:a16="http://schemas.microsoft.com/office/drawing/2014/main" xmlns="" id="{E1ED6BBB-FF32-4F0C-8324-EB04EC7C252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896600" y="5344225"/>
            <a:ext cx="1295400" cy="1080523"/>
          </a:xfrm>
          <a:prstGeom prst="rect">
            <a:avLst/>
          </a:prstGeom>
        </p:spPr>
      </p:pic>
    </p:spTree>
    <p:extLst>
      <p:ext uri="{BB962C8B-B14F-4D97-AF65-F5344CB8AC3E}">
        <p14:creationId xmlns:p14="http://schemas.microsoft.com/office/powerpoint/2010/main" val="789791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89187FA-3D86-44CD-A6BC-C4C75F940D73}"/>
              </a:ext>
            </a:extLst>
          </p:cNvPr>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926616" y="101600"/>
            <a:ext cx="7265384" cy="6756400"/>
          </a:xfrm>
          <a:prstGeom prst="rect">
            <a:avLst/>
          </a:prstGeom>
        </p:spPr>
      </p:pic>
      <p:sp>
        <p:nvSpPr>
          <p:cNvPr id="20" name="Subtitle 2">
            <a:extLst>
              <a:ext uri="{FF2B5EF4-FFF2-40B4-BE49-F238E27FC236}">
                <a16:creationId xmlns:a16="http://schemas.microsoft.com/office/drawing/2014/main" xmlns="" id="{851D652B-C52C-4525-AF5B-FBCD45BD6890}"/>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700" dirty="0">
                <a:solidFill>
                  <a:srgbClr val="4A281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Promo Mix</a:t>
            </a:r>
          </a:p>
        </p:txBody>
      </p:sp>
      <p:pic>
        <p:nvPicPr>
          <p:cNvPr id="2050" name="Picture 2" descr="Sliced bread prices have tumbled in the UK in past 12 months. Photo: iStock - CharlieAJA">
            <a:extLst>
              <a:ext uri="{FF2B5EF4-FFF2-40B4-BE49-F238E27FC236}">
                <a16:creationId xmlns:a16="http://schemas.microsoft.com/office/drawing/2014/main" xmlns="" id="{938DB585-0A88-4C16-8DC7-A054151568A7}"/>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2578101"/>
            <a:ext cx="5108500" cy="28261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1A93F19C-EACE-405D-B056-642CFDCFC45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896600" y="5344225"/>
            <a:ext cx="1295400" cy="1080523"/>
          </a:xfrm>
          <a:prstGeom prst="rect">
            <a:avLst/>
          </a:prstGeom>
        </p:spPr>
      </p:pic>
    </p:spTree>
    <p:extLst>
      <p:ext uri="{BB962C8B-B14F-4D97-AF65-F5344CB8AC3E}">
        <p14:creationId xmlns:p14="http://schemas.microsoft.com/office/powerpoint/2010/main" val="708420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DA38129-3403-49A3-8AD3-38308BCA53FF}"/>
              </a:ext>
            </a:extLst>
          </p:cNvPr>
          <p:cNvPicPr>
            <a:picLocks noChangeAspect="1"/>
          </p:cNvPicPr>
          <p:nvPr/>
        </p:nvPicPr>
        <p:blipFill rotWithShape="1">
          <a:blip r:embed="rId3"/>
          <a:srcRect t="4027" b="20972"/>
          <a:stretch/>
        </p:blipFill>
        <p:spPr>
          <a:xfrm>
            <a:off x="0" y="1"/>
            <a:ext cx="12192000" cy="6858000"/>
          </a:xfrm>
          <a:prstGeom prst="rect">
            <a:avLst/>
          </a:prstGeom>
        </p:spPr>
      </p:pic>
      <p:sp>
        <p:nvSpPr>
          <p:cNvPr id="20" name="Subtitle 2">
            <a:extLst>
              <a:ext uri="{FF2B5EF4-FFF2-40B4-BE49-F238E27FC236}">
                <a16:creationId xmlns:a16="http://schemas.microsoft.com/office/drawing/2014/main" xmlns="" id="{851D652B-C52C-4525-AF5B-FBCD45BD6890}"/>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700" dirty="0">
                <a:solidFill>
                  <a:srgbClr val="FFE6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People</a:t>
            </a:r>
          </a:p>
        </p:txBody>
      </p:sp>
      <p:pic>
        <p:nvPicPr>
          <p:cNvPr id="9" name="Picture 8">
            <a:extLst>
              <a:ext uri="{FF2B5EF4-FFF2-40B4-BE49-F238E27FC236}">
                <a16:creationId xmlns:a16="http://schemas.microsoft.com/office/drawing/2014/main" xmlns="" id="{94F51F53-1A94-4000-8BB9-170F697185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96600" y="5344225"/>
            <a:ext cx="1295400" cy="1080523"/>
          </a:xfrm>
          <a:prstGeom prst="rect">
            <a:avLst/>
          </a:prstGeom>
        </p:spPr>
      </p:pic>
    </p:spTree>
    <p:extLst>
      <p:ext uri="{BB962C8B-B14F-4D97-AF65-F5344CB8AC3E}">
        <p14:creationId xmlns:p14="http://schemas.microsoft.com/office/powerpoint/2010/main" val="3689585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CD53FC5-B1D3-4FFC-90AF-75A8893942C7}"/>
              </a:ext>
            </a:extLst>
          </p:cNvPr>
          <p:cNvSpPr/>
          <p:nvPr/>
        </p:nvSpPr>
        <p:spPr>
          <a:xfrm>
            <a:off x="0" y="0"/>
            <a:ext cx="12192000" cy="6858000"/>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xmlns="" id="{6FB1E56F-C3EA-4E96-B9DF-91C331ACB148}"/>
              </a:ext>
            </a:extLst>
          </p:cNvPr>
          <p:cNvSpPr txBox="1">
            <a:spLocks/>
          </p:cNvSpPr>
          <p:nvPr/>
        </p:nvSpPr>
        <p:spPr>
          <a:xfrm>
            <a:off x="648992" y="973178"/>
            <a:ext cx="7074808" cy="39994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Segoe UI Light" panose="020B0502040204020203" pitchFamily="34" charset="0"/>
                <a:ea typeface="+mj-ea"/>
                <a:cs typeface="Segoe UI Light" panose="020B0502040204020203" pitchFamily="34" charset="0"/>
              </a:defRPr>
            </a:lvl1pPr>
          </a:lstStyle>
          <a:p>
            <a:pPr algn="l"/>
            <a:r>
              <a:rPr lang="en-GB" b="1" dirty="0">
                <a:solidFill>
                  <a:srgbClr val="FFE600"/>
                </a:solidFill>
                <a:effectLst>
                  <a:outerShdw blurRad="38100" dist="38100" dir="2700000" algn="tl">
                    <a:srgbClr val="000000">
                      <a:alpha val="43137"/>
                    </a:srgbClr>
                  </a:outerShdw>
                </a:effectLst>
              </a:rPr>
              <a:t>Background</a:t>
            </a:r>
            <a:br>
              <a:rPr lang="en-GB" b="1" dirty="0">
                <a:solidFill>
                  <a:srgbClr val="FFE600"/>
                </a:solidFill>
                <a:effectLst>
                  <a:outerShdw blurRad="38100" dist="38100" dir="2700000" algn="tl">
                    <a:srgbClr val="000000">
                      <a:alpha val="43137"/>
                    </a:srgbClr>
                  </a:outerShdw>
                </a:effectLst>
              </a:rPr>
            </a:br>
            <a:r>
              <a:rPr lang="en-GB" b="1" dirty="0">
                <a:solidFill>
                  <a:srgbClr val="FFE600"/>
                </a:solidFill>
                <a:effectLst>
                  <a:outerShdw blurRad="38100" dist="38100" dir="2700000" algn="tl">
                    <a:srgbClr val="000000">
                      <a:alpha val="43137"/>
                    </a:srgbClr>
                  </a:outerShdw>
                </a:effectLst>
              </a:rPr>
              <a:t>Embedding</a:t>
            </a:r>
          </a:p>
          <a:p>
            <a:pPr algn="l"/>
            <a:r>
              <a:rPr lang="en-GB" b="1" dirty="0">
                <a:solidFill>
                  <a:srgbClr val="4A2811"/>
                </a:solidFill>
                <a:effectLst>
                  <a:outerShdw blurRad="38100" dist="38100" dir="2700000" algn="tl">
                    <a:srgbClr val="000000">
                      <a:alpha val="43137"/>
                    </a:srgbClr>
                  </a:outerShdw>
                </a:effectLst>
              </a:rPr>
              <a:t>Delivering</a:t>
            </a:r>
          </a:p>
          <a:p>
            <a:pPr algn="l"/>
            <a:r>
              <a:rPr lang="en-GB" b="1" dirty="0">
                <a:solidFill>
                  <a:srgbClr val="FFE600"/>
                </a:solidFill>
                <a:effectLst>
                  <a:outerShdw blurRad="38100" dist="38100" dir="2700000" algn="tl">
                    <a:srgbClr val="000000">
                      <a:alpha val="43137"/>
                    </a:srgbClr>
                  </a:outerShdw>
                </a:effectLst>
              </a:rPr>
              <a:t>Developing</a:t>
            </a:r>
            <a:endParaRPr lang="en-GB" dirty="0">
              <a:solidFill>
                <a:srgbClr val="FFE600"/>
              </a:solidFill>
              <a:effectLst>
                <a:outerShdw blurRad="38100" dist="38100" dir="2700000" algn="tl">
                  <a:srgbClr val="000000">
                    <a:alpha val="43137"/>
                  </a:srgbClr>
                </a:outerShdw>
              </a:effectLst>
            </a:endParaRPr>
          </a:p>
        </p:txBody>
      </p:sp>
      <p:pic>
        <p:nvPicPr>
          <p:cNvPr id="12" name="Picture 11">
            <a:extLst>
              <a:ext uri="{FF2B5EF4-FFF2-40B4-BE49-F238E27FC236}">
                <a16:creationId xmlns:a16="http://schemas.microsoft.com/office/drawing/2014/main" xmlns="" id="{516796E6-6358-4922-B252-7F69578A82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79474" y="1140823"/>
            <a:ext cx="5512526" cy="4598126"/>
          </a:xfrm>
          <a:prstGeom prst="rect">
            <a:avLst/>
          </a:prstGeom>
        </p:spPr>
      </p:pic>
    </p:spTree>
    <p:extLst>
      <p:ext uri="{BB962C8B-B14F-4D97-AF65-F5344CB8AC3E}">
        <p14:creationId xmlns:p14="http://schemas.microsoft.com/office/powerpoint/2010/main" val="3366183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3476F03-40C2-48DD-8EBE-36F0076C68B4}"/>
              </a:ext>
            </a:extLst>
          </p:cNvPr>
          <p:cNvPicPr>
            <a:picLocks noChangeAspect="1"/>
          </p:cNvPicPr>
          <p:nvPr/>
        </p:nvPicPr>
        <p:blipFill rotWithShape="1">
          <a:blip r:embed="rId3">
            <a:duotone>
              <a:schemeClr val="bg2">
                <a:shade val="45000"/>
                <a:satMod val="135000"/>
              </a:schemeClr>
              <a:prstClr val="white"/>
            </a:duotone>
          </a:blip>
          <a:srcRect t="21875" b="21875"/>
          <a:stretch/>
        </p:blipFill>
        <p:spPr>
          <a:xfrm>
            <a:off x="0" y="0"/>
            <a:ext cx="12192000" cy="6858000"/>
          </a:xfrm>
          <a:prstGeom prst="rect">
            <a:avLst/>
          </a:prstGeom>
        </p:spPr>
      </p:pic>
      <p:sp>
        <p:nvSpPr>
          <p:cNvPr id="5" name="Subtitle 2">
            <a:extLst>
              <a:ext uri="{FF2B5EF4-FFF2-40B4-BE49-F238E27FC236}">
                <a16:creationId xmlns:a16="http://schemas.microsoft.com/office/drawing/2014/main" xmlns="" id="{234FCADE-55AD-41C0-BE9F-CB0660B42F02}"/>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9600" dirty="0">
                <a:solidFill>
                  <a:srgbClr val="FFE6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User-Centric</a:t>
            </a:r>
          </a:p>
        </p:txBody>
      </p:sp>
      <p:grpSp>
        <p:nvGrpSpPr>
          <p:cNvPr id="11" name="Group 10">
            <a:extLst>
              <a:ext uri="{FF2B5EF4-FFF2-40B4-BE49-F238E27FC236}">
                <a16:creationId xmlns:a16="http://schemas.microsoft.com/office/drawing/2014/main" xmlns="" id="{893E26EC-444B-4906-80F2-5EADF96DC95D}"/>
              </a:ext>
            </a:extLst>
          </p:cNvPr>
          <p:cNvGrpSpPr/>
          <p:nvPr/>
        </p:nvGrpSpPr>
        <p:grpSpPr>
          <a:xfrm>
            <a:off x="475803" y="5022017"/>
            <a:ext cx="3969198" cy="1392537"/>
            <a:chOff x="3458681" y="2503732"/>
            <a:chExt cx="5511158" cy="1933512"/>
          </a:xfrm>
        </p:grpSpPr>
        <p:sp>
          <p:nvSpPr>
            <p:cNvPr id="12" name="Rectangle 11">
              <a:extLst>
                <a:ext uri="{FF2B5EF4-FFF2-40B4-BE49-F238E27FC236}">
                  <a16:creationId xmlns:a16="http://schemas.microsoft.com/office/drawing/2014/main" xmlns="" id="{01F24D46-BA77-4374-818D-F36C71CF5684}"/>
                </a:ext>
              </a:extLst>
            </p:cNvPr>
            <p:cNvSpPr/>
            <p:nvPr/>
          </p:nvSpPr>
          <p:spPr>
            <a:xfrm>
              <a:off x="3458681" y="2503732"/>
              <a:ext cx="1872807" cy="193351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xmlns="" id="{C1CEAC6E-08E9-4D2A-B12F-9EEE6258C5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4255"/>
            <a:stretch/>
          </p:blipFill>
          <p:spPr>
            <a:xfrm>
              <a:off x="3458681" y="2503732"/>
              <a:ext cx="1969968" cy="1933512"/>
            </a:xfrm>
            <a:prstGeom prst="rect">
              <a:avLst/>
            </a:prstGeom>
          </p:spPr>
        </p:pic>
        <p:pic>
          <p:nvPicPr>
            <p:cNvPr id="14" name="Picture 13">
              <a:extLst>
                <a:ext uri="{FF2B5EF4-FFF2-40B4-BE49-F238E27FC236}">
                  <a16:creationId xmlns:a16="http://schemas.microsoft.com/office/drawing/2014/main" xmlns="" id="{E21271F1-A050-4FB4-A01B-D4C8CB39F9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5745"/>
            <a:stretch/>
          </p:blipFill>
          <p:spPr>
            <a:xfrm>
              <a:off x="5428648" y="2503732"/>
              <a:ext cx="3541191" cy="1933512"/>
            </a:xfrm>
            <a:prstGeom prst="rect">
              <a:avLst/>
            </a:prstGeom>
          </p:spPr>
        </p:pic>
      </p:grpSp>
      <p:pic>
        <p:nvPicPr>
          <p:cNvPr id="16" name="Picture 15">
            <a:extLst>
              <a:ext uri="{FF2B5EF4-FFF2-40B4-BE49-F238E27FC236}">
                <a16:creationId xmlns:a16="http://schemas.microsoft.com/office/drawing/2014/main" xmlns="" id="{4276A1FB-890C-4BD4-ADE0-C1AB7AF9B9D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896600" y="5560125"/>
            <a:ext cx="1295400" cy="1080523"/>
          </a:xfrm>
          <a:prstGeom prst="rect">
            <a:avLst/>
          </a:prstGeom>
        </p:spPr>
      </p:pic>
    </p:spTree>
    <p:extLst>
      <p:ext uri="{BB962C8B-B14F-4D97-AF65-F5344CB8AC3E}">
        <p14:creationId xmlns:p14="http://schemas.microsoft.com/office/powerpoint/2010/main" val="2749603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xmlns="" id="{234FCADE-55AD-41C0-BE9F-CB0660B42F02}"/>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9600" dirty="0">
                <a:solidFill>
                  <a:srgbClr val="CC9F4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Account Planning</a:t>
            </a:r>
          </a:p>
        </p:txBody>
      </p:sp>
      <p:pic>
        <p:nvPicPr>
          <p:cNvPr id="64" name="Picture 63">
            <a:extLst>
              <a:ext uri="{FF2B5EF4-FFF2-40B4-BE49-F238E27FC236}">
                <a16:creationId xmlns:a16="http://schemas.microsoft.com/office/drawing/2014/main" xmlns="" id="{776DAECA-4309-483C-8F1F-0AC5DB3B5A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96600" y="5560125"/>
            <a:ext cx="1295400" cy="1080523"/>
          </a:xfrm>
          <a:prstGeom prst="rect">
            <a:avLst/>
          </a:prstGeom>
        </p:spPr>
      </p:pic>
      <p:cxnSp>
        <p:nvCxnSpPr>
          <p:cNvPr id="16" name="Straight Connector 15">
            <a:extLst>
              <a:ext uri="{FF2B5EF4-FFF2-40B4-BE49-F238E27FC236}">
                <a16:creationId xmlns:a16="http://schemas.microsoft.com/office/drawing/2014/main" xmlns="" id="{AFD8B415-5F63-43B6-8DA8-ACD58B3B59A1}"/>
              </a:ext>
            </a:extLst>
          </p:cNvPr>
          <p:cNvCxnSpPr>
            <a:cxnSpLocks/>
          </p:cNvCxnSpPr>
          <p:nvPr/>
        </p:nvCxnSpPr>
        <p:spPr>
          <a:xfrm>
            <a:off x="2600325" y="2255490"/>
            <a:ext cx="0" cy="3564285"/>
          </a:xfrm>
          <a:prstGeom prst="line">
            <a:avLst/>
          </a:prstGeom>
          <a:ln w="38100">
            <a:solidFill>
              <a:srgbClr val="6A3C3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AF760F41-DC91-4844-BCCE-C6ACADAC97D2}"/>
              </a:ext>
            </a:extLst>
          </p:cNvPr>
          <p:cNvCxnSpPr>
            <a:cxnSpLocks/>
          </p:cNvCxnSpPr>
          <p:nvPr/>
        </p:nvCxnSpPr>
        <p:spPr>
          <a:xfrm flipH="1">
            <a:off x="2405063" y="2487910"/>
            <a:ext cx="6596062" cy="0"/>
          </a:xfrm>
          <a:prstGeom prst="line">
            <a:avLst/>
          </a:prstGeom>
          <a:ln w="38100">
            <a:solidFill>
              <a:srgbClr val="6A3C3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45387FC9-B868-4553-B291-230B41BBF375}"/>
              </a:ext>
            </a:extLst>
          </p:cNvPr>
          <p:cNvSpPr txBox="1"/>
          <p:nvPr/>
        </p:nvSpPr>
        <p:spPr>
          <a:xfrm>
            <a:off x="2899624" y="2114845"/>
            <a:ext cx="258404" cy="369332"/>
          </a:xfrm>
          <a:prstGeom prst="rect">
            <a:avLst/>
          </a:prstGeom>
          <a:noFill/>
        </p:spPr>
        <p:txBody>
          <a:bodyPr wrap="none" rtlCol="0">
            <a:spAutoFit/>
          </a:bodyPr>
          <a:lstStyle/>
          <a:p>
            <a:r>
              <a:rPr lang="en-GB" dirty="0">
                <a:solidFill>
                  <a:srgbClr val="C02519"/>
                </a:solidFill>
                <a:latin typeface="Segoe UI Light" panose="020B0502040204020203" pitchFamily="34" charset="0"/>
                <a:cs typeface="Segoe UI Light" panose="020B0502040204020203" pitchFamily="34" charset="0"/>
              </a:rPr>
              <a:t>J</a:t>
            </a:r>
          </a:p>
        </p:txBody>
      </p:sp>
      <p:sp>
        <p:nvSpPr>
          <p:cNvPr id="22" name="TextBox 21">
            <a:extLst>
              <a:ext uri="{FF2B5EF4-FFF2-40B4-BE49-F238E27FC236}">
                <a16:creationId xmlns:a16="http://schemas.microsoft.com/office/drawing/2014/main" xmlns="" id="{7FD60C59-D35E-42DA-ABF7-E204AF9C4B10}"/>
              </a:ext>
            </a:extLst>
          </p:cNvPr>
          <p:cNvSpPr txBox="1"/>
          <p:nvPr/>
        </p:nvSpPr>
        <p:spPr>
          <a:xfrm>
            <a:off x="3330599" y="2114845"/>
            <a:ext cx="292068" cy="369332"/>
          </a:xfrm>
          <a:prstGeom prst="rect">
            <a:avLst/>
          </a:prstGeom>
          <a:noFill/>
        </p:spPr>
        <p:txBody>
          <a:bodyPr wrap="none" rtlCol="0">
            <a:spAutoFit/>
          </a:bodyPr>
          <a:lstStyle/>
          <a:p>
            <a:r>
              <a:rPr lang="en-GB" dirty="0">
                <a:solidFill>
                  <a:srgbClr val="C02519"/>
                </a:solidFill>
                <a:latin typeface="Segoe UI Light" panose="020B0502040204020203" pitchFamily="34" charset="0"/>
                <a:cs typeface="Segoe UI Light" panose="020B0502040204020203" pitchFamily="34" charset="0"/>
              </a:rPr>
              <a:t>F</a:t>
            </a:r>
          </a:p>
        </p:txBody>
      </p:sp>
      <p:sp>
        <p:nvSpPr>
          <p:cNvPr id="23" name="TextBox 22">
            <a:extLst>
              <a:ext uri="{FF2B5EF4-FFF2-40B4-BE49-F238E27FC236}">
                <a16:creationId xmlns:a16="http://schemas.microsoft.com/office/drawing/2014/main" xmlns="" id="{461E88F2-32DD-4164-BB06-7C232506A27E}"/>
              </a:ext>
            </a:extLst>
          </p:cNvPr>
          <p:cNvSpPr txBox="1"/>
          <p:nvPr/>
        </p:nvSpPr>
        <p:spPr>
          <a:xfrm>
            <a:off x="3795238" y="2114845"/>
            <a:ext cx="377026" cy="369332"/>
          </a:xfrm>
          <a:prstGeom prst="rect">
            <a:avLst/>
          </a:prstGeom>
          <a:noFill/>
        </p:spPr>
        <p:txBody>
          <a:bodyPr wrap="none" rtlCol="0">
            <a:spAutoFit/>
          </a:bodyPr>
          <a:lstStyle/>
          <a:p>
            <a:r>
              <a:rPr lang="en-GB" dirty="0">
                <a:solidFill>
                  <a:srgbClr val="C02519"/>
                </a:solidFill>
                <a:latin typeface="Segoe UI Light" panose="020B0502040204020203" pitchFamily="34" charset="0"/>
                <a:cs typeface="Segoe UI Light" panose="020B0502040204020203" pitchFamily="34" charset="0"/>
              </a:rPr>
              <a:t>M</a:t>
            </a:r>
          </a:p>
        </p:txBody>
      </p:sp>
      <p:sp>
        <p:nvSpPr>
          <p:cNvPr id="24" name="TextBox 23">
            <a:extLst>
              <a:ext uri="{FF2B5EF4-FFF2-40B4-BE49-F238E27FC236}">
                <a16:creationId xmlns:a16="http://schemas.microsoft.com/office/drawing/2014/main" xmlns="" id="{4F2D9577-7BDF-460A-AE3D-8EA02141DEB8}"/>
              </a:ext>
            </a:extLst>
          </p:cNvPr>
          <p:cNvSpPr txBox="1"/>
          <p:nvPr/>
        </p:nvSpPr>
        <p:spPr>
          <a:xfrm>
            <a:off x="4847946" y="2114845"/>
            <a:ext cx="377026" cy="369332"/>
          </a:xfrm>
          <a:prstGeom prst="rect">
            <a:avLst/>
          </a:prstGeom>
          <a:noFill/>
        </p:spPr>
        <p:txBody>
          <a:bodyPr wrap="none" rtlCol="0">
            <a:spAutoFit/>
          </a:bodyPr>
          <a:lstStyle/>
          <a:p>
            <a:r>
              <a:rPr lang="en-GB" dirty="0">
                <a:solidFill>
                  <a:srgbClr val="C02519"/>
                </a:solidFill>
                <a:latin typeface="Segoe UI Light" panose="020B0502040204020203" pitchFamily="34" charset="0"/>
                <a:cs typeface="Segoe UI Light" panose="020B0502040204020203" pitchFamily="34" charset="0"/>
              </a:rPr>
              <a:t>M</a:t>
            </a:r>
          </a:p>
        </p:txBody>
      </p:sp>
      <p:sp>
        <p:nvSpPr>
          <p:cNvPr id="25" name="TextBox 24">
            <a:extLst>
              <a:ext uri="{FF2B5EF4-FFF2-40B4-BE49-F238E27FC236}">
                <a16:creationId xmlns:a16="http://schemas.microsoft.com/office/drawing/2014/main" xmlns="" id="{FE413F8D-E4B4-4DC5-81E1-FE8FAC5F7C9B}"/>
              </a:ext>
            </a:extLst>
          </p:cNvPr>
          <p:cNvSpPr txBox="1"/>
          <p:nvPr/>
        </p:nvSpPr>
        <p:spPr>
          <a:xfrm>
            <a:off x="4344835" y="2114845"/>
            <a:ext cx="330540" cy="369332"/>
          </a:xfrm>
          <a:prstGeom prst="rect">
            <a:avLst/>
          </a:prstGeom>
          <a:noFill/>
        </p:spPr>
        <p:txBody>
          <a:bodyPr wrap="none" rtlCol="0">
            <a:spAutoFit/>
          </a:bodyPr>
          <a:lstStyle/>
          <a:p>
            <a:r>
              <a:rPr lang="en-GB" dirty="0">
                <a:solidFill>
                  <a:srgbClr val="C02519"/>
                </a:solidFill>
                <a:latin typeface="Segoe UI Light" panose="020B0502040204020203" pitchFamily="34" charset="0"/>
                <a:cs typeface="Segoe UI Light" panose="020B0502040204020203" pitchFamily="34" charset="0"/>
              </a:rPr>
              <a:t>A</a:t>
            </a:r>
          </a:p>
        </p:txBody>
      </p:sp>
      <p:sp>
        <p:nvSpPr>
          <p:cNvPr id="26" name="TextBox 25">
            <a:extLst>
              <a:ext uri="{FF2B5EF4-FFF2-40B4-BE49-F238E27FC236}">
                <a16:creationId xmlns:a16="http://schemas.microsoft.com/office/drawing/2014/main" xmlns="" id="{78E73B9A-E294-4694-B0BB-CE4749059ED8}"/>
              </a:ext>
            </a:extLst>
          </p:cNvPr>
          <p:cNvSpPr txBox="1"/>
          <p:nvPr/>
        </p:nvSpPr>
        <p:spPr>
          <a:xfrm>
            <a:off x="5397543" y="2114845"/>
            <a:ext cx="260008" cy="369332"/>
          </a:xfrm>
          <a:prstGeom prst="rect">
            <a:avLst/>
          </a:prstGeom>
          <a:noFill/>
        </p:spPr>
        <p:txBody>
          <a:bodyPr wrap="none" rtlCol="0">
            <a:spAutoFit/>
          </a:bodyPr>
          <a:lstStyle/>
          <a:p>
            <a:r>
              <a:rPr lang="en-GB" dirty="0">
                <a:solidFill>
                  <a:srgbClr val="C02519"/>
                </a:solidFill>
                <a:latin typeface="Segoe UI Light" panose="020B0502040204020203" pitchFamily="34" charset="0"/>
                <a:cs typeface="Segoe UI Light" panose="020B0502040204020203" pitchFamily="34" charset="0"/>
              </a:rPr>
              <a:t>J</a:t>
            </a:r>
          </a:p>
        </p:txBody>
      </p:sp>
      <p:sp>
        <p:nvSpPr>
          <p:cNvPr id="27" name="TextBox 26">
            <a:extLst>
              <a:ext uri="{FF2B5EF4-FFF2-40B4-BE49-F238E27FC236}">
                <a16:creationId xmlns:a16="http://schemas.microsoft.com/office/drawing/2014/main" xmlns="" id="{7B370DDE-3905-406C-A3F9-61F6785AF5EC}"/>
              </a:ext>
            </a:extLst>
          </p:cNvPr>
          <p:cNvSpPr txBox="1"/>
          <p:nvPr/>
        </p:nvSpPr>
        <p:spPr>
          <a:xfrm>
            <a:off x="5830122" y="2114845"/>
            <a:ext cx="260008" cy="369332"/>
          </a:xfrm>
          <a:prstGeom prst="rect">
            <a:avLst/>
          </a:prstGeom>
          <a:noFill/>
        </p:spPr>
        <p:txBody>
          <a:bodyPr wrap="none" rtlCol="0">
            <a:spAutoFit/>
          </a:bodyPr>
          <a:lstStyle/>
          <a:p>
            <a:r>
              <a:rPr lang="en-GB" dirty="0">
                <a:solidFill>
                  <a:srgbClr val="C02519"/>
                </a:solidFill>
                <a:latin typeface="Segoe UI Light" panose="020B0502040204020203" pitchFamily="34" charset="0"/>
                <a:cs typeface="Segoe UI Light" panose="020B0502040204020203" pitchFamily="34" charset="0"/>
              </a:rPr>
              <a:t>J</a:t>
            </a:r>
          </a:p>
        </p:txBody>
      </p:sp>
      <p:sp>
        <p:nvSpPr>
          <p:cNvPr id="28" name="TextBox 27">
            <a:extLst>
              <a:ext uri="{FF2B5EF4-FFF2-40B4-BE49-F238E27FC236}">
                <a16:creationId xmlns:a16="http://schemas.microsoft.com/office/drawing/2014/main" xmlns="" id="{D6643CEB-2227-40BE-B066-2475C4D12D06}"/>
              </a:ext>
            </a:extLst>
          </p:cNvPr>
          <p:cNvSpPr txBox="1"/>
          <p:nvPr/>
        </p:nvSpPr>
        <p:spPr>
          <a:xfrm>
            <a:off x="6262701" y="2114845"/>
            <a:ext cx="330540" cy="369332"/>
          </a:xfrm>
          <a:prstGeom prst="rect">
            <a:avLst/>
          </a:prstGeom>
          <a:noFill/>
        </p:spPr>
        <p:txBody>
          <a:bodyPr wrap="none" rtlCol="0">
            <a:spAutoFit/>
          </a:bodyPr>
          <a:lstStyle/>
          <a:p>
            <a:r>
              <a:rPr lang="en-GB" dirty="0">
                <a:solidFill>
                  <a:srgbClr val="C02519"/>
                </a:solidFill>
                <a:latin typeface="Segoe UI Light" panose="020B0502040204020203" pitchFamily="34" charset="0"/>
                <a:cs typeface="Segoe UI Light" panose="020B0502040204020203" pitchFamily="34" charset="0"/>
              </a:rPr>
              <a:t>A</a:t>
            </a:r>
          </a:p>
        </p:txBody>
      </p:sp>
      <p:sp>
        <p:nvSpPr>
          <p:cNvPr id="29" name="TextBox 28">
            <a:extLst>
              <a:ext uri="{FF2B5EF4-FFF2-40B4-BE49-F238E27FC236}">
                <a16:creationId xmlns:a16="http://schemas.microsoft.com/office/drawing/2014/main" xmlns="" id="{227C4274-5953-458B-B57D-E6DD7FE13BE1}"/>
              </a:ext>
            </a:extLst>
          </p:cNvPr>
          <p:cNvSpPr txBox="1"/>
          <p:nvPr/>
        </p:nvSpPr>
        <p:spPr>
          <a:xfrm>
            <a:off x="6765812" y="2114845"/>
            <a:ext cx="300082" cy="369332"/>
          </a:xfrm>
          <a:prstGeom prst="rect">
            <a:avLst/>
          </a:prstGeom>
          <a:noFill/>
        </p:spPr>
        <p:txBody>
          <a:bodyPr wrap="none" rtlCol="0">
            <a:spAutoFit/>
          </a:bodyPr>
          <a:lstStyle/>
          <a:p>
            <a:r>
              <a:rPr lang="en-GB" dirty="0">
                <a:solidFill>
                  <a:srgbClr val="C02519"/>
                </a:solidFill>
                <a:latin typeface="Segoe UI Light" panose="020B0502040204020203" pitchFamily="34" charset="0"/>
                <a:cs typeface="Segoe UI Light" panose="020B0502040204020203" pitchFamily="34" charset="0"/>
              </a:rPr>
              <a:t>S</a:t>
            </a:r>
          </a:p>
        </p:txBody>
      </p:sp>
      <p:sp>
        <p:nvSpPr>
          <p:cNvPr id="30" name="TextBox 29">
            <a:extLst>
              <a:ext uri="{FF2B5EF4-FFF2-40B4-BE49-F238E27FC236}">
                <a16:creationId xmlns:a16="http://schemas.microsoft.com/office/drawing/2014/main" xmlns="" id="{D0704803-9E05-4EDA-9425-61B7BABEEA59}"/>
              </a:ext>
            </a:extLst>
          </p:cNvPr>
          <p:cNvSpPr txBox="1"/>
          <p:nvPr/>
        </p:nvSpPr>
        <p:spPr>
          <a:xfrm>
            <a:off x="7238465" y="2114845"/>
            <a:ext cx="360996" cy="369332"/>
          </a:xfrm>
          <a:prstGeom prst="rect">
            <a:avLst/>
          </a:prstGeom>
          <a:noFill/>
        </p:spPr>
        <p:txBody>
          <a:bodyPr wrap="none" rtlCol="0">
            <a:spAutoFit/>
          </a:bodyPr>
          <a:lstStyle/>
          <a:p>
            <a:r>
              <a:rPr lang="en-GB" dirty="0">
                <a:solidFill>
                  <a:srgbClr val="C02519"/>
                </a:solidFill>
                <a:latin typeface="Segoe UI Light" panose="020B0502040204020203" pitchFamily="34" charset="0"/>
                <a:cs typeface="Segoe UI Light" panose="020B0502040204020203" pitchFamily="34" charset="0"/>
              </a:rPr>
              <a:t>O</a:t>
            </a:r>
          </a:p>
        </p:txBody>
      </p:sp>
      <p:sp>
        <p:nvSpPr>
          <p:cNvPr id="31" name="TextBox 30">
            <a:extLst>
              <a:ext uri="{FF2B5EF4-FFF2-40B4-BE49-F238E27FC236}">
                <a16:creationId xmlns:a16="http://schemas.microsoft.com/office/drawing/2014/main" xmlns="" id="{C264D998-CBAB-4B18-AD30-4492FCE66171}"/>
              </a:ext>
            </a:extLst>
          </p:cNvPr>
          <p:cNvSpPr txBox="1"/>
          <p:nvPr/>
        </p:nvSpPr>
        <p:spPr>
          <a:xfrm>
            <a:off x="7772032" y="2114845"/>
            <a:ext cx="360996" cy="369332"/>
          </a:xfrm>
          <a:prstGeom prst="rect">
            <a:avLst/>
          </a:prstGeom>
          <a:noFill/>
        </p:spPr>
        <p:txBody>
          <a:bodyPr wrap="none" rtlCol="0">
            <a:spAutoFit/>
          </a:bodyPr>
          <a:lstStyle/>
          <a:p>
            <a:r>
              <a:rPr lang="en-GB" dirty="0">
                <a:solidFill>
                  <a:srgbClr val="C02519"/>
                </a:solidFill>
                <a:latin typeface="Segoe UI Light" panose="020B0502040204020203" pitchFamily="34" charset="0"/>
                <a:cs typeface="Segoe UI Light" panose="020B0502040204020203" pitchFamily="34" charset="0"/>
              </a:rPr>
              <a:t>N</a:t>
            </a:r>
          </a:p>
        </p:txBody>
      </p:sp>
      <p:sp>
        <p:nvSpPr>
          <p:cNvPr id="32" name="TextBox 31">
            <a:extLst>
              <a:ext uri="{FF2B5EF4-FFF2-40B4-BE49-F238E27FC236}">
                <a16:creationId xmlns:a16="http://schemas.microsoft.com/office/drawing/2014/main" xmlns="" id="{D1D7D963-8ACF-4281-969E-5262A5550023}"/>
              </a:ext>
            </a:extLst>
          </p:cNvPr>
          <p:cNvSpPr txBox="1"/>
          <p:nvPr/>
        </p:nvSpPr>
        <p:spPr>
          <a:xfrm>
            <a:off x="8305603" y="2114845"/>
            <a:ext cx="340158" cy="369332"/>
          </a:xfrm>
          <a:prstGeom prst="rect">
            <a:avLst/>
          </a:prstGeom>
          <a:noFill/>
        </p:spPr>
        <p:txBody>
          <a:bodyPr wrap="none" rtlCol="0">
            <a:spAutoFit/>
          </a:bodyPr>
          <a:lstStyle/>
          <a:p>
            <a:r>
              <a:rPr lang="en-GB" dirty="0">
                <a:solidFill>
                  <a:srgbClr val="C02519"/>
                </a:solidFill>
                <a:latin typeface="Segoe UI Light" panose="020B0502040204020203" pitchFamily="34" charset="0"/>
                <a:cs typeface="Segoe UI Light" panose="020B0502040204020203" pitchFamily="34" charset="0"/>
              </a:rPr>
              <a:t>D</a:t>
            </a:r>
          </a:p>
        </p:txBody>
      </p:sp>
      <p:grpSp>
        <p:nvGrpSpPr>
          <p:cNvPr id="7172" name="Group 7171">
            <a:extLst>
              <a:ext uri="{FF2B5EF4-FFF2-40B4-BE49-F238E27FC236}">
                <a16:creationId xmlns:a16="http://schemas.microsoft.com/office/drawing/2014/main" xmlns="" id="{1EB5EAB7-7634-413A-8525-2F8E18A90CF9}"/>
              </a:ext>
            </a:extLst>
          </p:cNvPr>
          <p:cNvGrpSpPr/>
          <p:nvPr/>
        </p:nvGrpSpPr>
        <p:grpSpPr>
          <a:xfrm>
            <a:off x="3028894" y="2758945"/>
            <a:ext cx="6096837" cy="430801"/>
            <a:chOff x="3638494" y="2654170"/>
            <a:chExt cx="6096837" cy="430801"/>
          </a:xfrm>
        </p:grpSpPr>
        <p:pic>
          <p:nvPicPr>
            <p:cNvPr id="66" name="Picture 65">
              <a:extLst>
                <a:ext uri="{FF2B5EF4-FFF2-40B4-BE49-F238E27FC236}">
                  <a16:creationId xmlns:a16="http://schemas.microsoft.com/office/drawing/2014/main" xmlns="" id="{024FFAC1-A081-4130-9C0A-C7D850C344D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38494" y="2654170"/>
              <a:ext cx="783844" cy="430801"/>
            </a:xfrm>
            <a:prstGeom prst="rect">
              <a:avLst/>
            </a:prstGeom>
          </p:spPr>
        </p:pic>
        <p:pic>
          <p:nvPicPr>
            <p:cNvPr id="67" name="Picture 66">
              <a:extLst>
                <a:ext uri="{FF2B5EF4-FFF2-40B4-BE49-F238E27FC236}">
                  <a16:creationId xmlns:a16="http://schemas.microsoft.com/office/drawing/2014/main" xmlns="" id="{D52A494A-69DA-4F7D-B5DF-E4410479F8A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61542" y="2654170"/>
              <a:ext cx="783844" cy="430801"/>
            </a:xfrm>
            <a:prstGeom prst="rect">
              <a:avLst/>
            </a:prstGeom>
          </p:spPr>
        </p:pic>
        <p:pic>
          <p:nvPicPr>
            <p:cNvPr id="68" name="Picture 67">
              <a:extLst>
                <a:ext uri="{FF2B5EF4-FFF2-40B4-BE49-F238E27FC236}">
                  <a16:creationId xmlns:a16="http://schemas.microsoft.com/office/drawing/2014/main" xmlns="" id="{1E38E226-A986-4C47-9ADA-BF2447F3331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82840" y="2654170"/>
              <a:ext cx="783844" cy="430801"/>
            </a:xfrm>
            <a:prstGeom prst="rect">
              <a:avLst/>
            </a:prstGeom>
          </p:spPr>
        </p:pic>
        <p:pic>
          <p:nvPicPr>
            <p:cNvPr id="69" name="Picture 68">
              <a:extLst>
                <a:ext uri="{FF2B5EF4-FFF2-40B4-BE49-F238E27FC236}">
                  <a16:creationId xmlns:a16="http://schemas.microsoft.com/office/drawing/2014/main" xmlns="" id="{DB4F7D02-D05E-40BC-A138-7F8A5966DEE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217282" y="2654170"/>
              <a:ext cx="783844" cy="430801"/>
            </a:xfrm>
            <a:prstGeom prst="rect">
              <a:avLst/>
            </a:prstGeom>
          </p:spPr>
        </p:pic>
        <p:pic>
          <p:nvPicPr>
            <p:cNvPr id="70" name="Picture 69">
              <a:extLst>
                <a:ext uri="{FF2B5EF4-FFF2-40B4-BE49-F238E27FC236}">
                  <a16:creationId xmlns:a16="http://schemas.microsoft.com/office/drawing/2014/main" xmlns="" id="{E064F19C-586F-4F3C-9794-BBDE290019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51487" y="2654170"/>
              <a:ext cx="783844" cy="430801"/>
            </a:xfrm>
            <a:prstGeom prst="rect">
              <a:avLst/>
            </a:prstGeom>
          </p:spPr>
        </p:pic>
      </p:grpSp>
      <p:grpSp>
        <p:nvGrpSpPr>
          <p:cNvPr id="7171" name="Group 7170">
            <a:extLst>
              <a:ext uri="{FF2B5EF4-FFF2-40B4-BE49-F238E27FC236}">
                <a16:creationId xmlns:a16="http://schemas.microsoft.com/office/drawing/2014/main" xmlns="" id="{EC5B0101-EF90-4C20-958C-0997CDB5616A}"/>
              </a:ext>
            </a:extLst>
          </p:cNvPr>
          <p:cNvGrpSpPr/>
          <p:nvPr/>
        </p:nvGrpSpPr>
        <p:grpSpPr>
          <a:xfrm>
            <a:off x="3243283" y="3586241"/>
            <a:ext cx="6015275" cy="430801"/>
            <a:chOff x="3852883" y="3481466"/>
            <a:chExt cx="6015275" cy="430801"/>
          </a:xfrm>
        </p:grpSpPr>
        <p:pic>
          <p:nvPicPr>
            <p:cNvPr id="71" name="Picture 70">
              <a:extLst>
                <a:ext uri="{FF2B5EF4-FFF2-40B4-BE49-F238E27FC236}">
                  <a16:creationId xmlns:a16="http://schemas.microsoft.com/office/drawing/2014/main" xmlns="" id="{925714B6-B658-461A-B0FE-BD99D21D261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52883" y="3481466"/>
              <a:ext cx="783844" cy="430801"/>
            </a:xfrm>
            <a:prstGeom prst="rect">
              <a:avLst/>
            </a:prstGeom>
          </p:spPr>
        </p:pic>
        <p:pic>
          <p:nvPicPr>
            <p:cNvPr id="72" name="Picture 71">
              <a:extLst>
                <a:ext uri="{FF2B5EF4-FFF2-40B4-BE49-F238E27FC236}">
                  <a16:creationId xmlns:a16="http://schemas.microsoft.com/office/drawing/2014/main" xmlns="" id="{EFA76A79-81FE-47F9-82F7-51F5C907F8B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06921" y="3481466"/>
              <a:ext cx="783844" cy="430801"/>
            </a:xfrm>
            <a:prstGeom prst="rect">
              <a:avLst/>
            </a:prstGeom>
          </p:spPr>
        </p:pic>
        <p:pic>
          <p:nvPicPr>
            <p:cNvPr id="73" name="Picture 72">
              <a:extLst>
                <a:ext uri="{FF2B5EF4-FFF2-40B4-BE49-F238E27FC236}">
                  <a16:creationId xmlns:a16="http://schemas.microsoft.com/office/drawing/2014/main" xmlns="" id="{30CD34E8-7507-43ED-B20F-7A8E0BBB3BC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51538" y="3481466"/>
              <a:ext cx="783844" cy="430801"/>
            </a:xfrm>
            <a:prstGeom prst="rect">
              <a:avLst/>
            </a:prstGeom>
          </p:spPr>
        </p:pic>
        <p:pic>
          <p:nvPicPr>
            <p:cNvPr id="74" name="Picture 73">
              <a:extLst>
                <a:ext uri="{FF2B5EF4-FFF2-40B4-BE49-F238E27FC236}">
                  <a16:creationId xmlns:a16="http://schemas.microsoft.com/office/drawing/2014/main" xmlns="" id="{CD3DD78D-ACEC-4468-82C5-E29A636FCBC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301438" y="3481466"/>
              <a:ext cx="783844" cy="430801"/>
            </a:xfrm>
            <a:prstGeom prst="rect">
              <a:avLst/>
            </a:prstGeom>
          </p:spPr>
        </p:pic>
        <p:pic>
          <p:nvPicPr>
            <p:cNvPr id="75" name="Picture 74">
              <a:extLst>
                <a:ext uri="{FF2B5EF4-FFF2-40B4-BE49-F238E27FC236}">
                  <a16:creationId xmlns:a16="http://schemas.microsoft.com/office/drawing/2014/main" xmlns="" id="{BD63E9ED-9210-4A5E-8145-64B50F95222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084314" y="3481466"/>
              <a:ext cx="783844" cy="430801"/>
            </a:xfrm>
            <a:prstGeom prst="rect">
              <a:avLst/>
            </a:prstGeom>
          </p:spPr>
        </p:pic>
      </p:grpSp>
      <p:grpSp>
        <p:nvGrpSpPr>
          <p:cNvPr id="7169" name="Group 7168">
            <a:extLst>
              <a:ext uri="{FF2B5EF4-FFF2-40B4-BE49-F238E27FC236}">
                <a16:creationId xmlns:a16="http://schemas.microsoft.com/office/drawing/2014/main" xmlns="" id="{B06ED59D-51A8-4FFA-91D1-B3B7BB9AA54E}"/>
              </a:ext>
            </a:extLst>
          </p:cNvPr>
          <p:cNvGrpSpPr/>
          <p:nvPr/>
        </p:nvGrpSpPr>
        <p:grpSpPr>
          <a:xfrm>
            <a:off x="2781325" y="4411541"/>
            <a:ext cx="6219800" cy="430801"/>
            <a:chOff x="3390925" y="4306766"/>
            <a:chExt cx="6219800" cy="430801"/>
          </a:xfrm>
        </p:grpSpPr>
        <p:pic>
          <p:nvPicPr>
            <p:cNvPr id="76" name="Picture 75">
              <a:extLst>
                <a:ext uri="{FF2B5EF4-FFF2-40B4-BE49-F238E27FC236}">
                  <a16:creationId xmlns:a16="http://schemas.microsoft.com/office/drawing/2014/main" xmlns="" id="{FAE17D90-C454-4631-AF85-D15C2F06A43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826881" y="4306766"/>
              <a:ext cx="783844" cy="430801"/>
            </a:xfrm>
            <a:prstGeom prst="rect">
              <a:avLst/>
            </a:prstGeom>
          </p:spPr>
        </p:pic>
        <p:pic>
          <p:nvPicPr>
            <p:cNvPr id="77" name="Picture 76">
              <a:extLst>
                <a:ext uri="{FF2B5EF4-FFF2-40B4-BE49-F238E27FC236}">
                  <a16:creationId xmlns:a16="http://schemas.microsoft.com/office/drawing/2014/main" xmlns="" id="{9C3D2B56-16F3-460C-A04A-D6AD65AC25F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00387" y="4306766"/>
              <a:ext cx="783844" cy="430801"/>
            </a:xfrm>
            <a:prstGeom prst="rect">
              <a:avLst/>
            </a:prstGeom>
          </p:spPr>
        </p:pic>
        <p:pic>
          <p:nvPicPr>
            <p:cNvPr id="78" name="Picture 77">
              <a:extLst>
                <a:ext uri="{FF2B5EF4-FFF2-40B4-BE49-F238E27FC236}">
                  <a16:creationId xmlns:a16="http://schemas.microsoft.com/office/drawing/2014/main" xmlns="" id="{A6C63968-E684-4CA5-B3F0-334E15D2032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18224" y="4306766"/>
              <a:ext cx="783844" cy="430801"/>
            </a:xfrm>
            <a:prstGeom prst="rect">
              <a:avLst/>
            </a:prstGeom>
          </p:spPr>
        </p:pic>
        <p:pic>
          <p:nvPicPr>
            <p:cNvPr id="79" name="Picture 78">
              <a:extLst>
                <a:ext uri="{FF2B5EF4-FFF2-40B4-BE49-F238E27FC236}">
                  <a16:creationId xmlns:a16="http://schemas.microsoft.com/office/drawing/2014/main" xmlns="" id="{B30F5FF8-B50E-4F46-A54B-B8B6AB77F92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57546" y="4306766"/>
              <a:ext cx="783844" cy="430801"/>
            </a:xfrm>
            <a:prstGeom prst="rect">
              <a:avLst/>
            </a:prstGeom>
          </p:spPr>
        </p:pic>
        <p:pic>
          <p:nvPicPr>
            <p:cNvPr id="80" name="Picture 79">
              <a:extLst>
                <a:ext uri="{FF2B5EF4-FFF2-40B4-BE49-F238E27FC236}">
                  <a16:creationId xmlns:a16="http://schemas.microsoft.com/office/drawing/2014/main" xmlns="" id="{59D8ED22-5A3F-4B2C-B8FF-EE0F5C7B792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90925" y="4306766"/>
              <a:ext cx="783844" cy="430801"/>
            </a:xfrm>
            <a:prstGeom prst="rect">
              <a:avLst/>
            </a:prstGeom>
          </p:spPr>
        </p:pic>
      </p:grpSp>
      <p:grpSp>
        <p:nvGrpSpPr>
          <p:cNvPr id="7168" name="Group 7167">
            <a:extLst>
              <a:ext uri="{FF2B5EF4-FFF2-40B4-BE49-F238E27FC236}">
                <a16:creationId xmlns:a16="http://schemas.microsoft.com/office/drawing/2014/main" xmlns="" id="{679FCBCD-0814-49CB-B3C0-984EBAE738B2}"/>
              </a:ext>
            </a:extLst>
          </p:cNvPr>
          <p:cNvGrpSpPr/>
          <p:nvPr/>
        </p:nvGrpSpPr>
        <p:grpSpPr>
          <a:xfrm>
            <a:off x="3493651" y="5242298"/>
            <a:ext cx="5817027" cy="430801"/>
            <a:chOff x="4103251" y="5137523"/>
            <a:chExt cx="5817027" cy="430801"/>
          </a:xfrm>
        </p:grpSpPr>
        <p:pic>
          <p:nvPicPr>
            <p:cNvPr id="81" name="Picture 80">
              <a:extLst>
                <a:ext uri="{FF2B5EF4-FFF2-40B4-BE49-F238E27FC236}">
                  <a16:creationId xmlns:a16="http://schemas.microsoft.com/office/drawing/2014/main" xmlns="" id="{DC471807-83DC-431F-BAA5-DABE4DB1400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103251" y="5137523"/>
              <a:ext cx="783844" cy="430801"/>
            </a:xfrm>
            <a:prstGeom prst="rect">
              <a:avLst/>
            </a:prstGeom>
          </p:spPr>
        </p:pic>
        <p:pic>
          <p:nvPicPr>
            <p:cNvPr id="82" name="Picture 81">
              <a:extLst>
                <a:ext uri="{FF2B5EF4-FFF2-40B4-BE49-F238E27FC236}">
                  <a16:creationId xmlns:a16="http://schemas.microsoft.com/office/drawing/2014/main" xmlns="" id="{1229BD3E-E306-4859-A5B3-0610DCB9FD3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04078" y="5137523"/>
              <a:ext cx="783844" cy="430801"/>
            </a:xfrm>
            <a:prstGeom prst="rect">
              <a:avLst/>
            </a:prstGeom>
          </p:spPr>
        </p:pic>
        <p:pic>
          <p:nvPicPr>
            <p:cNvPr id="83" name="Picture 82">
              <a:extLst>
                <a:ext uri="{FF2B5EF4-FFF2-40B4-BE49-F238E27FC236}">
                  <a16:creationId xmlns:a16="http://schemas.microsoft.com/office/drawing/2014/main" xmlns="" id="{3C1AE0A9-251C-4C8E-837C-82C5908043B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46359" y="5137523"/>
              <a:ext cx="783844" cy="430801"/>
            </a:xfrm>
            <a:prstGeom prst="rect">
              <a:avLst/>
            </a:prstGeom>
          </p:spPr>
        </p:pic>
        <p:pic>
          <p:nvPicPr>
            <p:cNvPr id="84" name="Picture 83">
              <a:extLst>
                <a:ext uri="{FF2B5EF4-FFF2-40B4-BE49-F238E27FC236}">
                  <a16:creationId xmlns:a16="http://schemas.microsoft.com/office/drawing/2014/main" xmlns="" id="{74098078-22DB-4028-8C9C-D3BA2CDDE5D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392687" y="5137523"/>
              <a:ext cx="783844" cy="430801"/>
            </a:xfrm>
            <a:prstGeom prst="rect">
              <a:avLst/>
            </a:prstGeom>
          </p:spPr>
        </p:pic>
        <p:pic>
          <p:nvPicPr>
            <p:cNvPr id="85" name="Picture 84">
              <a:extLst>
                <a:ext uri="{FF2B5EF4-FFF2-40B4-BE49-F238E27FC236}">
                  <a16:creationId xmlns:a16="http://schemas.microsoft.com/office/drawing/2014/main" xmlns="" id="{9F0C8EE7-76FD-4CBD-BA21-24EB239F1E2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136434" y="5137523"/>
              <a:ext cx="783844" cy="430801"/>
            </a:xfrm>
            <a:prstGeom prst="rect">
              <a:avLst/>
            </a:prstGeom>
          </p:spPr>
        </p:pic>
      </p:grpSp>
      <p:pic>
        <p:nvPicPr>
          <p:cNvPr id="91" name="Picture 2" descr="Image result for sainsbury's logo png">
            <a:extLst>
              <a:ext uri="{FF2B5EF4-FFF2-40B4-BE49-F238E27FC236}">
                <a16:creationId xmlns:a16="http://schemas.microsoft.com/office/drawing/2014/main" xmlns="" id="{38ADBBBE-8F16-4810-BBDC-B6127C5EF46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737" y="4212690"/>
            <a:ext cx="1882957" cy="82850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xmlns="" id="{CBA5EC05-A0A7-4FC0-8E65-27CA4BFB522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401396" y="2808857"/>
            <a:ext cx="1034623" cy="330975"/>
          </a:xfrm>
          <a:prstGeom prst="rect">
            <a:avLst/>
          </a:prstGeom>
        </p:spPr>
      </p:pic>
      <p:pic>
        <p:nvPicPr>
          <p:cNvPr id="93" name="Picture 8" descr="Image result for tesco logo png">
            <a:extLst>
              <a:ext uri="{FF2B5EF4-FFF2-40B4-BE49-F238E27FC236}">
                <a16:creationId xmlns:a16="http://schemas.microsoft.com/office/drawing/2014/main" xmlns="" id="{FD195E85-E9F2-453C-9193-7A1061235E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3951" y="5261485"/>
            <a:ext cx="1295375" cy="343072"/>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7172">
            <a:extLst>
              <a:ext uri="{FF2B5EF4-FFF2-40B4-BE49-F238E27FC236}">
                <a16:creationId xmlns:a16="http://schemas.microsoft.com/office/drawing/2014/main" xmlns="" id="{98BA620E-19FE-499B-82B7-14A0D3D65D82}"/>
              </a:ext>
            </a:extLst>
          </p:cNvPr>
          <p:cNvPicPr>
            <a:picLocks noChangeAspect="1"/>
          </p:cNvPicPr>
          <p:nvPr/>
        </p:nvPicPr>
        <p:blipFill>
          <a:blip r:embed="rId8"/>
          <a:stretch>
            <a:fillRect/>
          </a:stretch>
        </p:blipFill>
        <p:spPr>
          <a:xfrm>
            <a:off x="366973" y="3610885"/>
            <a:ext cx="2170017" cy="381511"/>
          </a:xfrm>
          <a:prstGeom prst="rect">
            <a:avLst/>
          </a:prstGeom>
        </p:spPr>
      </p:pic>
    </p:spTree>
    <p:extLst>
      <p:ext uri="{BB962C8B-B14F-4D97-AF65-F5344CB8AC3E}">
        <p14:creationId xmlns:p14="http://schemas.microsoft.com/office/powerpoint/2010/main" val="3381962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5695BD2-0E27-4D8D-A7D2-C75FAD25E4FF}"/>
              </a:ext>
            </a:extLst>
          </p:cNvPr>
          <p:cNvSpPr/>
          <p:nvPr/>
        </p:nvSpPr>
        <p:spPr>
          <a:xfrm>
            <a:off x="0" y="0"/>
            <a:ext cx="12192000" cy="686907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xmlns="" id="{07FD5498-4BB6-4D2C-9B0F-084003D4B6EF}"/>
              </a:ext>
            </a:extLst>
          </p:cNvPr>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209165" y="2485311"/>
            <a:ext cx="7773669" cy="4372689"/>
          </a:xfrm>
          <a:prstGeom prst="rect">
            <a:avLst/>
          </a:prstGeom>
        </p:spPr>
      </p:pic>
      <p:sp>
        <p:nvSpPr>
          <p:cNvPr id="5" name="Subtitle 2">
            <a:extLst>
              <a:ext uri="{FF2B5EF4-FFF2-40B4-BE49-F238E27FC236}">
                <a16:creationId xmlns:a16="http://schemas.microsoft.com/office/drawing/2014/main" xmlns="" id="{234FCADE-55AD-41C0-BE9F-CB0660B42F02}"/>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9600" dirty="0">
                <a:solidFill>
                  <a:srgbClr val="4A281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Supplier Agreements</a:t>
            </a:r>
          </a:p>
        </p:txBody>
      </p:sp>
      <p:pic>
        <p:nvPicPr>
          <p:cNvPr id="8" name="Picture 7">
            <a:extLst>
              <a:ext uri="{FF2B5EF4-FFF2-40B4-BE49-F238E27FC236}">
                <a16:creationId xmlns:a16="http://schemas.microsoft.com/office/drawing/2014/main" xmlns="" id="{EBB550D5-4632-46AA-B07A-4AADABCE06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96600" y="5560125"/>
            <a:ext cx="1295400" cy="1080523"/>
          </a:xfrm>
          <a:prstGeom prst="rect">
            <a:avLst/>
          </a:prstGeom>
        </p:spPr>
      </p:pic>
    </p:spTree>
    <p:extLst>
      <p:ext uri="{BB962C8B-B14F-4D97-AF65-F5344CB8AC3E}">
        <p14:creationId xmlns:p14="http://schemas.microsoft.com/office/powerpoint/2010/main" val="3583901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CD53FC5-B1D3-4FFC-90AF-75A8893942C7}"/>
              </a:ext>
            </a:extLst>
          </p:cNvPr>
          <p:cNvSpPr/>
          <p:nvPr/>
        </p:nvSpPr>
        <p:spPr>
          <a:xfrm>
            <a:off x="0" y="0"/>
            <a:ext cx="12192000" cy="6858000"/>
          </a:xfrm>
          <a:prstGeom prst="rect">
            <a:avLst/>
          </a:prstGeom>
          <a:solidFill>
            <a:srgbClr val="643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xmlns="" id="{6FB1E56F-C3EA-4E96-B9DF-91C331ACB148}"/>
              </a:ext>
            </a:extLst>
          </p:cNvPr>
          <p:cNvSpPr txBox="1">
            <a:spLocks/>
          </p:cNvSpPr>
          <p:nvPr/>
        </p:nvSpPr>
        <p:spPr>
          <a:xfrm>
            <a:off x="648992" y="973178"/>
            <a:ext cx="7074808" cy="39994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Segoe UI Light" panose="020B0502040204020203" pitchFamily="34" charset="0"/>
                <a:ea typeface="+mj-ea"/>
                <a:cs typeface="Segoe UI Light" panose="020B0502040204020203" pitchFamily="34" charset="0"/>
              </a:defRPr>
            </a:lvl1pPr>
          </a:lstStyle>
          <a:p>
            <a:pPr algn="l"/>
            <a:r>
              <a:rPr lang="en-GB" b="1" dirty="0">
                <a:solidFill>
                  <a:srgbClr val="FFFCD5"/>
                </a:solidFill>
                <a:effectLst>
                  <a:outerShdw blurRad="38100" dist="38100" dir="2700000" algn="tl">
                    <a:srgbClr val="000000">
                      <a:alpha val="43137"/>
                    </a:srgbClr>
                  </a:outerShdw>
                </a:effectLst>
              </a:rPr>
              <a:t>Background</a:t>
            </a:r>
            <a:br>
              <a:rPr lang="en-GB" b="1" dirty="0">
                <a:solidFill>
                  <a:srgbClr val="FFFCD5"/>
                </a:solidFill>
                <a:effectLst>
                  <a:outerShdw blurRad="38100" dist="38100" dir="2700000" algn="tl">
                    <a:srgbClr val="000000">
                      <a:alpha val="43137"/>
                    </a:srgbClr>
                  </a:outerShdw>
                </a:effectLst>
              </a:rPr>
            </a:br>
            <a:r>
              <a:rPr lang="en-GB" b="1" dirty="0">
                <a:solidFill>
                  <a:srgbClr val="FFFCD5"/>
                </a:solidFill>
                <a:effectLst>
                  <a:outerShdw blurRad="38100" dist="38100" dir="2700000" algn="tl">
                    <a:srgbClr val="000000">
                      <a:alpha val="43137"/>
                    </a:srgbClr>
                  </a:outerShdw>
                </a:effectLst>
              </a:rPr>
              <a:t>Embedding</a:t>
            </a:r>
          </a:p>
          <a:p>
            <a:pPr algn="l"/>
            <a:r>
              <a:rPr lang="en-GB" b="1" dirty="0">
                <a:solidFill>
                  <a:srgbClr val="FFFCD5"/>
                </a:solidFill>
                <a:effectLst>
                  <a:outerShdw blurRad="38100" dist="38100" dir="2700000" algn="tl">
                    <a:srgbClr val="000000">
                      <a:alpha val="43137"/>
                    </a:srgbClr>
                  </a:outerShdw>
                </a:effectLst>
              </a:rPr>
              <a:t>Delivering</a:t>
            </a:r>
          </a:p>
          <a:p>
            <a:pPr algn="l"/>
            <a:r>
              <a:rPr lang="en-GB" b="1" dirty="0">
                <a:solidFill>
                  <a:srgbClr val="FFFCD5"/>
                </a:solidFill>
                <a:effectLst>
                  <a:outerShdw blurRad="38100" dist="38100" dir="2700000" algn="tl">
                    <a:srgbClr val="000000">
                      <a:alpha val="43137"/>
                    </a:srgbClr>
                  </a:outerShdw>
                </a:effectLst>
              </a:rPr>
              <a:t>Developing</a:t>
            </a:r>
            <a:endParaRPr lang="en-GB" dirty="0">
              <a:solidFill>
                <a:srgbClr val="4A2811"/>
              </a:solidFill>
              <a:effectLst>
                <a:outerShdw blurRad="38100" dist="38100" dir="2700000" algn="tl">
                  <a:srgbClr val="000000">
                    <a:alpha val="43137"/>
                  </a:srgbClr>
                </a:outerShdw>
              </a:effectLst>
            </a:endParaRPr>
          </a:p>
        </p:txBody>
      </p:sp>
      <p:pic>
        <p:nvPicPr>
          <p:cNvPr id="12" name="Picture 11">
            <a:extLst>
              <a:ext uri="{FF2B5EF4-FFF2-40B4-BE49-F238E27FC236}">
                <a16:creationId xmlns:a16="http://schemas.microsoft.com/office/drawing/2014/main" xmlns="" id="{516796E6-6358-4922-B252-7F69578A82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79474" y="1140823"/>
            <a:ext cx="5512526" cy="4598126"/>
          </a:xfrm>
          <a:prstGeom prst="rect">
            <a:avLst/>
          </a:prstGeom>
        </p:spPr>
      </p:pic>
    </p:spTree>
    <p:extLst>
      <p:ext uri="{BB962C8B-B14F-4D97-AF65-F5344CB8AC3E}">
        <p14:creationId xmlns:p14="http://schemas.microsoft.com/office/powerpoint/2010/main" val="1500556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a:extLst>
              <a:ext uri="{FF2B5EF4-FFF2-40B4-BE49-F238E27FC236}">
                <a16:creationId xmlns:a16="http://schemas.microsoft.com/office/drawing/2014/main" xmlns="" id="{851D652B-C52C-4525-AF5B-FBCD45BD6890}"/>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9600" dirty="0">
                <a:solidFill>
                  <a:srgbClr val="FFE6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Optimisation</a:t>
            </a:r>
          </a:p>
        </p:txBody>
      </p:sp>
      <p:pic>
        <p:nvPicPr>
          <p:cNvPr id="6" name="Picture 5">
            <a:extLst>
              <a:ext uri="{FF2B5EF4-FFF2-40B4-BE49-F238E27FC236}">
                <a16:creationId xmlns:a16="http://schemas.microsoft.com/office/drawing/2014/main" xmlns="" id="{1D81DBDA-4D53-4948-BF36-21E4E80E0F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96600" y="5560125"/>
            <a:ext cx="1295400" cy="1080523"/>
          </a:xfrm>
          <a:prstGeom prst="rect">
            <a:avLst/>
          </a:prstGeom>
        </p:spPr>
      </p:pic>
      <p:pic>
        <p:nvPicPr>
          <p:cNvPr id="7" name="Picture 6">
            <a:extLst>
              <a:ext uri="{FF2B5EF4-FFF2-40B4-BE49-F238E27FC236}">
                <a16:creationId xmlns:a16="http://schemas.microsoft.com/office/drawing/2014/main" xmlns="" id="{B1412711-38E8-409D-885C-6D99E27599C2}"/>
              </a:ext>
            </a:extLst>
          </p:cNvPr>
          <p:cNvPicPr>
            <a:picLocks noChangeAspect="1"/>
          </p:cNvPicPr>
          <p:nvPr/>
        </p:nvPicPr>
        <p:blipFill rotWithShape="1">
          <a:blip r:embed="rId4"/>
          <a:srcRect b="13649"/>
          <a:stretch/>
        </p:blipFill>
        <p:spPr>
          <a:xfrm>
            <a:off x="0" y="2137393"/>
            <a:ext cx="6794500" cy="4720607"/>
          </a:xfrm>
          <a:prstGeom prst="rect">
            <a:avLst/>
          </a:prstGeom>
        </p:spPr>
      </p:pic>
      <p:sp>
        <p:nvSpPr>
          <p:cNvPr id="3" name="TextBox 2">
            <a:extLst>
              <a:ext uri="{FF2B5EF4-FFF2-40B4-BE49-F238E27FC236}">
                <a16:creationId xmlns:a16="http://schemas.microsoft.com/office/drawing/2014/main" xmlns="" id="{C9B447F5-B779-4619-BF09-385947695E23}"/>
              </a:ext>
            </a:extLst>
          </p:cNvPr>
          <p:cNvSpPr txBox="1"/>
          <p:nvPr/>
        </p:nvSpPr>
        <p:spPr>
          <a:xfrm>
            <a:off x="4800178" y="2137393"/>
            <a:ext cx="5727146" cy="2123658"/>
          </a:xfrm>
          <a:prstGeom prst="rect">
            <a:avLst/>
          </a:prstGeom>
          <a:noFill/>
        </p:spPr>
        <p:txBody>
          <a:bodyPr wrap="square" rtlCol="0">
            <a:spAutoFit/>
          </a:bodyPr>
          <a:lstStyle/>
          <a:p>
            <a:r>
              <a:rPr lang="en-GB" sz="6600" dirty="0">
                <a:solidFill>
                  <a:srgbClr val="C02519"/>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33% Less Promo Spend</a:t>
            </a:r>
          </a:p>
        </p:txBody>
      </p:sp>
    </p:spTree>
    <p:extLst>
      <p:ext uri="{BB962C8B-B14F-4D97-AF65-F5344CB8AC3E}">
        <p14:creationId xmlns:p14="http://schemas.microsoft.com/office/powerpoint/2010/main" val="1597408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832541A-DE66-4093-9672-105E634D9511}"/>
              </a:ext>
            </a:extLst>
          </p:cNvPr>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 y="0"/>
            <a:ext cx="12267585" cy="6858000"/>
          </a:xfrm>
          <a:prstGeom prst="rect">
            <a:avLst/>
          </a:prstGeom>
        </p:spPr>
      </p:pic>
      <p:sp>
        <p:nvSpPr>
          <p:cNvPr id="11" name="Subtitle 2">
            <a:extLst>
              <a:ext uri="{FF2B5EF4-FFF2-40B4-BE49-F238E27FC236}">
                <a16:creationId xmlns:a16="http://schemas.microsoft.com/office/drawing/2014/main" xmlns="" id="{5DD55F42-63B7-4A11-89ED-09AB5FA9516D}"/>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9600" dirty="0">
                <a:solidFill>
                  <a:srgbClr val="4A281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Reporting</a:t>
            </a:r>
          </a:p>
        </p:txBody>
      </p:sp>
      <p:sp>
        <p:nvSpPr>
          <p:cNvPr id="2" name="Rectangle 1">
            <a:extLst>
              <a:ext uri="{FF2B5EF4-FFF2-40B4-BE49-F238E27FC236}">
                <a16:creationId xmlns:a16="http://schemas.microsoft.com/office/drawing/2014/main" xmlns="" id="{B79C4F81-6576-4E84-B4FB-4774F3762153}"/>
              </a:ext>
            </a:extLst>
          </p:cNvPr>
          <p:cNvSpPr/>
          <p:nvPr/>
        </p:nvSpPr>
        <p:spPr>
          <a:xfrm>
            <a:off x="2250252" y="6031686"/>
            <a:ext cx="8798748" cy="448471"/>
          </a:xfrm>
          <a:prstGeom prst="rect">
            <a:avLst/>
          </a:prstGeom>
          <a:solidFill>
            <a:srgbClr val="C02519"/>
          </a:solidFill>
          <a:ln>
            <a:solidFill>
              <a:srgbClr val="C02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xmlns="" id="{474533B6-26AC-4C2D-AB7C-45F58B681378}"/>
              </a:ext>
            </a:extLst>
          </p:cNvPr>
          <p:cNvSpPr/>
          <p:nvPr/>
        </p:nvSpPr>
        <p:spPr>
          <a:xfrm>
            <a:off x="-24020772" y="6048717"/>
            <a:ext cx="24020772" cy="418376"/>
          </a:xfrm>
          <a:prstGeom prst="rect">
            <a:avLst/>
          </a:prstGeom>
          <a:solidFill>
            <a:srgbClr val="C02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dirty="0">
                <a:solidFill>
                  <a:schemeClr val="bg1"/>
                </a:solidFill>
              </a:rPr>
              <a:t>HOVIS HAVE VISIBILITY OF THEIR TRADE SPEND ACROSS ALL CHANNELS AND CUSTOMERS     </a:t>
            </a:r>
            <a:r>
              <a:rPr lang="en-GB" dirty="0"/>
              <a:t>■     </a:t>
            </a:r>
            <a:r>
              <a:rPr lang="en-GB" sz="2000" dirty="0"/>
              <a:t>DEPLOYING</a:t>
            </a:r>
            <a:r>
              <a:rPr lang="en-GB" sz="2000" dirty="0">
                <a:solidFill>
                  <a:schemeClr val="bg1"/>
                </a:solidFill>
              </a:rPr>
              <a:t> UPCLEAR’S REVENUE MANAGEMENT SOLUTION HAS ENABLED HOVIS TO OPTIMIZE THEIR PROMOTIONAL PLANS</a:t>
            </a:r>
            <a:r>
              <a:rPr lang="en-GB" sz="2400" dirty="0">
                <a:solidFill>
                  <a:schemeClr val="bg1"/>
                </a:solidFill>
              </a:rPr>
              <a:t>     </a:t>
            </a:r>
            <a:r>
              <a:rPr lang="en-GB" sz="2000" dirty="0"/>
              <a:t>■        </a:t>
            </a:r>
            <a:endParaRPr lang="en-GB" sz="2000" dirty="0">
              <a:solidFill>
                <a:schemeClr val="bg1"/>
              </a:solidFill>
            </a:endParaRPr>
          </a:p>
        </p:txBody>
      </p:sp>
      <p:sp>
        <p:nvSpPr>
          <p:cNvPr id="4" name="Date Placeholder 3">
            <a:extLst>
              <a:ext uri="{FF2B5EF4-FFF2-40B4-BE49-F238E27FC236}">
                <a16:creationId xmlns:a16="http://schemas.microsoft.com/office/drawing/2014/main" xmlns="" id="{27D6A40D-86F9-4FD5-B788-179896A41A98}"/>
              </a:ext>
            </a:extLst>
          </p:cNvPr>
          <p:cNvSpPr>
            <a:spLocks noGrp="1"/>
          </p:cNvSpPr>
          <p:nvPr>
            <p:ph type="dt" sz="half" idx="10"/>
          </p:nvPr>
        </p:nvSpPr>
        <p:spPr>
          <a:xfrm>
            <a:off x="1306831" y="6024525"/>
            <a:ext cx="1012001" cy="461963"/>
          </a:xfrm>
          <a:solidFill>
            <a:schemeClr val="tx1"/>
          </a:solidFill>
        </p:spPr>
        <p:txBody>
          <a:bodyPr/>
          <a:lstStyle/>
          <a:p>
            <a:pPr algn="ctr"/>
            <a:fld id="{5FCBF45A-8BDA-40CC-B1C3-6FFF07E9E1A3}" type="datetime10">
              <a:rPr lang="en-GB" sz="2000" smtClean="0">
                <a:solidFill>
                  <a:schemeClr val="bg1"/>
                </a:solidFill>
                <a:latin typeface="Calibri" panose="020F0502020204030204" pitchFamily="34" charset="0"/>
                <a:cs typeface="Calibri" panose="020F0502020204030204" pitchFamily="34" charset="0"/>
              </a:rPr>
              <a:pPr algn="ctr"/>
              <a:t>15:58</a:t>
            </a:fld>
            <a:endParaRPr lang="en-GB" sz="1400" dirty="0">
              <a:solidFill>
                <a:schemeClr val="bg1"/>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xmlns="" id="{AC38CA3D-5495-4325-B7B5-CE172E26A22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96600" y="5560125"/>
            <a:ext cx="1295400" cy="1080523"/>
          </a:xfrm>
          <a:prstGeom prst="rect">
            <a:avLst/>
          </a:prstGeom>
        </p:spPr>
      </p:pic>
      <p:pic>
        <p:nvPicPr>
          <p:cNvPr id="14" name="Picture 13">
            <a:extLst>
              <a:ext uri="{FF2B5EF4-FFF2-40B4-BE49-F238E27FC236}">
                <a16:creationId xmlns:a16="http://schemas.microsoft.com/office/drawing/2014/main" xmlns="" id="{ABEC55FB-B7BB-409E-A0A8-9A6017A18F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87" y="6026924"/>
            <a:ext cx="1318986" cy="461963"/>
          </a:xfrm>
          <a:prstGeom prst="rect">
            <a:avLst/>
          </a:prstGeom>
        </p:spPr>
      </p:pic>
      <p:sp>
        <p:nvSpPr>
          <p:cNvPr id="24" name="Rectangle 23">
            <a:extLst>
              <a:ext uri="{FF2B5EF4-FFF2-40B4-BE49-F238E27FC236}">
                <a16:creationId xmlns:a16="http://schemas.microsoft.com/office/drawing/2014/main" xmlns="" id="{7CBFF801-61E7-47C5-BCCF-ABDCE8056782}"/>
              </a:ext>
            </a:extLst>
          </p:cNvPr>
          <p:cNvSpPr/>
          <p:nvPr/>
        </p:nvSpPr>
        <p:spPr>
          <a:xfrm>
            <a:off x="0" y="5424491"/>
            <a:ext cx="2318833" cy="59918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C02519"/>
                </a:solidFill>
              </a:rPr>
              <a:t>BUSINESS NEWS</a:t>
            </a:r>
          </a:p>
        </p:txBody>
      </p:sp>
    </p:spTree>
    <p:extLst>
      <p:ext uri="{BB962C8B-B14F-4D97-AF65-F5344CB8AC3E}">
        <p14:creationId xmlns:p14="http://schemas.microsoft.com/office/powerpoint/2010/main" val="1623394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5000" fill="hold"/>
                                        <p:tgtEl>
                                          <p:spTgt spid="12"/>
                                        </p:tgtEl>
                                        <p:attrNameLst>
                                          <p:attrName>ppt_x</p:attrName>
                                        </p:attrNameLst>
                                      </p:cBhvr>
                                      <p:tavLst>
                                        <p:tav tm="0">
                                          <p:val>
                                            <p:strVal val="1+#ppt_w/2"/>
                                          </p:val>
                                        </p:tav>
                                        <p:tav tm="100000">
                                          <p:val>
                                            <p:strVal val="#ppt_x"/>
                                          </p:val>
                                        </p:tav>
                                      </p:tavLst>
                                    </p:anim>
                                    <p:anim calcmode="lin" valueType="num">
                                      <p:cBhvr additive="base">
                                        <p:cTn id="8" dur="25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1EAA4DE-3A01-4A6A-8476-1B562EA657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8670" y="254001"/>
            <a:ext cx="8318386" cy="6604000"/>
          </a:xfrm>
          <a:prstGeom prst="rect">
            <a:avLst/>
          </a:prstGeom>
          <a:ln w="28575">
            <a:noFill/>
          </a:ln>
        </p:spPr>
      </p:pic>
      <p:sp>
        <p:nvSpPr>
          <p:cNvPr id="7" name="Rectangle 6">
            <a:extLst>
              <a:ext uri="{FF2B5EF4-FFF2-40B4-BE49-F238E27FC236}">
                <a16:creationId xmlns:a16="http://schemas.microsoft.com/office/drawing/2014/main" xmlns="" id="{9E090E39-AD53-4423-A886-2AD2ECDA7EE6}"/>
              </a:ext>
            </a:extLst>
          </p:cNvPr>
          <p:cNvSpPr/>
          <p:nvPr/>
        </p:nvSpPr>
        <p:spPr>
          <a:xfrm>
            <a:off x="5588000" y="1536700"/>
            <a:ext cx="304800" cy="33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ubtitle 2">
            <a:extLst>
              <a:ext uri="{FF2B5EF4-FFF2-40B4-BE49-F238E27FC236}">
                <a16:creationId xmlns:a16="http://schemas.microsoft.com/office/drawing/2014/main" xmlns="" id="{234FCADE-55AD-41C0-BE9F-CB0660B42F02}"/>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9600" dirty="0">
                <a:solidFill>
                  <a:srgbClr val="CC9F4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Cash Flow</a:t>
            </a:r>
          </a:p>
        </p:txBody>
      </p:sp>
      <p:pic>
        <p:nvPicPr>
          <p:cNvPr id="8" name="Picture 7">
            <a:extLst>
              <a:ext uri="{FF2B5EF4-FFF2-40B4-BE49-F238E27FC236}">
                <a16:creationId xmlns:a16="http://schemas.microsoft.com/office/drawing/2014/main" xmlns="" id="{E7085881-72CB-4248-B04F-5387D3E668D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96600" y="5560125"/>
            <a:ext cx="1295400" cy="1080523"/>
          </a:xfrm>
          <a:prstGeom prst="rect">
            <a:avLst/>
          </a:prstGeom>
        </p:spPr>
      </p:pic>
    </p:spTree>
    <p:extLst>
      <p:ext uri="{BB962C8B-B14F-4D97-AF65-F5344CB8AC3E}">
        <p14:creationId xmlns:p14="http://schemas.microsoft.com/office/powerpoint/2010/main" val="1238228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911B63-369D-435D-8C04-560636383D1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0F7A9851-B1DB-45FA-B61C-34EC5A51E1B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xmlns="" id="{F9FEEBDD-E5C3-464A-97FD-7932CEE9F892}"/>
              </a:ext>
            </a:extLst>
          </p:cNvPr>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 y="-4762"/>
            <a:ext cx="12192001" cy="6862762"/>
          </a:xfrm>
          <a:prstGeom prst="rect">
            <a:avLst/>
          </a:prstGeom>
        </p:spPr>
      </p:pic>
      <p:sp>
        <p:nvSpPr>
          <p:cNvPr id="6" name="Subtitle 2">
            <a:extLst>
              <a:ext uri="{FF2B5EF4-FFF2-40B4-BE49-F238E27FC236}">
                <a16:creationId xmlns:a16="http://schemas.microsoft.com/office/drawing/2014/main" xmlns="" id="{2E5A2B88-F704-4957-9BF4-A2E397BD2258}"/>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9600" dirty="0">
                <a:solidFill>
                  <a:srgbClr val="4A281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Auditors</a:t>
            </a:r>
          </a:p>
        </p:txBody>
      </p:sp>
      <p:pic>
        <p:nvPicPr>
          <p:cNvPr id="7" name="Picture 6">
            <a:extLst>
              <a:ext uri="{FF2B5EF4-FFF2-40B4-BE49-F238E27FC236}">
                <a16:creationId xmlns:a16="http://schemas.microsoft.com/office/drawing/2014/main" xmlns="" id="{36ED5407-CFBB-4F21-B19E-D53F7806FF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96600" y="5560125"/>
            <a:ext cx="1295400" cy="1080523"/>
          </a:xfrm>
          <a:prstGeom prst="rect">
            <a:avLst/>
          </a:prstGeom>
        </p:spPr>
      </p:pic>
    </p:spTree>
    <p:extLst>
      <p:ext uri="{BB962C8B-B14F-4D97-AF65-F5344CB8AC3E}">
        <p14:creationId xmlns:p14="http://schemas.microsoft.com/office/powerpoint/2010/main" val="2402457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CD53FC5-B1D3-4FFC-90AF-75A8893942C7}"/>
              </a:ext>
            </a:extLst>
          </p:cNvPr>
          <p:cNvSpPr/>
          <p:nvPr/>
        </p:nvSpPr>
        <p:spPr>
          <a:xfrm>
            <a:off x="0" y="0"/>
            <a:ext cx="12192000" cy="6858000"/>
          </a:xfrm>
          <a:prstGeom prst="rect">
            <a:avLst/>
          </a:prstGeom>
          <a:solidFill>
            <a:srgbClr val="CC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xmlns="" id="{6FB1E56F-C3EA-4E96-B9DF-91C331ACB148}"/>
              </a:ext>
            </a:extLst>
          </p:cNvPr>
          <p:cNvSpPr txBox="1">
            <a:spLocks/>
          </p:cNvSpPr>
          <p:nvPr/>
        </p:nvSpPr>
        <p:spPr>
          <a:xfrm>
            <a:off x="648992" y="973178"/>
            <a:ext cx="7074808" cy="39994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Segoe UI Light" panose="020B0502040204020203" pitchFamily="34" charset="0"/>
                <a:ea typeface="+mj-ea"/>
                <a:cs typeface="Segoe UI Light" panose="020B0502040204020203" pitchFamily="34" charset="0"/>
              </a:defRPr>
            </a:lvl1pPr>
          </a:lstStyle>
          <a:p>
            <a:pPr algn="l"/>
            <a:r>
              <a:rPr lang="en-GB" b="1" dirty="0">
                <a:solidFill>
                  <a:srgbClr val="CC9F45"/>
                </a:solidFill>
                <a:effectLst>
                  <a:outerShdw blurRad="38100" dist="38100" dir="2700000" algn="tl">
                    <a:srgbClr val="000000">
                      <a:alpha val="43137"/>
                    </a:srgbClr>
                  </a:outerShdw>
                </a:effectLst>
              </a:rPr>
              <a:t>Background</a:t>
            </a:r>
            <a:br>
              <a:rPr lang="en-GB" b="1" dirty="0">
                <a:solidFill>
                  <a:srgbClr val="CC9F45"/>
                </a:solidFill>
                <a:effectLst>
                  <a:outerShdw blurRad="38100" dist="38100" dir="2700000" algn="tl">
                    <a:srgbClr val="000000">
                      <a:alpha val="43137"/>
                    </a:srgbClr>
                  </a:outerShdw>
                </a:effectLst>
              </a:rPr>
            </a:br>
            <a:r>
              <a:rPr lang="en-GB" b="1" dirty="0">
                <a:solidFill>
                  <a:srgbClr val="CC9F45"/>
                </a:solidFill>
                <a:effectLst>
                  <a:outerShdw blurRad="38100" dist="38100" dir="2700000" algn="tl">
                    <a:srgbClr val="000000">
                      <a:alpha val="43137"/>
                    </a:srgbClr>
                  </a:outerShdw>
                </a:effectLst>
              </a:rPr>
              <a:t>Embedding</a:t>
            </a:r>
          </a:p>
          <a:p>
            <a:pPr algn="l"/>
            <a:r>
              <a:rPr lang="en-GB" b="1" dirty="0">
                <a:solidFill>
                  <a:srgbClr val="CC9F45"/>
                </a:solidFill>
                <a:effectLst>
                  <a:outerShdw blurRad="38100" dist="38100" dir="2700000" algn="tl">
                    <a:srgbClr val="000000">
                      <a:alpha val="43137"/>
                    </a:srgbClr>
                  </a:outerShdw>
                </a:effectLst>
              </a:rPr>
              <a:t>Delivering</a:t>
            </a:r>
          </a:p>
          <a:p>
            <a:pPr algn="l"/>
            <a:r>
              <a:rPr lang="en-GB" b="1" dirty="0">
                <a:solidFill>
                  <a:srgbClr val="4A2811"/>
                </a:solidFill>
                <a:effectLst>
                  <a:outerShdw blurRad="38100" dist="38100" dir="2700000" algn="tl">
                    <a:srgbClr val="000000">
                      <a:alpha val="43137"/>
                    </a:srgbClr>
                  </a:outerShdw>
                </a:effectLst>
              </a:rPr>
              <a:t>Developing</a:t>
            </a:r>
            <a:endParaRPr lang="en-GB" dirty="0">
              <a:solidFill>
                <a:srgbClr val="4A2811"/>
              </a:solidFill>
              <a:effectLst>
                <a:outerShdw blurRad="38100" dist="38100" dir="2700000" algn="tl">
                  <a:srgbClr val="000000">
                    <a:alpha val="43137"/>
                  </a:srgbClr>
                </a:outerShdw>
              </a:effectLst>
            </a:endParaRPr>
          </a:p>
        </p:txBody>
      </p:sp>
      <p:pic>
        <p:nvPicPr>
          <p:cNvPr id="12" name="Picture 11">
            <a:extLst>
              <a:ext uri="{FF2B5EF4-FFF2-40B4-BE49-F238E27FC236}">
                <a16:creationId xmlns:a16="http://schemas.microsoft.com/office/drawing/2014/main" xmlns="" id="{516796E6-6358-4922-B252-7F69578A82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79474" y="1140823"/>
            <a:ext cx="5512526" cy="4598126"/>
          </a:xfrm>
          <a:prstGeom prst="rect">
            <a:avLst/>
          </a:prstGeom>
        </p:spPr>
      </p:pic>
    </p:spTree>
    <p:extLst>
      <p:ext uri="{BB962C8B-B14F-4D97-AF65-F5344CB8AC3E}">
        <p14:creationId xmlns:p14="http://schemas.microsoft.com/office/powerpoint/2010/main" val="2212654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537A153-0297-4A2F-91C1-8A1E566A1EA3}"/>
              </a:ext>
            </a:extLst>
          </p:cNvPr>
          <p:cNvSpPr/>
          <p:nvPr/>
        </p:nvSpPr>
        <p:spPr>
          <a:xfrm>
            <a:off x="0" y="0"/>
            <a:ext cx="12192000" cy="6858000"/>
          </a:xfrm>
          <a:prstGeom prst="rect">
            <a:avLst/>
          </a:prstGeom>
          <a:solidFill>
            <a:srgbClr val="FFF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30" name="Picture 6" descr="Image result for chance game">
            <a:extLst>
              <a:ext uri="{FF2B5EF4-FFF2-40B4-BE49-F238E27FC236}">
                <a16:creationId xmlns:a16="http://schemas.microsoft.com/office/drawing/2014/main" xmlns="" id="{0A6C54AC-F4CB-49D9-BBFF-4646A02ACD64}"/>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25122"/>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EC156D9A-89A6-4DFA-814C-89FF92C04B3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96600" y="5560125"/>
            <a:ext cx="1295400" cy="1080523"/>
          </a:xfrm>
          <a:prstGeom prst="rect">
            <a:avLst/>
          </a:prstGeom>
        </p:spPr>
      </p:pic>
      <p:sp>
        <p:nvSpPr>
          <p:cNvPr id="8" name="Subtitle 2">
            <a:extLst>
              <a:ext uri="{FF2B5EF4-FFF2-40B4-BE49-F238E27FC236}">
                <a16:creationId xmlns:a16="http://schemas.microsoft.com/office/drawing/2014/main" xmlns="" id="{3090C9BA-C3B6-4AEA-B674-BF127C6A209A}"/>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9600" dirty="0">
                <a:solidFill>
                  <a:srgbClr val="C02519"/>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R&amp;O’s</a:t>
            </a:r>
          </a:p>
        </p:txBody>
      </p:sp>
    </p:spTree>
    <p:extLst>
      <p:ext uri="{BB962C8B-B14F-4D97-AF65-F5344CB8AC3E}">
        <p14:creationId xmlns:p14="http://schemas.microsoft.com/office/powerpoint/2010/main" val="987971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C156D9A-89A6-4DFA-814C-89FF92C04B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96600" y="5560125"/>
            <a:ext cx="1295400" cy="1080523"/>
          </a:xfrm>
          <a:prstGeom prst="rect">
            <a:avLst/>
          </a:prstGeom>
        </p:spPr>
      </p:pic>
      <p:sp>
        <p:nvSpPr>
          <p:cNvPr id="8" name="Subtitle 2">
            <a:extLst>
              <a:ext uri="{FF2B5EF4-FFF2-40B4-BE49-F238E27FC236}">
                <a16:creationId xmlns:a16="http://schemas.microsoft.com/office/drawing/2014/main" xmlns="" id="{3090C9BA-C3B6-4AEA-B674-BF127C6A209A}"/>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9600" dirty="0">
                <a:solidFill>
                  <a:srgbClr val="CC9F4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Top Down Planning</a:t>
            </a:r>
          </a:p>
        </p:txBody>
      </p:sp>
      <p:pic>
        <p:nvPicPr>
          <p:cNvPr id="4098" name="Picture 2" descr="Image result for brown convertible bmw">
            <a:extLst>
              <a:ext uri="{FF2B5EF4-FFF2-40B4-BE49-F238E27FC236}">
                <a16:creationId xmlns:a16="http://schemas.microsoft.com/office/drawing/2014/main" xmlns="" id="{26BB825B-FBCB-4819-8B3C-B8219385DA3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5067"/>
          <a:stretch/>
        </p:blipFill>
        <p:spPr bwMode="auto">
          <a:xfrm>
            <a:off x="3466097" y="3529127"/>
            <a:ext cx="5259806" cy="3328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469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1B21CEE-8388-4BE5-8CC2-6E2B924211BF}"/>
              </a:ext>
            </a:extLst>
          </p:cNvPr>
          <p:cNvPicPr>
            <a:picLocks noChangeAspect="1"/>
          </p:cNvPicPr>
          <p:nvPr/>
        </p:nvPicPr>
        <p:blipFill rotWithShape="1">
          <a:blip r:embed="rId3"/>
          <a:srcRect l="390" r="12054"/>
          <a:stretch/>
        </p:blipFill>
        <p:spPr>
          <a:xfrm>
            <a:off x="20" y="10"/>
            <a:ext cx="12191980" cy="6857990"/>
          </a:xfrm>
          <a:prstGeom prst="rect">
            <a:avLst/>
          </a:prstGeom>
        </p:spPr>
      </p:pic>
      <p:sp>
        <p:nvSpPr>
          <p:cNvPr id="6" name="Subtitle 2">
            <a:extLst>
              <a:ext uri="{FF2B5EF4-FFF2-40B4-BE49-F238E27FC236}">
                <a16:creationId xmlns:a16="http://schemas.microsoft.com/office/drawing/2014/main" xmlns="" id="{78A10BCF-D06F-4CD2-8AC8-B97C7C118DB2}"/>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9600" dirty="0">
                <a:solidFill>
                  <a:srgbClr val="FFE6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Price Tracking</a:t>
            </a:r>
          </a:p>
        </p:txBody>
      </p:sp>
      <p:pic>
        <p:nvPicPr>
          <p:cNvPr id="7" name="Picture 6">
            <a:extLst>
              <a:ext uri="{FF2B5EF4-FFF2-40B4-BE49-F238E27FC236}">
                <a16:creationId xmlns:a16="http://schemas.microsoft.com/office/drawing/2014/main" xmlns="" id="{AAF94F33-5966-479B-89FE-8278E0E81EA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96600" y="5560125"/>
            <a:ext cx="1295400" cy="1080523"/>
          </a:xfrm>
          <a:prstGeom prst="rect">
            <a:avLst/>
          </a:prstGeom>
        </p:spPr>
      </p:pic>
    </p:spTree>
    <p:extLst>
      <p:ext uri="{BB962C8B-B14F-4D97-AF65-F5344CB8AC3E}">
        <p14:creationId xmlns:p14="http://schemas.microsoft.com/office/powerpoint/2010/main" val="4280725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C156D9A-89A6-4DFA-814C-89FF92C04B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96600" y="5560125"/>
            <a:ext cx="1295400" cy="1080523"/>
          </a:xfrm>
          <a:prstGeom prst="rect">
            <a:avLst/>
          </a:prstGeom>
        </p:spPr>
      </p:pic>
      <p:pic>
        <p:nvPicPr>
          <p:cNvPr id="2" name="Picture 1">
            <a:extLst>
              <a:ext uri="{FF2B5EF4-FFF2-40B4-BE49-F238E27FC236}">
                <a16:creationId xmlns:a16="http://schemas.microsoft.com/office/drawing/2014/main" xmlns="" id="{BF0F4154-B517-4FC5-92D1-FF819FD97A72}"/>
              </a:ext>
            </a:extLst>
          </p:cNvPr>
          <p:cNvPicPr>
            <a:picLocks noChangeAspect="1"/>
          </p:cNvPicPr>
          <p:nvPr/>
        </p:nvPicPr>
        <p:blipFill rotWithShape="1">
          <a:blip r:embed="rId4">
            <a:clrChange>
              <a:clrFrom>
                <a:srgbClr val="FFFFFF"/>
              </a:clrFrom>
              <a:clrTo>
                <a:srgbClr val="FFFFFF">
                  <a:alpha val="0"/>
                </a:srgbClr>
              </a:clrTo>
            </a:clrChange>
          </a:blip>
          <a:srcRect l="23258" b="32272"/>
          <a:stretch/>
        </p:blipFill>
        <p:spPr>
          <a:xfrm>
            <a:off x="0" y="2140527"/>
            <a:ext cx="5345415" cy="4717473"/>
          </a:xfrm>
          <a:prstGeom prst="rect">
            <a:avLst/>
          </a:prstGeom>
        </p:spPr>
      </p:pic>
      <p:sp>
        <p:nvSpPr>
          <p:cNvPr id="8" name="Subtitle 2">
            <a:extLst>
              <a:ext uri="{FF2B5EF4-FFF2-40B4-BE49-F238E27FC236}">
                <a16:creationId xmlns:a16="http://schemas.microsoft.com/office/drawing/2014/main" xmlns="" id="{3090C9BA-C3B6-4AEA-B674-BF127C6A209A}"/>
              </a:ext>
            </a:extLst>
          </p:cNvPr>
          <p:cNvSpPr txBox="1">
            <a:spLocks/>
          </p:cNvSpPr>
          <p:nvPr/>
        </p:nvSpPr>
        <p:spPr>
          <a:xfrm>
            <a:off x="0" y="0"/>
            <a:ext cx="12192000" cy="24963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9600" dirty="0">
                <a:solidFill>
                  <a:srgbClr val="4A281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Promo Optimisation</a:t>
            </a:r>
          </a:p>
        </p:txBody>
      </p:sp>
    </p:spTree>
    <p:extLst>
      <p:ext uri="{BB962C8B-B14F-4D97-AF65-F5344CB8AC3E}">
        <p14:creationId xmlns:p14="http://schemas.microsoft.com/office/powerpoint/2010/main" val="2134934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0E09DEB-7DA0-4545-8A50-55F7671EB748}"/>
              </a:ext>
            </a:extLst>
          </p:cNvPr>
          <p:cNvPicPr>
            <a:picLocks noChangeAspect="1"/>
          </p:cNvPicPr>
          <p:nvPr/>
        </p:nvPicPr>
        <p:blipFill rotWithShape="1">
          <a:blip r:embed="rId3"/>
          <a:srcRect l="3778" t="17223" r="14882" b="11318"/>
          <a:stretch/>
        </p:blipFill>
        <p:spPr>
          <a:xfrm>
            <a:off x="-114301" y="-254000"/>
            <a:ext cx="12306301" cy="7213572"/>
          </a:xfrm>
          <a:prstGeom prst="rect">
            <a:avLst/>
          </a:prstGeom>
        </p:spPr>
      </p:pic>
      <p:pic>
        <p:nvPicPr>
          <p:cNvPr id="8" name="Picture 7">
            <a:extLst>
              <a:ext uri="{FF2B5EF4-FFF2-40B4-BE49-F238E27FC236}">
                <a16:creationId xmlns:a16="http://schemas.microsoft.com/office/drawing/2014/main" xmlns="" id="{9F234726-2962-4F48-9115-86DF1ABEF3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96600" y="5560125"/>
            <a:ext cx="1295400" cy="1080523"/>
          </a:xfrm>
          <a:prstGeom prst="rect">
            <a:avLst/>
          </a:prstGeom>
        </p:spPr>
      </p:pic>
    </p:spTree>
    <p:extLst>
      <p:ext uri="{BB962C8B-B14F-4D97-AF65-F5344CB8AC3E}">
        <p14:creationId xmlns:p14="http://schemas.microsoft.com/office/powerpoint/2010/main" val="3744041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CD53FC5-B1D3-4FFC-90AF-75A8893942C7}"/>
              </a:ext>
            </a:extLst>
          </p:cNvPr>
          <p:cNvSpPr/>
          <p:nvPr/>
        </p:nvSpPr>
        <p:spPr>
          <a:xfrm>
            <a:off x="0" y="0"/>
            <a:ext cx="12192000" cy="6858000"/>
          </a:xfrm>
          <a:prstGeom prst="rect">
            <a:avLst/>
          </a:prstGeom>
          <a:solidFill>
            <a:srgbClr val="CC9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xmlns="" id="{4C7C38D3-97E0-4967-AADA-313B5BF890EF}"/>
              </a:ext>
            </a:extLst>
          </p:cNvPr>
          <p:cNvPicPr>
            <a:picLocks noChangeAspect="1"/>
          </p:cNvPicPr>
          <p:nvPr/>
        </p:nvPicPr>
        <p:blipFill rotWithShape="1">
          <a:blip r:embed="rId3" cstate="email">
            <a:lum bright="70000" contrast="-70000"/>
            <a:extLst>
              <a:ext uri="{28A0092B-C50C-407E-A947-70E740481C1C}">
                <a14:useLocalDpi xmlns:a14="http://schemas.microsoft.com/office/drawing/2010/main"/>
              </a:ext>
            </a:extLst>
          </a:blip>
          <a:srcRect/>
          <a:stretch/>
        </p:blipFill>
        <p:spPr>
          <a:xfrm>
            <a:off x="6679474" y="1140823"/>
            <a:ext cx="5512526" cy="4598126"/>
          </a:xfrm>
          <a:prstGeom prst="rect">
            <a:avLst/>
          </a:prstGeom>
        </p:spPr>
      </p:pic>
      <p:pic>
        <p:nvPicPr>
          <p:cNvPr id="7" name="Picture 6">
            <a:extLst>
              <a:ext uri="{FF2B5EF4-FFF2-40B4-BE49-F238E27FC236}">
                <a16:creationId xmlns:a16="http://schemas.microsoft.com/office/drawing/2014/main" xmlns="" id="{433E03BA-C876-4A37-A43A-19EB3B16960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6172" y="1394512"/>
            <a:ext cx="3815979" cy="3607127"/>
          </a:xfrm>
          <a:prstGeom prst="rect">
            <a:avLst/>
          </a:prstGeom>
          <a:ln w="28575">
            <a:solidFill>
              <a:srgbClr val="4A2811"/>
            </a:solidFill>
          </a:ln>
        </p:spPr>
      </p:pic>
      <p:pic>
        <p:nvPicPr>
          <p:cNvPr id="8" name="Picture 7">
            <a:extLst>
              <a:ext uri="{FF2B5EF4-FFF2-40B4-BE49-F238E27FC236}">
                <a16:creationId xmlns:a16="http://schemas.microsoft.com/office/drawing/2014/main" xmlns="" id="{16AC6036-793C-457C-BBD8-EEA5EC2158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73472" y="4040433"/>
            <a:ext cx="3815980" cy="2497165"/>
          </a:xfrm>
          <a:prstGeom prst="rect">
            <a:avLst/>
          </a:prstGeom>
          <a:ln w="28575">
            <a:solidFill>
              <a:srgbClr val="4A2811"/>
            </a:solidFill>
          </a:ln>
        </p:spPr>
      </p:pic>
      <p:sp>
        <p:nvSpPr>
          <p:cNvPr id="9" name="Rectangle 8">
            <a:extLst>
              <a:ext uri="{FF2B5EF4-FFF2-40B4-BE49-F238E27FC236}">
                <a16:creationId xmlns:a16="http://schemas.microsoft.com/office/drawing/2014/main" xmlns="" id="{D419A099-C8A9-4052-A4EB-8C6DA093B96E}"/>
              </a:ext>
            </a:extLst>
          </p:cNvPr>
          <p:cNvSpPr/>
          <p:nvPr/>
        </p:nvSpPr>
        <p:spPr>
          <a:xfrm>
            <a:off x="677755" y="5118862"/>
            <a:ext cx="2169819" cy="1569660"/>
          </a:xfrm>
          <a:prstGeom prst="rect">
            <a:avLst/>
          </a:prstGeom>
        </p:spPr>
        <p:txBody>
          <a:bodyPr wrap="square">
            <a:spAutoFit/>
          </a:bodyPr>
          <a:lstStyle/>
          <a:p>
            <a:pPr algn="r"/>
            <a:r>
              <a:rPr lang="en-GB" sz="3200" dirty="0">
                <a:solidFill>
                  <a:srgbClr val="4A281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Team Meeting: 1935</a:t>
            </a:r>
          </a:p>
        </p:txBody>
      </p:sp>
      <p:sp>
        <p:nvSpPr>
          <p:cNvPr id="11" name="Rectangle 10">
            <a:extLst>
              <a:ext uri="{FF2B5EF4-FFF2-40B4-BE49-F238E27FC236}">
                <a16:creationId xmlns:a16="http://schemas.microsoft.com/office/drawing/2014/main" xmlns="" id="{C07218B2-57EC-436C-B2E7-C8053703794D}"/>
              </a:ext>
            </a:extLst>
          </p:cNvPr>
          <p:cNvSpPr/>
          <p:nvPr/>
        </p:nvSpPr>
        <p:spPr>
          <a:xfrm>
            <a:off x="4202151" y="1754048"/>
            <a:ext cx="2799981" cy="2062103"/>
          </a:xfrm>
          <a:prstGeom prst="rect">
            <a:avLst/>
          </a:prstGeom>
        </p:spPr>
        <p:txBody>
          <a:bodyPr wrap="square">
            <a:spAutoFit/>
          </a:bodyPr>
          <a:lstStyle/>
          <a:p>
            <a:r>
              <a:rPr lang="en-GB" sz="3200" dirty="0">
                <a:solidFill>
                  <a:srgbClr val="4A281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Ridley Scott’s</a:t>
            </a:r>
          </a:p>
          <a:p>
            <a:r>
              <a:rPr lang="en-GB" sz="3200" dirty="0">
                <a:solidFill>
                  <a:srgbClr val="4A281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“Boy on </a:t>
            </a:r>
          </a:p>
          <a:p>
            <a:r>
              <a:rPr lang="en-GB" sz="3200" dirty="0">
                <a:solidFill>
                  <a:srgbClr val="4A281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a bike”: </a:t>
            </a:r>
          </a:p>
          <a:p>
            <a:r>
              <a:rPr lang="en-GB" sz="3200" dirty="0">
                <a:solidFill>
                  <a:srgbClr val="4A281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1973 </a:t>
            </a:r>
          </a:p>
        </p:txBody>
      </p:sp>
      <p:sp>
        <p:nvSpPr>
          <p:cNvPr id="13" name="Subtitle 2">
            <a:extLst>
              <a:ext uri="{FF2B5EF4-FFF2-40B4-BE49-F238E27FC236}">
                <a16:creationId xmlns:a16="http://schemas.microsoft.com/office/drawing/2014/main" xmlns="" id="{B8ABB2DF-AB8D-4F95-B6AE-1971630CF309}"/>
              </a:ext>
            </a:extLst>
          </p:cNvPr>
          <p:cNvSpPr txBox="1">
            <a:spLocks/>
          </p:cNvSpPr>
          <p:nvPr/>
        </p:nvSpPr>
        <p:spPr>
          <a:xfrm>
            <a:off x="333212" y="0"/>
            <a:ext cx="9032312" cy="2496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400" dirty="0">
                <a:solidFill>
                  <a:srgbClr val="FFFCD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1886</a:t>
            </a:r>
          </a:p>
        </p:txBody>
      </p:sp>
    </p:spTree>
    <p:extLst>
      <p:ext uri="{BB962C8B-B14F-4D97-AF65-F5344CB8AC3E}">
        <p14:creationId xmlns:p14="http://schemas.microsoft.com/office/powerpoint/2010/main" val="1637669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668D760-79BD-4F20-BBB7-A8F3031336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96600" y="5560125"/>
            <a:ext cx="1295400" cy="1080523"/>
          </a:xfrm>
          <a:prstGeom prst="rect">
            <a:avLst/>
          </a:prstGeom>
        </p:spPr>
      </p:pic>
      <p:sp>
        <p:nvSpPr>
          <p:cNvPr id="10" name="Subtitle 2">
            <a:extLst>
              <a:ext uri="{FF2B5EF4-FFF2-40B4-BE49-F238E27FC236}">
                <a16:creationId xmlns:a16="http://schemas.microsoft.com/office/drawing/2014/main" xmlns="" id="{329BF5F9-5186-4518-99BC-D70460846F6C}"/>
              </a:ext>
            </a:extLst>
          </p:cNvPr>
          <p:cNvSpPr txBox="1">
            <a:spLocks/>
          </p:cNvSpPr>
          <p:nvPr/>
        </p:nvSpPr>
        <p:spPr>
          <a:xfrm>
            <a:off x="0" y="0"/>
            <a:ext cx="12192000" cy="170578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600" dirty="0">
                <a:solidFill>
                  <a:srgbClr val="CC9F4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RGM Framework</a:t>
            </a:r>
          </a:p>
        </p:txBody>
      </p:sp>
      <p:grpSp>
        <p:nvGrpSpPr>
          <p:cNvPr id="11" name="Group 10">
            <a:extLst>
              <a:ext uri="{FF2B5EF4-FFF2-40B4-BE49-F238E27FC236}">
                <a16:creationId xmlns:a16="http://schemas.microsoft.com/office/drawing/2014/main" xmlns="" id="{C3E760A3-979E-4EA2-B6CA-BD350E232167}"/>
              </a:ext>
            </a:extLst>
          </p:cNvPr>
          <p:cNvGrpSpPr/>
          <p:nvPr/>
        </p:nvGrpSpPr>
        <p:grpSpPr>
          <a:xfrm>
            <a:off x="10284366" y="244982"/>
            <a:ext cx="1907634" cy="669266"/>
            <a:chOff x="3458681" y="2503732"/>
            <a:chExt cx="5511158" cy="1933512"/>
          </a:xfrm>
        </p:grpSpPr>
        <p:sp>
          <p:nvSpPr>
            <p:cNvPr id="12" name="Rectangle 11">
              <a:extLst>
                <a:ext uri="{FF2B5EF4-FFF2-40B4-BE49-F238E27FC236}">
                  <a16:creationId xmlns:a16="http://schemas.microsoft.com/office/drawing/2014/main" xmlns="" id="{33DD1E7D-8246-4B12-9F72-B2AC362CA948}"/>
                </a:ext>
              </a:extLst>
            </p:cNvPr>
            <p:cNvSpPr/>
            <p:nvPr/>
          </p:nvSpPr>
          <p:spPr>
            <a:xfrm>
              <a:off x="3458681" y="2503732"/>
              <a:ext cx="1872807" cy="193351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xmlns="" id="{AD9BF755-CBF2-41FD-8EB2-C0C5EF1ECE9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4255"/>
            <a:stretch/>
          </p:blipFill>
          <p:spPr>
            <a:xfrm>
              <a:off x="3458681" y="2503732"/>
              <a:ext cx="1969968" cy="1933512"/>
            </a:xfrm>
            <a:prstGeom prst="rect">
              <a:avLst/>
            </a:prstGeom>
          </p:spPr>
        </p:pic>
        <p:pic>
          <p:nvPicPr>
            <p:cNvPr id="14" name="Picture 13">
              <a:extLst>
                <a:ext uri="{FF2B5EF4-FFF2-40B4-BE49-F238E27FC236}">
                  <a16:creationId xmlns:a16="http://schemas.microsoft.com/office/drawing/2014/main" xmlns="" id="{5B25C5EB-CA7C-4037-85C7-21AFA3979DD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5745"/>
            <a:stretch/>
          </p:blipFill>
          <p:spPr>
            <a:xfrm>
              <a:off x="5428648" y="2503732"/>
              <a:ext cx="3541191" cy="1933512"/>
            </a:xfrm>
            <a:prstGeom prst="rect">
              <a:avLst/>
            </a:prstGeom>
          </p:spPr>
        </p:pic>
      </p:grpSp>
      <p:cxnSp>
        <p:nvCxnSpPr>
          <p:cNvPr id="16" name="Straight Connector 15">
            <a:extLst>
              <a:ext uri="{FF2B5EF4-FFF2-40B4-BE49-F238E27FC236}">
                <a16:creationId xmlns:a16="http://schemas.microsoft.com/office/drawing/2014/main" xmlns="" id="{3B5A39C3-DE42-40F2-88B1-47A96A003EC5}"/>
              </a:ext>
            </a:extLst>
          </p:cNvPr>
          <p:cNvCxnSpPr>
            <a:cxnSpLocks/>
          </p:cNvCxnSpPr>
          <p:nvPr/>
        </p:nvCxnSpPr>
        <p:spPr>
          <a:xfrm>
            <a:off x="367541" y="5335020"/>
            <a:ext cx="10327820" cy="0"/>
          </a:xfrm>
          <a:prstGeom prst="line">
            <a:avLst/>
          </a:prstGeom>
          <a:ln w="38100">
            <a:solidFill>
              <a:srgbClr val="502C2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A699C29D-1880-44AE-8AC2-D00E6F73AF87}"/>
              </a:ext>
            </a:extLst>
          </p:cNvPr>
          <p:cNvSpPr/>
          <p:nvPr/>
        </p:nvSpPr>
        <p:spPr>
          <a:xfrm>
            <a:off x="2274895" y="5444265"/>
            <a:ext cx="1719593" cy="443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Financial </a:t>
            </a:r>
          </a:p>
          <a:p>
            <a:pPr algn="ctr"/>
            <a:r>
              <a:rPr lang="en-GB" sz="16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Controlling</a:t>
            </a:r>
          </a:p>
          <a:p>
            <a:pPr algn="ctr"/>
            <a:r>
              <a:rPr lang="en-GB" sz="24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(O2C)</a:t>
            </a:r>
          </a:p>
        </p:txBody>
      </p:sp>
      <p:sp>
        <p:nvSpPr>
          <p:cNvPr id="18" name="Rectangle 17">
            <a:extLst>
              <a:ext uri="{FF2B5EF4-FFF2-40B4-BE49-F238E27FC236}">
                <a16:creationId xmlns:a16="http://schemas.microsoft.com/office/drawing/2014/main" xmlns="" id="{10FE161F-D084-4AFB-82DB-6C06EAA5E16F}"/>
              </a:ext>
            </a:extLst>
          </p:cNvPr>
          <p:cNvSpPr/>
          <p:nvPr/>
        </p:nvSpPr>
        <p:spPr>
          <a:xfrm>
            <a:off x="490643" y="5444265"/>
            <a:ext cx="1719593" cy="721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Trade Promotions Administration </a:t>
            </a:r>
            <a:r>
              <a:rPr lang="en-GB" sz="24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(TPA)</a:t>
            </a:r>
            <a:endParaRPr lang="en-GB" sz="16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9" name="Rectangle 18">
            <a:extLst>
              <a:ext uri="{FF2B5EF4-FFF2-40B4-BE49-F238E27FC236}">
                <a16:creationId xmlns:a16="http://schemas.microsoft.com/office/drawing/2014/main" xmlns="" id="{5FCA15E5-906A-4251-812D-657DB4CE22EE}"/>
              </a:ext>
            </a:extLst>
          </p:cNvPr>
          <p:cNvSpPr/>
          <p:nvPr/>
        </p:nvSpPr>
        <p:spPr>
          <a:xfrm>
            <a:off x="5682863" y="5444265"/>
            <a:ext cx="1907325" cy="407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Joint Business </a:t>
            </a:r>
          </a:p>
          <a:p>
            <a:pPr algn="ctr"/>
            <a:r>
              <a:rPr lang="en-GB" sz="16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Planning</a:t>
            </a:r>
          </a:p>
          <a:p>
            <a:pPr algn="ctr"/>
            <a:r>
              <a:rPr lang="en-GB" sz="24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(JBP) </a:t>
            </a:r>
          </a:p>
        </p:txBody>
      </p:sp>
      <p:sp>
        <p:nvSpPr>
          <p:cNvPr id="20" name="Rectangle 19">
            <a:extLst>
              <a:ext uri="{FF2B5EF4-FFF2-40B4-BE49-F238E27FC236}">
                <a16:creationId xmlns:a16="http://schemas.microsoft.com/office/drawing/2014/main" xmlns="" id="{929644D9-884B-4E41-A46F-F28AF98F1DB2}"/>
              </a:ext>
            </a:extLst>
          </p:cNvPr>
          <p:cNvSpPr/>
          <p:nvPr/>
        </p:nvSpPr>
        <p:spPr>
          <a:xfrm>
            <a:off x="4040123" y="5444265"/>
            <a:ext cx="1719593" cy="721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defRPr/>
            </a:pPr>
            <a:r>
              <a:rPr lang="en-US" sz="16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Post-Event</a:t>
            </a:r>
            <a:br>
              <a:rPr lang="en-US" sz="16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br>
            <a:r>
              <a:rPr lang="en-US" sz="16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Analysis</a:t>
            </a:r>
          </a:p>
          <a:p>
            <a:pPr algn="ctr">
              <a:defRPr/>
            </a:pPr>
            <a:r>
              <a:rPr lang="en-US" sz="24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(PEA)</a:t>
            </a:r>
          </a:p>
        </p:txBody>
      </p:sp>
      <p:sp>
        <p:nvSpPr>
          <p:cNvPr id="21" name="Rectangle 20">
            <a:extLst>
              <a:ext uri="{FF2B5EF4-FFF2-40B4-BE49-F238E27FC236}">
                <a16:creationId xmlns:a16="http://schemas.microsoft.com/office/drawing/2014/main" xmlns="" id="{8B9AA917-009D-430C-A220-D4E24B37F5FF}"/>
              </a:ext>
            </a:extLst>
          </p:cNvPr>
          <p:cNvSpPr/>
          <p:nvPr/>
        </p:nvSpPr>
        <p:spPr>
          <a:xfrm>
            <a:off x="7429825" y="5444264"/>
            <a:ext cx="1831581" cy="721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defRPr/>
            </a:pPr>
            <a:r>
              <a:rPr lang="en-US" sz="16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Integrated Business </a:t>
            </a:r>
          </a:p>
          <a:p>
            <a:pPr algn="ctr">
              <a:defRPr/>
            </a:pPr>
            <a:r>
              <a:rPr lang="en-US" sz="16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Planning</a:t>
            </a:r>
          </a:p>
          <a:p>
            <a:pPr algn="ctr">
              <a:defRPr/>
            </a:pPr>
            <a:r>
              <a:rPr lang="en-US" sz="24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(IBP)</a:t>
            </a:r>
          </a:p>
        </p:txBody>
      </p:sp>
      <p:sp>
        <p:nvSpPr>
          <p:cNvPr id="22" name="Rectangle 21">
            <a:extLst>
              <a:ext uri="{FF2B5EF4-FFF2-40B4-BE49-F238E27FC236}">
                <a16:creationId xmlns:a16="http://schemas.microsoft.com/office/drawing/2014/main" xmlns="" id="{255A9B9E-7B39-4C8E-BD07-340A2AE33725}"/>
              </a:ext>
            </a:extLst>
          </p:cNvPr>
          <p:cNvSpPr/>
          <p:nvPr/>
        </p:nvSpPr>
        <p:spPr>
          <a:xfrm>
            <a:off x="9247345" y="5444265"/>
            <a:ext cx="1719593" cy="721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defRPr/>
            </a:pPr>
            <a:r>
              <a:rPr lang="en-US" sz="16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Modelling and</a:t>
            </a:r>
            <a:br>
              <a:rPr lang="en-US" sz="16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br>
            <a:r>
              <a:rPr lang="en-US" sz="16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Optimization</a:t>
            </a:r>
          </a:p>
          <a:p>
            <a:pPr algn="ctr">
              <a:defRPr/>
            </a:pPr>
            <a:r>
              <a:rPr lang="en-US" sz="24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(TPO)</a:t>
            </a:r>
          </a:p>
        </p:txBody>
      </p:sp>
      <p:cxnSp>
        <p:nvCxnSpPr>
          <p:cNvPr id="23" name="Straight Connector 22">
            <a:extLst>
              <a:ext uri="{FF2B5EF4-FFF2-40B4-BE49-F238E27FC236}">
                <a16:creationId xmlns:a16="http://schemas.microsoft.com/office/drawing/2014/main" xmlns="" id="{65E5B6C9-D872-4A22-B8A5-32AB67117A77}"/>
              </a:ext>
            </a:extLst>
          </p:cNvPr>
          <p:cNvCxnSpPr>
            <a:cxnSpLocks/>
          </p:cNvCxnSpPr>
          <p:nvPr/>
        </p:nvCxnSpPr>
        <p:spPr>
          <a:xfrm flipV="1">
            <a:off x="493122" y="2062746"/>
            <a:ext cx="0" cy="3384914"/>
          </a:xfrm>
          <a:prstGeom prst="line">
            <a:avLst/>
          </a:prstGeom>
          <a:ln w="38100">
            <a:solidFill>
              <a:srgbClr val="502C2B"/>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2416319A-6D30-4AD9-B31C-1D5012FFD195}"/>
              </a:ext>
            </a:extLst>
          </p:cNvPr>
          <p:cNvSpPr/>
          <p:nvPr/>
        </p:nvSpPr>
        <p:spPr>
          <a:xfrm>
            <a:off x="632572" y="1643046"/>
            <a:ext cx="3528922" cy="404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b="1" dirty="0">
                <a:solidFill>
                  <a:srgbClr val="3D5AA8"/>
                </a:solidFill>
                <a:latin typeface="Segoe UI Light" panose="020B0502040204020203" pitchFamily="34" charset="0"/>
                <a:cs typeface="Segoe UI Light" panose="020B0502040204020203" pitchFamily="34" charset="0"/>
              </a:rPr>
              <a:t>Trade Promotion Management</a:t>
            </a:r>
          </a:p>
        </p:txBody>
      </p:sp>
      <p:sp>
        <p:nvSpPr>
          <p:cNvPr id="25" name="Rectangle 24">
            <a:extLst>
              <a:ext uri="{FF2B5EF4-FFF2-40B4-BE49-F238E27FC236}">
                <a16:creationId xmlns:a16="http://schemas.microsoft.com/office/drawing/2014/main" xmlns="" id="{DD0A51AD-E776-4E33-BE29-6557038611A6}"/>
              </a:ext>
            </a:extLst>
          </p:cNvPr>
          <p:cNvSpPr/>
          <p:nvPr/>
        </p:nvSpPr>
        <p:spPr>
          <a:xfrm>
            <a:off x="4178957" y="1624618"/>
            <a:ext cx="3089494" cy="404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b="1" dirty="0">
                <a:solidFill>
                  <a:srgbClr val="3D5AA8"/>
                </a:solidFill>
                <a:latin typeface="Segoe UI Light" panose="020B0502040204020203" pitchFamily="34" charset="0"/>
                <a:cs typeface="Segoe UI Light" panose="020B0502040204020203" pitchFamily="34" charset="0"/>
              </a:rPr>
              <a:t>Insights</a:t>
            </a:r>
          </a:p>
        </p:txBody>
      </p:sp>
      <p:sp>
        <p:nvSpPr>
          <p:cNvPr id="26" name="Rectangle 25">
            <a:extLst>
              <a:ext uri="{FF2B5EF4-FFF2-40B4-BE49-F238E27FC236}">
                <a16:creationId xmlns:a16="http://schemas.microsoft.com/office/drawing/2014/main" xmlns="" id="{6301262A-17DF-43F6-8404-EE29F983FAFE}"/>
              </a:ext>
            </a:extLst>
          </p:cNvPr>
          <p:cNvSpPr/>
          <p:nvPr/>
        </p:nvSpPr>
        <p:spPr>
          <a:xfrm>
            <a:off x="7655565" y="1681151"/>
            <a:ext cx="3089494" cy="404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b="1" dirty="0">
                <a:solidFill>
                  <a:srgbClr val="3D5AA8"/>
                </a:solidFill>
                <a:latin typeface="Segoe UI Light" panose="020B0502040204020203" pitchFamily="34" charset="0"/>
                <a:cs typeface="Segoe UI Light" panose="020B0502040204020203" pitchFamily="34" charset="0"/>
              </a:rPr>
              <a:t>Collaboration</a:t>
            </a:r>
          </a:p>
        </p:txBody>
      </p:sp>
      <p:pic>
        <p:nvPicPr>
          <p:cNvPr id="30" name="Picture 29">
            <a:extLst>
              <a:ext uri="{FF2B5EF4-FFF2-40B4-BE49-F238E27FC236}">
                <a16:creationId xmlns:a16="http://schemas.microsoft.com/office/drawing/2014/main" xmlns="" id="{166136BD-B4C4-43D3-AC4F-1538226935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1495" y="3371702"/>
            <a:ext cx="1484977" cy="1040827"/>
          </a:xfrm>
          <a:prstGeom prst="rect">
            <a:avLst/>
          </a:prstGeom>
          <a:ln w="38100">
            <a:solidFill>
              <a:srgbClr val="B69349"/>
            </a:solidFill>
          </a:ln>
        </p:spPr>
      </p:pic>
      <p:pic>
        <p:nvPicPr>
          <p:cNvPr id="32" name="Picture 2" descr="Image result for price elasticity curve">
            <a:extLst>
              <a:ext uri="{FF2B5EF4-FFF2-40B4-BE49-F238E27FC236}">
                <a16:creationId xmlns:a16="http://schemas.microsoft.com/office/drawing/2014/main" xmlns="" id="{3EF7F3E3-3504-43A9-90D0-85ED46C0F9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27" t="5323" r="6447" b="5519"/>
          <a:stretch/>
        </p:blipFill>
        <p:spPr bwMode="auto">
          <a:xfrm>
            <a:off x="9311538" y="2265454"/>
            <a:ext cx="1433521" cy="975738"/>
          </a:xfrm>
          <a:prstGeom prst="rect">
            <a:avLst/>
          </a:prstGeom>
          <a:ln w="38100">
            <a:solidFill>
              <a:srgbClr val="B69349"/>
            </a:solid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xmlns="" id="{C3BAD381-A866-48CC-96F7-A613A098E148}"/>
              </a:ext>
            </a:extLst>
          </p:cNvPr>
          <p:cNvPicPr>
            <a:picLocks noChangeAspect="1"/>
          </p:cNvPicPr>
          <p:nvPr/>
        </p:nvPicPr>
        <p:blipFill>
          <a:blip r:embed="rId7"/>
          <a:stretch>
            <a:fillRect/>
          </a:stretch>
        </p:blipFill>
        <p:spPr>
          <a:xfrm>
            <a:off x="632572" y="4039149"/>
            <a:ext cx="1557903" cy="1121218"/>
          </a:xfrm>
          <a:prstGeom prst="rect">
            <a:avLst/>
          </a:prstGeom>
          <a:ln w="38100">
            <a:solidFill>
              <a:srgbClr val="B69349"/>
            </a:solidFill>
          </a:ln>
        </p:spPr>
      </p:pic>
      <p:pic>
        <p:nvPicPr>
          <p:cNvPr id="34" name="Picture 33">
            <a:extLst>
              <a:ext uri="{FF2B5EF4-FFF2-40B4-BE49-F238E27FC236}">
                <a16:creationId xmlns:a16="http://schemas.microsoft.com/office/drawing/2014/main" xmlns="" id="{B72CA484-1BC3-4037-9807-C6597CF2133A}"/>
              </a:ext>
            </a:extLst>
          </p:cNvPr>
          <p:cNvPicPr>
            <a:picLocks noChangeAspect="1"/>
          </p:cNvPicPr>
          <p:nvPr/>
        </p:nvPicPr>
        <p:blipFill rotWithShape="1">
          <a:blip r:embed="rId8"/>
          <a:srcRect l="15220" t="2530" r="4200" b="26042"/>
          <a:stretch/>
        </p:blipFill>
        <p:spPr>
          <a:xfrm>
            <a:off x="6013641" y="2981788"/>
            <a:ext cx="1254810" cy="1077233"/>
          </a:xfrm>
          <a:prstGeom prst="rect">
            <a:avLst/>
          </a:prstGeom>
          <a:ln w="38100">
            <a:solidFill>
              <a:srgbClr val="B69349"/>
            </a:solidFill>
          </a:ln>
        </p:spPr>
      </p:pic>
      <p:sp>
        <p:nvSpPr>
          <p:cNvPr id="36" name="Rectangle 35">
            <a:extLst>
              <a:ext uri="{FF2B5EF4-FFF2-40B4-BE49-F238E27FC236}">
                <a16:creationId xmlns:a16="http://schemas.microsoft.com/office/drawing/2014/main" xmlns="" id="{A49E5927-A412-4208-9A86-B2900230E2D1}"/>
              </a:ext>
            </a:extLst>
          </p:cNvPr>
          <p:cNvSpPr/>
          <p:nvPr/>
        </p:nvSpPr>
        <p:spPr>
          <a:xfrm rot="16200000">
            <a:off x="-673309" y="2802595"/>
            <a:ext cx="1719593" cy="333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defRPr/>
            </a:pPr>
            <a:r>
              <a:rPr lang="en-US" sz="2400" b="1" dirty="0">
                <a:solidFill>
                  <a:srgbClr val="3D5AA8"/>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Capability</a:t>
            </a:r>
          </a:p>
        </p:txBody>
      </p:sp>
      <p:pic>
        <p:nvPicPr>
          <p:cNvPr id="39" name="Picture 38">
            <a:extLst>
              <a:ext uri="{FF2B5EF4-FFF2-40B4-BE49-F238E27FC236}">
                <a16:creationId xmlns:a16="http://schemas.microsoft.com/office/drawing/2014/main" xmlns="" id="{A02877F2-ABE3-4582-807B-3CEC64D728F6}"/>
              </a:ext>
            </a:extLst>
          </p:cNvPr>
          <p:cNvPicPr>
            <a:picLocks noChangeAspect="1"/>
          </p:cNvPicPr>
          <p:nvPr/>
        </p:nvPicPr>
        <p:blipFill rotWithShape="1">
          <a:blip r:embed="rId9"/>
          <a:srcRect t="20383" b="18400"/>
          <a:stretch/>
        </p:blipFill>
        <p:spPr>
          <a:xfrm>
            <a:off x="2384261" y="3704723"/>
            <a:ext cx="1591853" cy="1112959"/>
          </a:xfrm>
          <a:prstGeom prst="rect">
            <a:avLst/>
          </a:prstGeom>
          <a:ln w="38100">
            <a:solidFill>
              <a:srgbClr val="B69349"/>
            </a:solidFill>
          </a:ln>
        </p:spPr>
      </p:pic>
      <p:pic>
        <p:nvPicPr>
          <p:cNvPr id="41" name="Picture 40">
            <a:extLst>
              <a:ext uri="{FF2B5EF4-FFF2-40B4-BE49-F238E27FC236}">
                <a16:creationId xmlns:a16="http://schemas.microsoft.com/office/drawing/2014/main" xmlns="" id="{9A7D925C-2635-42D1-8CD5-E1E20A16657C}"/>
              </a:ext>
            </a:extLst>
          </p:cNvPr>
          <p:cNvPicPr>
            <a:picLocks noChangeAspect="1"/>
          </p:cNvPicPr>
          <p:nvPr/>
        </p:nvPicPr>
        <p:blipFill rotWithShape="1">
          <a:blip r:embed="rId10"/>
          <a:srcRect l="7009" t="12339"/>
          <a:stretch/>
        </p:blipFill>
        <p:spPr>
          <a:xfrm>
            <a:off x="7655565" y="2651114"/>
            <a:ext cx="1380102" cy="975743"/>
          </a:xfrm>
          <a:prstGeom prst="rect">
            <a:avLst/>
          </a:prstGeom>
          <a:ln w="38100">
            <a:solidFill>
              <a:srgbClr val="B69349"/>
            </a:solidFill>
          </a:ln>
        </p:spPr>
      </p:pic>
    </p:spTree>
    <p:extLst>
      <p:ext uri="{BB962C8B-B14F-4D97-AF65-F5344CB8AC3E}">
        <p14:creationId xmlns:p14="http://schemas.microsoft.com/office/powerpoint/2010/main" val="1964457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2039750"/>
            <a:ext cx="5067300" cy="3606800"/>
          </a:xfrm>
        </p:spPr>
        <p:txBody>
          <a:bodyPr>
            <a:normAutofit/>
          </a:bodyPr>
          <a:lstStyle/>
          <a:p>
            <a:pPr marL="0" lvl="0" indent="0">
              <a:buNone/>
            </a:pPr>
            <a:r>
              <a:rPr lang="en-GB" dirty="0">
                <a:solidFill>
                  <a:srgbClr val="CC9F4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Initial project sold internally as:</a:t>
            </a:r>
          </a:p>
          <a:p>
            <a:pPr marL="0" lvl="0" indent="0">
              <a:buNone/>
            </a:pPr>
            <a:endParaRPr lang="en-GB" dirty="0">
              <a:solidFill>
                <a:srgbClr val="CC9F4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a:p>
            <a:pPr marL="0" lvl="0" indent="0">
              <a:buNone/>
            </a:pPr>
            <a:r>
              <a:rPr lang="en-GB" dirty="0">
                <a:solidFill>
                  <a:srgbClr val="64300C"/>
                </a:solidFill>
                <a:latin typeface="Segoe UI Light" panose="020B0502040204020203" pitchFamily="34" charset="0"/>
                <a:cs typeface="Segoe UI Light" panose="020B0502040204020203" pitchFamily="34" charset="0"/>
              </a:rPr>
              <a:t>“</a:t>
            </a:r>
            <a:r>
              <a:rPr lang="en-US" dirty="0">
                <a:solidFill>
                  <a:srgbClr val="64300C"/>
                </a:solidFill>
                <a:latin typeface="Segoe UI Light" panose="020B0502040204020203" pitchFamily="34" charset="0"/>
                <a:cs typeface="Segoe UI Light" panose="020B0502040204020203" pitchFamily="34" charset="0"/>
              </a:rPr>
              <a:t>A vital step to enable business transformation towards trade spend and profit optimisation</a:t>
            </a:r>
            <a:r>
              <a:rPr lang="en-GB" dirty="0">
                <a:solidFill>
                  <a:srgbClr val="64300C"/>
                </a:solidFill>
                <a:latin typeface="Segoe UI Light" panose="020B0502040204020203" pitchFamily="34" charset="0"/>
                <a:cs typeface="Segoe UI Light" panose="020B0502040204020203" pitchFamily="34" charset="0"/>
              </a:rPr>
              <a:t>”</a:t>
            </a:r>
          </a:p>
          <a:p>
            <a:pPr marL="0" lvl="0" indent="0">
              <a:buNone/>
            </a:pPr>
            <a:endParaRPr lang="en-GB" sz="3600" dirty="0">
              <a:solidFill>
                <a:srgbClr val="64300C"/>
              </a:solidFill>
              <a:latin typeface="Segoe UI Light" panose="020B0502040204020203" pitchFamily="34" charset="0"/>
              <a:cs typeface="Segoe UI Light" panose="020B0502040204020203" pitchFamily="34" charset="0"/>
            </a:endParaRPr>
          </a:p>
          <a:p>
            <a:pPr marL="0" indent="0">
              <a:lnSpc>
                <a:spcPct val="100000"/>
              </a:lnSpc>
              <a:buNone/>
            </a:pPr>
            <a:endParaRPr lang="en-GB" sz="36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pic>
        <p:nvPicPr>
          <p:cNvPr id="9" name="Picture 8">
            <a:extLst>
              <a:ext uri="{FF2B5EF4-FFF2-40B4-BE49-F238E27FC236}">
                <a16:creationId xmlns:a16="http://schemas.microsoft.com/office/drawing/2014/main" xmlns="" id="{B668D760-79BD-4F20-BBB7-A8F3031336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96600" y="5560125"/>
            <a:ext cx="1295400" cy="1080523"/>
          </a:xfrm>
          <a:prstGeom prst="rect">
            <a:avLst/>
          </a:prstGeom>
        </p:spPr>
      </p:pic>
      <p:sp>
        <p:nvSpPr>
          <p:cNvPr id="10" name="Subtitle 2">
            <a:extLst>
              <a:ext uri="{FF2B5EF4-FFF2-40B4-BE49-F238E27FC236}">
                <a16:creationId xmlns:a16="http://schemas.microsoft.com/office/drawing/2014/main" xmlns="" id="{329BF5F9-5186-4518-99BC-D70460846F6C}"/>
              </a:ext>
            </a:extLst>
          </p:cNvPr>
          <p:cNvSpPr txBox="1">
            <a:spLocks/>
          </p:cNvSpPr>
          <p:nvPr/>
        </p:nvSpPr>
        <p:spPr>
          <a:xfrm>
            <a:off x="0" y="0"/>
            <a:ext cx="12192000" cy="17907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600" dirty="0">
                <a:solidFill>
                  <a:srgbClr val="4A281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Thank you. </a:t>
            </a:r>
          </a:p>
        </p:txBody>
      </p:sp>
      <p:grpSp>
        <p:nvGrpSpPr>
          <p:cNvPr id="19" name="Group 18">
            <a:extLst>
              <a:ext uri="{FF2B5EF4-FFF2-40B4-BE49-F238E27FC236}">
                <a16:creationId xmlns:a16="http://schemas.microsoft.com/office/drawing/2014/main" xmlns="" id="{AB71F860-5FDA-4268-99B8-F59DF85D760F}"/>
              </a:ext>
            </a:extLst>
          </p:cNvPr>
          <p:cNvGrpSpPr/>
          <p:nvPr/>
        </p:nvGrpSpPr>
        <p:grpSpPr>
          <a:xfrm>
            <a:off x="10284366" y="244982"/>
            <a:ext cx="1907634" cy="669266"/>
            <a:chOff x="3458681" y="2503732"/>
            <a:chExt cx="5511158" cy="1933512"/>
          </a:xfrm>
        </p:grpSpPr>
        <p:sp>
          <p:nvSpPr>
            <p:cNvPr id="20" name="Rectangle 19">
              <a:extLst>
                <a:ext uri="{FF2B5EF4-FFF2-40B4-BE49-F238E27FC236}">
                  <a16:creationId xmlns:a16="http://schemas.microsoft.com/office/drawing/2014/main" xmlns="" id="{345D402E-43F9-4864-895E-85926743DD99}"/>
                </a:ext>
              </a:extLst>
            </p:cNvPr>
            <p:cNvSpPr/>
            <p:nvPr/>
          </p:nvSpPr>
          <p:spPr>
            <a:xfrm>
              <a:off x="3458681" y="2503732"/>
              <a:ext cx="1872807" cy="193351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xmlns="" id="{6834C483-9AD7-4939-9A6E-B560116410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4255"/>
            <a:stretch/>
          </p:blipFill>
          <p:spPr>
            <a:xfrm>
              <a:off x="3458681" y="2503732"/>
              <a:ext cx="1969968" cy="1933512"/>
            </a:xfrm>
            <a:prstGeom prst="rect">
              <a:avLst/>
            </a:prstGeom>
          </p:spPr>
        </p:pic>
        <p:pic>
          <p:nvPicPr>
            <p:cNvPr id="22" name="Picture 21">
              <a:extLst>
                <a:ext uri="{FF2B5EF4-FFF2-40B4-BE49-F238E27FC236}">
                  <a16:creationId xmlns:a16="http://schemas.microsoft.com/office/drawing/2014/main" xmlns="" id="{7D47739C-35F2-457D-B854-A648396D1C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5745"/>
            <a:stretch/>
          </p:blipFill>
          <p:spPr>
            <a:xfrm>
              <a:off x="5428648" y="2503732"/>
              <a:ext cx="3541191" cy="1933512"/>
            </a:xfrm>
            <a:prstGeom prst="rect">
              <a:avLst/>
            </a:prstGeom>
          </p:spPr>
        </p:pic>
      </p:grpSp>
      <p:sp>
        <p:nvSpPr>
          <p:cNvPr id="11" name="Content Placeholder 2">
            <a:extLst>
              <a:ext uri="{FF2B5EF4-FFF2-40B4-BE49-F238E27FC236}">
                <a16:creationId xmlns:a16="http://schemas.microsoft.com/office/drawing/2014/main" xmlns="" id="{7EB67A32-B46C-433E-B4EA-2D861C24B676}"/>
              </a:ext>
            </a:extLst>
          </p:cNvPr>
          <p:cNvSpPr txBox="1">
            <a:spLocks/>
          </p:cNvSpPr>
          <p:nvPr/>
        </p:nvSpPr>
        <p:spPr>
          <a:xfrm>
            <a:off x="6432351" y="2035682"/>
            <a:ext cx="5251649" cy="3606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dirty="0">
                <a:solidFill>
                  <a:srgbClr val="C4A22E"/>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Since Deployment:</a:t>
            </a:r>
          </a:p>
          <a:p>
            <a:pPr marL="0" indent="0">
              <a:buFont typeface="Arial" panose="020B0604020202020204" pitchFamily="34" charset="0"/>
              <a:buNone/>
            </a:pPr>
            <a:endParaRPr lang="en-US" dirty="0">
              <a:solidFill>
                <a:srgbClr val="64300C"/>
              </a:solidFill>
              <a:latin typeface="Segoe UI Light" panose="020B0502040204020203" pitchFamily="34" charset="0"/>
              <a:cs typeface="Segoe UI Light" panose="020B0502040204020203" pitchFamily="34" charset="0"/>
            </a:endParaRPr>
          </a:p>
          <a:p>
            <a:pPr marL="0" indent="0">
              <a:buFont typeface="Arial" panose="020B0604020202020204" pitchFamily="34" charset="0"/>
              <a:buNone/>
            </a:pPr>
            <a:r>
              <a:rPr lang="en-US" dirty="0">
                <a:solidFill>
                  <a:srgbClr val="64300C"/>
                </a:solidFill>
                <a:latin typeface="Segoe UI Light" panose="020B0502040204020203" pitchFamily="34" charset="0"/>
                <a:cs typeface="Segoe UI Light" panose="020B0502040204020203" pitchFamily="34" charset="0"/>
              </a:rPr>
              <a:t>Dramatically reduced requirements for planning time leading to increased focus on course correction with significant ROI benefits </a:t>
            </a:r>
            <a:r>
              <a:rPr lang="en-GB" dirty="0">
                <a:solidFill>
                  <a:srgbClr val="64300C"/>
                </a:solidFill>
                <a:latin typeface="Segoe UI Light" panose="020B0502040204020203" pitchFamily="34" charset="0"/>
                <a:cs typeface="Segoe UI Light" panose="020B0502040204020203" pitchFamily="34" charset="0"/>
              </a:rPr>
              <a:t>realised</a:t>
            </a:r>
            <a:r>
              <a:rPr lang="en-US" dirty="0">
                <a:solidFill>
                  <a:srgbClr val="64300C"/>
                </a:solidFill>
                <a:latin typeface="Segoe UI Light" panose="020B0502040204020203" pitchFamily="34" charset="0"/>
                <a:cs typeface="Segoe UI Light" panose="020B0502040204020203" pitchFamily="34" charset="0"/>
              </a:rPr>
              <a:t> as a result.</a:t>
            </a:r>
            <a:endParaRPr lang="en-GB" dirty="0">
              <a:solidFill>
                <a:srgbClr val="C4A22E"/>
              </a:solidFill>
              <a:latin typeface="Segoe UI Light" panose="020B0502040204020203" pitchFamily="34" charset="0"/>
              <a:cs typeface="Segoe UI Light" panose="020B0502040204020203" pitchFamily="34" charset="0"/>
            </a:endParaRPr>
          </a:p>
          <a:p>
            <a:pPr marL="0" indent="0" algn="just">
              <a:lnSpc>
                <a:spcPct val="100000"/>
              </a:lnSpc>
              <a:buFont typeface="Arial" panose="020B0604020202020204" pitchFamily="34" charset="0"/>
              <a:buNone/>
            </a:pPr>
            <a:endParaRPr lang="en-GB" sz="36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98472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572CF69-22A2-47E1-BC9F-53195A9C2B2A}"/>
              </a:ext>
            </a:extLst>
          </p:cNvPr>
          <p:cNvPicPr>
            <a:picLocks noChangeAspect="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0" y="0"/>
            <a:ext cx="12192000" cy="6868886"/>
          </a:xfrm>
          <a:prstGeom prst="rect">
            <a:avLst/>
          </a:prstGeom>
        </p:spPr>
      </p:pic>
      <p:pic>
        <p:nvPicPr>
          <p:cNvPr id="12" name="Picture 11">
            <a:extLst>
              <a:ext uri="{FF2B5EF4-FFF2-40B4-BE49-F238E27FC236}">
                <a16:creationId xmlns:a16="http://schemas.microsoft.com/office/drawing/2014/main" xmlns="" id="{4C7C38D3-97E0-4967-AADA-313B5BF890EF}"/>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a:stretch/>
        </p:blipFill>
        <p:spPr>
          <a:xfrm>
            <a:off x="6679474" y="1140823"/>
            <a:ext cx="5512526" cy="4598126"/>
          </a:xfrm>
          <a:prstGeom prst="rect">
            <a:avLst/>
          </a:prstGeom>
        </p:spPr>
      </p:pic>
      <p:sp>
        <p:nvSpPr>
          <p:cNvPr id="14" name="Rectangle 13">
            <a:extLst>
              <a:ext uri="{FF2B5EF4-FFF2-40B4-BE49-F238E27FC236}">
                <a16:creationId xmlns:a16="http://schemas.microsoft.com/office/drawing/2014/main" xmlns="" id="{07EC738D-9039-42E9-B745-98B8A1E3BA16}"/>
              </a:ext>
            </a:extLst>
          </p:cNvPr>
          <p:cNvSpPr/>
          <p:nvPr/>
        </p:nvSpPr>
        <p:spPr>
          <a:xfrm>
            <a:off x="2177872" y="1357173"/>
            <a:ext cx="2799981" cy="584775"/>
          </a:xfrm>
          <a:prstGeom prst="rect">
            <a:avLst/>
          </a:prstGeom>
        </p:spPr>
        <p:txBody>
          <a:bodyPr wrap="square">
            <a:spAutoFit/>
          </a:bodyPr>
          <a:lstStyle/>
          <a:p>
            <a:r>
              <a:rPr lang="en-GB" sz="3200" dirty="0">
                <a:solidFill>
                  <a:srgbClr val="FFE6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Sites</a:t>
            </a:r>
          </a:p>
        </p:txBody>
      </p:sp>
      <p:sp>
        <p:nvSpPr>
          <p:cNvPr id="16" name="Subtitle 2">
            <a:extLst>
              <a:ext uri="{FF2B5EF4-FFF2-40B4-BE49-F238E27FC236}">
                <a16:creationId xmlns:a16="http://schemas.microsoft.com/office/drawing/2014/main" xmlns="" id="{30A21563-3B83-4F08-BF79-08B31C4F106B}"/>
              </a:ext>
            </a:extLst>
          </p:cNvPr>
          <p:cNvSpPr txBox="1">
            <a:spLocks/>
          </p:cNvSpPr>
          <p:nvPr/>
        </p:nvSpPr>
        <p:spPr>
          <a:xfrm>
            <a:off x="333212" y="0"/>
            <a:ext cx="9032312" cy="2496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400" dirty="0">
                <a:solidFill>
                  <a:srgbClr val="FFE6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18</a:t>
            </a:r>
          </a:p>
        </p:txBody>
      </p:sp>
      <p:sp>
        <p:nvSpPr>
          <p:cNvPr id="17" name="Subtitle 2">
            <a:extLst>
              <a:ext uri="{FF2B5EF4-FFF2-40B4-BE49-F238E27FC236}">
                <a16:creationId xmlns:a16="http://schemas.microsoft.com/office/drawing/2014/main" xmlns="" id="{EFD8B26C-AB0E-4C11-AA78-B8161B6A4C03}"/>
              </a:ext>
            </a:extLst>
          </p:cNvPr>
          <p:cNvSpPr txBox="1">
            <a:spLocks/>
          </p:cNvSpPr>
          <p:nvPr/>
        </p:nvSpPr>
        <p:spPr>
          <a:xfrm>
            <a:off x="333212" y="2050929"/>
            <a:ext cx="9032312" cy="2496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400" dirty="0">
                <a:solidFill>
                  <a:srgbClr val="FFE6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3.5k</a:t>
            </a:r>
          </a:p>
        </p:txBody>
      </p:sp>
      <p:sp>
        <p:nvSpPr>
          <p:cNvPr id="18" name="Rectangle 17">
            <a:extLst>
              <a:ext uri="{FF2B5EF4-FFF2-40B4-BE49-F238E27FC236}">
                <a16:creationId xmlns:a16="http://schemas.microsoft.com/office/drawing/2014/main" xmlns="" id="{725C5B2E-8B8D-4899-B2FA-277EE52F8805}"/>
              </a:ext>
            </a:extLst>
          </p:cNvPr>
          <p:cNvSpPr/>
          <p:nvPr/>
        </p:nvSpPr>
        <p:spPr>
          <a:xfrm>
            <a:off x="3693661" y="3442778"/>
            <a:ext cx="2799981" cy="584775"/>
          </a:xfrm>
          <a:prstGeom prst="rect">
            <a:avLst/>
          </a:prstGeom>
        </p:spPr>
        <p:txBody>
          <a:bodyPr wrap="square">
            <a:spAutoFit/>
          </a:bodyPr>
          <a:lstStyle/>
          <a:p>
            <a:pPr algn="ctr"/>
            <a:r>
              <a:rPr lang="en-GB" sz="3200" dirty="0">
                <a:solidFill>
                  <a:srgbClr val="FFE6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Employees</a:t>
            </a:r>
          </a:p>
        </p:txBody>
      </p:sp>
      <p:sp>
        <p:nvSpPr>
          <p:cNvPr id="19" name="Subtitle 2">
            <a:extLst>
              <a:ext uri="{FF2B5EF4-FFF2-40B4-BE49-F238E27FC236}">
                <a16:creationId xmlns:a16="http://schemas.microsoft.com/office/drawing/2014/main" xmlns="" id="{0B5CA227-B53E-4CA0-963E-1312DC37BEE9}"/>
              </a:ext>
            </a:extLst>
          </p:cNvPr>
          <p:cNvSpPr txBox="1">
            <a:spLocks/>
          </p:cNvSpPr>
          <p:nvPr/>
        </p:nvSpPr>
        <p:spPr>
          <a:xfrm>
            <a:off x="247650" y="4252635"/>
            <a:ext cx="9032312" cy="2496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400" dirty="0">
                <a:solidFill>
                  <a:srgbClr val="FFE6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900k</a:t>
            </a:r>
          </a:p>
        </p:txBody>
      </p:sp>
      <p:sp>
        <p:nvSpPr>
          <p:cNvPr id="20" name="Rectangle 19">
            <a:extLst>
              <a:ext uri="{FF2B5EF4-FFF2-40B4-BE49-F238E27FC236}">
                <a16:creationId xmlns:a16="http://schemas.microsoft.com/office/drawing/2014/main" xmlns="" id="{C55708B1-7045-4C97-A54F-C5B3754BB073}"/>
              </a:ext>
            </a:extLst>
          </p:cNvPr>
          <p:cNvSpPr/>
          <p:nvPr/>
        </p:nvSpPr>
        <p:spPr>
          <a:xfrm>
            <a:off x="4471699" y="5142765"/>
            <a:ext cx="2799981" cy="1077218"/>
          </a:xfrm>
          <a:prstGeom prst="rect">
            <a:avLst/>
          </a:prstGeom>
        </p:spPr>
        <p:txBody>
          <a:bodyPr wrap="square">
            <a:spAutoFit/>
          </a:bodyPr>
          <a:lstStyle/>
          <a:p>
            <a:r>
              <a:rPr lang="en-GB" sz="3200" dirty="0">
                <a:solidFill>
                  <a:srgbClr val="FFE6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Tonnes</a:t>
            </a:r>
          </a:p>
          <a:p>
            <a:r>
              <a:rPr lang="en-GB" sz="3200" dirty="0">
                <a:solidFill>
                  <a:srgbClr val="FFE6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a year</a:t>
            </a:r>
          </a:p>
        </p:txBody>
      </p:sp>
    </p:spTree>
    <p:extLst>
      <p:ext uri="{BB962C8B-B14F-4D97-AF65-F5344CB8AC3E}">
        <p14:creationId xmlns:p14="http://schemas.microsoft.com/office/powerpoint/2010/main" val="524550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9E85D779-82AC-4F2D-AD09-2297D4C65160}"/>
              </a:ext>
            </a:extLst>
          </p:cNvPr>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t="-1890" b="-1"/>
          <a:stretch/>
        </p:blipFill>
        <p:spPr>
          <a:xfrm flipH="1">
            <a:off x="0" y="-177070"/>
            <a:ext cx="12192000" cy="7035071"/>
          </a:xfrm>
          <a:prstGeom prst="rect">
            <a:avLst/>
          </a:prstGeom>
          <a:ln w="28575">
            <a:noFill/>
          </a:ln>
        </p:spPr>
      </p:pic>
      <p:pic>
        <p:nvPicPr>
          <p:cNvPr id="12" name="Picture 11">
            <a:extLst>
              <a:ext uri="{FF2B5EF4-FFF2-40B4-BE49-F238E27FC236}">
                <a16:creationId xmlns:a16="http://schemas.microsoft.com/office/drawing/2014/main" xmlns="" id="{B79E5370-A10B-4778-A823-ED28689E4574}"/>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a:stretch/>
        </p:blipFill>
        <p:spPr>
          <a:xfrm>
            <a:off x="6679474" y="1140823"/>
            <a:ext cx="5512526" cy="4598126"/>
          </a:xfrm>
          <a:prstGeom prst="rect">
            <a:avLst/>
          </a:prstGeom>
        </p:spPr>
      </p:pic>
      <p:sp>
        <p:nvSpPr>
          <p:cNvPr id="13" name="Subtitle 2">
            <a:extLst>
              <a:ext uri="{FF2B5EF4-FFF2-40B4-BE49-F238E27FC236}">
                <a16:creationId xmlns:a16="http://schemas.microsoft.com/office/drawing/2014/main" xmlns="" id="{551CE155-7B02-4349-A8AF-26BEF08DA9BD}"/>
              </a:ext>
            </a:extLst>
          </p:cNvPr>
          <p:cNvSpPr txBox="1">
            <a:spLocks/>
          </p:cNvSpPr>
          <p:nvPr/>
        </p:nvSpPr>
        <p:spPr>
          <a:xfrm>
            <a:off x="333211" y="0"/>
            <a:ext cx="9032312" cy="2496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400" dirty="0">
                <a:solidFill>
                  <a:srgbClr val="6A3C3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10 million</a:t>
            </a:r>
          </a:p>
        </p:txBody>
      </p:sp>
      <p:sp>
        <p:nvSpPr>
          <p:cNvPr id="14" name="Rectangle 13">
            <a:extLst>
              <a:ext uri="{FF2B5EF4-FFF2-40B4-BE49-F238E27FC236}">
                <a16:creationId xmlns:a16="http://schemas.microsoft.com/office/drawing/2014/main" xmlns="" id="{461D3001-EF75-4535-A6D8-E6506F353DF3}"/>
              </a:ext>
            </a:extLst>
          </p:cNvPr>
          <p:cNvSpPr/>
          <p:nvPr/>
        </p:nvSpPr>
        <p:spPr>
          <a:xfrm>
            <a:off x="754878" y="1911609"/>
            <a:ext cx="6417174" cy="584775"/>
          </a:xfrm>
          <a:prstGeom prst="rect">
            <a:avLst/>
          </a:prstGeom>
        </p:spPr>
        <p:txBody>
          <a:bodyPr wrap="square">
            <a:spAutoFit/>
          </a:bodyPr>
          <a:lstStyle/>
          <a:p>
            <a:pPr lvl="0"/>
            <a:r>
              <a:rPr lang="en-US" sz="3200" dirty="0">
                <a:solidFill>
                  <a:srgbClr val="6A3C3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Loaves baked every week</a:t>
            </a:r>
            <a:endParaRPr lang="en-GB" sz="3200" dirty="0">
              <a:solidFill>
                <a:srgbClr val="6A3C3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8" name="Rectangle: Rounded Corners 17">
            <a:extLst>
              <a:ext uri="{FF2B5EF4-FFF2-40B4-BE49-F238E27FC236}">
                <a16:creationId xmlns:a16="http://schemas.microsoft.com/office/drawing/2014/main" xmlns="" id="{6A95E368-DE09-4B81-8053-A20454C2238E}"/>
              </a:ext>
            </a:extLst>
          </p:cNvPr>
          <p:cNvSpPr/>
          <p:nvPr/>
        </p:nvSpPr>
        <p:spPr>
          <a:xfrm>
            <a:off x="4696895" y="3136908"/>
            <a:ext cx="847578" cy="4960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xmlns="" id="{4CEE52B3-45BE-41EF-94C7-BC5AB6E278B4}"/>
              </a:ext>
            </a:extLst>
          </p:cNvPr>
          <p:cNvSpPr/>
          <p:nvPr/>
        </p:nvSpPr>
        <p:spPr>
          <a:xfrm>
            <a:off x="162125" y="3213327"/>
            <a:ext cx="914127" cy="5349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xmlns="" id="{7D86410E-EE45-4A61-B6E6-61CF83CBA611}"/>
              </a:ext>
            </a:extLst>
          </p:cNvPr>
          <p:cNvSpPr/>
          <p:nvPr/>
        </p:nvSpPr>
        <p:spPr>
          <a:xfrm>
            <a:off x="6096000" y="3176832"/>
            <a:ext cx="914127" cy="5349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xmlns="" id="{EE686875-9A3C-4C48-89F9-7D74590CBB1F}"/>
              </a:ext>
            </a:extLst>
          </p:cNvPr>
          <p:cNvGrpSpPr/>
          <p:nvPr/>
        </p:nvGrpSpPr>
        <p:grpSpPr>
          <a:xfrm>
            <a:off x="85562" y="2950577"/>
            <a:ext cx="7389736" cy="868671"/>
            <a:chOff x="257175" y="4287730"/>
            <a:chExt cx="11668125" cy="1371600"/>
          </a:xfrm>
        </p:grpSpPr>
        <p:sp>
          <p:nvSpPr>
            <p:cNvPr id="26" name="Rectangle: Rounded Corners 25">
              <a:extLst>
                <a:ext uri="{FF2B5EF4-FFF2-40B4-BE49-F238E27FC236}">
                  <a16:creationId xmlns:a16="http://schemas.microsoft.com/office/drawing/2014/main" xmlns="" id="{37B119A6-8CB2-4AFF-8A50-4371DE603B3E}"/>
                </a:ext>
              </a:extLst>
            </p:cNvPr>
            <p:cNvSpPr/>
            <p:nvPr/>
          </p:nvSpPr>
          <p:spPr>
            <a:xfrm>
              <a:off x="407766" y="4551192"/>
              <a:ext cx="1443374" cy="8446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xmlns="" id="{50CD635C-C848-4762-9376-0F9A127BDDB4}"/>
                </a:ext>
              </a:extLst>
            </p:cNvPr>
            <p:cNvSpPr/>
            <p:nvPr/>
          </p:nvSpPr>
          <p:spPr>
            <a:xfrm>
              <a:off x="5162551" y="4600297"/>
              <a:ext cx="1443374" cy="8446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xmlns="" id="{2BF95235-339A-4A56-88F0-E832C9B49D59}"/>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7175" y="4287730"/>
              <a:ext cx="11668125" cy="1371600"/>
            </a:xfrm>
            <a:prstGeom prst="rect">
              <a:avLst/>
            </a:prstGeom>
          </p:spPr>
        </p:pic>
      </p:grpSp>
    </p:spTree>
    <p:extLst>
      <p:ext uri="{BB962C8B-B14F-4D97-AF65-F5344CB8AC3E}">
        <p14:creationId xmlns:p14="http://schemas.microsoft.com/office/powerpoint/2010/main" val="1680378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D1374737-C1BD-4A4A-9529-C4EDDC8AECF0}"/>
              </a:ext>
            </a:extLst>
          </p:cNvPr>
          <p:cNvPicPr>
            <a:picLocks noChangeAspect="1"/>
          </p:cNvPicPr>
          <p:nvPr/>
        </p:nvPicPr>
        <p:blipFill>
          <a:blip r:embed="rId3"/>
          <a:stretch>
            <a:fillRect/>
          </a:stretch>
        </p:blipFill>
        <p:spPr>
          <a:xfrm>
            <a:off x="0" y="2750542"/>
            <a:ext cx="8724900" cy="4107457"/>
          </a:xfrm>
          <a:prstGeom prst="rect">
            <a:avLst/>
          </a:prstGeom>
        </p:spPr>
      </p:pic>
      <p:pic>
        <p:nvPicPr>
          <p:cNvPr id="12" name="Picture 11">
            <a:extLst>
              <a:ext uri="{FF2B5EF4-FFF2-40B4-BE49-F238E27FC236}">
                <a16:creationId xmlns:a16="http://schemas.microsoft.com/office/drawing/2014/main" xmlns="" id="{B79E5370-A10B-4778-A823-ED28689E45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79474" y="1140823"/>
            <a:ext cx="5512526" cy="4598126"/>
          </a:xfrm>
          <a:prstGeom prst="rect">
            <a:avLst/>
          </a:prstGeom>
        </p:spPr>
      </p:pic>
      <p:sp>
        <p:nvSpPr>
          <p:cNvPr id="13" name="Subtitle 2">
            <a:extLst>
              <a:ext uri="{FF2B5EF4-FFF2-40B4-BE49-F238E27FC236}">
                <a16:creationId xmlns:a16="http://schemas.microsoft.com/office/drawing/2014/main" xmlns="" id="{551CE155-7B02-4349-A8AF-26BEF08DA9BD}"/>
              </a:ext>
            </a:extLst>
          </p:cNvPr>
          <p:cNvSpPr txBox="1">
            <a:spLocks/>
          </p:cNvSpPr>
          <p:nvPr/>
        </p:nvSpPr>
        <p:spPr>
          <a:xfrm>
            <a:off x="3012" y="0"/>
            <a:ext cx="9032312" cy="2496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400" dirty="0">
                <a:solidFill>
                  <a:srgbClr val="4A2811"/>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2014</a:t>
            </a:r>
          </a:p>
        </p:txBody>
      </p:sp>
    </p:spTree>
    <p:extLst>
      <p:ext uri="{BB962C8B-B14F-4D97-AF65-F5344CB8AC3E}">
        <p14:creationId xmlns:p14="http://schemas.microsoft.com/office/powerpoint/2010/main" val="1984260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D3D16F9-86F4-4D7A-91E1-81E3DA73EF4C}"/>
              </a:ext>
            </a:extLst>
          </p:cNvPr>
          <p:cNvPicPr>
            <a:picLocks noChangeAspect="1"/>
          </p:cNvPicPr>
          <p:nvPr/>
        </p:nvPicPr>
        <p:blipFill>
          <a:blip r:embed="rId3">
            <a:duotone>
              <a:schemeClr val="bg2">
                <a:shade val="45000"/>
                <a:satMod val="135000"/>
              </a:schemeClr>
              <a:prstClr val="white"/>
            </a:duotone>
          </a:blip>
          <a:stretch>
            <a:fillRect/>
          </a:stretch>
        </p:blipFill>
        <p:spPr>
          <a:xfrm>
            <a:off x="7776" y="-2683"/>
            <a:ext cx="12181212" cy="6860683"/>
          </a:xfrm>
          <a:prstGeom prst="rect">
            <a:avLst/>
          </a:prstGeom>
        </p:spPr>
      </p:pic>
      <p:pic>
        <p:nvPicPr>
          <p:cNvPr id="12" name="Picture 11">
            <a:extLst>
              <a:ext uri="{FF2B5EF4-FFF2-40B4-BE49-F238E27FC236}">
                <a16:creationId xmlns:a16="http://schemas.microsoft.com/office/drawing/2014/main" xmlns="" id="{B79E5370-A10B-4778-A823-ED28689E4574}"/>
              </a:ext>
            </a:extLst>
          </p:cNvPr>
          <p:cNvPicPr>
            <a:picLocks noChangeAspect="1"/>
          </p:cNvPicPr>
          <p:nvPr/>
        </p:nvPicPr>
        <p:blipFill rotWithShape="1">
          <a:blip r:embed="rId4" cstate="email">
            <a:lum bright="70000" contrast="-70000"/>
            <a:extLst>
              <a:ext uri="{28A0092B-C50C-407E-A947-70E740481C1C}">
                <a14:useLocalDpi xmlns:a14="http://schemas.microsoft.com/office/drawing/2010/main"/>
              </a:ext>
            </a:extLst>
          </a:blip>
          <a:srcRect/>
          <a:stretch/>
        </p:blipFill>
        <p:spPr>
          <a:xfrm>
            <a:off x="6679474" y="1140823"/>
            <a:ext cx="5512526" cy="4598126"/>
          </a:xfrm>
          <a:prstGeom prst="rect">
            <a:avLst/>
          </a:prstGeom>
        </p:spPr>
      </p:pic>
      <p:sp>
        <p:nvSpPr>
          <p:cNvPr id="13" name="Subtitle 2">
            <a:extLst>
              <a:ext uri="{FF2B5EF4-FFF2-40B4-BE49-F238E27FC236}">
                <a16:creationId xmlns:a16="http://schemas.microsoft.com/office/drawing/2014/main" xmlns="" id="{551CE155-7B02-4349-A8AF-26BEF08DA9BD}"/>
              </a:ext>
            </a:extLst>
          </p:cNvPr>
          <p:cNvSpPr txBox="1">
            <a:spLocks/>
          </p:cNvSpPr>
          <p:nvPr/>
        </p:nvSpPr>
        <p:spPr>
          <a:xfrm>
            <a:off x="3012" y="0"/>
            <a:ext cx="9032312" cy="2496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400" dirty="0">
                <a:solidFill>
                  <a:srgbClr val="FFE6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2017</a:t>
            </a:r>
          </a:p>
        </p:txBody>
      </p:sp>
      <p:pic>
        <p:nvPicPr>
          <p:cNvPr id="13314" name="Picture 2" descr="Image result for promotion optimisation institute">
            <a:extLst>
              <a:ext uri="{FF2B5EF4-FFF2-40B4-BE49-F238E27FC236}">
                <a16:creationId xmlns:a16="http://schemas.microsoft.com/office/drawing/2014/main" xmlns="" id="{67351B79-8AC9-404A-89AD-FBA666E31BA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8586" y="816341"/>
            <a:ext cx="2820888" cy="112835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4E0B368B-7B61-49C0-BE8D-5B6B648F8B16}"/>
              </a:ext>
            </a:extLst>
          </p:cNvPr>
          <p:cNvGrpSpPr/>
          <p:nvPr/>
        </p:nvGrpSpPr>
        <p:grpSpPr>
          <a:xfrm>
            <a:off x="251835" y="2881728"/>
            <a:ext cx="5374265" cy="1885485"/>
            <a:chOff x="3458681" y="2503732"/>
            <a:chExt cx="5511158" cy="1933512"/>
          </a:xfrm>
        </p:grpSpPr>
        <p:sp>
          <p:nvSpPr>
            <p:cNvPr id="7" name="Rectangle 6">
              <a:extLst>
                <a:ext uri="{FF2B5EF4-FFF2-40B4-BE49-F238E27FC236}">
                  <a16:creationId xmlns:a16="http://schemas.microsoft.com/office/drawing/2014/main" xmlns="" id="{AA92E511-EB52-4DD3-B7FA-0661E24CC23A}"/>
                </a:ext>
              </a:extLst>
            </p:cNvPr>
            <p:cNvSpPr/>
            <p:nvPr/>
          </p:nvSpPr>
          <p:spPr>
            <a:xfrm>
              <a:off x="3458681" y="2503732"/>
              <a:ext cx="1872807" cy="193351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377849C1-65DB-4E4D-A456-E9921885E77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64255"/>
            <a:stretch/>
          </p:blipFill>
          <p:spPr>
            <a:xfrm>
              <a:off x="3458681" y="2503732"/>
              <a:ext cx="1969968" cy="1933512"/>
            </a:xfrm>
            <a:prstGeom prst="rect">
              <a:avLst/>
            </a:prstGeom>
          </p:spPr>
        </p:pic>
        <p:pic>
          <p:nvPicPr>
            <p:cNvPr id="9" name="Picture 8">
              <a:extLst>
                <a:ext uri="{FF2B5EF4-FFF2-40B4-BE49-F238E27FC236}">
                  <a16:creationId xmlns:a16="http://schemas.microsoft.com/office/drawing/2014/main" xmlns="" id="{D4B936CA-39D0-4F25-8816-90FCF9DEFC0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5745"/>
            <a:stretch/>
          </p:blipFill>
          <p:spPr>
            <a:xfrm>
              <a:off x="5428648" y="2503732"/>
              <a:ext cx="3541191" cy="1933512"/>
            </a:xfrm>
            <a:prstGeom prst="rect">
              <a:avLst/>
            </a:prstGeom>
          </p:spPr>
        </p:pic>
      </p:grpSp>
    </p:spTree>
    <p:extLst>
      <p:ext uri="{BB962C8B-B14F-4D97-AF65-F5344CB8AC3E}">
        <p14:creationId xmlns:p14="http://schemas.microsoft.com/office/powerpoint/2010/main" val="3110718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B0A3DEE2-9B8E-4AF1-A7BE-A3BB8E55C8D3}"/>
              </a:ext>
            </a:extLst>
          </p:cNvPr>
          <p:cNvPicPr>
            <a:picLocks noChangeAspect="1"/>
          </p:cNvPicPr>
          <p:nvPr/>
        </p:nvPicPr>
        <p:blipFill rotWithShape="1">
          <a:blip r:embed="rId3" cstate="email">
            <a:lum bright="70000" contrast="-70000"/>
            <a:extLst>
              <a:ext uri="{28A0092B-C50C-407E-A947-70E740481C1C}">
                <a14:useLocalDpi xmlns:a14="http://schemas.microsoft.com/office/drawing/2010/main"/>
              </a:ext>
            </a:extLst>
          </a:blip>
          <a:srcRect/>
          <a:stretch/>
        </p:blipFill>
        <p:spPr>
          <a:xfrm>
            <a:off x="6679474" y="1140823"/>
            <a:ext cx="5512526" cy="4598126"/>
          </a:xfrm>
          <a:prstGeom prst="rect">
            <a:avLst/>
          </a:prstGeom>
        </p:spPr>
      </p:pic>
      <p:sp>
        <p:nvSpPr>
          <p:cNvPr id="15" name="Rectangle 14">
            <a:extLst>
              <a:ext uri="{FF2B5EF4-FFF2-40B4-BE49-F238E27FC236}">
                <a16:creationId xmlns:a16="http://schemas.microsoft.com/office/drawing/2014/main" xmlns="" id="{6B8D324C-C8C3-4E85-BE48-5424A23677C5}"/>
              </a:ext>
            </a:extLst>
          </p:cNvPr>
          <p:cNvSpPr/>
          <p:nvPr/>
        </p:nvSpPr>
        <p:spPr>
          <a:xfrm>
            <a:off x="762947" y="4871304"/>
            <a:ext cx="1679753" cy="584775"/>
          </a:xfrm>
          <a:prstGeom prst="rect">
            <a:avLst/>
          </a:prstGeom>
        </p:spPr>
        <p:txBody>
          <a:bodyPr wrap="square">
            <a:spAutoFit/>
          </a:bodyPr>
          <a:lstStyle/>
          <a:p>
            <a:pPr algn="ctr"/>
            <a:r>
              <a:rPr lang="en-GB" sz="3200" dirty="0" err="1">
                <a:solidFill>
                  <a:srgbClr val="6A3C3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NewCo</a:t>
            </a:r>
            <a:endParaRPr lang="en-GB" sz="3200" dirty="0">
              <a:solidFill>
                <a:srgbClr val="6A3C3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16" name="Rectangle 15">
            <a:extLst>
              <a:ext uri="{FF2B5EF4-FFF2-40B4-BE49-F238E27FC236}">
                <a16:creationId xmlns:a16="http://schemas.microsoft.com/office/drawing/2014/main" xmlns="" id="{E0F98DC6-C24B-4CE3-AF42-762B462E86B8}"/>
              </a:ext>
            </a:extLst>
          </p:cNvPr>
          <p:cNvSpPr/>
          <p:nvPr/>
        </p:nvSpPr>
        <p:spPr>
          <a:xfrm>
            <a:off x="7624265" y="4625082"/>
            <a:ext cx="1679753" cy="1077218"/>
          </a:xfrm>
          <a:prstGeom prst="rect">
            <a:avLst/>
          </a:prstGeom>
        </p:spPr>
        <p:txBody>
          <a:bodyPr wrap="square">
            <a:spAutoFit/>
          </a:bodyPr>
          <a:lstStyle/>
          <a:p>
            <a:pPr algn="ctr"/>
            <a:r>
              <a:rPr lang="en-GB" sz="3200" dirty="0">
                <a:solidFill>
                  <a:srgbClr val="6A3C3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Legacy System</a:t>
            </a:r>
          </a:p>
        </p:txBody>
      </p:sp>
      <p:sp>
        <p:nvSpPr>
          <p:cNvPr id="17" name="Rectangle 16">
            <a:extLst>
              <a:ext uri="{FF2B5EF4-FFF2-40B4-BE49-F238E27FC236}">
                <a16:creationId xmlns:a16="http://schemas.microsoft.com/office/drawing/2014/main" xmlns="" id="{23FFE463-1725-4B42-B43E-BA8DDE80799B}"/>
              </a:ext>
            </a:extLst>
          </p:cNvPr>
          <p:cNvSpPr/>
          <p:nvPr/>
        </p:nvSpPr>
        <p:spPr>
          <a:xfrm>
            <a:off x="2930775" y="4871304"/>
            <a:ext cx="1905000" cy="584775"/>
          </a:xfrm>
          <a:prstGeom prst="rect">
            <a:avLst/>
          </a:prstGeom>
        </p:spPr>
        <p:txBody>
          <a:bodyPr wrap="square">
            <a:spAutoFit/>
          </a:bodyPr>
          <a:lstStyle/>
          <a:p>
            <a:pPr algn="ctr"/>
            <a:r>
              <a:rPr lang="en-GB" sz="3200" dirty="0">
                <a:solidFill>
                  <a:srgbClr val="6A3C3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Capability</a:t>
            </a:r>
          </a:p>
        </p:txBody>
      </p:sp>
      <p:sp>
        <p:nvSpPr>
          <p:cNvPr id="18" name="Rectangle 17">
            <a:extLst>
              <a:ext uri="{FF2B5EF4-FFF2-40B4-BE49-F238E27FC236}">
                <a16:creationId xmlns:a16="http://schemas.microsoft.com/office/drawing/2014/main" xmlns="" id="{164A1FE1-A91D-48F5-A7D9-6D6F703ED546}"/>
              </a:ext>
            </a:extLst>
          </p:cNvPr>
          <p:cNvSpPr/>
          <p:nvPr/>
        </p:nvSpPr>
        <p:spPr>
          <a:xfrm>
            <a:off x="5207000" y="4609394"/>
            <a:ext cx="1905000" cy="1077218"/>
          </a:xfrm>
          <a:prstGeom prst="rect">
            <a:avLst/>
          </a:prstGeom>
        </p:spPr>
        <p:txBody>
          <a:bodyPr wrap="square">
            <a:spAutoFit/>
          </a:bodyPr>
          <a:lstStyle/>
          <a:p>
            <a:pPr algn="ctr"/>
            <a:r>
              <a:rPr lang="en-GB" sz="3200" dirty="0">
                <a:solidFill>
                  <a:srgbClr val="6A3C3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Data &amp;</a:t>
            </a:r>
          </a:p>
          <a:p>
            <a:pPr algn="ctr"/>
            <a:r>
              <a:rPr lang="en-GB" sz="3200" dirty="0">
                <a:solidFill>
                  <a:srgbClr val="6A3C3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Insights</a:t>
            </a:r>
          </a:p>
        </p:txBody>
      </p:sp>
      <p:sp>
        <p:nvSpPr>
          <p:cNvPr id="19" name="Rectangle 18">
            <a:extLst>
              <a:ext uri="{FF2B5EF4-FFF2-40B4-BE49-F238E27FC236}">
                <a16:creationId xmlns:a16="http://schemas.microsoft.com/office/drawing/2014/main" xmlns="" id="{ED5CFC2B-1F1B-4FE3-820D-DF4B716CE247}"/>
              </a:ext>
            </a:extLst>
          </p:cNvPr>
          <p:cNvSpPr/>
          <p:nvPr/>
        </p:nvSpPr>
        <p:spPr>
          <a:xfrm>
            <a:off x="9859708" y="4625082"/>
            <a:ext cx="1905000" cy="1077218"/>
          </a:xfrm>
          <a:prstGeom prst="rect">
            <a:avLst/>
          </a:prstGeom>
        </p:spPr>
        <p:txBody>
          <a:bodyPr wrap="square">
            <a:spAutoFit/>
          </a:bodyPr>
          <a:lstStyle/>
          <a:p>
            <a:pPr algn="ctr"/>
            <a:r>
              <a:rPr lang="en-GB" sz="3200" dirty="0">
                <a:solidFill>
                  <a:srgbClr val="6A3C3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UI &amp; </a:t>
            </a:r>
          </a:p>
          <a:p>
            <a:pPr algn="ctr"/>
            <a:r>
              <a:rPr lang="en-GB" sz="3200" dirty="0">
                <a:solidFill>
                  <a:srgbClr val="6A3C3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UX</a:t>
            </a:r>
          </a:p>
        </p:txBody>
      </p:sp>
      <p:sp>
        <p:nvSpPr>
          <p:cNvPr id="30" name="Rectangle 29">
            <a:extLst>
              <a:ext uri="{FF2B5EF4-FFF2-40B4-BE49-F238E27FC236}">
                <a16:creationId xmlns:a16="http://schemas.microsoft.com/office/drawing/2014/main" xmlns="" id="{5989CD61-6BE3-4C7C-BE16-BB8D390CC0CE}"/>
              </a:ext>
            </a:extLst>
          </p:cNvPr>
          <p:cNvSpPr/>
          <p:nvPr/>
        </p:nvSpPr>
        <p:spPr>
          <a:xfrm>
            <a:off x="674047" y="1364157"/>
            <a:ext cx="6331266" cy="1107996"/>
          </a:xfrm>
          <a:prstGeom prst="rect">
            <a:avLst/>
          </a:prstGeom>
        </p:spPr>
        <p:txBody>
          <a:bodyPr wrap="square">
            <a:spAutoFit/>
          </a:bodyPr>
          <a:lstStyle/>
          <a:p>
            <a:pPr algn="ctr"/>
            <a:r>
              <a:rPr lang="en-GB" sz="6600" dirty="0">
                <a:solidFill>
                  <a:srgbClr val="6A3C3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People &amp; Process</a:t>
            </a:r>
          </a:p>
        </p:txBody>
      </p:sp>
      <p:sp>
        <p:nvSpPr>
          <p:cNvPr id="31" name="Rectangle 30">
            <a:extLst>
              <a:ext uri="{FF2B5EF4-FFF2-40B4-BE49-F238E27FC236}">
                <a16:creationId xmlns:a16="http://schemas.microsoft.com/office/drawing/2014/main" xmlns="" id="{B1F95DAA-22E7-49A7-8635-64E21942CB7C}"/>
              </a:ext>
            </a:extLst>
          </p:cNvPr>
          <p:cNvSpPr/>
          <p:nvPr/>
        </p:nvSpPr>
        <p:spPr>
          <a:xfrm>
            <a:off x="7547962" y="1364157"/>
            <a:ext cx="3969991" cy="1107996"/>
          </a:xfrm>
          <a:prstGeom prst="rect">
            <a:avLst/>
          </a:prstGeom>
        </p:spPr>
        <p:txBody>
          <a:bodyPr wrap="square">
            <a:spAutoFit/>
          </a:bodyPr>
          <a:lstStyle/>
          <a:p>
            <a:pPr algn="ctr"/>
            <a:r>
              <a:rPr lang="en-GB" sz="6600" dirty="0">
                <a:solidFill>
                  <a:srgbClr val="6A3C35"/>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Solution</a:t>
            </a:r>
          </a:p>
        </p:txBody>
      </p:sp>
      <p:pic>
        <p:nvPicPr>
          <p:cNvPr id="20" name="Picture 19">
            <a:extLst>
              <a:ext uri="{FF2B5EF4-FFF2-40B4-BE49-F238E27FC236}">
                <a16:creationId xmlns:a16="http://schemas.microsoft.com/office/drawing/2014/main" xmlns="" id="{3DB2231E-6346-444B-97E7-9A4DE74CBF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4327" y="2498767"/>
            <a:ext cx="1396994" cy="2162133"/>
          </a:xfrm>
          <a:prstGeom prst="rect">
            <a:avLst/>
          </a:prstGeom>
          <a:ln w="28575">
            <a:solidFill>
              <a:srgbClr val="C4A22E"/>
            </a:solidFill>
          </a:ln>
        </p:spPr>
      </p:pic>
      <p:pic>
        <p:nvPicPr>
          <p:cNvPr id="21" name="Picture 20">
            <a:extLst>
              <a:ext uri="{FF2B5EF4-FFF2-40B4-BE49-F238E27FC236}">
                <a16:creationId xmlns:a16="http://schemas.microsoft.com/office/drawing/2014/main" xmlns="" id="{6537197E-AB78-434C-B38B-EF481C1969E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84778" y="2498767"/>
            <a:ext cx="1396994" cy="2162133"/>
          </a:xfrm>
          <a:prstGeom prst="rect">
            <a:avLst/>
          </a:prstGeom>
          <a:ln w="28575">
            <a:solidFill>
              <a:srgbClr val="C4A22E"/>
            </a:solidFill>
          </a:ln>
        </p:spPr>
      </p:pic>
      <p:pic>
        <p:nvPicPr>
          <p:cNvPr id="22" name="Picture 2" descr="Image result for Excel icon">
            <a:extLst>
              <a:ext uri="{FF2B5EF4-FFF2-40B4-BE49-F238E27FC236}">
                <a16:creationId xmlns:a16="http://schemas.microsoft.com/office/drawing/2014/main" xmlns="" id="{5CFD3ED6-473B-47E2-9285-E4B27079BCE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460369" y="2498767"/>
            <a:ext cx="1398263" cy="2162133"/>
          </a:xfrm>
          <a:prstGeom prst="rect">
            <a:avLst/>
          </a:prstGeom>
          <a:ln w="28575">
            <a:solidFill>
              <a:srgbClr val="C4A22E"/>
            </a:solid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D27DC961-1B9F-4208-B2B6-6BBBBF4C6E6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746947" y="2498767"/>
            <a:ext cx="1428109" cy="2162133"/>
          </a:xfrm>
          <a:prstGeom prst="rect">
            <a:avLst/>
          </a:prstGeom>
          <a:ln w="28575">
            <a:solidFill>
              <a:srgbClr val="C4A22E"/>
            </a:solidFill>
          </a:ln>
        </p:spPr>
      </p:pic>
      <p:pic>
        <p:nvPicPr>
          <p:cNvPr id="29" name="Picture 28">
            <a:extLst>
              <a:ext uri="{FF2B5EF4-FFF2-40B4-BE49-F238E27FC236}">
                <a16:creationId xmlns:a16="http://schemas.microsoft.com/office/drawing/2014/main" xmlns="" id="{E28FCA74-D8D0-455E-A94A-469275FD246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058513" y="2498767"/>
            <a:ext cx="1396994" cy="2162133"/>
          </a:xfrm>
          <a:prstGeom prst="rect">
            <a:avLst/>
          </a:prstGeom>
          <a:ln w="28575">
            <a:solidFill>
              <a:srgbClr val="C4A22E"/>
            </a:solidFill>
          </a:ln>
        </p:spPr>
      </p:pic>
    </p:spTree>
    <p:extLst>
      <p:ext uri="{BB962C8B-B14F-4D97-AF65-F5344CB8AC3E}">
        <p14:creationId xmlns:p14="http://schemas.microsoft.com/office/powerpoint/2010/main" val="1629114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CD53FC5-B1D3-4FFC-90AF-75A8893942C7}"/>
              </a:ext>
            </a:extLst>
          </p:cNvPr>
          <p:cNvSpPr/>
          <p:nvPr/>
        </p:nvSpPr>
        <p:spPr>
          <a:xfrm>
            <a:off x="0" y="0"/>
            <a:ext cx="12192000" cy="6858000"/>
          </a:xfrm>
          <a:prstGeom prst="rect">
            <a:avLst/>
          </a:prstGeom>
          <a:solidFill>
            <a:srgbClr val="FFF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a:extLst>
              <a:ext uri="{FF2B5EF4-FFF2-40B4-BE49-F238E27FC236}">
                <a16:creationId xmlns:a16="http://schemas.microsoft.com/office/drawing/2014/main" xmlns="" id="{6FB1E56F-C3EA-4E96-B9DF-91C331ACB148}"/>
              </a:ext>
            </a:extLst>
          </p:cNvPr>
          <p:cNvSpPr txBox="1">
            <a:spLocks/>
          </p:cNvSpPr>
          <p:nvPr/>
        </p:nvSpPr>
        <p:spPr>
          <a:xfrm>
            <a:off x="648992" y="973178"/>
            <a:ext cx="7074808" cy="39994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Segoe UI Light" panose="020B0502040204020203" pitchFamily="34" charset="0"/>
                <a:ea typeface="+mj-ea"/>
                <a:cs typeface="Segoe UI Light" panose="020B0502040204020203" pitchFamily="34" charset="0"/>
              </a:defRPr>
            </a:lvl1pPr>
          </a:lstStyle>
          <a:p>
            <a:pPr algn="l"/>
            <a:r>
              <a:rPr lang="en-GB" b="1" dirty="0">
                <a:solidFill>
                  <a:srgbClr val="FFFCD5"/>
                </a:solidFill>
                <a:effectLst>
                  <a:outerShdw blurRad="38100" dist="38100" dir="2700000" algn="tl">
                    <a:srgbClr val="000000">
                      <a:alpha val="43137"/>
                    </a:srgbClr>
                  </a:outerShdw>
                </a:effectLst>
              </a:rPr>
              <a:t>Background</a:t>
            </a:r>
            <a:br>
              <a:rPr lang="en-GB" b="1" dirty="0">
                <a:solidFill>
                  <a:srgbClr val="FFFCD5"/>
                </a:solidFill>
                <a:effectLst>
                  <a:outerShdw blurRad="38100" dist="38100" dir="2700000" algn="tl">
                    <a:srgbClr val="000000">
                      <a:alpha val="43137"/>
                    </a:srgbClr>
                  </a:outerShdw>
                </a:effectLst>
              </a:rPr>
            </a:br>
            <a:r>
              <a:rPr lang="en-GB" b="1" dirty="0">
                <a:solidFill>
                  <a:srgbClr val="6A3C35"/>
                </a:solidFill>
                <a:effectLst>
                  <a:outerShdw blurRad="38100" dist="38100" dir="2700000" algn="tl">
                    <a:srgbClr val="000000">
                      <a:alpha val="43137"/>
                    </a:srgbClr>
                  </a:outerShdw>
                </a:effectLst>
              </a:rPr>
              <a:t>Embedding</a:t>
            </a:r>
          </a:p>
          <a:p>
            <a:pPr algn="l"/>
            <a:r>
              <a:rPr lang="en-GB" b="1" dirty="0">
                <a:solidFill>
                  <a:srgbClr val="FFFCD5"/>
                </a:solidFill>
                <a:effectLst>
                  <a:outerShdw blurRad="38100" dist="38100" dir="2700000" algn="tl">
                    <a:srgbClr val="000000">
                      <a:alpha val="43137"/>
                    </a:srgbClr>
                  </a:outerShdw>
                </a:effectLst>
              </a:rPr>
              <a:t>Delivering</a:t>
            </a:r>
          </a:p>
          <a:p>
            <a:pPr algn="l"/>
            <a:r>
              <a:rPr lang="en-GB" b="1" dirty="0">
                <a:solidFill>
                  <a:srgbClr val="FFFCD5"/>
                </a:solidFill>
                <a:effectLst>
                  <a:outerShdw blurRad="38100" dist="38100" dir="2700000" algn="tl">
                    <a:srgbClr val="000000">
                      <a:alpha val="43137"/>
                    </a:srgbClr>
                  </a:outerShdw>
                </a:effectLst>
              </a:rPr>
              <a:t>Developing</a:t>
            </a:r>
            <a:endParaRPr lang="en-GB" dirty="0">
              <a:solidFill>
                <a:srgbClr val="FFFCD5"/>
              </a:solidFill>
              <a:effectLst>
                <a:outerShdw blurRad="38100" dist="38100" dir="2700000" algn="tl">
                  <a:srgbClr val="000000">
                    <a:alpha val="43137"/>
                  </a:srgbClr>
                </a:outerShdw>
              </a:effectLst>
            </a:endParaRPr>
          </a:p>
        </p:txBody>
      </p:sp>
      <p:pic>
        <p:nvPicPr>
          <p:cNvPr id="12" name="Picture 11">
            <a:extLst>
              <a:ext uri="{FF2B5EF4-FFF2-40B4-BE49-F238E27FC236}">
                <a16:creationId xmlns:a16="http://schemas.microsoft.com/office/drawing/2014/main" xmlns="" id="{516796E6-6358-4922-B252-7F69578A823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79474" y="1140823"/>
            <a:ext cx="5512526" cy="4598126"/>
          </a:xfrm>
          <a:prstGeom prst="rect">
            <a:avLst/>
          </a:prstGeom>
        </p:spPr>
      </p:pic>
    </p:spTree>
    <p:extLst>
      <p:ext uri="{BB962C8B-B14F-4D97-AF65-F5344CB8AC3E}">
        <p14:creationId xmlns:p14="http://schemas.microsoft.com/office/powerpoint/2010/main" val="2981702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F17CE402A0A94585B8C9DA24F51829" ma:contentTypeVersion="4" ma:contentTypeDescription="Create a new document." ma:contentTypeScope="" ma:versionID="3d835954fd4ea13a58c9b781627c0b34">
  <xsd:schema xmlns:xsd="http://www.w3.org/2001/XMLSchema" xmlns:xs="http://www.w3.org/2001/XMLSchema" xmlns:p="http://schemas.microsoft.com/office/2006/metadata/properties" xmlns:ns2="eff59a14-5bca-4370-a8a7-463cbbb221cb" xmlns:ns3="0a11f9dc-20d0-47cd-afab-d52a3f6f10a7" targetNamespace="http://schemas.microsoft.com/office/2006/metadata/properties" ma:root="true" ma:fieldsID="07d23bf6fd1674bb1e35f2e8b3498cd7" ns2:_="" ns3:_="">
    <xsd:import namespace="eff59a14-5bca-4370-a8a7-463cbbb221cb"/>
    <xsd:import namespace="0a11f9dc-20d0-47cd-afab-d52a3f6f10a7"/>
    <xsd:element name="properties">
      <xsd:complexType>
        <xsd:sequence>
          <xsd:element name="documentManagement">
            <xsd:complexType>
              <xsd:all>
                <xsd:element ref="ns2:SharedWithUser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f59a14-5bca-4370-a8a7-463cbbb221c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a11f9dc-20d0-47cd-afab-d52a3f6f10a7"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300782-7932-4ABE-8A78-1E1D9027E369}">
  <ds:schemaRefs>
    <ds:schemaRef ds:uri="http://schemas.microsoft.com/sharepoint/v3/contenttype/forms"/>
  </ds:schemaRefs>
</ds:datastoreItem>
</file>

<file path=customXml/itemProps2.xml><?xml version="1.0" encoding="utf-8"?>
<ds:datastoreItem xmlns:ds="http://schemas.openxmlformats.org/officeDocument/2006/customXml" ds:itemID="{DA405DDD-0DF1-4D7A-A2CA-11D7D8E60DF0}">
  <ds:schemaRefs>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openxmlformats.org/package/2006/metadata/core-properties"/>
    <ds:schemaRef ds:uri="0a11f9dc-20d0-47cd-afab-d52a3f6f10a7"/>
    <ds:schemaRef ds:uri="eff59a14-5bca-4370-a8a7-463cbbb221cb"/>
    <ds:schemaRef ds:uri="http://www.w3.org/XML/1998/namespace"/>
  </ds:schemaRefs>
</ds:datastoreItem>
</file>

<file path=customXml/itemProps3.xml><?xml version="1.0" encoding="utf-8"?>
<ds:datastoreItem xmlns:ds="http://schemas.openxmlformats.org/officeDocument/2006/customXml" ds:itemID="{F7F832F8-BCC9-4A6B-961F-4EA8E9E71C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f59a14-5bca-4370-a8a7-463cbbb221cb"/>
    <ds:schemaRef ds:uri="0a11f9dc-20d0-47cd-afab-d52a3f6f10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6152</TotalTime>
  <Words>1840</Words>
  <Application>Microsoft Macintosh PowerPoint</Application>
  <PresentationFormat>Custom</PresentationFormat>
  <Paragraphs>206</Paragraphs>
  <Slides>31</Slides>
  <Notes>29</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an RGM Organisation… Collaboratively.</dc:title>
  <dc:creator>Ed Bishop</dc:creator>
  <cp:lastModifiedBy>Heritage Marketing</cp:lastModifiedBy>
  <cp:revision>114</cp:revision>
  <dcterms:created xsi:type="dcterms:W3CDTF">2018-04-30T08:26:46Z</dcterms:created>
  <dcterms:modified xsi:type="dcterms:W3CDTF">2018-06-10T19:59:21Z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0x01010044F17CE402A0A94585B8C9DA24F51829</vt:lpwstr>
  </property>
</Properties>
</file>