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168" r:id="rId2"/>
    <p:sldId id="1169" r:id="rId3"/>
    <p:sldId id="259" r:id="rId4"/>
    <p:sldId id="260" r:id="rId5"/>
    <p:sldId id="1170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28" y="-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F7FC5-C126-4DE5-BE52-81C756690087}" type="datetimeFigureOut">
              <a:rPr lang="en-US" smtClean="0"/>
              <a:t>10/4/18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0D73A-17C0-492E-926A-1768F92A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3824F2-1C27-4CC6-A8A8-15574FE1B43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3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74386-758E-48EA-A8A9-C5E0C44EA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F068D3B-0016-49C2-AF1B-2DE46042B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EDEC04-2F17-4E35-939B-F0F13DFA4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3FA1-3AE3-422C-B319-1D1728BC0572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06A171-C634-4C89-805B-12F85FC2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01AAA7-6D1D-4B1C-ABC2-7B391D9F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F7E3-B009-4143-A166-2FD54CE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5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0A9D10-86E6-4F83-8846-43B5B59F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91F6BA-8F84-4D71-A868-E258DA0EB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C9BE50-7F97-4573-83A7-5E78D3058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3FA1-3AE3-422C-B319-1D1728BC0572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C6E8B9-59B2-4412-AC9D-5CDACC8F5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4DE41-7DFB-44C3-A1D4-43B96A27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F7E3-B009-4143-A166-2FD54CE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9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626A32-5D6B-48CE-AF3E-847898E68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86EC634-4054-4BB5-9208-1F0A7B77E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5395B4-7710-43C8-9639-91B3AA66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3FA1-3AE3-422C-B319-1D1728BC0572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2D08E9-7C31-4797-9A4C-7F4B26B5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095C79-085E-4E6B-A952-FAB42A87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F7E3-B009-4143-A166-2FD54CE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24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11196F0F-0AEA-4F60-8595-9640475F58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5" y="34925"/>
            <a:ext cx="107031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55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6C06DE-51D6-4D05-898C-93F174DB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48E52A-1CE5-44DB-977A-5F1E8E0A3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F091BD-43D3-4676-BF3A-D3AA469D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3FA1-3AE3-422C-B319-1D1728BC0572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265901-951B-4EC4-AC04-3BD78587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FD1FF9-427A-4643-BF1E-1F879160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F7E3-B009-4143-A166-2FD54CE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9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BF306A-9D12-4573-9357-DC2B36877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9C8C9F-EE7F-40C0-B8DB-A18239DF8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C168E0-00F2-4E85-BD13-5968FEADE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3FA1-3AE3-422C-B319-1D1728BC0572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07DD9C-39B7-4B9B-B594-6CEDBB0C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F198F9-5D76-461A-929D-9B6D096E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F7E3-B009-4143-A166-2FD54CE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2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B828A-AAB8-42DD-A5A8-CF3D60168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7FAD5D-FD3F-4B5A-A247-ACA3032F6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2A6A21-A640-4103-BE81-AD54DE777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10A895-CF6A-42E2-B348-BE4F20E0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3FA1-3AE3-422C-B319-1D1728BC0572}" type="datetimeFigureOut">
              <a:rPr lang="en-US" smtClean="0"/>
              <a:t>10/4/18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FF45BF-85C9-4972-8CD1-63CF0BE7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F3A657-F747-41C5-9857-CEC252E9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F7E3-B009-4143-A166-2FD54CE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0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F83B26-D9C7-42A8-BC21-492941A8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17EEC4-1FB3-4BF0-91C8-5348F4340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2FA782-24F9-46FA-8770-89FCFDE75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39B3E85-359E-4218-BBD9-DB9302760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1023EEC-A839-4D33-86B4-A6807AACB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BD74861-6647-4F5D-8396-619F4E2FA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3FA1-3AE3-422C-B319-1D1728BC0572}" type="datetimeFigureOut">
              <a:rPr lang="en-US" smtClean="0"/>
              <a:t>10/4/18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A3F605D-61AE-4157-A324-7A7486D16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04DE0D-2700-4092-81DF-06C5A53D1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F7E3-B009-4143-A166-2FD54CE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16022-553A-4575-AB4D-76262ED9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350802-CB64-44C3-9720-78CA6E3C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3FA1-3AE3-422C-B319-1D1728BC0572}" type="datetimeFigureOut">
              <a:rPr lang="en-US" smtClean="0"/>
              <a:t>10/4/18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E9A68D4-8128-46AB-9C84-59C2DCE9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DB0A4A-3805-47DC-B491-C371DC54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F7E3-B009-4143-A166-2FD54CE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0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B9316E-705F-46A5-B108-37CD96646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3FA1-3AE3-422C-B319-1D1728BC0572}" type="datetimeFigureOut">
              <a:rPr lang="en-US" smtClean="0"/>
              <a:t>10/4/18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6044AEE-5395-4ACA-B0C8-717366E4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460076-4999-415C-866C-2C28FA7F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F7E3-B009-4143-A166-2FD54CE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6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42830A-53DE-449D-9271-E4FEFABB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31C075-ACFE-4E95-9219-AA6699E6E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8A0CE5-A22C-4273-9E73-3E7E68361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F0A9DE-A13B-45C5-A6AE-7C306192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3FA1-3AE3-422C-B319-1D1728BC0572}" type="datetimeFigureOut">
              <a:rPr lang="en-US" smtClean="0"/>
              <a:t>10/4/18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22440B-A9EE-4A8B-9436-DD674C8A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548233-8E73-4F15-9BB8-60DB651D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F7E3-B009-4143-A166-2FD54CE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2E4566-B5D7-4197-8B2B-F15F18E5C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F50C132-0205-4EC2-8404-6D8547877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8FBC0B-1775-4E7E-BF81-460836CC2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F19745-57BA-49E4-8AED-423C21D9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3FA1-3AE3-422C-B319-1D1728BC0572}" type="datetimeFigureOut">
              <a:rPr lang="en-US" smtClean="0"/>
              <a:t>10/4/18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D36C8F-4844-48C5-9C95-45D22DAB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FBE9C3-1CCB-4E39-882C-D21B4228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F7E3-B009-4143-A166-2FD54CE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2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6CFB9E-490D-4274-AB97-76CE6CB0B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65A09C-5A00-4421-86AD-16C9CAC27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77B9FF-B963-4621-9664-A40C493C9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23FA1-3AE3-422C-B319-1D1728BC0572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44ED45-2EFF-4EED-A6B3-154EBCFE4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373E71-6819-4497-B8DB-683F99847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5F7E3-B009-4143-A166-2FD54CE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xmlns="" id="{74B4B988-65E5-42F7-9669-EBFCD3F4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20" y="0"/>
            <a:ext cx="103507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">
            <a:extLst>
              <a:ext uri="{FF2B5EF4-FFF2-40B4-BE49-F238E27FC236}">
                <a16:creationId xmlns:a16="http://schemas.microsoft.com/office/drawing/2014/main" xmlns="" id="{0888859B-D201-49BD-A36C-7976154F0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675" y="4198938"/>
            <a:ext cx="6978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Achieving Trading Partner Goals via Exceptional Retail Execution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">
            <a:extLst>
              <a:ext uri="{FF2B5EF4-FFF2-40B4-BE49-F238E27FC236}">
                <a16:creationId xmlns:a16="http://schemas.microsoft.com/office/drawing/2014/main" xmlns="" id="{DF27B42C-F641-4603-8D55-79211E0C4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9" y="3921125"/>
            <a:ext cx="25812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Jonathan Barnett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Senior Solutions Consultant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Ivy Mobility</a:t>
            </a:r>
          </a:p>
        </p:txBody>
      </p:sp>
      <p:pic>
        <p:nvPicPr>
          <p:cNvPr id="5124" name="Picture 6">
            <a:extLst>
              <a:ext uri="{FF2B5EF4-FFF2-40B4-BE49-F238E27FC236}">
                <a16:creationId xmlns:a16="http://schemas.microsoft.com/office/drawing/2014/main" xmlns="" id="{963279FA-3D86-4C0E-AB87-8B8AFE318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081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>
            <a:extLst>
              <a:ext uri="{FF2B5EF4-FFF2-40B4-BE49-F238E27FC236}">
                <a16:creationId xmlns:a16="http://schemas.microsoft.com/office/drawing/2014/main" xmlns="" id="{F12598D0-57E9-425E-9348-25A0ED542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9" y="1441450"/>
            <a:ext cx="174783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>
            <a:extLst>
              <a:ext uri="{FF2B5EF4-FFF2-40B4-BE49-F238E27FC236}">
                <a16:creationId xmlns:a16="http://schemas.microsoft.com/office/drawing/2014/main" xmlns="" id="{31DA48C8-6394-4093-ADC3-281DCDB97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441450"/>
            <a:ext cx="2001838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>
            <a:extLst>
              <a:ext uri="{FF2B5EF4-FFF2-40B4-BE49-F238E27FC236}">
                <a16:creationId xmlns:a16="http://schemas.microsoft.com/office/drawing/2014/main" xmlns="" id="{08C089ED-DD8D-4BD1-9683-18C296DE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4" y="1468438"/>
            <a:ext cx="174783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12">
            <a:extLst>
              <a:ext uri="{FF2B5EF4-FFF2-40B4-BE49-F238E27FC236}">
                <a16:creationId xmlns:a16="http://schemas.microsoft.com/office/drawing/2014/main" xmlns="" id="{9C5DA5FD-56D2-4E0D-AFD6-658EAE1A0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26" y="3908425"/>
            <a:ext cx="15541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Jim Caudill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Vice President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AFS Technology</a:t>
            </a:r>
          </a:p>
        </p:txBody>
      </p:sp>
      <p:sp>
        <p:nvSpPr>
          <p:cNvPr id="5129" name="TextBox 13">
            <a:extLst>
              <a:ext uri="{FF2B5EF4-FFF2-40B4-BE49-F238E27FC236}">
                <a16:creationId xmlns:a16="http://schemas.microsoft.com/office/drawing/2014/main" xmlns="" id="{9F74F20D-AA98-44D5-ADB8-6845DFD75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6" y="5124450"/>
            <a:ext cx="25384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Jennifer Perillo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Strategic Accounts Director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Spring Mobile Solutions</a:t>
            </a:r>
          </a:p>
        </p:txBody>
      </p:sp>
      <p:sp>
        <p:nvSpPr>
          <p:cNvPr id="5130" name="TextBox 14">
            <a:extLst>
              <a:ext uri="{FF2B5EF4-FFF2-40B4-BE49-F238E27FC236}">
                <a16:creationId xmlns:a16="http://schemas.microsoft.com/office/drawing/2014/main" xmlns="" id="{EF0DCEB5-2D61-46A1-9D36-72938D434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826" y="5124450"/>
            <a:ext cx="2570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Chris Wiesen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Global Director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Sales &amp; Marketing Solutions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SAP CPG Business Unit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5B7C1F7B-7281-4278-B1E5-F5AE6359D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01" y="1128713"/>
            <a:ext cx="8253413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Customer behavior and the retail landscape is changing in an exponential way, driving unprecedented pressures.  This environment, while challenging, provides retailers and manufacturers the opportunity to partner to deliver efficiency &amp; profitability. </a:t>
            </a:r>
          </a:p>
          <a:p>
            <a:pPr marL="0" marR="0" lvl="0" indent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Mastering retail execution is foundational to achieving trading partner goals…</a:t>
            </a:r>
          </a:p>
          <a:p>
            <a:pPr marL="0" marR="0" lvl="0" indent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and where the rubber meets the road. </a:t>
            </a:r>
          </a:p>
          <a:p>
            <a:pPr marL="0" marR="0" lvl="0" indent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Execution is Everything… </a:t>
            </a: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xmlns="" id="{934FEE04-D779-4472-98B5-34A92EDC3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1" y="4664076"/>
            <a:ext cx="2544763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>
            <a:extLst>
              <a:ext uri="{FF2B5EF4-FFF2-40B4-BE49-F238E27FC236}">
                <a16:creationId xmlns:a16="http://schemas.microsoft.com/office/drawing/2014/main" xmlns="" id="{7B388FCF-EE40-476A-8FF2-56AEE22BF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5" y="846138"/>
            <a:ext cx="95440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How has retailer data impacted traditional REX methods? (Store audits, surveys, call frequency etc.)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is the best way to present data driven insights to field sales personnel?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are the best practices to successfully execute a Perfect Store approach to Retail Execution? 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Discuss some of the key metrics for retailers and manufacturers like:  out of stock; on shelf availability; case fill rate; total      distribution points; etc.</a:t>
            </a:r>
          </a:p>
        </p:txBody>
      </p:sp>
      <p:sp>
        <p:nvSpPr>
          <p:cNvPr id="7172" name="TextBox 1">
            <a:extLst>
              <a:ext uri="{FF2B5EF4-FFF2-40B4-BE49-F238E27FC236}">
                <a16:creationId xmlns:a16="http://schemas.microsoft.com/office/drawing/2014/main" xmlns="" id="{41D9B55E-FBE9-4F67-A959-BA831605C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164" y="0"/>
            <a:ext cx="4225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 and Insights</a:t>
            </a:r>
          </a:p>
        </p:txBody>
      </p:sp>
      <p:pic>
        <p:nvPicPr>
          <p:cNvPr id="7173" name="Picture 2">
            <a:extLst>
              <a:ext uri="{FF2B5EF4-FFF2-40B4-BE49-F238E27FC236}">
                <a16:creationId xmlns:a16="http://schemas.microsoft.com/office/drawing/2014/main" xmlns="" id="{D4BC6CF6-2F50-4EC6-99E7-EDD45F272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1" y="5003800"/>
            <a:ext cx="2297113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4">
            <a:extLst>
              <a:ext uri="{FF2B5EF4-FFF2-40B4-BE49-F238E27FC236}">
                <a16:creationId xmlns:a16="http://schemas.microsoft.com/office/drawing/2014/main" xmlns="" id="{61D3AD11-500A-4F67-B869-4B7E8379C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263" y="3975100"/>
            <a:ext cx="67437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How Can Manufacturers Customize Promotional Offerings for Consumers &amp; Customers to Drive In-Store Execution?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ACDC26E9-147E-4BBC-B49C-DF3113D04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412875"/>
            <a:ext cx="1709738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>
            <a:extLst>
              <a:ext uri="{FF2B5EF4-FFF2-40B4-BE49-F238E27FC236}">
                <a16:creationId xmlns:a16="http://schemas.microsoft.com/office/drawing/2014/main" xmlns="" id="{C85A5DDD-2374-412A-ABDC-D3B5B934B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6" y="38101"/>
            <a:ext cx="54784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Consumer &amp; Customer Focused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8198" name="TextBox 1">
            <a:extLst>
              <a:ext uri="{FF2B5EF4-FFF2-40B4-BE49-F238E27FC236}">
                <a16:creationId xmlns:a16="http://schemas.microsoft.com/office/drawing/2014/main" xmlns="" id="{7BA9B281-8D0E-4E34-BAA0-ECCC9B206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888" y="1765300"/>
            <a:ext cx="919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C&amp;C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199" name="TextBox 4">
            <a:extLst>
              <a:ext uri="{FF2B5EF4-FFF2-40B4-BE49-F238E27FC236}">
                <a16:creationId xmlns:a16="http://schemas.microsoft.com/office/drawing/2014/main" xmlns="" id="{90695518-3A9C-421B-8E20-5CE11760C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4" y="1970088"/>
            <a:ext cx="60594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Discuss the Importance of Understanding Customer Priorities.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4">
            <a:extLst>
              <a:ext uri="{FF2B5EF4-FFF2-40B4-BE49-F238E27FC236}">
                <a16:creationId xmlns:a16="http://schemas.microsoft.com/office/drawing/2014/main" xmlns="" id="{CF736BD2-33B0-4D75-9B26-98FD96244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675" y="1760538"/>
            <a:ext cx="60515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How Will the Growth of ecommerce Impact the Retail Execution Process?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is the Business Case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 Emerging Technologies?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xmlns="" id="{992553A1-AEF4-461C-862C-5280C6030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5068888"/>
            <a:ext cx="14414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">
            <a:extLst>
              <a:ext uri="{FF2B5EF4-FFF2-40B4-BE49-F238E27FC236}">
                <a16:creationId xmlns:a16="http://schemas.microsoft.com/office/drawing/2014/main" xmlns="" id="{54B48F25-A5BE-4103-BBD8-28FD5D553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488" y="1"/>
            <a:ext cx="63865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Emerging Ecosystem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     &amp; Technology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1C27B4B2-D79C-4033-9ECC-8186A760AD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95022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>
                <a:solidFill>
                  <a:srgbClr val="0070C0"/>
                </a:solidFill>
              </a:rPr>
              <a:t>Key Steps For Manufacturer In-Store Retail Execution Success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xmlns="" id="{1CB79091-00D0-463E-85B6-AA7F04743E7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1217" y="1874838"/>
            <a:ext cx="10972800" cy="4525963"/>
          </a:xfrm>
        </p:spPr>
        <p:txBody>
          <a:bodyPr/>
          <a:lstStyle/>
          <a:p>
            <a:r>
              <a:rPr lang="en-US" altLang="en-US" sz="2000" b="1" dirty="0"/>
              <a:t>Develop current process map of end user work flow</a:t>
            </a:r>
            <a:r>
              <a:rPr lang="en-US" altLang="en-US" sz="2000" dirty="0"/>
              <a:t>.</a:t>
            </a:r>
          </a:p>
          <a:p>
            <a:r>
              <a:rPr lang="en-US" altLang="en-US" sz="2000" b="1" dirty="0"/>
              <a:t>Evaluate key processes </a:t>
            </a:r>
            <a:r>
              <a:rPr lang="en-US" altLang="en-US" sz="2000" dirty="0"/>
              <a:t>that can be removed (low ROI – high time) or processes that are missing and need to be added. </a:t>
            </a:r>
          </a:p>
          <a:p>
            <a:r>
              <a:rPr lang="en-US" altLang="en-US" sz="2000" b="1" dirty="0"/>
              <a:t>Evaluate high ROI but very repetitive and time consuming processes</a:t>
            </a:r>
            <a:r>
              <a:rPr lang="en-US" altLang="en-US" sz="2000" dirty="0"/>
              <a:t>.  How do you drive effectiveness &amp; efficiency &amp;/or simplify?</a:t>
            </a:r>
          </a:p>
          <a:p>
            <a:r>
              <a:rPr lang="en-US" altLang="en-US" sz="2000" dirty="0"/>
              <a:t>Determine </a:t>
            </a:r>
            <a:r>
              <a:rPr lang="en-US" altLang="en-US" sz="2000" b="1" dirty="0"/>
              <a:t>technology options </a:t>
            </a:r>
            <a:r>
              <a:rPr lang="en-US" altLang="en-US" sz="2000" dirty="0"/>
              <a:t>that can reduce the time and effort for a high ROI process.</a:t>
            </a:r>
          </a:p>
          <a:p>
            <a:r>
              <a:rPr lang="en-US" altLang="en-US" sz="2000" b="1" dirty="0"/>
              <a:t>Sell the benefits </a:t>
            </a:r>
            <a:r>
              <a:rPr lang="en-US" altLang="en-US" sz="2000" dirty="0"/>
              <a:t>for the technology to the end user and your organization.</a:t>
            </a:r>
          </a:p>
          <a:p>
            <a:r>
              <a:rPr lang="en-US" altLang="en-US" sz="2000" dirty="0"/>
              <a:t>Understand and </a:t>
            </a:r>
            <a:r>
              <a:rPr lang="en-US" altLang="en-US" sz="2000" b="1" dirty="0"/>
              <a:t>prepare for change management </a:t>
            </a:r>
            <a:r>
              <a:rPr lang="en-US" altLang="en-US" sz="2000" dirty="0"/>
              <a:t>aspects as you move your organization to new technologies and/or process.</a:t>
            </a:r>
          </a:p>
          <a:p>
            <a:r>
              <a:rPr lang="en-US" altLang="en-US" sz="2000" b="1" dirty="0"/>
              <a:t>Perfect store</a:t>
            </a:r>
            <a:r>
              <a:rPr lang="en-US" altLang="en-US" sz="2000" dirty="0"/>
              <a:t>:</a:t>
            </a:r>
          </a:p>
          <a:p>
            <a:pPr lvl="1"/>
            <a:r>
              <a:rPr lang="en-US" altLang="en-US" sz="1800" dirty="0"/>
              <a:t>Present data in an easy to understand and use format.</a:t>
            </a:r>
          </a:p>
          <a:p>
            <a:pPr lvl="1"/>
            <a:r>
              <a:rPr lang="en-US" altLang="en-US" sz="1800" dirty="0"/>
              <a:t>Quantify the data to allow the user to determine the best items to address.</a:t>
            </a:r>
          </a:p>
          <a:p>
            <a:endParaRPr lang="en-US" altLang="en-US" sz="2000" dirty="0"/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xmlns="" id="{1F3EEC57-9E2B-4C55-AF9F-FE1F76111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731838"/>
            <a:ext cx="1693862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363</Words>
  <Application>Microsoft Macintosh PowerPoint</Application>
  <PresentationFormat>Custom</PresentationFormat>
  <Paragraphs>52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Steps For Manufacturer In-Store Retail Execution Success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Hampto</dc:creator>
  <cp:lastModifiedBy>Heritage Marketing</cp:lastModifiedBy>
  <cp:revision>1</cp:revision>
  <dcterms:created xsi:type="dcterms:W3CDTF">2018-10-04T13:11:12Z</dcterms:created>
  <dcterms:modified xsi:type="dcterms:W3CDTF">2018-10-05T03:57:07Z</dcterms:modified>
</cp:coreProperties>
</file>