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653" r:id="rId2"/>
    <p:sldId id="579" r:id="rId3"/>
    <p:sldId id="627" r:id="rId4"/>
    <p:sldId id="642" r:id="rId5"/>
    <p:sldId id="643" r:id="rId6"/>
    <p:sldId id="645" r:id="rId7"/>
    <p:sldId id="647" r:id="rId8"/>
    <p:sldId id="649" r:id="rId9"/>
    <p:sldId id="655" r:id="rId10"/>
    <p:sldId id="646" r:id="rId11"/>
    <p:sldId id="651" r:id="rId12"/>
    <p:sldId id="632" r:id="rId13"/>
    <p:sldId id="654" r:id="rId14"/>
    <p:sldId id="633" r:id="rId15"/>
    <p:sldId id="636" r:id="rId16"/>
    <p:sldId id="652" r:id="rId17"/>
    <p:sldId id="6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20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1"/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E9-4D80-B7A9-4603264823F7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85.0</c:v>
                </c:pt>
                <c:pt idx="1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E9-4D80-B7A9-460326482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1429E-325D-4063-AB35-3BB7E9125D7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4BB1B-01FC-494A-AFDF-8DE52ED5EE8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Deploy Plan</a:t>
          </a:r>
        </a:p>
      </dgm:t>
    </dgm:pt>
    <dgm:pt modelId="{546A95E6-28B3-4406-A409-9216F0742B98}" type="parTrans" cxnId="{EBCA7E39-B68C-4744-ACCC-1B2E2306BE53}">
      <dgm:prSet/>
      <dgm:spPr/>
      <dgm:t>
        <a:bodyPr/>
        <a:lstStyle/>
        <a:p>
          <a:endParaRPr lang="en-US"/>
        </a:p>
      </dgm:t>
    </dgm:pt>
    <dgm:pt modelId="{5898399D-5F2A-43C8-BDCE-A2688414D58E}" type="sibTrans" cxnId="{EBCA7E39-B68C-4744-ACCC-1B2E2306BE53}">
      <dgm:prSet/>
      <dgm:spPr/>
      <dgm:t>
        <a:bodyPr/>
        <a:lstStyle/>
        <a:p>
          <a:endParaRPr lang="en-US"/>
        </a:p>
      </dgm:t>
    </dgm:pt>
    <dgm:pt modelId="{EA2B464F-8A2B-49E3-A23C-1C2F8291FDC1}">
      <dgm:prSet phldrT="[Text]"/>
      <dgm:spPr/>
      <dgm:t>
        <a:bodyPr/>
        <a:lstStyle/>
        <a:p>
          <a:r>
            <a:rPr lang="en-US" dirty="0"/>
            <a:t>Align During Annual Account Builds</a:t>
          </a:r>
        </a:p>
      </dgm:t>
    </dgm:pt>
    <dgm:pt modelId="{1E71B129-B055-49E6-80A2-CE352416D1DC}" type="parTrans" cxnId="{E71C5C06-6538-480F-AD76-594F2927E05C}">
      <dgm:prSet/>
      <dgm:spPr/>
      <dgm:t>
        <a:bodyPr/>
        <a:lstStyle/>
        <a:p>
          <a:endParaRPr lang="en-US"/>
        </a:p>
      </dgm:t>
    </dgm:pt>
    <dgm:pt modelId="{16194F7D-311E-4BAD-8664-0BE4FA630F24}" type="sibTrans" cxnId="{E71C5C06-6538-480F-AD76-594F2927E05C}">
      <dgm:prSet/>
      <dgm:spPr/>
      <dgm:t>
        <a:bodyPr/>
        <a:lstStyle/>
        <a:p>
          <a:endParaRPr lang="en-US"/>
        </a:p>
      </dgm:t>
    </dgm:pt>
    <dgm:pt modelId="{9988744D-7C55-474D-9310-669E44ED7B78}">
      <dgm:prSet phldrT="[Text]"/>
      <dgm:spPr/>
      <dgm:t>
        <a:bodyPr/>
        <a:lstStyle/>
        <a:p>
          <a:r>
            <a:rPr lang="en-US" dirty="0"/>
            <a:t>Quarterly Review Of Account</a:t>
          </a:r>
        </a:p>
      </dgm:t>
    </dgm:pt>
    <dgm:pt modelId="{667A00B9-66A0-494C-BFC0-E8EC7472DE6C}" type="parTrans" cxnId="{1A91D90F-0AFB-4ADF-BEB1-DB3BF44CDD14}">
      <dgm:prSet/>
      <dgm:spPr/>
      <dgm:t>
        <a:bodyPr/>
        <a:lstStyle/>
        <a:p>
          <a:endParaRPr lang="en-US"/>
        </a:p>
      </dgm:t>
    </dgm:pt>
    <dgm:pt modelId="{C0BA719C-4992-4868-BDE6-20439CFDBFA2}" type="sibTrans" cxnId="{1A91D90F-0AFB-4ADF-BEB1-DB3BF44CDD14}">
      <dgm:prSet/>
      <dgm:spPr/>
      <dgm:t>
        <a:bodyPr/>
        <a:lstStyle/>
        <a:p>
          <a:endParaRPr lang="en-US"/>
        </a:p>
      </dgm:t>
    </dgm:pt>
    <dgm:pt modelId="{C87760A0-A162-47B9-A059-1FB24E639C98}">
      <dgm:prSet phldrT="[Text]"/>
      <dgm:spPr/>
      <dgm:t>
        <a:bodyPr/>
        <a:lstStyle/>
        <a:p>
          <a:r>
            <a:rPr lang="en-US" dirty="0"/>
            <a:t>Period Review Vs Forecast</a:t>
          </a:r>
        </a:p>
      </dgm:t>
    </dgm:pt>
    <dgm:pt modelId="{5A2CD92B-9875-493B-8052-F7FD74982E30}" type="parTrans" cxnId="{2A29FFCC-F560-4415-A3A4-2E56276BF39C}">
      <dgm:prSet/>
      <dgm:spPr/>
      <dgm:t>
        <a:bodyPr/>
        <a:lstStyle/>
        <a:p>
          <a:endParaRPr lang="en-US"/>
        </a:p>
      </dgm:t>
    </dgm:pt>
    <dgm:pt modelId="{E7103B4B-E755-4B00-A951-5362D7B47D48}" type="sibTrans" cxnId="{2A29FFCC-F560-4415-A3A4-2E56276BF39C}">
      <dgm:prSet/>
      <dgm:spPr/>
      <dgm:t>
        <a:bodyPr/>
        <a:lstStyle/>
        <a:p>
          <a:endParaRPr lang="en-US"/>
        </a:p>
      </dgm:t>
    </dgm:pt>
    <dgm:pt modelId="{0B8688E6-FCC6-49CB-ACFB-C4576190B027}">
      <dgm:prSet phldrT="[Text]"/>
      <dgm:spPr/>
      <dgm:t>
        <a:bodyPr/>
        <a:lstStyle/>
        <a:p>
          <a:r>
            <a:rPr lang="en-US" dirty="0"/>
            <a:t>Weekly Out Of Plan Trade Spend Alignment</a:t>
          </a:r>
        </a:p>
      </dgm:t>
    </dgm:pt>
    <dgm:pt modelId="{FD4DC9CB-C030-4340-A941-89FD15198857}" type="parTrans" cxnId="{E0B031A5-3E26-4114-BD04-A66A35145EF1}">
      <dgm:prSet/>
      <dgm:spPr/>
      <dgm:t>
        <a:bodyPr/>
        <a:lstStyle/>
        <a:p>
          <a:endParaRPr lang="en-US"/>
        </a:p>
      </dgm:t>
    </dgm:pt>
    <dgm:pt modelId="{667C73A8-3BD5-477A-91E5-64964C28C6C3}" type="sibTrans" cxnId="{E0B031A5-3E26-4114-BD04-A66A35145EF1}">
      <dgm:prSet/>
      <dgm:spPr/>
      <dgm:t>
        <a:bodyPr/>
        <a:lstStyle/>
        <a:p>
          <a:endParaRPr lang="en-US"/>
        </a:p>
      </dgm:t>
    </dgm:pt>
    <dgm:pt modelId="{FDFEB392-F78A-46E3-A3C2-198349C105F3}" type="pres">
      <dgm:prSet presAssocID="{1F11429E-325D-4063-AB35-3BB7E9125D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94D52-53E3-4DE1-AD3D-0D373387A962}" type="pres">
      <dgm:prSet presAssocID="{8AC4BB1B-01FC-494A-AFDF-8DE52ED5EE8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D00BB-C2C6-4B2D-B8B4-81552296DAD8}" type="pres">
      <dgm:prSet presAssocID="{8AC4BB1B-01FC-494A-AFDF-8DE52ED5EE89}" presName="spNode" presStyleCnt="0"/>
      <dgm:spPr/>
    </dgm:pt>
    <dgm:pt modelId="{46BCE2D0-07E3-4573-B8FC-26506F38B701}" type="pres">
      <dgm:prSet presAssocID="{5898399D-5F2A-43C8-BDCE-A2688414D58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B120A0A-7E14-4C27-9BAD-374138A7E08C}" type="pres">
      <dgm:prSet presAssocID="{EA2B464F-8A2B-49E3-A23C-1C2F8291FD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C89A5-9449-46E2-9032-4919E8D18090}" type="pres">
      <dgm:prSet presAssocID="{EA2B464F-8A2B-49E3-A23C-1C2F8291FDC1}" presName="spNode" presStyleCnt="0"/>
      <dgm:spPr/>
    </dgm:pt>
    <dgm:pt modelId="{D38E37C0-C04A-46E7-8E5B-991D4E660820}" type="pres">
      <dgm:prSet presAssocID="{16194F7D-311E-4BAD-8664-0BE4FA630F2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2316D6D-B6A6-439A-A85C-989256C97FD1}" type="pres">
      <dgm:prSet presAssocID="{9988744D-7C55-474D-9310-669E44ED7B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998BD-4681-4505-BF6F-D2C57F05A3DE}" type="pres">
      <dgm:prSet presAssocID="{9988744D-7C55-474D-9310-669E44ED7B78}" presName="spNode" presStyleCnt="0"/>
      <dgm:spPr/>
    </dgm:pt>
    <dgm:pt modelId="{D7816268-A7E5-41D7-AA60-0BB452313C79}" type="pres">
      <dgm:prSet presAssocID="{C0BA719C-4992-4868-BDE6-20439CFDBFA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54E32E5-9A47-4A03-8B82-BA265B7A6A85}" type="pres">
      <dgm:prSet presAssocID="{C87760A0-A162-47B9-A059-1FB24E639C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29D8D-3FE3-4929-97B1-C81DB2D25869}" type="pres">
      <dgm:prSet presAssocID="{C87760A0-A162-47B9-A059-1FB24E639C98}" presName="spNode" presStyleCnt="0"/>
      <dgm:spPr/>
    </dgm:pt>
    <dgm:pt modelId="{8DE281D1-4C8F-4FA0-B120-61E77333CD37}" type="pres">
      <dgm:prSet presAssocID="{E7103B4B-E755-4B00-A951-5362D7B47D4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108010F-04C7-4F5A-B4EC-EB6E9B12F708}" type="pres">
      <dgm:prSet presAssocID="{0B8688E6-FCC6-49CB-ACFB-C4576190B0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12187-6C5F-4CB3-BF8E-3E6B0F6977B0}" type="pres">
      <dgm:prSet presAssocID="{0B8688E6-FCC6-49CB-ACFB-C4576190B027}" presName="spNode" presStyleCnt="0"/>
      <dgm:spPr/>
    </dgm:pt>
    <dgm:pt modelId="{4CB6FC34-5355-4E70-8C4F-2112D40EA0D2}" type="pres">
      <dgm:prSet presAssocID="{667C73A8-3BD5-477A-91E5-64964C28C6C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59E73C1-68A5-4E4A-8A33-CE56F4266144}" type="presOf" srcId="{C87760A0-A162-47B9-A059-1FB24E639C98}" destId="{654E32E5-9A47-4A03-8B82-BA265B7A6A85}" srcOrd="0" destOrd="0" presId="urn:microsoft.com/office/officeart/2005/8/layout/cycle5"/>
    <dgm:cxn modelId="{E0B031A5-3E26-4114-BD04-A66A35145EF1}" srcId="{1F11429E-325D-4063-AB35-3BB7E9125D7D}" destId="{0B8688E6-FCC6-49CB-ACFB-C4576190B027}" srcOrd="4" destOrd="0" parTransId="{FD4DC9CB-C030-4340-A941-89FD15198857}" sibTransId="{667C73A8-3BD5-477A-91E5-64964C28C6C3}"/>
    <dgm:cxn modelId="{EA65E0FD-E4C3-4DBC-804F-3478647C9335}" type="presOf" srcId="{8AC4BB1B-01FC-494A-AFDF-8DE52ED5EE89}" destId="{7F894D52-53E3-4DE1-AD3D-0D373387A962}" srcOrd="0" destOrd="0" presId="urn:microsoft.com/office/officeart/2005/8/layout/cycle5"/>
    <dgm:cxn modelId="{9D70A7D6-AE04-48B1-8250-9326078FAE9C}" type="presOf" srcId="{5898399D-5F2A-43C8-BDCE-A2688414D58E}" destId="{46BCE2D0-07E3-4573-B8FC-26506F38B701}" srcOrd="0" destOrd="0" presId="urn:microsoft.com/office/officeart/2005/8/layout/cycle5"/>
    <dgm:cxn modelId="{6ADE3328-8283-4CA1-8A1E-080D9246060F}" type="presOf" srcId="{E7103B4B-E755-4B00-A951-5362D7B47D48}" destId="{8DE281D1-4C8F-4FA0-B120-61E77333CD37}" srcOrd="0" destOrd="0" presId="urn:microsoft.com/office/officeart/2005/8/layout/cycle5"/>
    <dgm:cxn modelId="{E71C5C06-6538-480F-AD76-594F2927E05C}" srcId="{1F11429E-325D-4063-AB35-3BB7E9125D7D}" destId="{EA2B464F-8A2B-49E3-A23C-1C2F8291FDC1}" srcOrd="1" destOrd="0" parTransId="{1E71B129-B055-49E6-80A2-CE352416D1DC}" sibTransId="{16194F7D-311E-4BAD-8664-0BE4FA630F24}"/>
    <dgm:cxn modelId="{CFB135D7-747C-4FEB-BEA7-C7D1FE05F379}" type="presOf" srcId="{1F11429E-325D-4063-AB35-3BB7E9125D7D}" destId="{FDFEB392-F78A-46E3-A3C2-198349C105F3}" srcOrd="0" destOrd="0" presId="urn:microsoft.com/office/officeart/2005/8/layout/cycle5"/>
    <dgm:cxn modelId="{DFFC60AD-8CC4-4397-8B0B-73DC6CA658D9}" type="presOf" srcId="{16194F7D-311E-4BAD-8664-0BE4FA630F24}" destId="{D38E37C0-C04A-46E7-8E5B-991D4E660820}" srcOrd="0" destOrd="0" presId="urn:microsoft.com/office/officeart/2005/8/layout/cycle5"/>
    <dgm:cxn modelId="{2CB18BF6-3D30-4A77-A4DB-2401C75BC1E5}" type="presOf" srcId="{C0BA719C-4992-4868-BDE6-20439CFDBFA2}" destId="{D7816268-A7E5-41D7-AA60-0BB452313C79}" srcOrd="0" destOrd="0" presId="urn:microsoft.com/office/officeart/2005/8/layout/cycle5"/>
    <dgm:cxn modelId="{EBCA7E39-B68C-4744-ACCC-1B2E2306BE53}" srcId="{1F11429E-325D-4063-AB35-3BB7E9125D7D}" destId="{8AC4BB1B-01FC-494A-AFDF-8DE52ED5EE89}" srcOrd="0" destOrd="0" parTransId="{546A95E6-28B3-4406-A409-9216F0742B98}" sibTransId="{5898399D-5F2A-43C8-BDCE-A2688414D58E}"/>
    <dgm:cxn modelId="{5878DC2D-309F-4EE3-A384-B5E350AB0770}" type="presOf" srcId="{0B8688E6-FCC6-49CB-ACFB-C4576190B027}" destId="{E108010F-04C7-4F5A-B4EC-EB6E9B12F708}" srcOrd="0" destOrd="0" presId="urn:microsoft.com/office/officeart/2005/8/layout/cycle5"/>
    <dgm:cxn modelId="{6774AFB1-6AC2-425F-9898-CF381CC89240}" type="presOf" srcId="{9988744D-7C55-474D-9310-669E44ED7B78}" destId="{82316D6D-B6A6-439A-A85C-989256C97FD1}" srcOrd="0" destOrd="0" presId="urn:microsoft.com/office/officeart/2005/8/layout/cycle5"/>
    <dgm:cxn modelId="{291EB75A-60E7-43EF-B8E4-712583EF44E8}" type="presOf" srcId="{667C73A8-3BD5-477A-91E5-64964C28C6C3}" destId="{4CB6FC34-5355-4E70-8C4F-2112D40EA0D2}" srcOrd="0" destOrd="0" presId="urn:microsoft.com/office/officeart/2005/8/layout/cycle5"/>
    <dgm:cxn modelId="{2A29FFCC-F560-4415-A3A4-2E56276BF39C}" srcId="{1F11429E-325D-4063-AB35-3BB7E9125D7D}" destId="{C87760A0-A162-47B9-A059-1FB24E639C98}" srcOrd="3" destOrd="0" parTransId="{5A2CD92B-9875-493B-8052-F7FD74982E30}" sibTransId="{E7103B4B-E755-4B00-A951-5362D7B47D48}"/>
    <dgm:cxn modelId="{1A91D90F-0AFB-4ADF-BEB1-DB3BF44CDD14}" srcId="{1F11429E-325D-4063-AB35-3BB7E9125D7D}" destId="{9988744D-7C55-474D-9310-669E44ED7B78}" srcOrd="2" destOrd="0" parTransId="{667A00B9-66A0-494C-BFC0-E8EC7472DE6C}" sibTransId="{C0BA719C-4992-4868-BDE6-20439CFDBFA2}"/>
    <dgm:cxn modelId="{292B4A83-9981-4276-AB1E-8B8799025091}" type="presOf" srcId="{EA2B464F-8A2B-49E3-A23C-1C2F8291FDC1}" destId="{0B120A0A-7E14-4C27-9BAD-374138A7E08C}" srcOrd="0" destOrd="0" presId="urn:microsoft.com/office/officeart/2005/8/layout/cycle5"/>
    <dgm:cxn modelId="{1BF08D85-6A00-419A-858A-59D72CFCC9D0}" type="presParOf" srcId="{FDFEB392-F78A-46E3-A3C2-198349C105F3}" destId="{7F894D52-53E3-4DE1-AD3D-0D373387A962}" srcOrd="0" destOrd="0" presId="urn:microsoft.com/office/officeart/2005/8/layout/cycle5"/>
    <dgm:cxn modelId="{F333CE2F-2DD0-452C-97D5-3276BB602F81}" type="presParOf" srcId="{FDFEB392-F78A-46E3-A3C2-198349C105F3}" destId="{D2BD00BB-C2C6-4B2D-B8B4-81552296DAD8}" srcOrd="1" destOrd="0" presId="urn:microsoft.com/office/officeart/2005/8/layout/cycle5"/>
    <dgm:cxn modelId="{DD118424-D886-47AA-80C6-67AD20846D21}" type="presParOf" srcId="{FDFEB392-F78A-46E3-A3C2-198349C105F3}" destId="{46BCE2D0-07E3-4573-B8FC-26506F38B701}" srcOrd="2" destOrd="0" presId="urn:microsoft.com/office/officeart/2005/8/layout/cycle5"/>
    <dgm:cxn modelId="{8D194B90-CB9D-49F7-8EDF-79617D140990}" type="presParOf" srcId="{FDFEB392-F78A-46E3-A3C2-198349C105F3}" destId="{0B120A0A-7E14-4C27-9BAD-374138A7E08C}" srcOrd="3" destOrd="0" presId="urn:microsoft.com/office/officeart/2005/8/layout/cycle5"/>
    <dgm:cxn modelId="{DC160838-2DF1-4C0E-9469-86BB47102811}" type="presParOf" srcId="{FDFEB392-F78A-46E3-A3C2-198349C105F3}" destId="{264C89A5-9449-46E2-9032-4919E8D18090}" srcOrd="4" destOrd="0" presId="urn:microsoft.com/office/officeart/2005/8/layout/cycle5"/>
    <dgm:cxn modelId="{37FD018B-00AE-44B8-8090-B7C404D3DFE5}" type="presParOf" srcId="{FDFEB392-F78A-46E3-A3C2-198349C105F3}" destId="{D38E37C0-C04A-46E7-8E5B-991D4E660820}" srcOrd="5" destOrd="0" presId="urn:microsoft.com/office/officeart/2005/8/layout/cycle5"/>
    <dgm:cxn modelId="{218CFC54-C28B-4DAD-9E71-8096B435FE83}" type="presParOf" srcId="{FDFEB392-F78A-46E3-A3C2-198349C105F3}" destId="{82316D6D-B6A6-439A-A85C-989256C97FD1}" srcOrd="6" destOrd="0" presId="urn:microsoft.com/office/officeart/2005/8/layout/cycle5"/>
    <dgm:cxn modelId="{F96EA8C0-D409-4883-B94B-2A68A9588C60}" type="presParOf" srcId="{FDFEB392-F78A-46E3-A3C2-198349C105F3}" destId="{2AC998BD-4681-4505-BF6F-D2C57F05A3DE}" srcOrd="7" destOrd="0" presId="urn:microsoft.com/office/officeart/2005/8/layout/cycle5"/>
    <dgm:cxn modelId="{BEB45F96-04CA-43B6-93DD-252665EE2C23}" type="presParOf" srcId="{FDFEB392-F78A-46E3-A3C2-198349C105F3}" destId="{D7816268-A7E5-41D7-AA60-0BB452313C79}" srcOrd="8" destOrd="0" presId="urn:microsoft.com/office/officeart/2005/8/layout/cycle5"/>
    <dgm:cxn modelId="{72CA31CC-F581-480E-A7AB-0A5FE791E168}" type="presParOf" srcId="{FDFEB392-F78A-46E3-A3C2-198349C105F3}" destId="{654E32E5-9A47-4A03-8B82-BA265B7A6A85}" srcOrd="9" destOrd="0" presId="urn:microsoft.com/office/officeart/2005/8/layout/cycle5"/>
    <dgm:cxn modelId="{86D4DD0D-1180-415C-9AE0-C9EF936C05EC}" type="presParOf" srcId="{FDFEB392-F78A-46E3-A3C2-198349C105F3}" destId="{3AB29D8D-3FE3-4929-97B1-C81DB2D25869}" srcOrd="10" destOrd="0" presId="urn:microsoft.com/office/officeart/2005/8/layout/cycle5"/>
    <dgm:cxn modelId="{75068D95-261D-4FD3-BCD1-EB46CD931F59}" type="presParOf" srcId="{FDFEB392-F78A-46E3-A3C2-198349C105F3}" destId="{8DE281D1-4C8F-4FA0-B120-61E77333CD37}" srcOrd="11" destOrd="0" presId="urn:microsoft.com/office/officeart/2005/8/layout/cycle5"/>
    <dgm:cxn modelId="{46C5579E-2EAF-45DB-A4AA-EFD10E1B64C2}" type="presParOf" srcId="{FDFEB392-F78A-46E3-A3C2-198349C105F3}" destId="{E108010F-04C7-4F5A-B4EC-EB6E9B12F708}" srcOrd="12" destOrd="0" presId="urn:microsoft.com/office/officeart/2005/8/layout/cycle5"/>
    <dgm:cxn modelId="{9D6D055A-D407-4CCF-BC62-283313DC804B}" type="presParOf" srcId="{FDFEB392-F78A-46E3-A3C2-198349C105F3}" destId="{86B12187-6C5F-4CB3-BF8E-3E6B0F6977B0}" srcOrd="13" destOrd="0" presId="urn:microsoft.com/office/officeart/2005/8/layout/cycle5"/>
    <dgm:cxn modelId="{2E2F30A1-CA14-41DB-8A22-178CBCE8BED4}" type="presParOf" srcId="{FDFEB392-F78A-46E3-A3C2-198349C105F3}" destId="{4CB6FC34-5355-4E70-8C4F-2112D40EA0D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94D52-53E3-4DE1-AD3D-0D373387A962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Deploy Plan</a:t>
          </a:r>
        </a:p>
      </dsp:txBody>
      <dsp:txXfrm>
        <a:off x="3230487" y="59640"/>
        <a:ext cx="1667024" cy="1044029"/>
      </dsp:txXfrm>
    </dsp:sp>
    <dsp:sp modelId="{46BCE2D0-07E3-4573-B8FC-26506F38B70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20A0A-7E14-4C27-9BAD-374138A7E08C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Align During Annual Account Builds</a:t>
          </a:r>
        </a:p>
      </dsp:txBody>
      <dsp:txXfrm>
        <a:off x="5427548" y="1655898"/>
        <a:ext cx="1667024" cy="1044029"/>
      </dsp:txXfrm>
    </dsp:sp>
    <dsp:sp modelId="{D38E37C0-C04A-46E7-8E5B-991D4E66082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16D6D-B6A6-439A-A85C-989256C97FD1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Quarterly Review Of Account</a:t>
          </a:r>
        </a:p>
      </dsp:txBody>
      <dsp:txXfrm>
        <a:off x="4588345" y="4238698"/>
        <a:ext cx="1667024" cy="1044029"/>
      </dsp:txXfrm>
    </dsp:sp>
    <dsp:sp modelId="{D7816268-A7E5-41D7-AA60-0BB452313C79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93389" y="4602819"/>
              </a:moveTo>
              <a:arcTo wR="2310126" hR="2310126" stAng="4977406" swAng="8451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E32E5-9A47-4A03-8B82-BA265B7A6A85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Period Review Vs Forecast</a:t>
          </a:r>
        </a:p>
      </dsp:txBody>
      <dsp:txXfrm>
        <a:off x="1872629" y="4238698"/>
        <a:ext cx="1667024" cy="1044029"/>
      </dsp:txXfrm>
    </dsp:sp>
    <dsp:sp modelId="{8DE281D1-4C8F-4FA0-B120-61E77333CD3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8010F-04C7-4F5A-B4EC-EB6E9B12F708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Weekly Out Of Plan Trade Spend Alignment</a:t>
          </a:r>
        </a:p>
      </dsp:txBody>
      <dsp:txXfrm>
        <a:off x="1033427" y="1655898"/>
        <a:ext cx="1667024" cy="1044029"/>
      </dsp:txXfrm>
    </dsp:sp>
    <dsp:sp modelId="{4CB6FC34-5355-4E70-8C4F-2112D40EA0D2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5794" y="807127"/>
              </a:moveTo>
              <a:arcTo wR="2310126" hR="2310126" stAng="13235271" swAng="12108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99FB7-FFBF-413D-BF0B-266C203E7BB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5F25A-13A9-4176-BB1C-9612CC5E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180CD-1183-479F-BFE2-77C1CC475A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30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04D923-7BDB-4494-9430-56CF537CB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638396-E7DE-4223-A37C-9BE4AB36C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D05212-487D-42E5-BC26-E34C782B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C8034D-362D-4279-A67A-B84D7333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1A4A7-E44D-4CB6-ADA4-7A6A5279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FECA5-D0E1-45C1-92AB-266A98AF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1B4BD7-B0D2-4CF5-9548-AE42D6EEA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C9EF7B-6E63-40DB-A530-E21D889C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3C3474-D171-4B99-BEA3-2485E423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3F6A51-FA30-4D7A-BB2C-5BB0D6A6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8E62F9-D4DD-4FAF-86E7-DC0CB5591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E9B64C-C32B-4502-B56C-0FE8B8E75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6957B0-9064-47BF-A325-CE0F403A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54CF14-7F45-4094-ADD4-AF69CCCB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A83B2-FD81-43D9-BB6B-5B222F80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1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92B8616C-42F5-420E-ACB9-CA58471771E4}"/>
              </a:ext>
            </a:extLst>
          </p:cNvPr>
          <p:cNvSpPr/>
          <p:nvPr userDrawn="1"/>
        </p:nvSpPr>
        <p:spPr>
          <a:xfrm>
            <a:off x="2088457" y="948029"/>
            <a:ext cx="663335" cy="663335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87D84BA4-7EA1-4317-AABE-4D1B89D16CFA}"/>
              </a:ext>
            </a:extLst>
          </p:cNvPr>
          <p:cNvSpPr/>
          <p:nvPr userDrawn="1"/>
        </p:nvSpPr>
        <p:spPr>
          <a:xfrm>
            <a:off x="8998553" y="1017209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20F91B53-FE9C-4E87-B53B-A8DE5B16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8" t="9334" r="32167" b="12522"/>
          <a:stretch/>
        </p:blipFill>
        <p:spPr>
          <a:xfrm>
            <a:off x="10249169" y="-35052"/>
            <a:ext cx="1171319" cy="127972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1BC17AA7-5169-4BD7-A952-7FF087AAF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t="21526" r="61962" b="26694"/>
          <a:stretch/>
        </p:blipFill>
        <p:spPr>
          <a:xfrm>
            <a:off x="5218725" y="74205"/>
            <a:ext cx="1286643" cy="1321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7322F3-F7C9-433E-B12E-AB5853989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8123" r="9172" b="15958"/>
          <a:stretch/>
        </p:blipFill>
        <p:spPr>
          <a:xfrm>
            <a:off x="-116652" y="5310474"/>
            <a:ext cx="2031263" cy="892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A8AA95-074B-401B-8677-01BB19C72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6" t="12650" r="29626" b="20850"/>
          <a:stretch/>
        </p:blipFill>
        <p:spPr>
          <a:xfrm>
            <a:off x="-214192" y="2118833"/>
            <a:ext cx="1506839" cy="1330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107AE8-A281-4759-8273-6B043BB8C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7234" r="16657" b="19213"/>
          <a:stretch/>
        </p:blipFill>
        <p:spPr>
          <a:xfrm>
            <a:off x="11313780" y="2507917"/>
            <a:ext cx="1780357" cy="915567"/>
          </a:xfrm>
          <a:prstGeom prst="rect">
            <a:avLst/>
          </a:prstGeom>
        </p:spPr>
      </p:pic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05629CD4-092F-4119-A4E8-3E4A01C6C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4332" r="16025" b="9243"/>
          <a:stretch/>
        </p:blipFill>
        <p:spPr>
          <a:xfrm>
            <a:off x="7692684" y="-61270"/>
            <a:ext cx="1910981" cy="1356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23095F-A618-45B0-9310-60E3C69E4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t="12650" r="30604" b="15775"/>
          <a:stretch/>
        </p:blipFill>
        <p:spPr>
          <a:xfrm>
            <a:off x="11062323" y="5634779"/>
            <a:ext cx="1478568" cy="142126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D31ED63-FC28-4D99-86C6-98DF499C9E67}"/>
              </a:ext>
            </a:extLst>
          </p:cNvPr>
          <p:cNvSpPr/>
          <p:nvPr userDrawn="1"/>
        </p:nvSpPr>
        <p:spPr>
          <a:xfrm>
            <a:off x="1776733" y="4221069"/>
            <a:ext cx="137903" cy="13790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9BA7239-C45F-4A30-B9E6-F898A371CBA4}"/>
              </a:ext>
            </a:extLst>
          </p:cNvPr>
          <p:cNvSpPr/>
          <p:nvPr userDrawn="1"/>
        </p:nvSpPr>
        <p:spPr>
          <a:xfrm>
            <a:off x="8383980" y="2122425"/>
            <a:ext cx="457200" cy="4572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74F7517-7EAF-4993-9C28-E69EF3D23C0E}"/>
              </a:ext>
            </a:extLst>
          </p:cNvPr>
          <p:cNvSpPr/>
          <p:nvPr userDrawn="1"/>
        </p:nvSpPr>
        <p:spPr>
          <a:xfrm>
            <a:off x="2958847" y="872031"/>
            <a:ext cx="193617" cy="193617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089D58A-01CE-4DD9-AD27-5F0F75BAC571}"/>
              </a:ext>
            </a:extLst>
          </p:cNvPr>
          <p:cNvSpPr/>
          <p:nvPr userDrawn="1"/>
        </p:nvSpPr>
        <p:spPr>
          <a:xfrm>
            <a:off x="9435919" y="341789"/>
            <a:ext cx="457200" cy="4572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FF06F88-2E5E-48CB-B67B-4DAB655DAF58}"/>
              </a:ext>
            </a:extLst>
          </p:cNvPr>
          <p:cNvSpPr/>
          <p:nvPr userDrawn="1"/>
        </p:nvSpPr>
        <p:spPr>
          <a:xfrm>
            <a:off x="512148" y="4528013"/>
            <a:ext cx="609600" cy="6096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B00EC54-8BD0-4CB6-A4F3-30B374C61CC9}"/>
              </a:ext>
            </a:extLst>
          </p:cNvPr>
          <p:cNvSpPr/>
          <p:nvPr userDrawn="1"/>
        </p:nvSpPr>
        <p:spPr>
          <a:xfrm>
            <a:off x="5408465" y="-509517"/>
            <a:ext cx="609600" cy="6096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0A627EA-0EDE-4213-9BEF-23EB12F61385}"/>
              </a:ext>
            </a:extLst>
          </p:cNvPr>
          <p:cNvSpPr/>
          <p:nvPr userDrawn="1"/>
        </p:nvSpPr>
        <p:spPr>
          <a:xfrm>
            <a:off x="83292" y="525208"/>
            <a:ext cx="307181" cy="307181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89A6468-CBE2-475E-A8C1-A58C4D523078}"/>
              </a:ext>
            </a:extLst>
          </p:cNvPr>
          <p:cNvSpPr/>
          <p:nvPr userDrawn="1"/>
        </p:nvSpPr>
        <p:spPr>
          <a:xfrm>
            <a:off x="3374909" y="6038228"/>
            <a:ext cx="307181" cy="307181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2A3463D-6F5A-419F-AC13-CA0A309BD06F}"/>
              </a:ext>
            </a:extLst>
          </p:cNvPr>
          <p:cNvSpPr/>
          <p:nvPr userDrawn="1"/>
        </p:nvSpPr>
        <p:spPr>
          <a:xfrm>
            <a:off x="2527276" y="-175269"/>
            <a:ext cx="307181" cy="307181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D7341CD-E457-4D8C-ADF1-0E4B77AAC77F}"/>
              </a:ext>
            </a:extLst>
          </p:cNvPr>
          <p:cNvSpPr/>
          <p:nvPr userDrawn="1"/>
        </p:nvSpPr>
        <p:spPr>
          <a:xfrm>
            <a:off x="4575660" y="1002308"/>
            <a:ext cx="307181" cy="307181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55CE57A-AE38-4F01-8E20-6BB7DC436290}"/>
              </a:ext>
            </a:extLst>
          </p:cNvPr>
          <p:cNvSpPr/>
          <p:nvPr userDrawn="1"/>
        </p:nvSpPr>
        <p:spPr>
          <a:xfrm>
            <a:off x="11729218" y="120953"/>
            <a:ext cx="641031" cy="641031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CE16E66-9F90-4231-B154-55FBC180357E}"/>
              </a:ext>
            </a:extLst>
          </p:cNvPr>
          <p:cNvSpPr/>
          <p:nvPr userDrawn="1"/>
        </p:nvSpPr>
        <p:spPr>
          <a:xfrm>
            <a:off x="248439" y="1180152"/>
            <a:ext cx="363993" cy="36399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0C0B9689-EBE6-493F-B972-4A1D906420B7}"/>
              </a:ext>
            </a:extLst>
          </p:cNvPr>
          <p:cNvSpPr/>
          <p:nvPr userDrawn="1"/>
        </p:nvSpPr>
        <p:spPr>
          <a:xfrm>
            <a:off x="1642937" y="6086278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47D3485-C746-49AD-95DD-D20DFBC65F19}"/>
              </a:ext>
            </a:extLst>
          </p:cNvPr>
          <p:cNvSpPr/>
          <p:nvPr userDrawn="1"/>
        </p:nvSpPr>
        <p:spPr>
          <a:xfrm>
            <a:off x="2977141" y="45097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057A51D-A234-4CDB-9B83-FC53ED93792C}"/>
              </a:ext>
            </a:extLst>
          </p:cNvPr>
          <p:cNvSpPr/>
          <p:nvPr userDrawn="1"/>
        </p:nvSpPr>
        <p:spPr>
          <a:xfrm>
            <a:off x="5137503" y="-76140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7FC59EA-ECC4-4FC1-ACF4-DC81727F4264}"/>
              </a:ext>
            </a:extLst>
          </p:cNvPr>
          <p:cNvSpPr/>
          <p:nvPr userDrawn="1"/>
        </p:nvSpPr>
        <p:spPr>
          <a:xfrm>
            <a:off x="11589505" y="3330809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CAD4751-D111-46C9-B3E3-38643FF403D8}"/>
              </a:ext>
            </a:extLst>
          </p:cNvPr>
          <p:cNvSpPr/>
          <p:nvPr userDrawn="1"/>
        </p:nvSpPr>
        <p:spPr>
          <a:xfrm>
            <a:off x="7963328" y="2113112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A6656924-D675-4930-9258-E418C0CAA7A8}"/>
              </a:ext>
            </a:extLst>
          </p:cNvPr>
          <p:cNvSpPr/>
          <p:nvPr userDrawn="1"/>
        </p:nvSpPr>
        <p:spPr>
          <a:xfrm>
            <a:off x="7366709" y="817724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B936573-326F-4898-9C81-5655648E3A03}"/>
              </a:ext>
            </a:extLst>
          </p:cNvPr>
          <p:cNvSpPr/>
          <p:nvPr userDrawn="1"/>
        </p:nvSpPr>
        <p:spPr>
          <a:xfrm>
            <a:off x="6183681" y="1517435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86411AF-4275-4AC6-98AA-91E169591160}"/>
              </a:ext>
            </a:extLst>
          </p:cNvPr>
          <p:cNvSpPr/>
          <p:nvPr userDrawn="1"/>
        </p:nvSpPr>
        <p:spPr>
          <a:xfrm>
            <a:off x="3534388" y="1455372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BF3E2BF-C639-436E-91D7-DA47CA702410}"/>
              </a:ext>
            </a:extLst>
          </p:cNvPr>
          <p:cNvSpPr>
            <a:spLocks noChangeAspect="1"/>
          </p:cNvSpPr>
          <p:nvPr userDrawn="1"/>
        </p:nvSpPr>
        <p:spPr>
          <a:xfrm>
            <a:off x="2819864" y="1451877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A21F675-E38B-4E03-8643-3232164E8412}"/>
              </a:ext>
            </a:extLst>
          </p:cNvPr>
          <p:cNvSpPr/>
          <p:nvPr userDrawn="1"/>
        </p:nvSpPr>
        <p:spPr>
          <a:xfrm>
            <a:off x="3786233" y="-170444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A47D2B4-65A8-4CD0-A07A-A1B1F91E1E8F}"/>
              </a:ext>
            </a:extLst>
          </p:cNvPr>
          <p:cNvSpPr/>
          <p:nvPr userDrawn="1"/>
        </p:nvSpPr>
        <p:spPr>
          <a:xfrm>
            <a:off x="2519174" y="1727245"/>
            <a:ext cx="404063" cy="398067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6793C81-CE95-4AA8-AF24-2F123E0BA95C}"/>
              </a:ext>
            </a:extLst>
          </p:cNvPr>
          <p:cNvSpPr/>
          <p:nvPr userDrawn="1"/>
        </p:nvSpPr>
        <p:spPr>
          <a:xfrm>
            <a:off x="3375751" y="1080225"/>
            <a:ext cx="526793" cy="52679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B198814F-8822-4EBB-A605-0C65BA2F8537}"/>
              </a:ext>
            </a:extLst>
          </p:cNvPr>
          <p:cNvSpPr>
            <a:spLocks noChangeAspect="1"/>
          </p:cNvSpPr>
          <p:nvPr userDrawn="1"/>
        </p:nvSpPr>
        <p:spPr>
          <a:xfrm>
            <a:off x="9919876" y="205235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C4856A77-87FF-4C8E-8A04-0C202CAD29DC}"/>
              </a:ext>
            </a:extLst>
          </p:cNvPr>
          <p:cNvSpPr/>
          <p:nvPr userDrawn="1"/>
        </p:nvSpPr>
        <p:spPr>
          <a:xfrm>
            <a:off x="1738662" y="-155383"/>
            <a:ext cx="404063" cy="398067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83E2987F-3085-4B93-9550-5B2E49282731}"/>
              </a:ext>
            </a:extLst>
          </p:cNvPr>
          <p:cNvSpPr/>
          <p:nvPr userDrawn="1"/>
        </p:nvSpPr>
        <p:spPr>
          <a:xfrm>
            <a:off x="11927393" y="1735107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F5D5C1C-3D37-43FC-A261-3F5D7FEF549A}"/>
              </a:ext>
            </a:extLst>
          </p:cNvPr>
          <p:cNvSpPr/>
          <p:nvPr userDrawn="1"/>
        </p:nvSpPr>
        <p:spPr>
          <a:xfrm>
            <a:off x="11613548" y="1654068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A36886A-95F2-4F2C-BFD8-E264289A860C}"/>
              </a:ext>
            </a:extLst>
          </p:cNvPr>
          <p:cNvSpPr>
            <a:spLocks noChangeAspect="1"/>
          </p:cNvSpPr>
          <p:nvPr userDrawn="1"/>
        </p:nvSpPr>
        <p:spPr>
          <a:xfrm>
            <a:off x="10130943" y="829307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7F8DA81F-B38B-4A08-8956-8EF539FF8244}"/>
              </a:ext>
            </a:extLst>
          </p:cNvPr>
          <p:cNvSpPr/>
          <p:nvPr userDrawn="1"/>
        </p:nvSpPr>
        <p:spPr>
          <a:xfrm>
            <a:off x="11100485" y="1274467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8F2041F-A317-4FAE-99E3-DD7B3D421800}"/>
              </a:ext>
            </a:extLst>
          </p:cNvPr>
          <p:cNvSpPr/>
          <p:nvPr userDrawn="1"/>
        </p:nvSpPr>
        <p:spPr>
          <a:xfrm>
            <a:off x="9674125" y="-258816"/>
            <a:ext cx="395095" cy="395095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960DB5CE-F670-4C6C-98CD-EC5B794C1487}"/>
              </a:ext>
            </a:extLst>
          </p:cNvPr>
          <p:cNvSpPr/>
          <p:nvPr userDrawn="1"/>
        </p:nvSpPr>
        <p:spPr>
          <a:xfrm>
            <a:off x="9661468" y="6038228"/>
            <a:ext cx="307181" cy="307181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7D4719CB-54A2-45E6-A38F-DE66329E4AA5}"/>
              </a:ext>
            </a:extLst>
          </p:cNvPr>
          <p:cNvSpPr/>
          <p:nvPr userDrawn="1"/>
        </p:nvSpPr>
        <p:spPr>
          <a:xfrm>
            <a:off x="518824" y="383524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B758D92C-2D74-416E-9901-4CF23E5E5B41}"/>
              </a:ext>
            </a:extLst>
          </p:cNvPr>
          <p:cNvSpPr>
            <a:spLocks noChangeAspect="1"/>
          </p:cNvSpPr>
          <p:nvPr userDrawn="1"/>
        </p:nvSpPr>
        <p:spPr>
          <a:xfrm>
            <a:off x="1704085" y="887764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EE63E9C5-E7A9-437C-959E-C750C087B8FC}"/>
              </a:ext>
            </a:extLst>
          </p:cNvPr>
          <p:cNvSpPr>
            <a:spLocks noChangeAspect="1"/>
          </p:cNvSpPr>
          <p:nvPr userDrawn="1"/>
        </p:nvSpPr>
        <p:spPr>
          <a:xfrm>
            <a:off x="11842983" y="4501775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8BE25498-B341-47F4-9463-D288D098A273}"/>
              </a:ext>
            </a:extLst>
          </p:cNvPr>
          <p:cNvSpPr/>
          <p:nvPr userDrawn="1"/>
        </p:nvSpPr>
        <p:spPr>
          <a:xfrm>
            <a:off x="4476692" y="-17528"/>
            <a:ext cx="307181" cy="307181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75DCD32C-7159-4D15-B6A0-20E7496F1E0D}"/>
              </a:ext>
            </a:extLst>
          </p:cNvPr>
          <p:cNvSpPr/>
          <p:nvPr userDrawn="1"/>
        </p:nvSpPr>
        <p:spPr>
          <a:xfrm>
            <a:off x="-481860" y="4706271"/>
            <a:ext cx="609600" cy="6096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9FC9388F-EA5F-4A03-A287-28BC8A32C2FB}"/>
              </a:ext>
            </a:extLst>
          </p:cNvPr>
          <p:cNvSpPr/>
          <p:nvPr userDrawn="1"/>
        </p:nvSpPr>
        <p:spPr>
          <a:xfrm>
            <a:off x="11567195" y="2042663"/>
            <a:ext cx="334168" cy="334168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C83CCE0-9BAC-464C-A5C6-5D2A556B4E6F}"/>
              </a:ext>
            </a:extLst>
          </p:cNvPr>
          <p:cNvSpPr/>
          <p:nvPr userDrawn="1"/>
        </p:nvSpPr>
        <p:spPr>
          <a:xfrm>
            <a:off x="2546041" y="6361593"/>
            <a:ext cx="404063" cy="398067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C43EC85-8D2E-4AB5-9839-199CFF44B123}"/>
              </a:ext>
            </a:extLst>
          </p:cNvPr>
          <p:cNvSpPr/>
          <p:nvPr userDrawn="1"/>
        </p:nvSpPr>
        <p:spPr>
          <a:xfrm>
            <a:off x="2702657" y="5171861"/>
            <a:ext cx="404063" cy="398067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D28EAF6A-642B-4659-B62E-6AFF5539C2EF}"/>
              </a:ext>
            </a:extLst>
          </p:cNvPr>
          <p:cNvSpPr/>
          <p:nvPr userDrawn="1"/>
        </p:nvSpPr>
        <p:spPr>
          <a:xfrm>
            <a:off x="8674033" y="6416097"/>
            <a:ext cx="404063" cy="398067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BDD73B92-8FC6-49B5-BA33-F027E860C561}"/>
              </a:ext>
            </a:extLst>
          </p:cNvPr>
          <p:cNvSpPr/>
          <p:nvPr userDrawn="1"/>
        </p:nvSpPr>
        <p:spPr>
          <a:xfrm>
            <a:off x="8326024" y="5246808"/>
            <a:ext cx="307181" cy="307181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EA15653D-F631-484B-B317-EC7456938887}"/>
              </a:ext>
            </a:extLst>
          </p:cNvPr>
          <p:cNvSpPr/>
          <p:nvPr userDrawn="1"/>
        </p:nvSpPr>
        <p:spPr>
          <a:xfrm>
            <a:off x="472970" y="1675340"/>
            <a:ext cx="415983" cy="41598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8C4A259-4412-4E31-B2DB-77DAB7CA104C}"/>
              </a:ext>
            </a:extLst>
          </p:cNvPr>
          <p:cNvSpPr/>
          <p:nvPr userDrawn="1"/>
        </p:nvSpPr>
        <p:spPr>
          <a:xfrm>
            <a:off x="7156697" y="4367162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7A0E23F6-BFED-4C25-8D02-9CAE6EB17162}"/>
              </a:ext>
            </a:extLst>
          </p:cNvPr>
          <p:cNvSpPr/>
          <p:nvPr userDrawn="1"/>
        </p:nvSpPr>
        <p:spPr>
          <a:xfrm>
            <a:off x="8999908" y="6285044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1301023-BEB7-4CC1-8912-3829813B4389}"/>
              </a:ext>
            </a:extLst>
          </p:cNvPr>
          <p:cNvSpPr/>
          <p:nvPr userDrawn="1"/>
        </p:nvSpPr>
        <p:spPr>
          <a:xfrm>
            <a:off x="4166807" y="6593928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577B8D1A-9CC2-4AAE-8309-434458A131CB}"/>
              </a:ext>
            </a:extLst>
          </p:cNvPr>
          <p:cNvSpPr/>
          <p:nvPr userDrawn="1"/>
        </p:nvSpPr>
        <p:spPr>
          <a:xfrm>
            <a:off x="2860120" y="6104780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D076423-3AB7-48CD-AF23-D8F74354EBD6}"/>
              </a:ext>
            </a:extLst>
          </p:cNvPr>
          <p:cNvSpPr/>
          <p:nvPr userDrawn="1"/>
        </p:nvSpPr>
        <p:spPr>
          <a:xfrm>
            <a:off x="3010720" y="6691204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A7C49F8D-5D59-4DD3-B2CA-91239EBC834C}"/>
              </a:ext>
            </a:extLst>
          </p:cNvPr>
          <p:cNvSpPr/>
          <p:nvPr userDrawn="1"/>
        </p:nvSpPr>
        <p:spPr>
          <a:xfrm>
            <a:off x="10635328" y="1487384"/>
            <a:ext cx="923217" cy="923217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9305C5D6-BB37-4E96-B21A-66CB772C1190}"/>
              </a:ext>
            </a:extLst>
          </p:cNvPr>
          <p:cNvSpPr/>
          <p:nvPr userDrawn="1"/>
        </p:nvSpPr>
        <p:spPr>
          <a:xfrm>
            <a:off x="7585389" y="-382564"/>
            <a:ext cx="663335" cy="663335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685A556-D6E2-40E2-9C84-7D09E12B79BD}"/>
              </a:ext>
            </a:extLst>
          </p:cNvPr>
          <p:cNvSpPr/>
          <p:nvPr userDrawn="1"/>
        </p:nvSpPr>
        <p:spPr>
          <a:xfrm>
            <a:off x="8914795" y="5205681"/>
            <a:ext cx="544128" cy="544128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AA8A94BF-2B84-4E06-9B56-3C60CAAAA142}"/>
              </a:ext>
            </a:extLst>
          </p:cNvPr>
          <p:cNvSpPr/>
          <p:nvPr userDrawn="1"/>
        </p:nvSpPr>
        <p:spPr>
          <a:xfrm>
            <a:off x="9153797" y="4626827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7B6D9938-2EB3-4582-9D70-E62C419EBA34}"/>
              </a:ext>
            </a:extLst>
          </p:cNvPr>
          <p:cNvSpPr>
            <a:spLocks noChangeAspect="1"/>
          </p:cNvSpPr>
          <p:nvPr userDrawn="1"/>
        </p:nvSpPr>
        <p:spPr>
          <a:xfrm>
            <a:off x="7907523" y="6634809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5DDAB57-0A03-4702-9C64-F776C340A82E}"/>
              </a:ext>
            </a:extLst>
          </p:cNvPr>
          <p:cNvSpPr/>
          <p:nvPr userDrawn="1"/>
        </p:nvSpPr>
        <p:spPr>
          <a:xfrm>
            <a:off x="9244035" y="6607837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4F275AC-CA7F-488C-A705-6871EB72AB80}"/>
              </a:ext>
            </a:extLst>
          </p:cNvPr>
          <p:cNvSpPr>
            <a:spLocks noChangeAspect="1"/>
          </p:cNvSpPr>
          <p:nvPr userDrawn="1"/>
        </p:nvSpPr>
        <p:spPr>
          <a:xfrm>
            <a:off x="2534701" y="5948007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DB83BF4-76BA-4663-B3AB-9E3CA9DBC986}"/>
              </a:ext>
            </a:extLst>
          </p:cNvPr>
          <p:cNvSpPr/>
          <p:nvPr userDrawn="1"/>
        </p:nvSpPr>
        <p:spPr>
          <a:xfrm>
            <a:off x="11901363" y="1111237"/>
            <a:ext cx="457200" cy="4572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A57E2D06-80B4-418F-A4DA-7E9CF372CC39}"/>
              </a:ext>
            </a:extLst>
          </p:cNvPr>
          <p:cNvSpPr/>
          <p:nvPr userDrawn="1"/>
        </p:nvSpPr>
        <p:spPr>
          <a:xfrm>
            <a:off x="507408" y="4110536"/>
            <a:ext cx="307181" cy="307181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56D4F9-50D4-4467-A050-E994B67E4E7B}"/>
              </a:ext>
            </a:extLst>
          </p:cNvPr>
          <p:cNvSpPr/>
          <p:nvPr userDrawn="1"/>
        </p:nvSpPr>
        <p:spPr>
          <a:xfrm>
            <a:off x="-106813" y="4290996"/>
            <a:ext cx="307181" cy="307181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9A1CF82-0736-4EE5-B252-641E999BA869}"/>
              </a:ext>
            </a:extLst>
          </p:cNvPr>
          <p:cNvSpPr/>
          <p:nvPr userDrawn="1"/>
        </p:nvSpPr>
        <p:spPr>
          <a:xfrm>
            <a:off x="7576832" y="4374633"/>
            <a:ext cx="663335" cy="663335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2B663900-69D8-4908-9F0E-71B8B5E0889F}"/>
              </a:ext>
            </a:extLst>
          </p:cNvPr>
          <p:cNvSpPr/>
          <p:nvPr userDrawn="1"/>
        </p:nvSpPr>
        <p:spPr>
          <a:xfrm>
            <a:off x="3077928" y="4830639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7BCDF047-F430-4795-8B48-60B73B35CCBE}"/>
              </a:ext>
            </a:extLst>
          </p:cNvPr>
          <p:cNvSpPr/>
          <p:nvPr userDrawn="1"/>
        </p:nvSpPr>
        <p:spPr>
          <a:xfrm>
            <a:off x="9377054" y="838308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7F496C63-9CF7-48A8-9C6E-60F527DF74B5}"/>
              </a:ext>
            </a:extLst>
          </p:cNvPr>
          <p:cNvSpPr>
            <a:spLocks noChangeAspect="1"/>
          </p:cNvSpPr>
          <p:nvPr userDrawn="1"/>
        </p:nvSpPr>
        <p:spPr>
          <a:xfrm>
            <a:off x="9831632" y="4820999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1F895083-0FE4-4B38-BD8B-12603429F8E5}"/>
              </a:ext>
            </a:extLst>
          </p:cNvPr>
          <p:cNvSpPr/>
          <p:nvPr userDrawn="1"/>
        </p:nvSpPr>
        <p:spPr>
          <a:xfrm>
            <a:off x="9689537" y="5037940"/>
            <a:ext cx="89827" cy="89827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4AC0993E-8F52-476E-8D3D-4B20BDF0FC6F}"/>
              </a:ext>
            </a:extLst>
          </p:cNvPr>
          <p:cNvSpPr/>
          <p:nvPr userDrawn="1"/>
        </p:nvSpPr>
        <p:spPr>
          <a:xfrm>
            <a:off x="11352471" y="4672045"/>
            <a:ext cx="488028" cy="480787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2A95FD13-66E7-4136-A759-8FF6211EB668}"/>
              </a:ext>
            </a:extLst>
          </p:cNvPr>
          <p:cNvSpPr/>
          <p:nvPr userDrawn="1"/>
        </p:nvSpPr>
        <p:spPr>
          <a:xfrm>
            <a:off x="6693899" y="4868608"/>
            <a:ext cx="457200" cy="4572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264CC864-7BB4-4997-A1BE-FB1EB185820D}"/>
              </a:ext>
            </a:extLst>
          </p:cNvPr>
          <p:cNvSpPr/>
          <p:nvPr userDrawn="1"/>
        </p:nvSpPr>
        <p:spPr>
          <a:xfrm>
            <a:off x="6311470" y="4912465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094531C4-73B6-4529-B367-71E73371BBDC}"/>
              </a:ext>
            </a:extLst>
          </p:cNvPr>
          <p:cNvSpPr/>
          <p:nvPr userDrawn="1"/>
        </p:nvSpPr>
        <p:spPr>
          <a:xfrm>
            <a:off x="2146449" y="4960218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04883413-F8C8-481B-B2F6-51AF63A864FC}"/>
              </a:ext>
            </a:extLst>
          </p:cNvPr>
          <p:cNvSpPr/>
          <p:nvPr userDrawn="1"/>
        </p:nvSpPr>
        <p:spPr>
          <a:xfrm>
            <a:off x="8084086" y="6286545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6A63555F-DAD2-40D0-B1EE-98BF1BC3A1EF}"/>
              </a:ext>
            </a:extLst>
          </p:cNvPr>
          <p:cNvSpPr>
            <a:spLocks noChangeAspect="1"/>
          </p:cNvSpPr>
          <p:nvPr userDrawn="1"/>
        </p:nvSpPr>
        <p:spPr>
          <a:xfrm>
            <a:off x="6809448" y="6266212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C1FA9FA5-AFDC-4B46-8BAD-863805328B38}"/>
              </a:ext>
            </a:extLst>
          </p:cNvPr>
          <p:cNvSpPr/>
          <p:nvPr userDrawn="1"/>
        </p:nvSpPr>
        <p:spPr>
          <a:xfrm>
            <a:off x="6591013" y="6345412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AEDE56C3-6D8D-4481-8A61-85FDFC71C341}"/>
              </a:ext>
            </a:extLst>
          </p:cNvPr>
          <p:cNvSpPr/>
          <p:nvPr userDrawn="1"/>
        </p:nvSpPr>
        <p:spPr>
          <a:xfrm>
            <a:off x="725147" y="3507266"/>
            <a:ext cx="634428" cy="634428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09D9801E-C4D4-4BDE-9A76-EEC5F23C24E9}"/>
              </a:ext>
            </a:extLst>
          </p:cNvPr>
          <p:cNvSpPr/>
          <p:nvPr userDrawn="1"/>
        </p:nvSpPr>
        <p:spPr>
          <a:xfrm>
            <a:off x="-151172" y="-500636"/>
            <a:ext cx="902995" cy="902995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559411E6-7609-4A10-A8BE-9BA564025C3C}"/>
              </a:ext>
            </a:extLst>
          </p:cNvPr>
          <p:cNvSpPr/>
          <p:nvPr userDrawn="1"/>
        </p:nvSpPr>
        <p:spPr>
          <a:xfrm>
            <a:off x="260596" y="2002840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6D186F96-1C8D-482D-9432-526A125D9967}"/>
              </a:ext>
            </a:extLst>
          </p:cNvPr>
          <p:cNvSpPr/>
          <p:nvPr userDrawn="1"/>
        </p:nvSpPr>
        <p:spPr>
          <a:xfrm>
            <a:off x="9394552" y="2784216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30BFABC9-1E1A-4D20-B2D3-CDDDC5AB461B}"/>
              </a:ext>
            </a:extLst>
          </p:cNvPr>
          <p:cNvSpPr/>
          <p:nvPr userDrawn="1"/>
        </p:nvSpPr>
        <p:spPr>
          <a:xfrm>
            <a:off x="4211359" y="3953053"/>
            <a:ext cx="457200" cy="4572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0752CB0F-6179-4258-8A88-82D2A2317694}"/>
              </a:ext>
            </a:extLst>
          </p:cNvPr>
          <p:cNvSpPr/>
          <p:nvPr userDrawn="1"/>
        </p:nvSpPr>
        <p:spPr>
          <a:xfrm>
            <a:off x="3790704" y="3943740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0665A152-49EA-4682-8F1C-C65DAD4A3AC1}"/>
              </a:ext>
            </a:extLst>
          </p:cNvPr>
          <p:cNvSpPr/>
          <p:nvPr userDrawn="1"/>
        </p:nvSpPr>
        <p:spPr>
          <a:xfrm>
            <a:off x="6530648" y="1749516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CB80ADFD-4318-4850-8588-29FADD3DD87F}"/>
              </a:ext>
            </a:extLst>
          </p:cNvPr>
          <p:cNvSpPr/>
          <p:nvPr userDrawn="1"/>
        </p:nvSpPr>
        <p:spPr>
          <a:xfrm>
            <a:off x="6913516" y="3899468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D7B133D7-06E1-4808-B297-CCACD82EB6DB}"/>
              </a:ext>
            </a:extLst>
          </p:cNvPr>
          <p:cNvSpPr/>
          <p:nvPr userDrawn="1"/>
        </p:nvSpPr>
        <p:spPr>
          <a:xfrm>
            <a:off x="11814648" y="891456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EBA8A234-2036-4CA3-99F5-01BEEAFA4306}"/>
              </a:ext>
            </a:extLst>
          </p:cNvPr>
          <p:cNvSpPr/>
          <p:nvPr userDrawn="1"/>
        </p:nvSpPr>
        <p:spPr>
          <a:xfrm>
            <a:off x="428168" y="4505560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CAC4DB96-A963-45C5-A714-DDFB18DFBC3F}"/>
              </a:ext>
            </a:extLst>
          </p:cNvPr>
          <p:cNvSpPr/>
          <p:nvPr userDrawn="1"/>
        </p:nvSpPr>
        <p:spPr>
          <a:xfrm>
            <a:off x="7186092" y="968836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BC3458C6-A750-46A4-A86A-51DE27FB9231}"/>
              </a:ext>
            </a:extLst>
          </p:cNvPr>
          <p:cNvSpPr/>
          <p:nvPr userDrawn="1"/>
        </p:nvSpPr>
        <p:spPr>
          <a:xfrm>
            <a:off x="11445857" y="591725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704397F-9EDF-4EB1-A95D-317F2F4F6EAA}"/>
              </a:ext>
            </a:extLst>
          </p:cNvPr>
          <p:cNvSpPr/>
          <p:nvPr userDrawn="1"/>
        </p:nvSpPr>
        <p:spPr>
          <a:xfrm>
            <a:off x="6505599" y="610839"/>
            <a:ext cx="457200" cy="4572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F60B619C-3EB7-46B0-91DA-A8405EF3F58A}"/>
              </a:ext>
            </a:extLst>
          </p:cNvPr>
          <p:cNvSpPr/>
          <p:nvPr userDrawn="1"/>
        </p:nvSpPr>
        <p:spPr>
          <a:xfrm>
            <a:off x="-15936" y="1083733"/>
            <a:ext cx="12189327" cy="5774267"/>
          </a:xfrm>
          <a:prstGeom prst="rect">
            <a:avLst/>
          </a:prstGeom>
          <a:solidFill>
            <a:schemeClr val="bg1"/>
          </a:solidFill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F42EC7FA-39C9-4CA3-A5A9-24AF24822130}"/>
              </a:ext>
            </a:extLst>
          </p:cNvPr>
          <p:cNvSpPr/>
          <p:nvPr userDrawn="1"/>
        </p:nvSpPr>
        <p:spPr>
          <a:xfrm>
            <a:off x="7277235" y="222121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7ACA2-1AB2-4C1A-9B85-DCC73D03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64" y="204629"/>
            <a:ext cx="10594501" cy="75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572EEE-1F96-4FC2-9982-A166A306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A00B-1ADA-4322-A50F-72946C42D3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5FB54F-0429-4B9F-9C8B-47A0DABD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D4670-BA54-409D-886D-FA2CBFCF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533" y="6424116"/>
            <a:ext cx="2743200" cy="365125"/>
          </a:xfrm>
        </p:spPr>
        <p:txBody>
          <a:bodyPr/>
          <a:lstStyle/>
          <a:p>
            <a:fld id="{ACBC06F6-4547-4DDF-B54D-4E378EF6129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5" name="Picture 10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xmlns="" id="{60A1785B-2CE4-40F6-BC1E-C130C2BFF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7"/>
          <a:stretch/>
        </p:blipFill>
        <p:spPr>
          <a:xfrm>
            <a:off x="125368" y="146115"/>
            <a:ext cx="795069" cy="808896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12D50388-23D4-4908-9C1C-1389428F2ED0}"/>
              </a:ext>
            </a:extLst>
          </p:cNvPr>
          <p:cNvSpPr/>
          <p:nvPr userDrawn="1"/>
        </p:nvSpPr>
        <p:spPr>
          <a:xfrm>
            <a:off x="157729" y="5116705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1A8A9467-B591-42F2-A09F-E2C6977400A7}"/>
              </a:ext>
            </a:extLst>
          </p:cNvPr>
          <p:cNvSpPr>
            <a:spLocks noChangeAspect="1"/>
          </p:cNvSpPr>
          <p:nvPr userDrawn="1"/>
        </p:nvSpPr>
        <p:spPr>
          <a:xfrm>
            <a:off x="2672" y="6544859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8F3CA21E-4CDC-473B-8ED2-427DFB45205A}"/>
              </a:ext>
            </a:extLst>
          </p:cNvPr>
          <p:cNvSpPr/>
          <p:nvPr userDrawn="1"/>
        </p:nvSpPr>
        <p:spPr>
          <a:xfrm>
            <a:off x="247928" y="6726277"/>
            <a:ext cx="395095" cy="395095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0AD1A2CA-53FA-41A0-BB9F-A9D2CBB2C678}"/>
              </a:ext>
            </a:extLst>
          </p:cNvPr>
          <p:cNvSpPr/>
          <p:nvPr userDrawn="1"/>
        </p:nvSpPr>
        <p:spPr>
          <a:xfrm>
            <a:off x="185552" y="6165176"/>
            <a:ext cx="457200" cy="4572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A28F1755-03A5-47E6-ACD9-5D8DE1628E36}"/>
              </a:ext>
            </a:extLst>
          </p:cNvPr>
          <p:cNvSpPr/>
          <p:nvPr userDrawn="1"/>
        </p:nvSpPr>
        <p:spPr>
          <a:xfrm>
            <a:off x="6626017" y="149767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17C7B013-5FC9-4D1A-904B-BEF9196722D0}"/>
              </a:ext>
            </a:extLst>
          </p:cNvPr>
          <p:cNvSpPr/>
          <p:nvPr userDrawn="1"/>
        </p:nvSpPr>
        <p:spPr>
          <a:xfrm>
            <a:off x="6312172" y="68735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0A26CC54-6464-41D2-81DE-491F724BBE6D}"/>
              </a:ext>
            </a:extLst>
          </p:cNvPr>
          <p:cNvSpPr/>
          <p:nvPr userDrawn="1"/>
        </p:nvSpPr>
        <p:spPr>
          <a:xfrm>
            <a:off x="4322748" y="259068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0363B774-6A33-4A6F-8A22-FC135F712AF4}"/>
              </a:ext>
            </a:extLst>
          </p:cNvPr>
          <p:cNvSpPr/>
          <p:nvPr userDrawn="1"/>
        </p:nvSpPr>
        <p:spPr>
          <a:xfrm>
            <a:off x="389270" y="3722824"/>
            <a:ext cx="259159" cy="259159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5458DF4F-3B3A-4CBE-8866-8488CB802901}"/>
              </a:ext>
            </a:extLst>
          </p:cNvPr>
          <p:cNvSpPr>
            <a:spLocks noChangeAspect="1"/>
          </p:cNvSpPr>
          <p:nvPr userDrawn="1"/>
        </p:nvSpPr>
        <p:spPr>
          <a:xfrm>
            <a:off x="-19683" y="3493085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E2ACF7A9-7D86-4D8B-AE08-F3BDF2D6BFBF}"/>
              </a:ext>
            </a:extLst>
          </p:cNvPr>
          <p:cNvSpPr/>
          <p:nvPr userDrawn="1"/>
        </p:nvSpPr>
        <p:spPr>
          <a:xfrm>
            <a:off x="-233055" y="1550537"/>
            <a:ext cx="457200" cy="45720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2389B451-F5E3-43EA-8153-978C6D454E6F}"/>
              </a:ext>
            </a:extLst>
          </p:cNvPr>
          <p:cNvSpPr>
            <a:spLocks noChangeAspect="1"/>
          </p:cNvSpPr>
          <p:nvPr userDrawn="1"/>
        </p:nvSpPr>
        <p:spPr>
          <a:xfrm>
            <a:off x="8776093" y="890549"/>
            <a:ext cx="182880" cy="182880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B1541F7F-7685-4B5C-A0FE-CCCF645A463E}"/>
              </a:ext>
            </a:extLst>
          </p:cNvPr>
          <p:cNvSpPr/>
          <p:nvPr userDrawn="1"/>
        </p:nvSpPr>
        <p:spPr>
          <a:xfrm>
            <a:off x="2210904" y="201796"/>
            <a:ext cx="120733" cy="120733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CD1F5659-EC9B-4CA0-8CA2-1C2451FD0CF1}"/>
              </a:ext>
            </a:extLst>
          </p:cNvPr>
          <p:cNvSpPr/>
          <p:nvPr userDrawn="1"/>
        </p:nvSpPr>
        <p:spPr>
          <a:xfrm>
            <a:off x="11932412" y="3489023"/>
            <a:ext cx="923217" cy="923217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09D71A02-FEA6-40B4-929B-3EF9D04CFCBA}"/>
              </a:ext>
            </a:extLst>
          </p:cNvPr>
          <p:cNvSpPr/>
          <p:nvPr userDrawn="1"/>
        </p:nvSpPr>
        <p:spPr>
          <a:xfrm>
            <a:off x="11997652" y="4804517"/>
            <a:ext cx="395095" cy="395095"/>
          </a:xfrm>
          <a:prstGeom prst="ellipse">
            <a:avLst/>
          </a:prstGeom>
          <a:noFill/>
          <a:ln>
            <a:solidFill>
              <a:srgbClr val="51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93322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F3E3B-310F-4B21-877B-C6122D68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55406-7D1D-4945-9FD5-D421FF97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20B4A7-FB83-4823-A655-5E0BB12A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BD0741-C6E0-48A3-B2B3-3514CBA7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4C9F31-7FE6-4FB3-8B63-D6666191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6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D4C22-22C3-464B-8AFC-BECB0978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CFD969-909A-42CA-BDB8-33236C41D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B060A1-EF12-4D3C-A690-3CE41D5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3E77CB-9A6B-4F29-9268-ED82B59E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8601A7-681E-4FB8-B74E-91BA630A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3C1F0-0E2C-4AA2-8BFD-B5E4CE5E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4A35C-AFDC-4ED7-953F-039D28866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BF7FC7-4F91-4C76-ABF3-2764D4D9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C0A14F-5EB0-4225-85EA-BE16472E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53D8D1-6B46-4F84-B3C9-BE4FFCEF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4B4D23-9EDC-4706-BB6B-B32B1C33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D2886-48E3-47AF-8415-0CFB66A3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32BC23-0D34-4A93-9CD5-6F47AFB6F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413CBB-B570-4DF6-AEB2-817AB1E4B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FCCC84-FE7F-4647-93E2-5131B6B83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C16A5-760A-42BC-B024-ECFD1802D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3F6913-DA47-4B4A-99F4-99741E9B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C62CCB-82C8-433E-9A3F-0DD74387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E03EBD-BF78-4A15-BC9F-4A8785BE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1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5E803-F061-4855-9C85-2A47C183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152038-9347-4EA9-914F-90F4B22E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03995C-5BB2-4835-90ED-1E5ABEEB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358CDF-3054-4941-AFEB-8186EEFE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818D68-3029-46DF-9CB5-BA6ECD6E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B65A06-430F-4BDB-BC7D-4F6A6235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ED44C5-26ED-44FF-8DDA-1FD9ED95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6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F1543-01A2-4314-8A6B-06E1E500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2AD81-AC08-40FB-A484-011D7DAF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60439F-0233-4690-A709-D71BBFF0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A4797A-D272-442A-AC91-4175276F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988398-D45C-4030-8953-92CAADD3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75415B-76A8-4EBE-A79B-423B77E9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9082D-9D0B-48A6-9662-A5D5B168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D922BA-6983-4405-86E5-04D54D5F5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6FC8D1-E08E-4442-A39D-68104A6DE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C1EC0A-CD8D-4369-82D9-92610DE4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A0C96D-65CA-4DD1-BD26-620045B6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AFEF49-7AC4-4BD6-ACEE-F2AD7446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A06E1A-BA46-43D8-9751-90FC2385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3011AA-D5EC-419D-92F4-89DCE19B1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239F5-0171-4F12-AA02-D2266942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1CD4-C9CD-42DA-A413-B4204944082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1B5852-F419-42DE-BB73-069E981FE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F0389B-2621-41AE-9E61-89F8D9955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CAD0-F0DF-412F-91B7-A32CEBA9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JPG"/><Relationship Id="rId8" Type="http://schemas.openxmlformats.org/officeDocument/2006/relationships/image" Target="../media/image55.jpg"/><Relationship Id="rId9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microsoft.com/office/2007/relationships/hdphoto" Target="../media/hdphoto1.wdp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931" y="2776537"/>
            <a:ext cx="9791700" cy="1914733"/>
          </a:xfrm>
        </p:spPr>
        <p:txBody>
          <a:bodyPr>
            <a:normAutofit/>
          </a:bodyPr>
          <a:lstStyle/>
          <a:p>
            <a:r>
              <a:rPr lang="en-US" sz="4400" b="1" dirty="0"/>
              <a:t>Driving Sales with Teams in a Dynamic Retail Environment with an RGM Focus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505" y="4790861"/>
            <a:ext cx="8799786" cy="606425"/>
          </a:xfrm>
        </p:spPr>
        <p:txBody>
          <a:bodyPr>
            <a:noAutofit/>
          </a:bodyPr>
          <a:lstStyle/>
          <a:p>
            <a:r>
              <a:rPr lang="en-US" sz="1600" dirty="0"/>
              <a:t>Rob </a:t>
            </a:r>
            <a:r>
              <a:rPr lang="en-US" sz="1600" dirty="0" err="1"/>
              <a:t>Schram</a:t>
            </a:r>
            <a:r>
              <a:rPr lang="en-US" sz="1600" dirty="0"/>
              <a:t> (Cornerstone Capabilities)</a:t>
            </a:r>
          </a:p>
          <a:p>
            <a:r>
              <a:rPr lang="en-US" sz="1600" dirty="0"/>
              <a:t>Michael Dwyer (PepsiCo Canada)</a:t>
            </a:r>
          </a:p>
          <a:p>
            <a:r>
              <a:rPr lang="en-US" sz="1600" i="1" dirty="0"/>
              <a:t>27-September-2018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D403CE-18AD-4492-AF0B-D8D480672E2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" b="50427"/>
          <a:stretch/>
        </p:blipFill>
        <p:spPr bwMode="auto">
          <a:xfrm>
            <a:off x="0" y="0"/>
            <a:ext cx="12192000" cy="2067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368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764" y="204629"/>
            <a:ext cx="11194236" cy="757947"/>
          </a:xfrm>
        </p:spPr>
        <p:txBody>
          <a:bodyPr>
            <a:normAutofit/>
          </a:bodyPr>
          <a:lstStyle/>
          <a:p>
            <a:r>
              <a:rPr lang="en-US" sz="3200" dirty="0"/>
              <a:t>Strategy &amp; Planning Flow – Annual Promo Optimization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37533" y="6329520"/>
            <a:ext cx="2743200" cy="365125"/>
          </a:xfrm>
        </p:spPr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831" y="2303645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8465" y="2314150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8642" y="2308890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8465" y="2124052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 Impact</a:t>
            </a:r>
          </a:p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Flowback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Incremental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831" y="2113544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Spot Trends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8642" y="2118793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Potential Plans</a:t>
            </a:r>
          </a:p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Align &amp; Deploy Win-Win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9" y="1308307"/>
            <a:ext cx="2554967" cy="59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88" y="2929797"/>
            <a:ext cx="2484844" cy="6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724" y="2955729"/>
            <a:ext cx="3388424" cy="64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23" y="2948772"/>
            <a:ext cx="2469759" cy="61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8831" y="3754322"/>
            <a:ext cx="3741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Rank every single event executed for Retailers and Company</a:t>
            </a: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Sort by ROI, incremental, package, banner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8642" y="3749062"/>
            <a:ext cx="3741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Aggregate promo levels by market or customer </a:t>
            </a: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Test potential strategies at the package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76577" y="3759568"/>
            <a:ext cx="32584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Deploy new strategy in “the market”</a:t>
            </a: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View cross package elasticity &amp; scenarios test competitive response</a:t>
            </a:r>
          </a:p>
        </p:txBody>
      </p:sp>
    </p:spTree>
    <p:extLst>
      <p:ext uri="{BB962C8B-B14F-4D97-AF65-F5344CB8AC3E}">
        <p14:creationId xmlns:p14="http://schemas.microsoft.com/office/powerpoint/2010/main" val="39454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Year Planning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095064" y="12872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55" y="4707171"/>
            <a:ext cx="1542893" cy="43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13" y="1796548"/>
            <a:ext cx="1912677" cy="3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52" y="1656244"/>
            <a:ext cx="1394114" cy="3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28" y="5075599"/>
            <a:ext cx="1542893" cy="43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92" y="5623899"/>
            <a:ext cx="1394114" cy="3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33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83364"/>
            <a:ext cx="11966026" cy="142830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Need:</a:t>
            </a:r>
          </a:p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 Sustainable &amp; Profitable Net Revenue Growth </a:t>
            </a:r>
          </a:p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For Company &amp; Retail Partners </a:t>
            </a:r>
          </a:p>
        </p:txBody>
      </p:sp>
      <p:sp>
        <p:nvSpPr>
          <p:cNvPr id="5" name="Isosceles Triangle 4"/>
          <p:cNvSpPr/>
          <p:nvPr/>
        </p:nvSpPr>
        <p:spPr>
          <a:xfrm rot="10800000">
            <a:off x="1481883" y="3005385"/>
            <a:ext cx="1060704" cy="5161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9548815" y="3015891"/>
            <a:ext cx="1060704" cy="5161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562" y="3798563"/>
            <a:ext cx="3741343" cy="1091203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Balance Topline </a:t>
            </a:r>
          </a:p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Pricing (COGs) and Volume</a:t>
            </a:r>
          </a:p>
        </p:txBody>
      </p:sp>
      <p:sp>
        <p:nvSpPr>
          <p:cNvPr id="8" name="Rectangle 7"/>
          <p:cNvSpPr/>
          <p:nvPr/>
        </p:nvSpPr>
        <p:spPr>
          <a:xfrm>
            <a:off x="8240026" y="3809069"/>
            <a:ext cx="3741343" cy="1091203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Balance Profit </a:t>
            </a:r>
          </a:p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Company &amp; Retailer</a:t>
            </a:r>
          </a:p>
        </p:txBody>
      </p:sp>
      <p:sp>
        <p:nvSpPr>
          <p:cNvPr id="9" name="Isosceles Triangle 8"/>
          <p:cNvSpPr/>
          <p:nvPr/>
        </p:nvSpPr>
        <p:spPr>
          <a:xfrm rot="10800000">
            <a:off x="5507459" y="3026397"/>
            <a:ext cx="1060704" cy="5161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8670" y="3819575"/>
            <a:ext cx="3741343" cy="1091203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Balance Mix</a:t>
            </a:r>
          </a:p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Item Vs Portfolio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497" y="5186847"/>
            <a:ext cx="114615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We engaged in creative writing for the category and data discussed in this exercise</a:t>
            </a: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“ACME“ sells many items, one SPINNERS</a:t>
            </a:r>
          </a:p>
        </p:txBody>
      </p:sp>
    </p:spTree>
    <p:extLst>
      <p:ext uri="{BB962C8B-B14F-4D97-AF65-F5344CB8AC3E}">
        <p14:creationId xmlns:p14="http://schemas.microsoft.com/office/powerpoint/2010/main" val="420330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Stack Rank Events By ROI &amp; Profit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A0D07A-B56F-4351-B2C5-FC5D50DA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4" y="1191035"/>
            <a:ext cx="11922071" cy="51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Case Study – Identify The Opportunity Across The Market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707BC29-6E3C-42EC-B218-0670DBB10222}"/>
              </a:ext>
            </a:extLst>
          </p:cNvPr>
          <p:cNvGrpSpPr/>
          <p:nvPr/>
        </p:nvGrpSpPr>
        <p:grpSpPr>
          <a:xfrm>
            <a:off x="209591" y="1230770"/>
            <a:ext cx="9600340" cy="3327932"/>
            <a:chOff x="1739688" y="1155375"/>
            <a:chExt cx="7934165" cy="275035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997BBFB4-2E4D-437B-A7D3-1C5BC34A3AC9}"/>
                </a:ext>
              </a:extLst>
            </p:cNvPr>
            <p:cNvGrpSpPr/>
            <p:nvPr/>
          </p:nvGrpSpPr>
          <p:grpSpPr>
            <a:xfrm>
              <a:off x="1739688" y="1155375"/>
              <a:ext cx="7934165" cy="2750357"/>
              <a:chOff x="1861970" y="1104347"/>
              <a:chExt cx="7934165" cy="2750357"/>
            </a:xfrm>
          </p:grpSpPr>
          <p:sp>
            <p:nvSpPr>
              <p:cNvPr id="36" name="Rectangle: Rounded Corners 8">
                <a:extLst>
                  <a:ext uri="{FF2B5EF4-FFF2-40B4-BE49-F238E27FC236}">
                    <a16:creationId xmlns:a16="http://schemas.microsoft.com/office/drawing/2014/main" xmlns="" id="{E2EEA6ED-143A-4223-8B14-46CAA32C47F0}"/>
                  </a:ext>
                </a:extLst>
              </p:cNvPr>
              <p:cNvSpPr/>
              <p:nvPr/>
            </p:nvSpPr>
            <p:spPr>
              <a:xfrm>
                <a:off x="2218474" y="3142608"/>
                <a:ext cx="4667068" cy="151435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endParaRPr>
              </a:p>
            </p:txBody>
          </p:sp>
          <p:sp>
            <p:nvSpPr>
              <p:cNvPr id="37" name="Rectangle: Rounded Corners 9">
                <a:extLst>
                  <a:ext uri="{FF2B5EF4-FFF2-40B4-BE49-F238E27FC236}">
                    <a16:creationId xmlns:a16="http://schemas.microsoft.com/office/drawing/2014/main" xmlns="" id="{D96DDF28-50AB-4F53-BD26-72E0E8F1B8C8}"/>
                  </a:ext>
                </a:extLst>
              </p:cNvPr>
              <p:cNvSpPr/>
              <p:nvPr/>
            </p:nvSpPr>
            <p:spPr>
              <a:xfrm>
                <a:off x="2218473" y="2569731"/>
                <a:ext cx="4667067" cy="151435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6ECDDF35-DE1C-4437-B9C4-4FE61B3889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37198"/>
              <a:stretch/>
            </p:blipFill>
            <p:spPr>
              <a:xfrm>
                <a:off x="1861970" y="1104347"/>
                <a:ext cx="7934165" cy="2750357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91294BE9-E03A-4CF2-997F-C420335F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1013" y="2437871"/>
              <a:ext cx="628120" cy="130921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35C8E6E2-60AA-4B53-9712-DBC303C06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016" y="2476610"/>
              <a:ext cx="493430" cy="125658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3E767F8-52CA-4768-B034-383D0793F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9876" y="2468142"/>
              <a:ext cx="570324" cy="127819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329545BB-2C11-4655-B391-CCFD51F91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809" t="32999" r="27640" b="32153"/>
            <a:stretch/>
          </p:blipFill>
          <p:spPr>
            <a:xfrm>
              <a:off x="4257334" y="3778614"/>
              <a:ext cx="746995" cy="12711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8E12BD60-AADA-4B23-9168-186108204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098" t="24698" r="17003" b="37704"/>
            <a:stretch/>
          </p:blipFill>
          <p:spPr>
            <a:xfrm>
              <a:off x="5162234" y="3759564"/>
              <a:ext cx="746995" cy="1196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B15DFDCB-1DF3-4F0E-994A-79CB2CCBA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2247" r="7457" b="27318"/>
            <a:stretch/>
          </p:blipFill>
          <p:spPr>
            <a:xfrm>
              <a:off x="6084476" y="3787698"/>
              <a:ext cx="642733" cy="111254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6288113" y="2364828"/>
            <a:ext cx="3521818" cy="4165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3048465" y="2986039"/>
            <a:ext cx="240790" cy="218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1" name="5-Point Star 40"/>
          <p:cNvSpPr/>
          <p:nvPr/>
        </p:nvSpPr>
        <p:spPr>
          <a:xfrm>
            <a:off x="3058971" y="3658717"/>
            <a:ext cx="240790" cy="218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E7BD0AA-674A-41DD-BAD8-3E1D3E1C6A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0824" y="1325995"/>
            <a:ext cx="3521819" cy="622806"/>
          </a:xfrm>
          <a:prstGeom prst="rect">
            <a:avLst/>
          </a:prstGeom>
        </p:spPr>
      </p:pic>
      <p:sp>
        <p:nvSpPr>
          <p:cNvPr id="43" name="Rounded Rectangle 13">
            <a:extLst>
              <a:ext uri="{FF2B5EF4-FFF2-40B4-BE49-F238E27FC236}">
                <a16:creationId xmlns:a16="http://schemas.microsoft.com/office/drawing/2014/main" xmlns="" id="{BDB20670-5613-4177-B1AF-A1BD563CEC3A}"/>
              </a:ext>
            </a:extLst>
          </p:cNvPr>
          <p:cNvSpPr/>
          <p:nvPr/>
        </p:nvSpPr>
        <p:spPr>
          <a:xfrm>
            <a:off x="180954" y="3683002"/>
            <a:ext cx="6107157" cy="218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4" name="Rounded Rectangle 13">
            <a:extLst>
              <a:ext uri="{FF2B5EF4-FFF2-40B4-BE49-F238E27FC236}">
                <a16:creationId xmlns:a16="http://schemas.microsoft.com/office/drawing/2014/main" xmlns="" id="{BDB20670-5613-4177-B1AF-A1BD563CEC3A}"/>
              </a:ext>
            </a:extLst>
          </p:cNvPr>
          <p:cNvSpPr/>
          <p:nvPr/>
        </p:nvSpPr>
        <p:spPr>
          <a:xfrm>
            <a:off x="170448" y="3010324"/>
            <a:ext cx="6117663" cy="1832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5475" y="2496268"/>
            <a:ext cx="5620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Theory:</a:t>
            </a:r>
          </a:p>
          <a:p>
            <a:pPr marL="457200" marR="0" lvl="0" indent="-457200" algn="l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Eliminate $1.97 Events… </a:t>
            </a:r>
          </a:p>
          <a:p>
            <a:pPr marL="914151" marR="0" lvl="1" indent="-457200" algn="l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less productive than E $2.44… move all back to $2.44</a:t>
            </a:r>
          </a:p>
          <a:p>
            <a:pPr marL="0" marR="0" lvl="0" indent="0" algn="l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2) </a:t>
            </a:r>
            <a:r>
              <a:rPr kumimoji="0" lang="en-US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Eliminate $1.50 Events… </a:t>
            </a:r>
          </a:p>
          <a:p>
            <a:pPr marL="799851" marR="0" lvl="1" indent="-342900" algn="l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less productive than $1.67, move all to $1.25 (offset volume risk from above)</a:t>
            </a:r>
          </a:p>
        </p:txBody>
      </p:sp>
    </p:spTree>
    <p:extLst>
      <p:ext uri="{BB962C8B-B14F-4D97-AF65-F5344CB8AC3E}">
        <p14:creationId xmlns:p14="http://schemas.microsoft.com/office/powerpoint/2010/main" val="195523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E735CB50-2A2F-4C04-B179-5FD0653BF556}"/>
              </a:ext>
            </a:extLst>
          </p:cNvPr>
          <p:cNvGrpSpPr/>
          <p:nvPr/>
        </p:nvGrpSpPr>
        <p:grpSpPr>
          <a:xfrm>
            <a:off x="115163" y="1175541"/>
            <a:ext cx="9142482" cy="5618507"/>
            <a:chOff x="115163" y="1175541"/>
            <a:chExt cx="9142482" cy="561850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77FB0470-F01D-4FF0-8190-BC80D5CDD28F}"/>
                </a:ext>
              </a:extLst>
            </p:cNvPr>
            <p:cNvGrpSpPr/>
            <p:nvPr/>
          </p:nvGrpSpPr>
          <p:grpSpPr>
            <a:xfrm>
              <a:off x="115163" y="1175541"/>
              <a:ext cx="9142482" cy="5618507"/>
              <a:chOff x="115163" y="1175541"/>
              <a:chExt cx="9142482" cy="5618507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F40E7B27-E9F6-4E16-BF96-B314EDAD5DA8}"/>
                  </a:ext>
                </a:extLst>
              </p:cNvPr>
              <p:cNvGrpSpPr/>
              <p:nvPr/>
            </p:nvGrpSpPr>
            <p:grpSpPr>
              <a:xfrm>
                <a:off x="115163" y="1175541"/>
                <a:ext cx="9142482" cy="5618507"/>
                <a:chOff x="272823" y="1175541"/>
                <a:chExt cx="9142482" cy="5618507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xmlns="" id="{327F3D28-D6D4-42AE-B01D-6DF779F31AAD}"/>
                    </a:ext>
                  </a:extLst>
                </p:cNvPr>
                <p:cNvGrpSpPr/>
                <p:nvPr/>
              </p:nvGrpSpPr>
              <p:grpSpPr>
                <a:xfrm>
                  <a:off x="272823" y="1175541"/>
                  <a:ext cx="9142482" cy="5618507"/>
                  <a:chOff x="272823" y="1175541"/>
                  <a:chExt cx="9142482" cy="5618507"/>
                </a:xfrm>
              </p:grpSpPr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xmlns="" id="{0761FFF7-0E97-47A7-AFC0-1314BB0B93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72823" y="1175541"/>
                    <a:ext cx="9142482" cy="5618507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xmlns="" id="{C0973EB8-472B-434C-990F-0B3AFF6562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72823" y="2022165"/>
                    <a:ext cx="9142482" cy="1464683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xmlns="" id="{65F8E3D3-CE08-4C97-BDE3-84FEA1D5AD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72823" y="3687097"/>
                    <a:ext cx="9142482" cy="2088774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xmlns="" id="{1B4590AC-C3DA-464C-B083-7EE840AFA0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86209" y="6191899"/>
                    <a:ext cx="9129096" cy="59863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xmlns="" id="{E9E71BFA-5D54-465A-B157-274C3D012C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2823" y="3486902"/>
                  <a:ext cx="9142482" cy="212420"/>
                </a:xfrm>
                <a:prstGeom prst="rect">
                  <a:avLst/>
                </a:prstGeom>
              </p:spPr>
            </p:pic>
          </p:grp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xmlns="" id="{F66DB1DC-D999-437C-87BE-23948F188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549" y="1839234"/>
                <a:ext cx="3116096" cy="185616"/>
              </a:xfrm>
              <a:prstGeom prst="rect">
                <a:avLst/>
              </a:prstGeom>
            </p:spPr>
          </p:pic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AE3683C2-D995-4ABA-91CF-D5E4C81F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8549" y="5971826"/>
              <a:ext cx="4374625" cy="23511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Validate Assumptions &amp; Measure </a:t>
            </a:r>
            <a:r>
              <a:rPr lang="en-US" dirty="0" err="1"/>
              <a:t>Flowback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07481" y="3848619"/>
            <a:ext cx="240790" cy="240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2302221" y="4363637"/>
            <a:ext cx="240790" cy="240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296961" y="4626399"/>
            <a:ext cx="240790" cy="240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59310" y="1686910"/>
            <a:ext cx="27326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Actions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Eliminate 19.9 WIV $1.97        Add back @ $2.44 8.3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  <a:sym typeface="Wingdings" panose="05000000000000000000" pitchFamily="2" charset="2"/>
              </a:rPr>
              <a:t>26.2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457200" marR="0" lvl="0" indent="-4572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Eliminate 4.2 WIV $1.50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Add back @ $1.25   6.8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  <a:sym typeface="Wingdings" panose="05000000000000000000" pitchFamily="2" charset="2"/>
              </a:rPr>
              <a:t>11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Outcome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Item Sales	+$12M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TL Category Sales	+$10M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Kangaroo Profit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Item Profit 	+$4.6M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TL Profit		+$4.1M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Retailer Profit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Item Profit	+$86K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TL Profit		+$88K</a:t>
            </a:r>
          </a:p>
        </p:txBody>
      </p:sp>
      <p:sp>
        <p:nvSpPr>
          <p:cNvPr id="8" name="Rectangle 7"/>
          <p:cNvSpPr/>
          <p:nvPr/>
        </p:nvSpPr>
        <p:spPr>
          <a:xfrm>
            <a:off x="7267903" y="5391807"/>
            <a:ext cx="914400" cy="18918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78409" y="6395571"/>
            <a:ext cx="914400" cy="18918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9191" y="5386547"/>
            <a:ext cx="914400" cy="1891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9697" y="6390311"/>
            <a:ext cx="914400" cy="1891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87433" y="5386547"/>
            <a:ext cx="914400" cy="189186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97939" y="6406077"/>
            <a:ext cx="914400" cy="189186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273418" y="2124923"/>
            <a:ext cx="240790" cy="240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9273418" y="2703005"/>
            <a:ext cx="240790" cy="240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9273418" y="2965767"/>
            <a:ext cx="240790" cy="240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326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Outcome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831" y="2067155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28465" y="2077660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8642" y="2072400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8465" y="1430348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Capability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831" y="1419840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Accelerated Planning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218642" y="1425089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Credible Solutions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661" y="2275455"/>
            <a:ext cx="37413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Auto Generation Of Event Performance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Company &amp; Retailer P&amp;L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Scenario Modelling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Company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Category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Competitive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4937" y="2275455"/>
            <a:ext cx="350496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Cross Package Subsidization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Measure True Incremental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All Levels / Functions Sharing Same Data Source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9348" y="2275455"/>
            <a:ext cx="36506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Total Category Scope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All Available Data Incorporated</a:t>
            </a: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3</a:t>
            </a:r>
            <a:r>
              <a:rPr kumimoji="0" lang="en-US" sz="1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rd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Party Sourcing / Validation Drives Trust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164" y="5322813"/>
            <a:ext cx="3678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Improvement In Trade Spend/Investment Management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50174" y="5343167"/>
            <a:ext cx="3678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Faster Alignment To Plan &amp; Target Setting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47946" y="5385196"/>
            <a:ext cx="3678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Accelerated Development Of Talent</a:t>
            </a:r>
          </a:p>
        </p:txBody>
      </p:sp>
    </p:spTree>
    <p:extLst>
      <p:ext uri="{BB962C8B-B14F-4D97-AF65-F5344CB8AC3E}">
        <p14:creationId xmlns:p14="http://schemas.microsoft.com/office/powerpoint/2010/main" val="2123467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781796" y="313170"/>
            <a:ext cx="8708366" cy="1152704"/>
          </a:xfrm>
        </p:spPr>
        <p:txBody>
          <a:bodyPr/>
          <a:lstStyle/>
          <a:p>
            <a:r>
              <a:rPr lang="en-US" altLang="en-US" sz="2400" b="1" dirty="0"/>
              <a:t>The Promotion Optimization Institute would like to thank </a:t>
            </a:r>
            <a:br>
              <a:rPr lang="en-US" altLang="en-US" sz="2400" b="1" dirty="0"/>
            </a:br>
            <a:r>
              <a:rPr lang="en-US" altLang="en-US" sz="2400" b="1" dirty="0"/>
              <a:t>the following sponsors for their support of the Promotion </a:t>
            </a:r>
            <a:br>
              <a:rPr lang="en-US" altLang="en-US" sz="2400" b="1" dirty="0"/>
            </a:br>
            <a:r>
              <a:rPr lang="en-US" altLang="en-US" sz="2400" b="1" dirty="0"/>
              <a:t>Optimization Institute and the Retail Execution Summit</a:t>
            </a:r>
            <a:endParaRPr lang="en-US" altLang="en-US" sz="2800" dirty="0"/>
          </a:p>
        </p:txBody>
      </p:sp>
      <p:pic>
        <p:nvPicPr>
          <p:cNvPr id="2057" name="Picture 1" descr="S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37" y="1853957"/>
            <a:ext cx="2341426" cy="95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EY_Logo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32" y="4200767"/>
            <a:ext cx="2368829" cy="10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pringLogo-Hi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63" y="3074279"/>
            <a:ext cx="1951123" cy="10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FS Logo NEW AND 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99" y="2813567"/>
            <a:ext cx="2774570" cy="11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E61953-7BE5-436B-A9E6-62D33261C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997" y="2064122"/>
            <a:ext cx="4129104" cy="563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AD2751-806C-43D5-94A3-C6EC76C5C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2237" y="5476398"/>
            <a:ext cx="3807484" cy="819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8413C8-0632-4617-9342-14DCA633FB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3836" y="4412427"/>
            <a:ext cx="3998795" cy="10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6942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 rot="10800000">
            <a:off x="6370380" y="4067983"/>
            <a:ext cx="944413" cy="97840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57431" y="5147281"/>
            <a:ext cx="944413" cy="97840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50" y="4689760"/>
            <a:ext cx="2319815" cy="150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Overview - Canada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8831" y="1545968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Highly Consolidated Retail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8831" y="1736069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8465" y="1556476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Consumer Dynamics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28465" y="1746574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18642" y="1551217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Growth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18642" y="1741314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-362607" y="3711002"/>
          <a:ext cx="4521355" cy="246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70041" y="2453597"/>
            <a:ext cx="3601303" cy="1200325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Top 5 Customers</a:t>
            </a: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= </a:t>
            </a: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~85 ACV</a:t>
            </a:r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80" y="2452631"/>
            <a:ext cx="2146883" cy="120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5451" y="2434811"/>
            <a:ext cx="2394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~1.5% TL ACV</a:t>
            </a: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CAGr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285" y="3581620"/>
            <a:ext cx="2135054" cy="82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47" y="2055864"/>
            <a:ext cx="246697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267" y="4449486"/>
            <a:ext cx="2802396" cy="11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81" y="4768897"/>
            <a:ext cx="1314611" cy="13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88" y="4446825"/>
            <a:ext cx="897896" cy="9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80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301437" y="6408352"/>
            <a:ext cx="2743200" cy="365125"/>
          </a:xfrm>
        </p:spPr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31" y="1545968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Highly Developed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8831" y="1736069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28465" y="1746574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18642" y="1551217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Heavily Promoted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18642" y="1741314"/>
            <a:ext cx="3741343" cy="443808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-5095" y="3711002"/>
          <a:ext cx="4321503" cy="218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70041" y="2453597"/>
            <a:ext cx="3601303" cy="369328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prstClr val="black"/>
                </a:solidFill>
              </a:defRPr>
            </a:lvl1pPr>
          </a:lstStyle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… But Under Pressure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57" y="3326788"/>
            <a:ext cx="3291886" cy="241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16643" y="2464103"/>
            <a:ext cx="3601303" cy="646327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Low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Incrementality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Of Additional Promotions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26" y="3708369"/>
            <a:ext cx="1574380" cy="163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67792" y="5440398"/>
            <a:ext cx="1680035" cy="369328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Trips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250" y="5419372"/>
            <a:ext cx="1680035" cy="369328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HHP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4" y="3938847"/>
            <a:ext cx="1463783" cy="14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828506" y="3998394"/>
            <a:ext cx="2537740" cy="78050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8465" y="1556476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Pressured Pricing Realization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977" y="2428433"/>
            <a:ext cx="3656648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9" descr="Image result for price press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89773" y="4938646"/>
            <a:ext cx="1680035" cy="646327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Margin Opportunity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82231" y="4917620"/>
            <a:ext cx="1680035" cy="646327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Limited Inflation</a:t>
            </a:r>
          </a:p>
        </p:txBody>
      </p:sp>
    </p:spTree>
    <p:extLst>
      <p:ext uri="{BB962C8B-B14F-4D97-AF65-F5344CB8AC3E}">
        <p14:creationId xmlns:p14="http://schemas.microsoft.com/office/powerpoint/2010/main" val="278598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Objective – Sustainable Growth In CPG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2645" y="1750926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Consumer Led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2645" y="1941028"/>
            <a:ext cx="3741343" cy="196350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3119" y="1745666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Joint Retailer Partnerships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63119" y="1935768"/>
            <a:ext cx="3741343" cy="196350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2645" y="4245107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Pack/Price &amp; Architecture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2645" y="4435209"/>
            <a:ext cx="3741343" cy="196350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858" y="4245106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Excel In Execution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7858" y="4435208"/>
            <a:ext cx="3741343" cy="196350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70" y="2591419"/>
            <a:ext cx="1412583" cy="8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08571" y="3475152"/>
            <a:ext cx="9925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insights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231" y="3469892"/>
            <a:ext cx="12672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innovation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46" y="2669523"/>
            <a:ext cx="1588545" cy="7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28" y="2540301"/>
            <a:ext cx="2770909" cy="127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61103" y="5423311"/>
            <a:ext cx="127592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Multi-pack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7953" y="5418051"/>
            <a:ext cx="132812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Multi-serve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9226" y="4992369"/>
            <a:ext cx="9396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Singles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11122" y="4987109"/>
            <a:ext cx="136178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Take Home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5549" y="5891031"/>
            <a:ext cx="11070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Stock 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8704" y="5885771"/>
            <a:ext cx="12266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Light User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61" y="5111101"/>
            <a:ext cx="1265948" cy="94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73805" y="5974511"/>
            <a:ext cx="10871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planning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24421" y="5969251"/>
            <a:ext cx="20774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moment of choice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47" y="5141649"/>
            <a:ext cx="1301141" cy="8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1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2645" y="4245107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Pack/Price &amp; Architecture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2645" y="4435209"/>
            <a:ext cx="3741343" cy="196350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7858" y="4245106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Excel In Execution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7858" y="4435208"/>
            <a:ext cx="3741343" cy="196350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1103" y="5423311"/>
            <a:ext cx="127592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Multi-pack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7953" y="5418051"/>
            <a:ext cx="132812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Multi-serve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9226" y="4992369"/>
            <a:ext cx="9396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Singles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1122" y="4987109"/>
            <a:ext cx="136178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Take Home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5549" y="5891031"/>
            <a:ext cx="11070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Stock 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8704" y="5885771"/>
            <a:ext cx="12266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Light User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61" y="5111101"/>
            <a:ext cx="1265948" cy="94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36869" y="5974511"/>
            <a:ext cx="10871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planning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24421" y="5969251"/>
            <a:ext cx="20774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moment of choice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11" y="5141649"/>
            <a:ext cx="1301141" cy="8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72" y="1751762"/>
            <a:ext cx="7675562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97764" y="204629"/>
            <a:ext cx="10594501" cy="757947"/>
          </a:xfrm>
        </p:spPr>
        <p:txBody>
          <a:bodyPr/>
          <a:lstStyle/>
          <a:p>
            <a:r>
              <a:rPr lang="en-US" dirty="0"/>
              <a:t>... Ares of focus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49972" y="4099034"/>
            <a:ext cx="8592207" cy="247518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70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764" y="204629"/>
            <a:ext cx="11194236" cy="757947"/>
          </a:xfrm>
        </p:spPr>
        <p:txBody>
          <a:bodyPr>
            <a:normAutofit/>
          </a:bodyPr>
          <a:lstStyle/>
          <a:p>
            <a:r>
              <a:rPr lang="en-US" sz="3200" dirty="0"/>
              <a:t>..The Market and Traditional CPG Objectives Do Not Appear Aligned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467" y="1854489"/>
            <a:ext cx="5216359" cy="2169821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Low Market Growth</a:t>
            </a:r>
          </a:p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Highly Consolidated Retail Trade</a:t>
            </a:r>
          </a:p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Consumers Migrating To Discounters</a:t>
            </a:r>
          </a:p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Lower Inflation Potential</a:t>
            </a:r>
          </a:p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287" y="1864995"/>
            <a:ext cx="5216359" cy="2169821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Revenue &amp; Share</a:t>
            </a:r>
          </a:p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Balanced Growth</a:t>
            </a:r>
          </a:p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Balance Margin w/ Consumer Value</a:t>
            </a:r>
          </a:p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Pricing To Cover COGs</a:t>
            </a:r>
          </a:p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64" y="1246414"/>
            <a:ext cx="4979728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The Market Is Indicating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51364" y="1436516"/>
            <a:ext cx="4979728" cy="2172295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2950" y="1256920"/>
            <a:ext cx="4979728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Traditional CPG Objectives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2950" y="1447022"/>
            <a:ext cx="4979728" cy="2172295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364" y="3830960"/>
            <a:ext cx="10981314" cy="74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Utilize Technology In New Way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0205" y="4647899"/>
            <a:ext cx="2572837" cy="185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Measure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Effectiveness Of Every Single Historical  Event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01728" y="4642639"/>
            <a:ext cx="2572837" cy="185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Test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Market Scenarios Before Deploying</a:t>
            </a: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(Minimize Risk)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83251" y="4658405"/>
            <a:ext cx="2572837" cy="185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Demonstrate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Credible Effectiveness To Secure Buy In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64773" y="4653145"/>
            <a:ext cx="2572837" cy="185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Monitor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Compliance &amp; Performance Vs Expectation</a:t>
            </a:r>
          </a:p>
        </p:txBody>
      </p:sp>
    </p:spTree>
    <p:extLst>
      <p:ext uri="{BB962C8B-B14F-4D97-AF65-F5344CB8AC3E}">
        <p14:creationId xmlns:p14="http://schemas.microsoft.com/office/powerpoint/2010/main" val="136665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764" y="204629"/>
            <a:ext cx="11078622" cy="757947"/>
          </a:xfrm>
        </p:spPr>
        <p:txBody>
          <a:bodyPr>
            <a:normAutofit/>
          </a:bodyPr>
          <a:lstStyle/>
          <a:p>
            <a:r>
              <a:rPr lang="en-US" dirty="0"/>
              <a:t>This Required The Ability To Merge All Available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16809" y="6424116"/>
            <a:ext cx="2743200" cy="365125"/>
          </a:xfrm>
        </p:spPr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591" y="2432007"/>
            <a:ext cx="294011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Scans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Pricing &amp; Promo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VPOs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Distribution (Sales)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CWW / WIV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Weekly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Historical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Retailer P&amp;L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1401" y="2426747"/>
            <a:ext cx="32449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Shipments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Planned Pricing &amp; Promo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Net Price &amp; COGs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Fill Rate / In Stock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Distribution (Shipped)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WIV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Hourly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Historical &amp; Forecast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Internal P&amp;L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256" y="6052855"/>
            <a:ext cx="367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Credible with Retailers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2710" y="6047595"/>
            <a:ext cx="294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Credible Internally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38" y="2249807"/>
            <a:ext cx="3400661" cy="7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56109" y="3320149"/>
            <a:ext cx="34995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All Data Merged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Consolidated P&amp;Ls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Standardized Reports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Customized Reports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Scenario Planning</a:t>
            </a:r>
          </a:p>
          <a:p>
            <a:pPr marL="342900" marR="0" lvl="0" indent="-342900" algn="l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31" y="1774707"/>
            <a:ext cx="3741343" cy="496702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31" y="1435606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Retailer / Market Data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2369" y="1769447"/>
            <a:ext cx="3741343" cy="496702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2369" y="1430346"/>
            <a:ext cx="3741343" cy="677551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 Data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91673" y="1779953"/>
            <a:ext cx="3741343" cy="496702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91673" y="1440852"/>
            <a:ext cx="3741343" cy="67755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70C0"/>
            </a:solidFill>
            <a:prstDash val="solid"/>
          </a:ln>
          <a:effectLst/>
        </p:spPr>
        <p:txBody>
          <a:bodyPr lIns="91424" tIns="45718" rIns="91424" bIns="45718" rtlCol="0" anchor="ctr"/>
          <a:lstStyle/>
          <a:p>
            <a:pPr marL="0" marR="0" lvl="0" indent="0" algn="ctr" defTabSz="91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Source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68949" y="5963505"/>
            <a:ext cx="3123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Dashboard Reporting &amp; Scenario Modelling</a:t>
            </a:r>
          </a:p>
        </p:txBody>
      </p:sp>
    </p:spTree>
    <p:extLst>
      <p:ext uri="{BB962C8B-B14F-4D97-AF65-F5344CB8AC3E}">
        <p14:creationId xmlns:p14="http://schemas.microsoft.com/office/powerpoint/2010/main" val="188584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-371774" y="2112579"/>
            <a:ext cx="12583962" cy="162384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 Planning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284" y="4923637"/>
            <a:ext cx="32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Optimal Strategy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5974" y="4923637"/>
            <a:ext cx="314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Potential Barriers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5522" y="49236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The Playbook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20" y="1828800"/>
            <a:ext cx="2020604" cy="237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63" y="1828800"/>
            <a:ext cx="2728210" cy="237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5" y="1828800"/>
            <a:ext cx="272821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7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Both Retailers &amp; CPG Companies Seek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06F6-4547-4DDF-B54D-4E378EF61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3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64" y="3714681"/>
            <a:ext cx="3678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Improvement In Trade Spend/Investment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0174" y="3735035"/>
            <a:ext cx="3678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Faster Alignment To Plan &amp; Target Setting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7946" y="3777064"/>
            <a:ext cx="3678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Accelerated Development Of Talent</a:t>
            </a:r>
          </a:p>
        </p:txBody>
      </p:sp>
      <p:sp>
        <p:nvSpPr>
          <p:cNvPr id="7" name="Oval 6"/>
          <p:cNvSpPr/>
          <p:nvPr/>
        </p:nvSpPr>
        <p:spPr>
          <a:xfrm>
            <a:off x="1639608" y="256977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632447" y="256977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630219" y="256977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3887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705</Words>
  <Application>Microsoft Macintosh PowerPoint</Application>
  <PresentationFormat>Custom</PresentationFormat>
  <Paragraphs>220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Driving Sales with Teams in a Dynamic Retail Environment with an RGM Focus</vt:lpstr>
      <vt:lpstr>Market Overview - Canada</vt:lpstr>
      <vt:lpstr>Category Overview</vt:lpstr>
      <vt:lpstr>Strategic Objective – Sustainable Growth In CPG</vt:lpstr>
      <vt:lpstr>... Ares of focus</vt:lpstr>
      <vt:lpstr>..The Market and Traditional CPG Objectives Do Not Appear Aligned</vt:lpstr>
      <vt:lpstr>This Required The Ability To Merge All Available Data</vt:lpstr>
      <vt:lpstr>Revenue Management Planning Cycle</vt:lpstr>
      <vt:lpstr>What Both Retailers &amp; CPG Companies Seek</vt:lpstr>
      <vt:lpstr>Strategy &amp; Planning Flow – Annual Promo Optimization</vt:lpstr>
      <vt:lpstr>In Year Planning Cycle</vt:lpstr>
      <vt:lpstr>Case Study</vt:lpstr>
      <vt:lpstr>Stack Rank Events By ROI &amp; Profit</vt:lpstr>
      <vt:lpstr>Case Study – Identify The Opportunity Across The Market</vt:lpstr>
      <vt:lpstr>Validate Assumptions &amp; Measure Flowback</vt:lpstr>
      <vt:lpstr>Summary &amp; Outcome</vt:lpstr>
      <vt:lpstr>The Promotion Optimization Institute would like to thank  the following sponsors for their support of the Promotion  Optimization Institute and the Retail Execution Summit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Sales with Teams in a Dynamic Retail Environment with an RGM Focus</dc:title>
  <dc:creator>J Hampto</dc:creator>
  <cp:lastModifiedBy>Heritage Marketing</cp:lastModifiedBy>
  <cp:revision>1</cp:revision>
  <dcterms:created xsi:type="dcterms:W3CDTF">2018-10-01T13:52:37Z</dcterms:created>
  <dcterms:modified xsi:type="dcterms:W3CDTF">2018-10-05T03:03:53Z</dcterms:modified>
</cp:coreProperties>
</file>