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1065" r:id="rId3"/>
    <p:sldId id="1064" r:id="rId4"/>
    <p:sldId id="1090" r:id="rId5"/>
    <p:sldId id="1146" r:id="rId6"/>
    <p:sldId id="1091" r:id="rId7"/>
    <p:sldId id="1092" r:id="rId8"/>
    <p:sldId id="1093" r:id="rId9"/>
    <p:sldId id="1094" r:id="rId10"/>
    <p:sldId id="1095" r:id="rId11"/>
    <p:sldId id="1096" r:id="rId12"/>
    <p:sldId id="1097" r:id="rId13"/>
    <p:sldId id="1098" r:id="rId14"/>
    <p:sldId id="1099" r:id="rId15"/>
    <p:sldId id="1147" r:id="rId16"/>
    <p:sldId id="1101" r:id="rId17"/>
    <p:sldId id="1148" r:id="rId18"/>
    <p:sldId id="1149" r:id="rId19"/>
    <p:sldId id="1104" r:id="rId20"/>
    <p:sldId id="1105" r:id="rId21"/>
    <p:sldId id="1106" r:id="rId22"/>
    <p:sldId id="1107" r:id="rId23"/>
    <p:sldId id="1108" r:id="rId24"/>
    <p:sldId id="1109" r:id="rId25"/>
    <p:sldId id="1110" r:id="rId26"/>
    <p:sldId id="1150" r:id="rId27"/>
    <p:sldId id="1151" r:id="rId28"/>
    <p:sldId id="1152" r:id="rId29"/>
    <p:sldId id="1153" r:id="rId30"/>
    <p:sldId id="1115" r:id="rId31"/>
    <p:sldId id="1116" r:id="rId32"/>
    <p:sldId id="1117" r:id="rId33"/>
    <p:sldId id="1118" r:id="rId34"/>
    <p:sldId id="1119" r:id="rId35"/>
    <p:sldId id="1120" r:id="rId36"/>
    <p:sldId id="1121" r:id="rId37"/>
    <p:sldId id="1122" r:id="rId38"/>
    <p:sldId id="1123" r:id="rId39"/>
    <p:sldId id="1124" r:id="rId40"/>
    <p:sldId id="1125" r:id="rId41"/>
    <p:sldId id="1126" r:id="rId42"/>
    <p:sldId id="1154" r:id="rId43"/>
    <p:sldId id="1128" r:id="rId44"/>
    <p:sldId id="1129" r:id="rId45"/>
    <p:sldId id="1130" r:id="rId46"/>
    <p:sldId id="1131" r:id="rId47"/>
    <p:sldId id="1132" r:id="rId48"/>
    <p:sldId id="1155" r:id="rId49"/>
    <p:sldId id="1156" r:id="rId50"/>
    <p:sldId id="1157" r:id="rId51"/>
    <p:sldId id="1136" r:id="rId52"/>
    <p:sldId id="1137" r:id="rId53"/>
    <p:sldId id="1138" r:id="rId54"/>
    <p:sldId id="1139" r:id="rId55"/>
    <p:sldId id="1140" r:id="rId56"/>
    <p:sldId id="1141" r:id="rId57"/>
    <p:sldId id="1142" r:id="rId58"/>
    <p:sldId id="1143" r:id="rId59"/>
    <p:sldId id="1144" r:id="rId60"/>
    <p:sldId id="1145" r:id="rId61"/>
    <p:sldId id="415"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7" d="100"/>
          <a:sy n="87" d="100"/>
        </p:scale>
        <p:origin x="-120"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microsoft.com/office/2011/relationships/chartStyle" Target="style1.xml"/><Relationship Id="rId3" Type="http://schemas.microsoft.com/office/2011/relationships/chartColorStyle" Target="colors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Sheet12.xlsx"/><Relationship Id="rId2" Type="http://schemas.microsoft.com/office/2011/relationships/chartStyle" Target="style5.xml"/><Relationship Id="rId3" Type="http://schemas.microsoft.com/office/2011/relationships/chartColorStyle" Target="colors5.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Sheet13.xlsx"/><Relationship Id="rId2" Type="http://schemas.microsoft.com/office/2011/relationships/chartStyle" Target="style6.xml"/><Relationship Id="rId3" Type="http://schemas.microsoft.com/office/2011/relationships/chartColorStyle" Target="colors6.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microsoft.com/office/2011/relationships/chartStyle" Target="style2.xml"/><Relationship Id="rId3" Type="http://schemas.microsoft.com/office/2011/relationships/chartColorStyle" Target="colors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 Id="rId2" Type="http://schemas.microsoft.com/office/2011/relationships/chartStyle" Target="style3.xml"/><Relationship Id="rId3" Type="http://schemas.microsoft.com/office/2011/relationships/chartColorStyle" Target="colors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 Id="rId2" Type="http://schemas.microsoft.com/office/2011/relationships/chartStyle" Target="style4.xml"/><Relationship Id="rId3" Type="http://schemas.microsoft.com/office/2011/relationships/chartColorStyle" Target="colors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Foglio1!$B$1</c:f>
              <c:strCache>
                <c:ptCount val="1"/>
                <c:pt idx="0">
                  <c:v>Serie 1</c:v>
                </c:pt>
              </c:strCache>
            </c:strRef>
          </c:tx>
          <c:spPr>
            <a:solidFill>
              <a:srgbClr val="24D3D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Foglio1!$A$2:$A$12</c:f>
              <c:numCache>
                <c:formatCode>General</c:formatCode>
                <c:ptCount val="11"/>
                <c:pt idx="0">
                  <c:v>2007.0</c:v>
                </c:pt>
                <c:pt idx="1">
                  <c:v>2008.0</c:v>
                </c:pt>
                <c:pt idx="2">
                  <c:v>2009.0</c:v>
                </c:pt>
                <c:pt idx="3">
                  <c:v>2010.0</c:v>
                </c:pt>
                <c:pt idx="4">
                  <c:v>2011.0</c:v>
                </c:pt>
                <c:pt idx="5">
                  <c:v>2012.0</c:v>
                </c:pt>
                <c:pt idx="6">
                  <c:v>2013.0</c:v>
                </c:pt>
                <c:pt idx="7">
                  <c:v>2014.0</c:v>
                </c:pt>
                <c:pt idx="8">
                  <c:v>2015.0</c:v>
                </c:pt>
                <c:pt idx="9">
                  <c:v>2016.0</c:v>
                </c:pt>
                <c:pt idx="10">
                  <c:v>2017.0</c:v>
                </c:pt>
              </c:numCache>
            </c:numRef>
          </c:cat>
          <c:val>
            <c:numRef>
              <c:f>Foglio1!$B$2:$B$12</c:f>
              <c:numCache>
                <c:formatCode>General</c:formatCode>
                <c:ptCount val="11"/>
                <c:pt idx="0">
                  <c:v>12.4</c:v>
                </c:pt>
                <c:pt idx="1">
                  <c:v>12.4</c:v>
                </c:pt>
                <c:pt idx="2">
                  <c:v>11.1</c:v>
                </c:pt>
                <c:pt idx="3">
                  <c:v>11.1</c:v>
                </c:pt>
                <c:pt idx="4">
                  <c:v>11.2</c:v>
                </c:pt>
                <c:pt idx="5">
                  <c:v>11.2</c:v>
                </c:pt>
                <c:pt idx="6">
                  <c:v>10.7</c:v>
                </c:pt>
                <c:pt idx="7">
                  <c:v>9.6</c:v>
                </c:pt>
                <c:pt idx="8">
                  <c:v>9.4</c:v>
                </c:pt>
                <c:pt idx="9">
                  <c:v>9.4</c:v>
                </c:pt>
                <c:pt idx="10">
                  <c:v>9.6</c:v>
                </c:pt>
              </c:numCache>
            </c:numRef>
          </c:val>
          <c:extLst xmlns:c16r2="http://schemas.microsoft.com/office/drawing/2015/06/chart">
            <c:ext xmlns:c16="http://schemas.microsoft.com/office/drawing/2014/chart" uri="{C3380CC4-5D6E-409C-BE32-E72D297353CC}">
              <c16:uniqueId val="{00000000-9164-4614-9607-8FDD2C713C89}"/>
            </c:ext>
          </c:extLst>
        </c:ser>
        <c:dLbls>
          <c:dLblPos val="outEnd"/>
          <c:showLegendKey val="0"/>
          <c:showVal val="1"/>
          <c:showCatName val="0"/>
          <c:showSerName val="0"/>
          <c:showPercent val="0"/>
          <c:showBubbleSize val="0"/>
        </c:dLbls>
        <c:gapWidth val="219"/>
        <c:overlap val="-27"/>
        <c:axId val="2120703976"/>
        <c:axId val="-2079773944"/>
      </c:barChart>
      <c:catAx>
        <c:axId val="2120703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079773944"/>
        <c:crosses val="autoZero"/>
        <c:auto val="1"/>
        <c:lblAlgn val="ctr"/>
        <c:lblOffset val="100"/>
        <c:noMultiLvlLbl val="0"/>
      </c:catAx>
      <c:valAx>
        <c:axId val="-20797739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070397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21469445469029"/>
          <c:y val="0.104834382775764"/>
          <c:w val="0.853951671745239"/>
          <c:h val="0.819304536176396"/>
        </c:manualLayout>
      </c:layout>
      <c:doughnutChart>
        <c:varyColors val="1"/>
        <c:ser>
          <c:idx val="0"/>
          <c:order val="0"/>
          <c:tx>
            <c:strRef>
              <c:f>Sheet1!$B$1</c:f>
              <c:strCache>
                <c:ptCount val="1"/>
                <c:pt idx="0">
                  <c:v>Sales</c:v>
                </c:pt>
              </c:strCache>
            </c:strRef>
          </c:tx>
          <c:spPr>
            <a:ln w="38100">
              <a:noFill/>
            </a:ln>
          </c:spPr>
          <c:dPt>
            <c:idx val="0"/>
            <c:bubble3D val="0"/>
            <c:spPr>
              <a:solidFill>
                <a:schemeClr val="accent2"/>
              </a:solidFill>
              <a:ln w="38100">
                <a:noFill/>
              </a:ln>
            </c:spPr>
            <c:extLst xmlns:c16r2="http://schemas.microsoft.com/office/drawing/2015/06/chart">
              <c:ext xmlns:c16="http://schemas.microsoft.com/office/drawing/2014/chart" uri="{C3380CC4-5D6E-409C-BE32-E72D297353CC}">
                <c16:uniqueId val="{00000001-D289-4344-B46F-05F2709C4E54}"/>
              </c:ext>
            </c:extLst>
          </c:dPt>
          <c:dPt>
            <c:idx val="1"/>
            <c:bubble3D val="0"/>
            <c:spPr>
              <a:solidFill>
                <a:srgbClr val="4D4D4D"/>
              </a:solidFill>
              <a:ln w="38100">
                <a:noFill/>
              </a:ln>
            </c:spPr>
            <c:extLst xmlns:c16r2="http://schemas.microsoft.com/office/drawing/2015/06/chart">
              <c:ext xmlns:c16="http://schemas.microsoft.com/office/drawing/2014/chart" uri="{C3380CC4-5D6E-409C-BE32-E72D297353CC}">
                <c16:uniqueId val="{00000003-D289-4344-B46F-05F2709C4E54}"/>
              </c:ext>
            </c:extLst>
          </c:dPt>
          <c:dLbls>
            <c:delete val="1"/>
          </c:dLbls>
          <c:cat>
            <c:strRef>
              <c:f>Sheet1!$A$2:$A$3</c:f>
              <c:strCache>
                <c:ptCount val="2"/>
                <c:pt idx="0">
                  <c:v>1st Qtr</c:v>
                </c:pt>
                <c:pt idx="1">
                  <c:v>2nd Qtr</c:v>
                </c:pt>
              </c:strCache>
            </c:strRef>
          </c:cat>
          <c:val>
            <c:numRef>
              <c:f>Sheet1!$B$2:$B$3</c:f>
              <c:numCache>
                <c:formatCode>0%</c:formatCode>
                <c:ptCount val="2"/>
                <c:pt idx="0">
                  <c:v>0.62</c:v>
                </c:pt>
                <c:pt idx="1">
                  <c:v>0.38</c:v>
                </c:pt>
              </c:numCache>
            </c:numRef>
          </c:val>
          <c:extLst xmlns:c16r2="http://schemas.microsoft.com/office/drawing/2015/06/chart">
            <c:ext xmlns:c16="http://schemas.microsoft.com/office/drawing/2014/chart" uri="{C3380CC4-5D6E-409C-BE32-E72D297353CC}">
              <c16:uniqueId val="{00000004-D289-4344-B46F-05F2709C4E54}"/>
            </c:ext>
          </c:extLst>
        </c:ser>
        <c:dLbls>
          <c:showLegendKey val="0"/>
          <c:showVal val="1"/>
          <c:showCatName val="0"/>
          <c:showSerName val="0"/>
          <c:showPercent val="0"/>
          <c:showBubbleSize val="0"/>
          <c:showLeaderLines val="1"/>
        </c:dLbls>
        <c:firstSliceAng val="0"/>
        <c:holeSize val="68"/>
      </c:doughnutChart>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Stores are best</c:v>
                </c:pt>
              </c:strCache>
            </c:strRef>
          </c:tx>
          <c:spPr>
            <a:solidFill>
              <a:srgbClr val="24D3D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Employee interaction</c:v>
                </c:pt>
                <c:pt idx="1">
                  <c:v>Shopping to reflect values</c:v>
                </c:pt>
                <c:pt idx="2">
                  <c:v>Purchasing high-quality products</c:v>
                </c:pt>
                <c:pt idx="3">
                  <c:v>Having fun/enjoying myself</c:v>
                </c:pt>
                <c:pt idx="4">
                  <c:v>One-place shopping</c:v>
                </c:pt>
                <c:pt idx="5">
                  <c:v>Getting a good deal</c:v>
                </c:pt>
                <c:pt idx="6">
                  <c:v>Minimizing spending</c:v>
                </c:pt>
                <c:pt idx="7">
                  <c:v>Completing shopping quickly</c:v>
                </c:pt>
                <c:pt idx="8">
                  <c:v>Discovering new products/brands</c:v>
                </c:pt>
                <c:pt idx="9">
                  <c:v>Stress-free shopping</c:v>
                </c:pt>
                <c:pt idx="10">
                  <c:v>Access to info</c:v>
                </c:pt>
              </c:strCache>
            </c:strRef>
          </c:cat>
          <c:val>
            <c:numRef>
              <c:f>Sheet1!$B$2:$B$12</c:f>
              <c:numCache>
                <c:formatCode>0%</c:formatCode>
                <c:ptCount val="11"/>
                <c:pt idx="0">
                  <c:v>0.865</c:v>
                </c:pt>
                <c:pt idx="1">
                  <c:v>0.644</c:v>
                </c:pt>
                <c:pt idx="2">
                  <c:v>0.635</c:v>
                </c:pt>
                <c:pt idx="3">
                  <c:v>0.609</c:v>
                </c:pt>
                <c:pt idx="4">
                  <c:v>0.604</c:v>
                </c:pt>
                <c:pt idx="5">
                  <c:v>0.539</c:v>
                </c:pt>
                <c:pt idx="6">
                  <c:v>0.528</c:v>
                </c:pt>
                <c:pt idx="7">
                  <c:v>0.518</c:v>
                </c:pt>
                <c:pt idx="8">
                  <c:v>0.473</c:v>
                </c:pt>
                <c:pt idx="9">
                  <c:v>0.439</c:v>
                </c:pt>
                <c:pt idx="10">
                  <c:v>0.285</c:v>
                </c:pt>
              </c:numCache>
            </c:numRef>
          </c:val>
          <c:extLst xmlns:c16r2="http://schemas.microsoft.com/office/drawing/2015/06/chart">
            <c:ext xmlns:c16="http://schemas.microsoft.com/office/drawing/2014/chart" uri="{C3380CC4-5D6E-409C-BE32-E72D297353CC}">
              <c16:uniqueId val="{00000000-13D5-4A08-9550-37E25BA2590C}"/>
            </c:ext>
          </c:extLst>
        </c:ser>
        <c:ser>
          <c:idx val="1"/>
          <c:order val="1"/>
          <c:tx>
            <c:strRef>
              <c:f>Sheet1!$C$1</c:f>
              <c:strCache>
                <c:ptCount val="1"/>
                <c:pt idx="0">
                  <c:v>Online is best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Employee interaction</c:v>
                </c:pt>
                <c:pt idx="1">
                  <c:v>Shopping to reflect values</c:v>
                </c:pt>
                <c:pt idx="2">
                  <c:v>Purchasing high-quality products</c:v>
                </c:pt>
                <c:pt idx="3">
                  <c:v>Having fun/enjoying myself</c:v>
                </c:pt>
                <c:pt idx="4">
                  <c:v>One-place shopping</c:v>
                </c:pt>
                <c:pt idx="5">
                  <c:v>Getting a good deal</c:v>
                </c:pt>
                <c:pt idx="6">
                  <c:v>Minimizing spending</c:v>
                </c:pt>
                <c:pt idx="7">
                  <c:v>Completing shopping quickly</c:v>
                </c:pt>
                <c:pt idx="8">
                  <c:v>Discovering new products/brands</c:v>
                </c:pt>
                <c:pt idx="9">
                  <c:v>Stress-free shopping</c:v>
                </c:pt>
                <c:pt idx="10">
                  <c:v>Access to info</c:v>
                </c:pt>
              </c:strCache>
            </c:strRef>
          </c:cat>
          <c:val>
            <c:numRef>
              <c:f>Sheet1!$C$2:$C$12</c:f>
              <c:numCache>
                <c:formatCode>0%</c:formatCode>
                <c:ptCount val="11"/>
                <c:pt idx="0">
                  <c:v>0.135</c:v>
                </c:pt>
                <c:pt idx="1">
                  <c:v>0.356</c:v>
                </c:pt>
                <c:pt idx="2">
                  <c:v>0.365</c:v>
                </c:pt>
                <c:pt idx="3">
                  <c:v>0.391</c:v>
                </c:pt>
                <c:pt idx="4">
                  <c:v>0.396</c:v>
                </c:pt>
                <c:pt idx="5">
                  <c:v>0.461</c:v>
                </c:pt>
                <c:pt idx="6">
                  <c:v>0.472</c:v>
                </c:pt>
                <c:pt idx="7">
                  <c:v>0.482</c:v>
                </c:pt>
                <c:pt idx="8">
                  <c:v>0.527</c:v>
                </c:pt>
                <c:pt idx="9">
                  <c:v>0.561</c:v>
                </c:pt>
                <c:pt idx="10">
                  <c:v>0.715</c:v>
                </c:pt>
              </c:numCache>
            </c:numRef>
          </c:val>
          <c:extLst xmlns:c16r2="http://schemas.microsoft.com/office/drawing/2015/06/chart">
            <c:ext xmlns:c16="http://schemas.microsoft.com/office/drawing/2014/chart" uri="{C3380CC4-5D6E-409C-BE32-E72D297353CC}">
              <c16:uniqueId val="{00000001-13D5-4A08-9550-37E25BA2590C}"/>
            </c:ext>
          </c:extLst>
        </c:ser>
        <c:dLbls>
          <c:showLegendKey val="0"/>
          <c:showVal val="0"/>
          <c:showCatName val="0"/>
          <c:showSerName val="0"/>
          <c:showPercent val="0"/>
          <c:showBubbleSize val="0"/>
        </c:dLbls>
        <c:gapWidth val="50"/>
        <c:overlap val="100"/>
        <c:axId val="-2079689944"/>
        <c:axId val="-2080363432"/>
      </c:barChart>
      <c:catAx>
        <c:axId val="-20796899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80363432"/>
        <c:crossesAt val="0.0"/>
        <c:auto val="1"/>
        <c:lblAlgn val="ctr"/>
        <c:lblOffset val="100"/>
        <c:noMultiLvlLbl val="0"/>
      </c:catAx>
      <c:valAx>
        <c:axId val="-2080363432"/>
        <c:scaling>
          <c:orientation val="minMax"/>
        </c:scaling>
        <c:delete val="1"/>
        <c:axPos val="t"/>
        <c:numFmt formatCode="0%" sourceLinked="1"/>
        <c:majorTickMark val="none"/>
        <c:minorTickMark val="none"/>
        <c:tickLblPos val="nextTo"/>
        <c:crossAx val="-20796899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Foglio1!$B$1</c:f>
              <c:strCache>
                <c:ptCount val="1"/>
                <c:pt idx="0">
                  <c:v>Serie 1</c:v>
                </c:pt>
              </c:strCache>
            </c:strRef>
          </c:tx>
          <c:spPr>
            <a:solidFill>
              <a:schemeClr val="accent4"/>
            </a:solidFill>
            <a:ln>
              <a:noFill/>
            </a:ln>
            <a:effectLst/>
          </c:spPr>
          <c:invertIfNegative val="0"/>
          <c:cat>
            <c:strRef>
              <c:f>Foglio1!$A$2:$A$8</c:f>
              <c:strCache>
                <c:ptCount val="7"/>
                <c:pt idx="0">
                  <c:v>2017</c:v>
                </c:pt>
                <c:pt idx="1">
                  <c:v>2018E</c:v>
                </c:pt>
                <c:pt idx="2">
                  <c:v>2019E</c:v>
                </c:pt>
                <c:pt idx="3">
                  <c:v>2020E</c:v>
                </c:pt>
                <c:pt idx="4">
                  <c:v>2021E</c:v>
                </c:pt>
                <c:pt idx="5">
                  <c:v>2022E</c:v>
                </c:pt>
                <c:pt idx="6">
                  <c:v>2023E</c:v>
                </c:pt>
              </c:strCache>
            </c:strRef>
          </c:cat>
          <c:val>
            <c:numRef>
              <c:f>Foglio1!$B$2:$B$8</c:f>
              <c:numCache>
                <c:formatCode>General</c:formatCode>
                <c:ptCount val="7"/>
                <c:pt idx="0">
                  <c:v>49.0</c:v>
                </c:pt>
                <c:pt idx="1">
                  <c:v>79.0</c:v>
                </c:pt>
                <c:pt idx="2">
                  <c:v>110.0</c:v>
                </c:pt>
                <c:pt idx="3">
                  <c:v>139.0</c:v>
                </c:pt>
                <c:pt idx="4">
                  <c:v>168.0</c:v>
                </c:pt>
                <c:pt idx="5">
                  <c:v>197.0</c:v>
                </c:pt>
                <c:pt idx="6">
                  <c:v>226.0</c:v>
                </c:pt>
              </c:numCache>
            </c:numRef>
          </c:val>
          <c:extLst xmlns:c16r2="http://schemas.microsoft.com/office/drawing/2015/06/chart">
            <c:ext xmlns:c16="http://schemas.microsoft.com/office/drawing/2014/chart" uri="{C3380CC4-5D6E-409C-BE32-E72D297353CC}">
              <c16:uniqueId val="{00000000-204A-4915-BF87-4BA21416B21B}"/>
            </c:ext>
          </c:extLst>
        </c:ser>
        <c:dLbls>
          <c:showLegendKey val="0"/>
          <c:showVal val="0"/>
          <c:showCatName val="0"/>
          <c:showSerName val="0"/>
          <c:showPercent val="0"/>
          <c:showBubbleSize val="0"/>
        </c:dLbls>
        <c:gapWidth val="219"/>
        <c:overlap val="-27"/>
        <c:axId val="-2131603944"/>
        <c:axId val="-2131540232"/>
      </c:barChart>
      <c:catAx>
        <c:axId val="-2131603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crossAx val="-2131540232"/>
        <c:crosses val="autoZero"/>
        <c:auto val="1"/>
        <c:lblAlgn val="ctr"/>
        <c:lblOffset val="100"/>
        <c:noMultiLvlLbl val="0"/>
      </c:catAx>
      <c:valAx>
        <c:axId val="-2131540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213160394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Foglio1!$B$1</c:f>
              <c:strCache>
                <c:ptCount val="1"/>
                <c:pt idx="0">
                  <c:v>Vendite</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B641-40CE-BBBA-E9D9CC0EB76D}"/>
              </c:ext>
            </c:extLst>
          </c:dPt>
          <c:dPt>
            <c:idx val="1"/>
            <c:bubble3D val="0"/>
            <c:spPr>
              <a:solidFill>
                <a:schemeClr val="tx2"/>
              </a:solidFill>
              <a:ln w="19050">
                <a:solidFill>
                  <a:schemeClr val="lt1"/>
                </a:solidFill>
              </a:ln>
              <a:effectLst/>
            </c:spPr>
            <c:extLst xmlns:c16r2="http://schemas.microsoft.com/office/drawing/2015/06/chart">
              <c:ext xmlns:c16="http://schemas.microsoft.com/office/drawing/2014/chart" uri="{C3380CC4-5D6E-409C-BE32-E72D297353CC}">
                <c16:uniqueId val="{00000001-51BA-408D-9B4D-9376AE69D207}"/>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B641-40CE-BBBA-E9D9CC0EB76D}"/>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B641-40CE-BBBA-E9D9CC0EB76D}"/>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B641-40CE-BBBA-E9D9CC0EB76D}"/>
              </c:ext>
            </c:extLst>
          </c:dPt>
          <c:cat>
            <c:strRef>
              <c:f>Foglio1!$A$2:$A$6</c:f>
              <c:strCache>
                <c:ptCount val="5"/>
                <c:pt idx="0">
                  <c:v>1° trim.</c:v>
                </c:pt>
                <c:pt idx="1">
                  <c:v>2° trim.</c:v>
                </c:pt>
                <c:pt idx="2">
                  <c:v>3° trim.</c:v>
                </c:pt>
                <c:pt idx="3">
                  <c:v>4° trim.</c:v>
                </c:pt>
                <c:pt idx="4">
                  <c:v>5° trim.</c:v>
                </c:pt>
              </c:strCache>
            </c:strRef>
          </c:cat>
          <c:val>
            <c:numRef>
              <c:f>Foglio1!$B$2:$B$6</c:f>
              <c:numCache>
                <c:formatCode>0%</c:formatCode>
                <c:ptCount val="5"/>
                <c:pt idx="0">
                  <c:v>0.2</c:v>
                </c:pt>
                <c:pt idx="1">
                  <c:v>0.2</c:v>
                </c:pt>
                <c:pt idx="2">
                  <c:v>0.2</c:v>
                </c:pt>
                <c:pt idx="3">
                  <c:v>0.2</c:v>
                </c:pt>
                <c:pt idx="4">
                  <c:v>0.2</c:v>
                </c:pt>
              </c:numCache>
            </c:numRef>
          </c:val>
          <c:extLst xmlns:c16r2="http://schemas.microsoft.com/office/drawing/2015/06/chart">
            <c:ext xmlns:c16="http://schemas.microsoft.com/office/drawing/2014/chart" uri="{C3380CC4-5D6E-409C-BE32-E72D297353CC}">
              <c16:uniqueId val="{00000000-51BA-408D-9B4D-9376AE69D20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Foglio1!$B$1</c:f>
              <c:strCache>
                <c:ptCount val="1"/>
                <c:pt idx="0">
                  <c:v>Serie 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Foglio1!$A$2:$A$12</c:f>
              <c:numCache>
                <c:formatCode>General</c:formatCode>
                <c:ptCount val="11"/>
                <c:pt idx="0">
                  <c:v>2007.0</c:v>
                </c:pt>
                <c:pt idx="1">
                  <c:v>2008.0</c:v>
                </c:pt>
                <c:pt idx="2">
                  <c:v>2009.0</c:v>
                </c:pt>
                <c:pt idx="3">
                  <c:v>2010.0</c:v>
                </c:pt>
                <c:pt idx="4">
                  <c:v>2011.0</c:v>
                </c:pt>
                <c:pt idx="5">
                  <c:v>2012.0</c:v>
                </c:pt>
                <c:pt idx="6">
                  <c:v>2013.0</c:v>
                </c:pt>
                <c:pt idx="7">
                  <c:v>2014.0</c:v>
                </c:pt>
                <c:pt idx="8">
                  <c:v>2015.0</c:v>
                </c:pt>
                <c:pt idx="9">
                  <c:v>2016.0</c:v>
                </c:pt>
                <c:pt idx="10">
                  <c:v>2017.0</c:v>
                </c:pt>
              </c:numCache>
            </c:numRef>
          </c:cat>
          <c:val>
            <c:numRef>
              <c:f>Foglio1!$B$2:$B$12</c:f>
              <c:numCache>
                <c:formatCode>General</c:formatCode>
                <c:ptCount val="11"/>
                <c:pt idx="2">
                  <c:v>16.3</c:v>
                </c:pt>
                <c:pt idx="3">
                  <c:v>16.3</c:v>
                </c:pt>
                <c:pt idx="4">
                  <c:v>16.3</c:v>
                </c:pt>
                <c:pt idx="5">
                  <c:v>16.1</c:v>
                </c:pt>
                <c:pt idx="6">
                  <c:v>15.7</c:v>
                </c:pt>
                <c:pt idx="7">
                  <c:v>14.7</c:v>
                </c:pt>
                <c:pt idx="8">
                  <c:v>13.8</c:v>
                </c:pt>
                <c:pt idx="9">
                  <c:v>14.0</c:v>
                </c:pt>
                <c:pt idx="10">
                  <c:v>14.2</c:v>
                </c:pt>
              </c:numCache>
            </c:numRef>
          </c:val>
          <c:extLst xmlns:c16r2="http://schemas.microsoft.com/office/drawing/2015/06/chart">
            <c:ext xmlns:c16="http://schemas.microsoft.com/office/drawing/2014/chart" uri="{C3380CC4-5D6E-409C-BE32-E72D297353CC}">
              <c16:uniqueId val="{00000000-A24D-445C-9E75-8F8416264B37}"/>
            </c:ext>
          </c:extLst>
        </c:ser>
        <c:dLbls>
          <c:dLblPos val="outEnd"/>
          <c:showLegendKey val="0"/>
          <c:showVal val="1"/>
          <c:showCatName val="0"/>
          <c:showSerName val="0"/>
          <c:showPercent val="0"/>
          <c:showBubbleSize val="0"/>
        </c:dLbls>
        <c:gapWidth val="219"/>
        <c:overlap val="-27"/>
        <c:axId val="2120714728"/>
        <c:axId val="-2079753800"/>
      </c:barChart>
      <c:catAx>
        <c:axId val="2120714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079753800"/>
        <c:crosses val="autoZero"/>
        <c:auto val="1"/>
        <c:lblAlgn val="ctr"/>
        <c:lblOffset val="100"/>
        <c:noMultiLvlLbl val="0"/>
      </c:catAx>
      <c:valAx>
        <c:axId val="-207975380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071472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Foglio1!$B$1</c:f>
              <c:strCache>
                <c:ptCount val="1"/>
                <c:pt idx="0">
                  <c:v>% shopped in P4W</c:v>
                </c:pt>
              </c:strCache>
            </c:strRef>
          </c:tx>
          <c:spPr>
            <a:solidFill>
              <a:srgbClr val="24D3D8"/>
            </a:solidFill>
            <a:ln>
              <a:noFill/>
            </a:ln>
            <a:effectLst/>
          </c:spPr>
          <c:invertIfNegative val="0"/>
          <c:dLbls>
            <c:delete val="1"/>
          </c:dLbls>
          <c:cat>
            <c:strRef>
              <c:f>Foglio1!$A$2:$A$17</c:f>
              <c:strCache>
                <c:ptCount val="16"/>
                <c:pt idx="0">
                  <c:v>Jan-17</c:v>
                </c:pt>
                <c:pt idx="1">
                  <c:v>Feb-17</c:v>
                </c:pt>
                <c:pt idx="2">
                  <c:v>Mar-17</c:v>
                </c:pt>
                <c:pt idx="3">
                  <c:v>Apr-17</c:v>
                </c:pt>
                <c:pt idx="4">
                  <c:v>May-17</c:v>
                </c:pt>
                <c:pt idx="5">
                  <c:v>Jun-17</c:v>
                </c:pt>
                <c:pt idx="6">
                  <c:v>Jul-17</c:v>
                </c:pt>
                <c:pt idx="7">
                  <c:v>Aug-17</c:v>
                </c:pt>
                <c:pt idx="8">
                  <c:v>Sep-17</c:v>
                </c:pt>
                <c:pt idx="9">
                  <c:v>Oct-17</c:v>
                </c:pt>
                <c:pt idx="10">
                  <c:v>Nov-17</c:v>
                </c:pt>
                <c:pt idx="11">
                  <c:v>Dec-17</c:v>
                </c:pt>
                <c:pt idx="12">
                  <c:v>Gen-18</c:v>
                </c:pt>
                <c:pt idx="13">
                  <c:v>Feb-18</c:v>
                </c:pt>
                <c:pt idx="14">
                  <c:v>Mar-18</c:v>
                </c:pt>
                <c:pt idx="15">
                  <c:v>Apr-18</c:v>
                </c:pt>
              </c:strCache>
            </c:strRef>
          </c:cat>
          <c:val>
            <c:numRef>
              <c:f>Foglio1!$B$2:$B$17</c:f>
              <c:numCache>
                <c:formatCode>0%</c:formatCode>
                <c:ptCount val="16"/>
                <c:pt idx="0">
                  <c:v>0.063</c:v>
                </c:pt>
                <c:pt idx="1">
                  <c:v>0.06</c:v>
                </c:pt>
                <c:pt idx="2">
                  <c:v>0.065</c:v>
                </c:pt>
                <c:pt idx="3">
                  <c:v>0.065</c:v>
                </c:pt>
                <c:pt idx="4">
                  <c:v>0.068</c:v>
                </c:pt>
                <c:pt idx="5">
                  <c:v>0.071</c:v>
                </c:pt>
                <c:pt idx="6">
                  <c:v>0.075</c:v>
                </c:pt>
                <c:pt idx="7">
                  <c:v>0.084</c:v>
                </c:pt>
                <c:pt idx="8">
                  <c:v>0.077</c:v>
                </c:pt>
                <c:pt idx="9">
                  <c:v>0.062</c:v>
                </c:pt>
                <c:pt idx="10">
                  <c:v>0.071</c:v>
                </c:pt>
                <c:pt idx="11">
                  <c:v>0.088</c:v>
                </c:pt>
                <c:pt idx="12">
                  <c:v>0.07</c:v>
                </c:pt>
                <c:pt idx="13">
                  <c:v>0.075</c:v>
                </c:pt>
                <c:pt idx="14">
                  <c:v>0.089</c:v>
                </c:pt>
                <c:pt idx="15">
                  <c:v>0.074</c:v>
                </c:pt>
              </c:numCache>
            </c:numRef>
          </c:val>
          <c:extLst xmlns:c16r2="http://schemas.microsoft.com/office/drawing/2015/06/chart">
            <c:ext xmlns:c16="http://schemas.microsoft.com/office/drawing/2014/chart" uri="{C3380CC4-5D6E-409C-BE32-E72D297353CC}">
              <c16:uniqueId val="{00000000-E328-4246-AE93-1230047057E2}"/>
            </c:ext>
          </c:extLst>
        </c:ser>
        <c:dLbls>
          <c:showLegendKey val="0"/>
          <c:showVal val="1"/>
          <c:showCatName val="0"/>
          <c:showSerName val="0"/>
          <c:showPercent val="0"/>
          <c:showBubbleSize val="0"/>
        </c:dLbls>
        <c:gapWidth val="219"/>
        <c:overlap val="-27"/>
        <c:axId val="-2135258936"/>
        <c:axId val="-2135158296"/>
      </c:barChart>
      <c:lineChart>
        <c:grouping val="standard"/>
        <c:varyColors val="0"/>
        <c:ser>
          <c:idx val="1"/>
          <c:order val="1"/>
          <c:tx>
            <c:strRef>
              <c:f>Foglio1!$C$1</c:f>
              <c:strCache>
                <c:ptCount val="1"/>
                <c:pt idx="0">
                  <c:v>Index vs. year ago</c:v>
                </c:pt>
              </c:strCache>
            </c:strRef>
          </c:tx>
          <c:spPr>
            <a:ln w="28575" cap="rnd">
              <a:solidFill>
                <a:schemeClr val="accent4"/>
              </a:solidFill>
              <a:round/>
            </a:ln>
            <a:effectLst/>
          </c:spPr>
          <c:marker>
            <c:symbol val="none"/>
          </c:marker>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328-4246-AE93-1230047057E2}"/>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E328-4246-AE93-1230047057E2}"/>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328-4246-AE93-1230047057E2}"/>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E328-4246-AE93-1230047057E2}"/>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E328-4246-AE93-1230047057E2}"/>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E328-4246-AE93-1230047057E2}"/>
                </c:ext>
              </c:extLst>
            </c:dLbl>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E328-4246-AE93-1230047057E2}"/>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E328-4246-AE93-1230047057E2}"/>
                </c:ext>
              </c:extLst>
            </c:dLbl>
            <c:dLbl>
              <c:idx val="8"/>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E328-4246-AE93-1230047057E2}"/>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E328-4246-AE93-1230047057E2}"/>
                </c:ext>
              </c:extLst>
            </c:dLbl>
            <c:dLbl>
              <c:idx val="1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E328-4246-AE93-1230047057E2}"/>
                </c:ext>
              </c:extLst>
            </c:dLbl>
            <c:dLbl>
              <c:idx val="1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E328-4246-AE93-1230047057E2}"/>
                </c:ext>
              </c:extLst>
            </c:dLbl>
            <c:dLbl>
              <c:idx val="1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E328-4246-AE93-1230047057E2}"/>
                </c:ext>
              </c:extLst>
            </c:dLbl>
            <c:dLbl>
              <c:idx val="1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E328-4246-AE93-1230047057E2}"/>
                </c:ext>
              </c:extLst>
            </c:dLbl>
            <c:dLbl>
              <c:idx val="1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E328-4246-AE93-1230047057E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Foglio1!$A$2:$A$17</c:f>
              <c:strCache>
                <c:ptCount val="16"/>
                <c:pt idx="0">
                  <c:v>Jan-17</c:v>
                </c:pt>
                <c:pt idx="1">
                  <c:v>Feb-17</c:v>
                </c:pt>
                <c:pt idx="2">
                  <c:v>Mar-17</c:v>
                </c:pt>
                <c:pt idx="3">
                  <c:v>Apr-17</c:v>
                </c:pt>
                <c:pt idx="4">
                  <c:v>May-17</c:v>
                </c:pt>
                <c:pt idx="5">
                  <c:v>Jun-17</c:v>
                </c:pt>
                <c:pt idx="6">
                  <c:v>Jul-17</c:v>
                </c:pt>
                <c:pt idx="7">
                  <c:v>Aug-17</c:v>
                </c:pt>
                <c:pt idx="8">
                  <c:v>Sep-17</c:v>
                </c:pt>
                <c:pt idx="9">
                  <c:v>Oct-17</c:v>
                </c:pt>
                <c:pt idx="10">
                  <c:v>Nov-17</c:v>
                </c:pt>
                <c:pt idx="11">
                  <c:v>Dec-17</c:v>
                </c:pt>
                <c:pt idx="12">
                  <c:v>Gen-18</c:v>
                </c:pt>
                <c:pt idx="13">
                  <c:v>Feb-18</c:v>
                </c:pt>
                <c:pt idx="14">
                  <c:v>Mar-18</c:v>
                </c:pt>
                <c:pt idx="15">
                  <c:v>Apr-18</c:v>
                </c:pt>
              </c:strCache>
            </c:strRef>
          </c:cat>
          <c:val>
            <c:numRef>
              <c:f>Foglio1!$C$2:$C$17</c:f>
              <c:numCache>
                <c:formatCode>0</c:formatCode>
                <c:ptCount val="16"/>
                <c:pt idx="0">
                  <c:v>106.7796610169491</c:v>
                </c:pt>
                <c:pt idx="1">
                  <c:v>98.3606557377049</c:v>
                </c:pt>
                <c:pt idx="2">
                  <c:v>118.1818181818182</c:v>
                </c:pt>
                <c:pt idx="3">
                  <c:v>100.0</c:v>
                </c:pt>
                <c:pt idx="4">
                  <c:v>106.25</c:v>
                </c:pt>
                <c:pt idx="5">
                  <c:v>120.3389830508475</c:v>
                </c:pt>
                <c:pt idx="6">
                  <c:v>127.1186440677966</c:v>
                </c:pt>
                <c:pt idx="7">
                  <c:v>131.25</c:v>
                </c:pt>
                <c:pt idx="8">
                  <c:v>106.9444444444445</c:v>
                </c:pt>
                <c:pt idx="9">
                  <c:v>101.6393442622951</c:v>
                </c:pt>
                <c:pt idx="10">
                  <c:v>112.6984126984127</c:v>
                </c:pt>
                <c:pt idx="11">
                  <c:v>112.8205128205128</c:v>
                </c:pt>
                <c:pt idx="12">
                  <c:v>111.1111111111111</c:v>
                </c:pt>
                <c:pt idx="13">
                  <c:v>125.0</c:v>
                </c:pt>
                <c:pt idx="14">
                  <c:v>136.923076923077</c:v>
                </c:pt>
                <c:pt idx="15">
                  <c:v>113.8461538461538</c:v>
                </c:pt>
              </c:numCache>
            </c:numRef>
          </c:val>
          <c:smooth val="0"/>
          <c:extLst xmlns:c16r2="http://schemas.microsoft.com/office/drawing/2015/06/chart">
            <c:ext xmlns:c16="http://schemas.microsoft.com/office/drawing/2014/chart" uri="{C3380CC4-5D6E-409C-BE32-E72D297353CC}">
              <c16:uniqueId val="{00000010-E328-4246-AE93-1230047057E2}"/>
            </c:ext>
          </c:extLst>
        </c:ser>
        <c:dLbls>
          <c:showLegendKey val="0"/>
          <c:showVal val="1"/>
          <c:showCatName val="0"/>
          <c:showSerName val="0"/>
          <c:showPercent val="0"/>
          <c:showBubbleSize val="0"/>
        </c:dLbls>
        <c:marker val="1"/>
        <c:smooth val="0"/>
        <c:axId val="-2135640328"/>
        <c:axId val="-2135286552"/>
      </c:lineChart>
      <c:catAx>
        <c:axId val="-2135258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5158296"/>
        <c:crosses val="autoZero"/>
        <c:auto val="1"/>
        <c:lblAlgn val="ctr"/>
        <c:lblOffset val="100"/>
        <c:noMultiLvlLbl val="0"/>
      </c:catAx>
      <c:valAx>
        <c:axId val="-2135158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5258936"/>
        <c:crosses val="autoZero"/>
        <c:crossBetween val="between"/>
      </c:valAx>
      <c:valAx>
        <c:axId val="-213528655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5640328"/>
        <c:crosses val="max"/>
        <c:crossBetween val="between"/>
      </c:valAx>
      <c:catAx>
        <c:axId val="-2135640328"/>
        <c:scaling>
          <c:orientation val="minMax"/>
        </c:scaling>
        <c:delete val="1"/>
        <c:axPos val="b"/>
        <c:numFmt formatCode="General" sourceLinked="1"/>
        <c:majorTickMark val="out"/>
        <c:minorTickMark val="none"/>
        <c:tickLblPos val="nextTo"/>
        <c:crossAx val="-213528655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122222222222222"/>
          <c:y val="0.155014761508417"/>
          <c:w val="0.975555555555555"/>
          <c:h val="0.566382780597014"/>
        </c:manualLayout>
      </c:layout>
      <c:barChart>
        <c:barDir val="col"/>
        <c:grouping val="clustered"/>
        <c:varyColors val="0"/>
        <c:ser>
          <c:idx val="0"/>
          <c:order val="0"/>
          <c:tx>
            <c:strRef>
              <c:f>Sheet1!$B$1</c:f>
              <c:strCache>
                <c:ptCount val="1"/>
                <c:pt idx="0">
                  <c:v>2015</c:v>
                </c:pt>
              </c:strCache>
            </c:strRef>
          </c:tx>
          <c:spPr>
            <a:solidFill>
              <a:srgbClr val="24D3D8"/>
            </a:solidFill>
            <a:ln>
              <a:noFill/>
            </a:ln>
            <a:effectLst/>
          </c:spPr>
          <c:invertIfNegative val="0"/>
          <c:cat>
            <c:strRef>
              <c:f>Sheet1!$A$2:$A$12</c:f>
              <c:strCache>
                <c:ptCount val="11"/>
                <c:pt idx="0">
                  <c:v>Having access
to info</c:v>
                </c:pt>
                <c:pt idx="1">
                  <c:v>Stress-free
shopping </c:v>
                </c:pt>
                <c:pt idx="2">
                  <c:v>Discovering
new products/
brands</c:v>
                </c:pt>
                <c:pt idx="3">
                  <c:v>Feeling
like I got
"good deal" </c:v>
                </c:pt>
                <c:pt idx="4">
                  <c:v>Minimizing
spending</c:v>
                </c:pt>
                <c:pt idx="5">
                  <c:v>Completing
shopping
quickly</c:v>
                </c:pt>
                <c:pt idx="6">
                  <c:v>Having fun/enjoying myself</c:v>
                </c:pt>
                <c:pt idx="7">
                  <c:v>Purchasing high-quality products</c:v>
                </c:pt>
                <c:pt idx="8">
                  <c:v>Shopping in one place</c:v>
                </c:pt>
                <c:pt idx="9">
                  <c:v>Shopping 
to reflect values</c:v>
                </c:pt>
                <c:pt idx="10">
                  <c:v>Employee interaction</c:v>
                </c:pt>
              </c:strCache>
            </c:strRef>
          </c:cat>
          <c:val>
            <c:numRef>
              <c:f>Sheet1!$B$2:$B$12</c:f>
              <c:numCache>
                <c:formatCode>0%</c:formatCode>
                <c:ptCount val="11"/>
                <c:pt idx="0">
                  <c:v>0.668</c:v>
                </c:pt>
                <c:pt idx="1">
                  <c:v>0.515</c:v>
                </c:pt>
                <c:pt idx="2">
                  <c:v>0.499</c:v>
                </c:pt>
                <c:pt idx="3">
                  <c:v>0.398</c:v>
                </c:pt>
                <c:pt idx="4">
                  <c:v>0.403</c:v>
                </c:pt>
                <c:pt idx="5">
                  <c:v>0.418</c:v>
                </c:pt>
                <c:pt idx="6">
                  <c:v>0.348</c:v>
                </c:pt>
                <c:pt idx="7">
                  <c:v>0.29</c:v>
                </c:pt>
                <c:pt idx="8">
                  <c:v>0.322</c:v>
                </c:pt>
                <c:pt idx="9">
                  <c:v>0.275</c:v>
                </c:pt>
                <c:pt idx="10">
                  <c:v>0.093</c:v>
                </c:pt>
              </c:numCache>
            </c:numRef>
          </c:val>
          <c:extLst xmlns:c16r2="http://schemas.microsoft.com/office/drawing/2015/06/chart">
            <c:ext xmlns:c16="http://schemas.microsoft.com/office/drawing/2014/chart" uri="{C3380CC4-5D6E-409C-BE32-E72D297353CC}">
              <c16:uniqueId val="{00000000-BBE1-442C-BB3B-1E13E7282B43}"/>
            </c:ext>
          </c:extLst>
        </c:ser>
        <c:ser>
          <c:idx val="1"/>
          <c:order val="1"/>
          <c:tx>
            <c:strRef>
              <c:f>Sheet1!$C$1</c:f>
              <c:strCache>
                <c:ptCount val="1"/>
                <c:pt idx="0">
                  <c:v>2016</c:v>
                </c:pt>
              </c:strCache>
            </c:strRef>
          </c:tx>
          <c:spPr>
            <a:solidFill>
              <a:schemeClr val="accent4"/>
            </a:solidFill>
            <a:ln>
              <a:noFill/>
            </a:ln>
            <a:effectLst/>
          </c:spPr>
          <c:invertIfNegative val="0"/>
          <c:cat>
            <c:strRef>
              <c:f>Sheet1!$A$2:$A$12</c:f>
              <c:strCache>
                <c:ptCount val="11"/>
                <c:pt idx="0">
                  <c:v>Having access
to info</c:v>
                </c:pt>
                <c:pt idx="1">
                  <c:v>Stress-free
shopping </c:v>
                </c:pt>
                <c:pt idx="2">
                  <c:v>Discovering
new products/
brands</c:v>
                </c:pt>
                <c:pt idx="3">
                  <c:v>Feeling
like I got
"good deal" </c:v>
                </c:pt>
                <c:pt idx="4">
                  <c:v>Minimizing
spending</c:v>
                </c:pt>
                <c:pt idx="5">
                  <c:v>Completing
shopping
quickly</c:v>
                </c:pt>
                <c:pt idx="6">
                  <c:v>Having fun/enjoying myself</c:v>
                </c:pt>
                <c:pt idx="7">
                  <c:v>Purchasing high-quality products</c:v>
                </c:pt>
                <c:pt idx="8">
                  <c:v>Shopping in one place</c:v>
                </c:pt>
                <c:pt idx="9">
                  <c:v>Shopping 
to reflect values</c:v>
                </c:pt>
                <c:pt idx="10">
                  <c:v>Employee interaction</c:v>
                </c:pt>
              </c:strCache>
            </c:strRef>
          </c:cat>
          <c:val>
            <c:numRef>
              <c:f>Sheet1!$C$2:$C$12</c:f>
              <c:numCache>
                <c:formatCode>0%</c:formatCode>
                <c:ptCount val="11"/>
                <c:pt idx="0">
                  <c:v>0.722</c:v>
                </c:pt>
                <c:pt idx="1">
                  <c:v>0.574</c:v>
                </c:pt>
                <c:pt idx="2">
                  <c:v>0.554</c:v>
                </c:pt>
                <c:pt idx="3">
                  <c:v>0.479</c:v>
                </c:pt>
                <c:pt idx="4">
                  <c:v>0.478</c:v>
                </c:pt>
                <c:pt idx="5">
                  <c:v>0.481</c:v>
                </c:pt>
                <c:pt idx="6">
                  <c:v>0.426</c:v>
                </c:pt>
                <c:pt idx="7">
                  <c:v>0.386</c:v>
                </c:pt>
                <c:pt idx="8">
                  <c:v>0.373</c:v>
                </c:pt>
                <c:pt idx="9">
                  <c:v>0.353</c:v>
                </c:pt>
                <c:pt idx="10">
                  <c:v>0.127</c:v>
                </c:pt>
              </c:numCache>
            </c:numRef>
          </c:val>
          <c:extLst xmlns:c16r2="http://schemas.microsoft.com/office/drawing/2015/06/chart">
            <c:ext xmlns:c16="http://schemas.microsoft.com/office/drawing/2014/chart" uri="{C3380CC4-5D6E-409C-BE32-E72D297353CC}">
              <c16:uniqueId val="{00000001-BBE1-442C-BB3B-1E13E7282B43}"/>
            </c:ext>
          </c:extLst>
        </c:ser>
        <c:ser>
          <c:idx val="2"/>
          <c:order val="2"/>
          <c:tx>
            <c:strRef>
              <c:f>Sheet1!$D$1</c:f>
              <c:strCache>
                <c:ptCount val="1"/>
                <c:pt idx="0">
                  <c:v>2017</c:v>
                </c:pt>
              </c:strCache>
            </c:strRef>
          </c:tx>
          <c:spPr>
            <a:solidFill>
              <a:schemeClr val="accent3"/>
            </a:solidFill>
            <a:ln>
              <a:noFill/>
            </a:ln>
            <a:effectLst/>
          </c:spPr>
          <c:invertIfNegative val="0"/>
          <c:dLbls>
            <c:dLbl>
              <c:idx val="10"/>
              <c:layout>
                <c:manualLayout>
                  <c:x val="0.0"/>
                  <c:y val="-0.021303261999090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BBE1-442C-BB3B-1E13E7282B43}"/>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Sheet1!$A$2:$A$12</c:f>
              <c:strCache>
                <c:ptCount val="11"/>
                <c:pt idx="0">
                  <c:v>Having access
to info</c:v>
                </c:pt>
                <c:pt idx="1">
                  <c:v>Stress-free
shopping </c:v>
                </c:pt>
                <c:pt idx="2">
                  <c:v>Discovering
new products/
brands</c:v>
                </c:pt>
                <c:pt idx="3">
                  <c:v>Feeling
like I got
"good deal" </c:v>
                </c:pt>
                <c:pt idx="4">
                  <c:v>Minimizing
spending</c:v>
                </c:pt>
                <c:pt idx="5">
                  <c:v>Completing
shopping
quickly</c:v>
                </c:pt>
                <c:pt idx="6">
                  <c:v>Having fun/enjoying myself</c:v>
                </c:pt>
                <c:pt idx="7">
                  <c:v>Purchasing high-quality products</c:v>
                </c:pt>
                <c:pt idx="8">
                  <c:v>Shopping in one place</c:v>
                </c:pt>
                <c:pt idx="9">
                  <c:v>Shopping 
to reflect values</c:v>
                </c:pt>
                <c:pt idx="10">
                  <c:v>Employee interaction</c:v>
                </c:pt>
              </c:strCache>
            </c:strRef>
          </c:cat>
          <c:val>
            <c:numRef>
              <c:f>Sheet1!$D$2:$D$12</c:f>
              <c:numCache>
                <c:formatCode>0%</c:formatCode>
                <c:ptCount val="11"/>
                <c:pt idx="0">
                  <c:v>0.746</c:v>
                </c:pt>
                <c:pt idx="1">
                  <c:v>0.579</c:v>
                </c:pt>
                <c:pt idx="2">
                  <c:v>0.556</c:v>
                </c:pt>
                <c:pt idx="3">
                  <c:v>0.492</c:v>
                </c:pt>
                <c:pt idx="4">
                  <c:v>0.484</c:v>
                </c:pt>
                <c:pt idx="5">
                  <c:v>0.476</c:v>
                </c:pt>
                <c:pt idx="6">
                  <c:v>0.41</c:v>
                </c:pt>
                <c:pt idx="7">
                  <c:v>0.379</c:v>
                </c:pt>
                <c:pt idx="8">
                  <c:v>0.376</c:v>
                </c:pt>
                <c:pt idx="9">
                  <c:v>0.353</c:v>
                </c:pt>
                <c:pt idx="10">
                  <c:v>0.108</c:v>
                </c:pt>
              </c:numCache>
            </c:numRef>
          </c:val>
          <c:extLst xmlns:c16r2="http://schemas.microsoft.com/office/drawing/2015/06/chart">
            <c:ext xmlns:c16="http://schemas.microsoft.com/office/drawing/2014/chart" uri="{C3380CC4-5D6E-409C-BE32-E72D297353CC}">
              <c16:uniqueId val="{00000003-BBE1-442C-BB3B-1E13E7282B43}"/>
            </c:ext>
          </c:extLst>
        </c:ser>
        <c:dLbls>
          <c:showLegendKey val="0"/>
          <c:showVal val="0"/>
          <c:showCatName val="0"/>
          <c:showSerName val="0"/>
          <c:showPercent val="0"/>
          <c:showBubbleSize val="0"/>
        </c:dLbls>
        <c:gapWidth val="150"/>
        <c:axId val="-2079657496"/>
        <c:axId val="2064852152"/>
      </c:barChart>
      <c:catAx>
        <c:axId val="-2079657496"/>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064852152"/>
        <c:crosses val="autoZero"/>
        <c:auto val="1"/>
        <c:lblAlgn val="ctr"/>
        <c:lblOffset val="100"/>
        <c:noMultiLvlLbl val="0"/>
      </c:catAx>
      <c:valAx>
        <c:axId val="2064852152"/>
        <c:scaling>
          <c:orientation val="minMax"/>
          <c:max val="0.8"/>
          <c:min val="0.05"/>
        </c:scaling>
        <c:delete val="0"/>
        <c:axPos val="l"/>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079657496"/>
        <c:crosses val="autoZero"/>
        <c:crossBetween val="between"/>
      </c:valAx>
      <c:spPr>
        <a:noFill/>
        <a:ln>
          <a:noFill/>
        </a:ln>
        <a:effectLst/>
      </c:spPr>
    </c:plotArea>
    <c:legend>
      <c:legendPos val="t"/>
      <c:layout>
        <c:manualLayout>
          <c:xMode val="edge"/>
          <c:yMode val="edge"/>
          <c:x val="0.36830769903762"/>
          <c:y val="0.0"/>
          <c:w val="0.180864829396325"/>
          <c:h val="0.077331740076106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21799323887332"/>
          <c:y val="0.164383749621563"/>
          <c:w val="0.975640135222534"/>
          <c:h val="0.73703014090877"/>
        </c:manualLayout>
      </c:layout>
      <c:barChart>
        <c:barDir val="col"/>
        <c:grouping val="percentStacked"/>
        <c:varyColors val="0"/>
        <c:ser>
          <c:idx val="0"/>
          <c:order val="0"/>
          <c:tx>
            <c:strRef>
              <c:f>Sheet1!$B$1</c:f>
              <c:strCache>
                <c:ptCount val="1"/>
                <c:pt idx="0">
                  <c:v>Stock-up</c:v>
                </c:pt>
              </c:strCache>
            </c:strRef>
          </c:tx>
          <c:spPr>
            <a:solidFill>
              <a:srgbClr val="24D3D8"/>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Sheet1!$A$14:$A$15</c:f>
              <c:strCache>
                <c:ptCount val="2"/>
                <c:pt idx="0">
                  <c:v>Feb 2017</c:v>
                </c:pt>
                <c:pt idx="1">
                  <c:v>Feb 2018</c:v>
                </c:pt>
              </c:strCache>
            </c:strRef>
          </c:cat>
          <c:val>
            <c:numRef>
              <c:f>Sheet1!$B$14:$B$15</c:f>
              <c:numCache>
                <c:formatCode>0%</c:formatCode>
                <c:ptCount val="2"/>
                <c:pt idx="0">
                  <c:v>0.253</c:v>
                </c:pt>
                <c:pt idx="1">
                  <c:v>0.375</c:v>
                </c:pt>
              </c:numCache>
            </c:numRef>
          </c:val>
          <c:extLst xmlns:c16r2="http://schemas.microsoft.com/office/drawing/2015/06/chart">
            <c:ext xmlns:c16="http://schemas.microsoft.com/office/drawing/2014/chart" uri="{C3380CC4-5D6E-409C-BE32-E72D297353CC}">
              <c16:uniqueId val="{00000000-B144-475E-8052-CD9B904122F1}"/>
            </c:ext>
          </c:extLst>
        </c:ser>
        <c:ser>
          <c:idx val="1"/>
          <c:order val="1"/>
          <c:tx>
            <c:strRef>
              <c:f>Sheet1!$C$1</c:f>
              <c:strCache>
                <c:ptCount val="1"/>
                <c:pt idx="0">
                  <c:v>Fill-in</c:v>
                </c:pt>
              </c:strCache>
            </c:strRef>
          </c:tx>
          <c:spPr>
            <a:solidFill>
              <a:schemeClr val="accent4"/>
            </a:solidFill>
            <a:ln>
              <a:noFill/>
            </a:ln>
            <a:effectLst/>
          </c:spPr>
          <c:invertIfNegative val="0"/>
          <c:dLbls>
            <c:spPr>
              <a:noFill/>
              <a:ln>
                <a:noFill/>
              </a:ln>
              <a:effectLst/>
            </c:spPr>
            <c:txPr>
              <a:bodyPr wrap="square" lIns="38100" tIns="19050" rIns="38100" bIns="19050" anchor="ctr">
                <a:spAutoFit/>
              </a:bodyPr>
              <a:lstStyle/>
              <a:p>
                <a:pPr>
                  <a:defRPr sz="1600" b="1">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Sheet1!$A$14:$A$15</c:f>
              <c:strCache>
                <c:ptCount val="2"/>
                <c:pt idx="0">
                  <c:v>Feb 2017</c:v>
                </c:pt>
                <c:pt idx="1">
                  <c:v>Feb 2018</c:v>
                </c:pt>
              </c:strCache>
            </c:strRef>
          </c:cat>
          <c:val>
            <c:numRef>
              <c:f>Sheet1!$C$14:$C$15</c:f>
              <c:numCache>
                <c:formatCode>0%</c:formatCode>
                <c:ptCount val="2"/>
                <c:pt idx="0">
                  <c:v>0.589</c:v>
                </c:pt>
                <c:pt idx="1">
                  <c:v>0.483</c:v>
                </c:pt>
              </c:numCache>
            </c:numRef>
          </c:val>
          <c:extLst xmlns:c16r2="http://schemas.microsoft.com/office/drawing/2015/06/chart">
            <c:ext xmlns:c16="http://schemas.microsoft.com/office/drawing/2014/chart" uri="{C3380CC4-5D6E-409C-BE32-E72D297353CC}">
              <c16:uniqueId val="{00000001-B144-475E-8052-CD9B904122F1}"/>
            </c:ext>
          </c:extLst>
        </c:ser>
        <c:ser>
          <c:idx val="2"/>
          <c:order val="2"/>
          <c:tx>
            <c:strRef>
              <c:f>Sheet1!$D$1</c:f>
              <c:strCache>
                <c:ptCount val="1"/>
                <c:pt idx="0">
                  <c:v>Immediate use</c:v>
                </c:pt>
              </c:strCache>
            </c:strRef>
          </c:tx>
          <c:spPr>
            <a:solidFill>
              <a:schemeClr val="accent3"/>
            </a:solidFill>
            <a:ln>
              <a:noFill/>
            </a:ln>
            <a:effectLst/>
          </c:spPr>
          <c:invertIfNegative val="0"/>
          <c:dLbls>
            <c:spPr>
              <a:noFill/>
              <a:ln>
                <a:noFill/>
              </a:ln>
              <a:effectLst/>
            </c:spPr>
            <c:txPr>
              <a:bodyPr wrap="square" lIns="38100" tIns="19050" rIns="38100" bIns="19050" anchor="ctr">
                <a:spAutoFit/>
              </a:bodyPr>
              <a:lstStyle/>
              <a:p>
                <a:pPr>
                  <a:defRPr sz="16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Sheet1!$A$14:$A$15</c:f>
              <c:strCache>
                <c:ptCount val="2"/>
                <c:pt idx="0">
                  <c:v>Feb 2017</c:v>
                </c:pt>
                <c:pt idx="1">
                  <c:v>Feb 2018</c:v>
                </c:pt>
              </c:strCache>
            </c:strRef>
          </c:cat>
          <c:val>
            <c:numRef>
              <c:f>Sheet1!$D$14:$D$15</c:f>
              <c:numCache>
                <c:formatCode>0%</c:formatCode>
                <c:ptCount val="2"/>
                <c:pt idx="0">
                  <c:v>0.158</c:v>
                </c:pt>
                <c:pt idx="1">
                  <c:v>0.142</c:v>
                </c:pt>
              </c:numCache>
            </c:numRef>
          </c:val>
          <c:extLst xmlns:c16r2="http://schemas.microsoft.com/office/drawing/2015/06/chart">
            <c:ext xmlns:c16="http://schemas.microsoft.com/office/drawing/2014/chart" uri="{C3380CC4-5D6E-409C-BE32-E72D297353CC}">
              <c16:uniqueId val="{00000002-B144-475E-8052-CD9B904122F1}"/>
            </c:ext>
          </c:extLst>
        </c:ser>
        <c:dLbls>
          <c:showLegendKey val="0"/>
          <c:showVal val="1"/>
          <c:showCatName val="0"/>
          <c:showSerName val="0"/>
          <c:showPercent val="0"/>
          <c:showBubbleSize val="0"/>
        </c:dLbls>
        <c:gapWidth val="33"/>
        <c:overlap val="100"/>
        <c:axId val="-2135184056"/>
        <c:axId val="-2135191784"/>
      </c:barChart>
      <c:catAx>
        <c:axId val="-2135184056"/>
        <c:scaling>
          <c:orientation val="minMax"/>
        </c:scaling>
        <c:delete val="0"/>
        <c:axPos val="b"/>
        <c:numFmt formatCode="General" sourceLinked="0"/>
        <c:majorTickMark val="out"/>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35191784"/>
        <c:crosses val="autoZero"/>
        <c:auto val="0"/>
        <c:lblAlgn val="ctr"/>
        <c:lblOffset val="100"/>
        <c:noMultiLvlLbl val="0"/>
      </c:catAx>
      <c:valAx>
        <c:axId val="-2135191784"/>
        <c:scaling>
          <c:orientation val="minMax"/>
          <c:max val="1.0"/>
        </c:scaling>
        <c:delete val="1"/>
        <c:axPos val="l"/>
        <c:numFmt formatCode="0%" sourceLinked="1"/>
        <c:majorTickMark val="out"/>
        <c:minorTickMark val="none"/>
        <c:tickLblPos val="nextTo"/>
        <c:crossAx val="-2135184056"/>
        <c:crosses val="autoZero"/>
        <c:crossBetween val="between"/>
      </c:valAx>
      <c:spPr>
        <a:noFill/>
        <a:ln>
          <a:noFill/>
        </a:ln>
        <a:effectLst/>
      </c:spPr>
    </c:plotArea>
    <c:legend>
      <c:legendPos val="t"/>
      <c:layout/>
      <c:overlay val="0"/>
      <c:txPr>
        <a:bodyPr/>
        <a:lstStyle/>
        <a:p>
          <a:pPr>
            <a:defRPr sz="1400"/>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21469445469029"/>
          <c:y val="0.104834382775764"/>
          <c:w val="0.853951671745239"/>
          <c:h val="0.819304536176396"/>
        </c:manualLayout>
      </c:layout>
      <c:doughnutChart>
        <c:varyColors val="1"/>
        <c:ser>
          <c:idx val="0"/>
          <c:order val="0"/>
          <c:tx>
            <c:strRef>
              <c:f>Sheet1!$B$1</c:f>
              <c:strCache>
                <c:ptCount val="1"/>
                <c:pt idx="0">
                  <c:v>Sales</c:v>
                </c:pt>
              </c:strCache>
            </c:strRef>
          </c:tx>
          <c:spPr>
            <a:ln w="38100">
              <a:noFill/>
            </a:ln>
          </c:spPr>
          <c:dPt>
            <c:idx val="0"/>
            <c:bubble3D val="0"/>
            <c:spPr>
              <a:solidFill>
                <a:schemeClr val="accent4"/>
              </a:solidFill>
              <a:ln w="38100">
                <a:noFill/>
              </a:ln>
            </c:spPr>
            <c:extLst xmlns:c16r2="http://schemas.microsoft.com/office/drawing/2015/06/chart">
              <c:ext xmlns:c16="http://schemas.microsoft.com/office/drawing/2014/chart" uri="{C3380CC4-5D6E-409C-BE32-E72D297353CC}">
                <c16:uniqueId val="{00000001-69BF-41C0-AA4C-8622FB400222}"/>
              </c:ext>
            </c:extLst>
          </c:dPt>
          <c:dPt>
            <c:idx val="1"/>
            <c:bubble3D val="0"/>
            <c:spPr>
              <a:solidFill>
                <a:schemeClr val="accent4">
                  <a:alpha val="30000"/>
                </a:schemeClr>
              </a:solidFill>
              <a:ln w="38100">
                <a:noFill/>
              </a:ln>
            </c:spPr>
            <c:extLst xmlns:c16r2="http://schemas.microsoft.com/office/drawing/2015/06/chart">
              <c:ext xmlns:c16="http://schemas.microsoft.com/office/drawing/2014/chart" uri="{C3380CC4-5D6E-409C-BE32-E72D297353CC}">
                <c16:uniqueId val="{00000003-69BF-41C0-AA4C-8622FB400222}"/>
              </c:ext>
            </c:extLst>
          </c:dPt>
          <c:dLbls>
            <c:delete val="1"/>
          </c:dLbls>
          <c:cat>
            <c:strRef>
              <c:f>Sheet1!$A$2:$A$3</c:f>
              <c:strCache>
                <c:ptCount val="2"/>
                <c:pt idx="0">
                  <c:v>1st Qtr</c:v>
                </c:pt>
                <c:pt idx="1">
                  <c:v>2nd Qtr</c:v>
                </c:pt>
              </c:strCache>
            </c:strRef>
          </c:cat>
          <c:val>
            <c:numRef>
              <c:f>Sheet1!$B$2:$B$3</c:f>
              <c:numCache>
                <c:formatCode>0%</c:formatCode>
                <c:ptCount val="2"/>
                <c:pt idx="0">
                  <c:v>0.11</c:v>
                </c:pt>
                <c:pt idx="1">
                  <c:v>0.89</c:v>
                </c:pt>
              </c:numCache>
            </c:numRef>
          </c:val>
          <c:extLst xmlns:c16r2="http://schemas.microsoft.com/office/drawing/2015/06/chart">
            <c:ext xmlns:c16="http://schemas.microsoft.com/office/drawing/2014/chart" uri="{C3380CC4-5D6E-409C-BE32-E72D297353CC}">
              <c16:uniqueId val="{00000004-69BF-41C0-AA4C-8622FB400222}"/>
            </c:ext>
          </c:extLst>
        </c:ser>
        <c:dLbls>
          <c:showLegendKey val="0"/>
          <c:showVal val="1"/>
          <c:showCatName val="0"/>
          <c:showSerName val="0"/>
          <c:showPercent val="0"/>
          <c:showBubbleSize val="0"/>
          <c:showLeaderLines val="1"/>
        </c:dLbls>
        <c:firstSliceAng val="0"/>
        <c:holeSize val="85"/>
      </c:doughnutChart>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21469445469029"/>
          <c:y val="0.104834382775764"/>
          <c:w val="0.853951671745239"/>
          <c:h val="0.819304536176396"/>
        </c:manualLayout>
      </c:layout>
      <c:doughnutChart>
        <c:varyColors val="1"/>
        <c:ser>
          <c:idx val="0"/>
          <c:order val="0"/>
          <c:tx>
            <c:strRef>
              <c:f>Sheet1!$B$1</c:f>
              <c:strCache>
                <c:ptCount val="1"/>
                <c:pt idx="0">
                  <c:v>Sales</c:v>
                </c:pt>
              </c:strCache>
            </c:strRef>
          </c:tx>
          <c:spPr>
            <a:ln w="38100">
              <a:noFill/>
            </a:ln>
          </c:spPr>
          <c:dPt>
            <c:idx val="0"/>
            <c:bubble3D val="0"/>
            <c:spPr>
              <a:solidFill>
                <a:schemeClr val="accent2">
                  <a:lumMod val="50000"/>
                </a:schemeClr>
              </a:solidFill>
              <a:ln w="38100">
                <a:noFill/>
              </a:ln>
            </c:spPr>
            <c:extLst xmlns:c16r2="http://schemas.microsoft.com/office/drawing/2015/06/chart">
              <c:ext xmlns:c16="http://schemas.microsoft.com/office/drawing/2014/chart" uri="{C3380CC4-5D6E-409C-BE32-E72D297353CC}">
                <c16:uniqueId val="{00000001-42A7-435F-A251-AF2450C2EB56}"/>
              </c:ext>
            </c:extLst>
          </c:dPt>
          <c:dPt>
            <c:idx val="1"/>
            <c:bubble3D val="0"/>
            <c:spPr>
              <a:solidFill>
                <a:schemeClr val="accent2">
                  <a:lumMod val="50000"/>
                  <a:alpha val="30000"/>
                </a:schemeClr>
              </a:solidFill>
              <a:ln w="38100">
                <a:noFill/>
              </a:ln>
            </c:spPr>
            <c:extLst xmlns:c16r2="http://schemas.microsoft.com/office/drawing/2015/06/chart">
              <c:ext xmlns:c16="http://schemas.microsoft.com/office/drawing/2014/chart" uri="{C3380CC4-5D6E-409C-BE32-E72D297353CC}">
                <c16:uniqueId val="{00000003-42A7-435F-A251-AF2450C2EB56}"/>
              </c:ext>
            </c:extLst>
          </c:dPt>
          <c:dLbls>
            <c:delete val="1"/>
          </c:dLbls>
          <c:cat>
            <c:strRef>
              <c:f>Sheet1!$A$2:$A$3</c:f>
              <c:strCache>
                <c:ptCount val="2"/>
                <c:pt idx="0">
                  <c:v>1st Qtr</c:v>
                </c:pt>
                <c:pt idx="1">
                  <c:v>2nd Qtr</c:v>
                </c:pt>
              </c:strCache>
            </c:strRef>
          </c:cat>
          <c:val>
            <c:numRef>
              <c:f>Sheet1!$B$2:$B$3</c:f>
              <c:numCache>
                <c:formatCode>0%</c:formatCode>
                <c:ptCount val="2"/>
                <c:pt idx="0">
                  <c:v>0.28</c:v>
                </c:pt>
                <c:pt idx="1">
                  <c:v>0.72</c:v>
                </c:pt>
              </c:numCache>
            </c:numRef>
          </c:val>
          <c:extLst xmlns:c16r2="http://schemas.microsoft.com/office/drawing/2015/06/chart">
            <c:ext xmlns:c16="http://schemas.microsoft.com/office/drawing/2014/chart" uri="{C3380CC4-5D6E-409C-BE32-E72D297353CC}">
              <c16:uniqueId val="{00000004-42A7-435F-A251-AF2450C2EB56}"/>
            </c:ext>
          </c:extLst>
        </c:ser>
        <c:dLbls>
          <c:showLegendKey val="0"/>
          <c:showVal val="1"/>
          <c:showCatName val="0"/>
          <c:showSerName val="0"/>
          <c:showPercent val="0"/>
          <c:showBubbleSize val="0"/>
          <c:showLeaderLines val="1"/>
        </c:dLbls>
        <c:firstSliceAng val="0"/>
        <c:holeSize val="85"/>
      </c:doughnutChart>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21469445469029"/>
          <c:y val="0.104834382775764"/>
          <c:w val="0.853951671745239"/>
          <c:h val="0.819304536176396"/>
        </c:manualLayout>
      </c:layout>
      <c:doughnutChart>
        <c:varyColors val="1"/>
        <c:ser>
          <c:idx val="0"/>
          <c:order val="0"/>
          <c:tx>
            <c:strRef>
              <c:f>Sheet1!$B$1</c:f>
              <c:strCache>
                <c:ptCount val="1"/>
                <c:pt idx="0">
                  <c:v>Sales</c:v>
                </c:pt>
              </c:strCache>
            </c:strRef>
          </c:tx>
          <c:spPr>
            <a:ln w="38100">
              <a:noFill/>
            </a:ln>
          </c:spPr>
          <c:dPt>
            <c:idx val="0"/>
            <c:bubble3D val="0"/>
            <c:spPr>
              <a:solidFill>
                <a:schemeClr val="tx2">
                  <a:lumMod val="75000"/>
                </a:schemeClr>
              </a:solidFill>
              <a:ln w="38100">
                <a:noFill/>
              </a:ln>
            </c:spPr>
            <c:extLst xmlns:c16r2="http://schemas.microsoft.com/office/drawing/2015/06/chart">
              <c:ext xmlns:c16="http://schemas.microsoft.com/office/drawing/2014/chart" uri="{C3380CC4-5D6E-409C-BE32-E72D297353CC}">
                <c16:uniqueId val="{00000001-2050-4450-82B9-B637132887E7}"/>
              </c:ext>
            </c:extLst>
          </c:dPt>
          <c:dPt>
            <c:idx val="1"/>
            <c:bubble3D val="0"/>
            <c:spPr>
              <a:solidFill>
                <a:schemeClr val="tx2">
                  <a:lumMod val="75000"/>
                  <a:alpha val="30000"/>
                </a:schemeClr>
              </a:solidFill>
              <a:ln w="38100">
                <a:noFill/>
              </a:ln>
            </c:spPr>
            <c:extLst xmlns:c16r2="http://schemas.microsoft.com/office/drawing/2015/06/chart">
              <c:ext xmlns:c16="http://schemas.microsoft.com/office/drawing/2014/chart" uri="{C3380CC4-5D6E-409C-BE32-E72D297353CC}">
                <c16:uniqueId val="{00000003-2050-4450-82B9-B637132887E7}"/>
              </c:ext>
            </c:extLst>
          </c:dPt>
          <c:dLbls>
            <c:delete val="1"/>
          </c:dLbls>
          <c:cat>
            <c:strRef>
              <c:f>Sheet1!$A$2:$A$3</c:f>
              <c:strCache>
                <c:ptCount val="2"/>
                <c:pt idx="0">
                  <c:v>1st Qtr</c:v>
                </c:pt>
                <c:pt idx="1">
                  <c:v>2nd Qtr</c:v>
                </c:pt>
              </c:strCache>
            </c:strRef>
          </c:cat>
          <c:val>
            <c:numRef>
              <c:f>Sheet1!$B$2:$B$3</c:f>
              <c:numCache>
                <c:formatCode>0%</c:formatCode>
                <c:ptCount val="2"/>
                <c:pt idx="0">
                  <c:v>0.11</c:v>
                </c:pt>
                <c:pt idx="1">
                  <c:v>0.89</c:v>
                </c:pt>
              </c:numCache>
            </c:numRef>
          </c:val>
          <c:extLst xmlns:c16r2="http://schemas.microsoft.com/office/drawing/2015/06/chart">
            <c:ext xmlns:c16="http://schemas.microsoft.com/office/drawing/2014/chart" uri="{C3380CC4-5D6E-409C-BE32-E72D297353CC}">
              <c16:uniqueId val="{00000004-2050-4450-82B9-B637132887E7}"/>
            </c:ext>
          </c:extLst>
        </c:ser>
        <c:dLbls>
          <c:showLegendKey val="0"/>
          <c:showVal val="1"/>
          <c:showCatName val="0"/>
          <c:showSerName val="0"/>
          <c:showPercent val="0"/>
          <c:showBubbleSize val="0"/>
          <c:showLeaderLines val="1"/>
        </c:dLbls>
        <c:firstSliceAng val="0"/>
        <c:holeSize val="85"/>
      </c:doughnutChart>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21469445469029"/>
          <c:y val="0.104834382775764"/>
          <c:w val="0.853951671745239"/>
          <c:h val="0.819304536176396"/>
        </c:manualLayout>
      </c:layout>
      <c:doughnutChart>
        <c:varyColors val="1"/>
        <c:ser>
          <c:idx val="0"/>
          <c:order val="0"/>
          <c:tx>
            <c:strRef>
              <c:f>Sheet1!$B$1</c:f>
              <c:strCache>
                <c:ptCount val="1"/>
                <c:pt idx="0">
                  <c:v>Sales</c:v>
                </c:pt>
              </c:strCache>
            </c:strRef>
          </c:tx>
          <c:spPr>
            <a:ln w="38100">
              <a:noFill/>
            </a:ln>
          </c:spPr>
          <c:dPt>
            <c:idx val="0"/>
            <c:bubble3D val="0"/>
            <c:spPr>
              <a:solidFill>
                <a:schemeClr val="accent3">
                  <a:lumMod val="75000"/>
                </a:schemeClr>
              </a:solidFill>
              <a:ln w="38100">
                <a:noFill/>
              </a:ln>
            </c:spPr>
            <c:extLst xmlns:c16r2="http://schemas.microsoft.com/office/drawing/2015/06/chart">
              <c:ext xmlns:c16="http://schemas.microsoft.com/office/drawing/2014/chart" uri="{C3380CC4-5D6E-409C-BE32-E72D297353CC}">
                <c16:uniqueId val="{00000001-EB69-42C1-8C61-AA9F83C49F7D}"/>
              </c:ext>
            </c:extLst>
          </c:dPt>
          <c:dPt>
            <c:idx val="1"/>
            <c:bubble3D val="0"/>
            <c:spPr>
              <a:solidFill>
                <a:schemeClr val="accent3">
                  <a:lumMod val="50000"/>
                  <a:alpha val="30000"/>
                </a:schemeClr>
              </a:solidFill>
              <a:ln w="38100">
                <a:noFill/>
              </a:ln>
            </c:spPr>
            <c:extLst xmlns:c16r2="http://schemas.microsoft.com/office/drawing/2015/06/chart">
              <c:ext xmlns:c16="http://schemas.microsoft.com/office/drawing/2014/chart" uri="{C3380CC4-5D6E-409C-BE32-E72D297353CC}">
                <c16:uniqueId val="{00000003-EB69-42C1-8C61-AA9F83C49F7D}"/>
              </c:ext>
            </c:extLst>
          </c:dPt>
          <c:dLbls>
            <c:delete val="1"/>
          </c:dLbls>
          <c:cat>
            <c:strRef>
              <c:f>Sheet1!$A$2:$A$3</c:f>
              <c:strCache>
                <c:ptCount val="2"/>
                <c:pt idx="0">
                  <c:v>1st Qtr</c:v>
                </c:pt>
                <c:pt idx="1">
                  <c:v>2nd Qtr</c:v>
                </c:pt>
              </c:strCache>
            </c:strRef>
          </c:cat>
          <c:val>
            <c:numRef>
              <c:f>Sheet1!$B$2:$B$3</c:f>
              <c:numCache>
                <c:formatCode>0%</c:formatCode>
                <c:ptCount val="2"/>
                <c:pt idx="0">
                  <c:v>0.51</c:v>
                </c:pt>
                <c:pt idx="1">
                  <c:v>0.49</c:v>
                </c:pt>
              </c:numCache>
            </c:numRef>
          </c:val>
          <c:extLst xmlns:c16r2="http://schemas.microsoft.com/office/drawing/2015/06/chart">
            <c:ext xmlns:c16="http://schemas.microsoft.com/office/drawing/2014/chart" uri="{C3380CC4-5D6E-409C-BE32-E72D297353CC}">
              <c16:uniqueId val="{00000004-EB69-42C1-8C61-AA9F83C49F7D}"/>
            </c:ext>
          </c:extLst>
        </c:ser>
        <c:dLbls>
          <c:showLegendKey val="0"/>
          <c:showVal val="1"/>
          <c:showCatName val="0"/>
          <c:showSerName val="0"/>
          <c:showPercent val="0"/>
          <c:showBubbleSize val="0"/>
          <c:showLeaderLines val="1"/>
        </c:dLbls>
        <c:firstSliceAng val="0"/>
        <c:holeSize val="85"/>
      </c:doughnutChart>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6A69FB-2159-457A-B241-1673E8A89860}" type="datetimeFigureOut">
              <a:rPr lang="en-US" smtClean="0"/>
              <a:t>10/4/18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0B7BB-B85E-422B-AC3A-6769E345210F}" type="slidenum">
              <a:rPr lang="en-US" smtClean="0"/>
              <a:t>‹#›</a:t>
            </a:fld>
            <a:endParaRPr lang="en-US"/>
          </a:p>
        </p:txBody>
      </p:sp>
    </p:spTree>
    <p:extLst>
      <p:ext uri="{BB962C8B-B14F-4D97-AF65-F5344CB8AC3E}">
        <p14:creationId xmlns:p14="http://schemas.microsoft.com/office/powerpoint/2010/main" val="3409632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3975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5015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7349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4351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0915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3715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0326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4590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3824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9239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0318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6946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1312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6976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4533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BF9689-E7FC-411D-B51D-24DF31D872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6C7FF72-BBA1-43B0-BBE0-026917D897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6EF5783-46EC-4A17-B60C-1ADC7F3572E0}"/>
              </a:ext>
            </a:extLst>
          </p:cNvPr>
          <p:cNvSpPr>
            <a:spLocks noGrp="1"/>
          </p:cNvSpPr>
          <p:nvPr>
            <p:ph type="dt" sz="half" idx="10"/>
          </p:nvPr>
        </p:nvSpPr>
        <p:spPr/>
        <p:txBody>
          <a:bodyPr/>
          <a:lstStyle/>
          <a:p>
            <a:fld id="{8E1E7B88-91D1-4920-A0D5-F0CAC258B1C4}" type="datetimeFigureOut">
              <a:rPr lang="en-US" smtClean="0"/>
              <a:t>10/4/18</a:t>
            </a:fld>
            <a:endParaRPr lang="en-US"/>
          </a:p>
        </p:txBody>
      </p:sp>
      <p:sp>
        <p:nvSpPr>
          <p:cNvPr id="5" name="Footer Placeholder 4">
            <a:extLst>
              <a:ext uri="{FF2B5EF4-FFF2-40B4-BE49-F238E27FC236}">
                <a16:creationId xmlns:a16="http://schemas.microsoft.com/office/drawing/2014/main" xmlns="" id="{963B064D-7FFC-47F5-8293-D7DD00724C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B24F62B-B01C-43B9-930B-DED0822E7EF2}"/>
              </a:ext>
            </a:extLst>
          </p:cNvPr>
          <p:cNvSpPr>
            <a:spLocks noGrp="1"/>
          </p:cNvSpPr>
          <p:nvPr>
            <p:ph type="sldNum" sz="quarter" idx="12"/>
          </p:nvPr>
        </p:nvSpPr>
        <p:spPr/>
        <p:txBody>
          <a:bodyPr/>
          <a:lstStyle/>
          <a:p>
            <a:fld id="{495C9133-4822-451E-B6BA-B08077C8FA90}" type="slidenum">
              <a:rPr lang="en-US" smtClean="0"/>
              <a:t>‹#›</a:t>
            </a:fld>
            <a:endParaRPr lang="en-US"/>
          </a:p>
        </p:txBody>
      </p:sp>
    </p:spTree>
    <p:extLst>
      <p:ext uri="{BB962C8B-B14F-4D97-AF65-F5344CB8AC3E}">
        <p14:creationId xmlns:p14="http://schemas.microsoft.com/office/powerpoint/2010/main" val="4137289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D517BC-1188-43FA-84D1-26EF243AD5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3278E57-A041-4183-9581-3D2C285DF5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EE816F-0318-4BD5-9E35-0014C0C1B0B2}"/>
              </a:ext>
            </a:extLst>
          </p:cNvPr>
          <p:cNvSpPr>
            <a:spLocks noGrp="1"/>
          </p:cNvSpPr>
          <p:nvPr>
            <p:ph type="dt" sz="half" idx="10"/>
          </p:nvPr>
        </p:nvSpPr>
        <p:spPr/>
        <p:txBody>
          <a:bodyPr/>
          <a:lstStyle/>
          <a:p>
            <a:fld id="{8E1E7B88-91D1-4920-A0D5-F0CAC258B1C4}" type="datetimeFigureOut">
              <a:rPr lang="en-US" smtClean="0"/>
              <a:t>10/4/18</a:t>
            </a:fld>
            <a:endParaRPr lang="en-US"/>
          </a:p>
        </p:txBody>
      </p:sp>
      <p:sp>
        <p:nvSpPr>
          <p:cNvPr id="5" name="Footer Placeholder 4">
            <a:extLst>
              <a:ext uri="{FF2B5EF4-FFF2-40B4-BE49-F238E27FC236}">
                <a16:creationId xmlns:a16="http://schemas.microsoft.com/office/drawing/2014/main" xmlns="" id="{451B5AEA-46EE-4A81-8C10-A2EB034A4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E55B88A-1275-4313-A12C-058F49C34AE8}"/>
              </a:ext>
            </a:extLst>
          </p:cNvPr>
          <p:cNvSpPr>
            <a:spLocks noGrp="1"/>
          </p:cNvSpPr>
          <p:nvPr>
            <p:ph type="sldNum" sz="quarter" idx="12"/>
          </p:nvPr>
        </p:nvSpPr>
        <p:spPr/>
        <p:txBody>
          <a:bodyPr/>
          <a:lstStyle/>
          <a:p>
            <a:fld id="{495C9133-4822-451E-B6BA-B08077C8FA90}" type="slidenum">
              <a:rPr lang="en-US" smtClean="0"/>
              <a:t>‹#›</a:t>
            </a:fld>
            <a:endParaRPr lang="en-US"/>
          </a:p>
        </p:txBody>
      </p:sp>
    </p:spTree>
    <p:extLst>
      <p:ext uri="{BB962C8B-B14F-4D97-AF65-F5344CB8AC3E}">
        <p14:creationId xmlns:p14="http://schemas.microsoft.com/office/powerpoint/2010/main" val="1792984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D3D7F52-4978-4F14-A5F9-72B618407B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21950DB-AAB5-40E7-ABA6-309886EF288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1D063A-B14E-42A4-8113-5168A9D9E907}"/>
              </a:ext>
            </a:extLst>
          </p:cNvPr>
          <p:cNvSpPr>
            <a:spLocks noGrp="1"/>
          </p:cNvSpPr>
          <p:nvPr>
            <p:ph type="dt" sz="half" idx="10"/>
          </p:nvPr>
        </p:nvSpPr>
        <p:spPr/>
        <p:txBody>
          <a:bodyPr/>
          <a:lstStyle/>
          <a:p>
            <a:fld id="{8E1E7B88-91D1-4920-A0D5-F0CAC258B1C4}" type="datetimeFigureOut">
              <a:rPr lang="en-US" smtClean="0"/>
              <a:t>10/4/18</a:t>
            </a:fld>
            <a:endParaRPr lang="en-US"/>
          </a:p>
        </p:txBody>
      </p:sp>
      <p:sp>
        <p:nvSpPr>
          <p:cNvPr id="5" name="Footer Placeholder 4">
            <a:extLst>
              <a:ext uri="{FF2B5EF4-FFF2-40B4-BE49-F238E27FC236}">
                <a16:creationId xmlns:a16="http://schemas.microsoft.com/office/drawing/2014/main" xmlns="" id="{26735280-C44C-4BB8-8CD1-F280BCC8E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21BFB0-A188-4324-8566-363C52B28DC7}"/>
              </a:ext>
            </a:extLst>
          </p:cNvPr>
          <p:cNvSpPr>
            <a:spLocks noGrp="1"/>
          </p:cNvSpPr>
          <p:nvPr>
            <p:ph type="sldNum" sz="quarter" idx="12"/>
          </p:nvPr>
        </p:nvSpPr>
        <p:spPr/>
        <p:txBody>
          <a:bodyPr/>
          <a:lstStyle/>
          <a:p>
            <a:fld id="{495C9133-4822-451E-B6BA-B08077C8FA90}" type="slidenum">
              <a:rPr lang="en-US" smtClean="0"/>
              <a:t>‹#›</a:t>
            </a:fld>
            <a:endParaRPr lang="en-US"/>
          </a:p>
        </p:txBody>
      </p:sp>
    </p:spTree>
    <p:extLst>
      <p:ext uri="{BB962C8B-B14F-4D97-AF65-F5344CB8AC3E}">
        <p14:creationId xmlns:p14="http://schemas.microsoft.com/office/powerpoint/2010/main" val="1977060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Slide 1 (White)">
    <p:bg>
      <p:bgPr>
        <a:solidFill>
          <a:srgbClr val="000000"/>
        </a:solidFill>
        <a:effectLst/>
      </p:bgPr>
    </p:bg>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xmlns="" id="{96F2B808-E34A-4740-BD0C-5418459E1372}"/>
              </a:ext>
            </a:extLst>
          </p:cNvPr>
          <p:cNvPicPr>
            <a:picLocks noChangeAspect="1"/>
          </p:cNvPicPr>
          <p:nvPr userDrawn="1"/>
        </p:nvPicPr>
        <p:blipFill rotWithShape="1">
          <a:blip r:embed="rId2"/>
          <a:srcRect l="7112"/>
          <a:stretch/>
        </p:blipFill>
        <p:spPr>
          <a:xfrm>
            <a:off x="0" y="0"/>
            <a:ext cx="12192000" cy="6858000"/>
          </a:xfrm>
          <a:prstGeom prst="rect">
            <a:avLst/>
          </a:prstGeom>
        </p:spPr>
      </p:pic>
      <p:grpSp>
        <p:nvGrpSpPr>
          <p:cNvPr id="24" name="Group 23"/>
          <p:cNvGrpSpPr/>
          <p:nvPr userDrawn="1"/>
        </p:nvGrpSpPr>
        <p:grpSpPr>
          <a:xfrm>
            <a:off x="283231" y="6177188"/>
            <a:ext cx="3023490" cy="353862"/>
            <a:chOff x="2362310" y="2585431"/>
            <a:chExt cx="4390120" cy="513809"/>
          </a:xfrm>
        </p:grpSpPr>
        <p:pic>
          <p:nvPicPr>
            <p:cNvPr id="21" name="Picture 2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62310" y="2601760"/>
              <a:ext cx="4212000" cy="497480"/>
            </a:xfrm>
            <a:prstGeom prst="rect">
              <a:avLst/>
            </a:prstGeom>
          </p:spPr>
        </p:pic>
        <p:cxnSp>
          <p:nvCxnSpPr>
            <p:cNvPr id="22" name="Straight Connector 21"/>
            <p:cNvCxnSpPr/>
            <p:nvPr userDrawn="1"/>
          </p:nvCxnSpPr>
          <p:spPr>
            <a:xfrm>
              <a:off x="6752430" y="2585431"/>
              <a:ext cx="0" cy="49748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pic>
        <p:nvPicPr>
          <p:cNvPr id="8" name="Immagine 7">
            <a:extLst>
              <a:ext uri="{FF2B5EF4-FFF2-40B4-BE49-F238E27FC236}">
                <a16:creationId xmlns:a16="http://schemas.microsoft.com/office/drawing/2014/main" xmlns="" id="{37663659-3565-4BF1-B59A-4645B3C4D6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55302" y="6194696"/>
            <a:ext cx="1432800" cy="307600"/>
          </a:xfrm>
          <a:prstGeom prst="rect">
            <a:avLst/>
          </a:prstGeom>
        </p:spPr>
      </p:pic>
      <p:sp>
        <p:nvSpPr>
          <p:cNvPr id="10" name="TextBox 11">
            <a:extLst>
              <a:ext uri="{FF2B5EF4-FFF2-40B4-BE49-F238E27FC236}">
                <a16:creationId xmlns:a16="http://schemas.microsoft.com/office/drawing/2014/main" xmlns="" id="{085FBA98-1919-4C9F-BA74-AE8BB8B584F3}"/>
              </a:ext>
            </a:extLst>
          </p:cNvPr>
          <p:cNvSpPr txBox="1"/>
          <p:nvPr userDrawn="1"/>
        </p:nvSpPr>
        <p:spPr>
          <a:xfrm>
            <a:off x="365756" y="1049269"/>
            <a:ext cx="10568150" cy="1247842"/>
          </a:xfrm>
          <a:prstGeom prst="rect">
            <a:avLst/>
          </a:prstGeom>
          <a:noFill/>
        </p:spPr>
        <p:txBody>
          <a:bodyPr wrap="square" lIns="0" tIns="0" rIns="0" bIns="0" rtlCol="0">
            <a:spAutoFit/>
          </a:bodyPr>
          <a:lstStyle/>
          <a:p>
            <a:pPr>
              <a:lnSpc>
                <a:spcPct val="107000"/>
              </a:lnSpc>
              <a:spcBef>
                <a:spcPts val="0"/>
              </a:spcBef>
              <a:spcAft>
                <a:spcPts val="0"/>
              </a:spcAft>
            </a:pPr>
            <a:r>
              <a:rPr lang="it-IT" sz="3900" b="1" dirty="0">
                <a:solidFill>
                  <a:schemeClr val="accent1"/>
                </a:solidFill>
                <a:latin typeface="Kantar Brown" panose="020B0504020101010102" pitchFamily="34" charset="0"/>
                <a:cs typeface="Kantar Brown" panose="020B0504020101010102" pitchFamily="34" charset="0"/>
              </a:rPr>
              <a:t>POI RETAIL EXECUTION SUMMIT</a:t>
            </a:r>
          </a:p>
          <a:p>
            <a:pPr>
              <a:lnSpc>
                <a:spcPct val="107000"/>
              </a:lnSpc>
              <a:spcBef>
                <a:spcPts val="0"/>
              </a:spcBef>
              <a:spcAft>
                <a:spcPts val="0"/>
              </a:spcAft>
            </a:pPr>
            <a:r>
              <a:rPr lang="it-IT" sz="3900" b="0" dirty="0">
                <a:solidFill>
                  <a:schemeClr val="accent1"/>
                </a:solidFill>
                <a:latin typeface="Kantar Brown" panose="020B0504020101010102" pitchFamily="34" charset="0"/>
                <a:cs typeface="Kantar Brown" panose="020B0504020101010102" pitchFamily="34" charset="0"/>
              </a:rPr>
              <a:t>SEPTEMBER 28, MORRISTOWN</a:t>
            </a:r>
            <a:endParaRPr lang="en-US" sz="3900" b="0" dirty="0" err="1">
              <a:solidFill>
                <a:schemeClr val="accent1"/>
              </a:solidFill>
              <a:latin typeface="Kantar Brown" panose="020B0504020101010102" pitchFamily="34" charset="0"/>
              <a:cs typeface="Kantar Brown" panose="020B0504020101010102" pitchFamily="34" charset="0"/>
            </a:endParaRPr>
          </a:p>
        </p:txBody>
      </p:sp>
      <p:pic>
        <p:nvPicPr>
          <p:cNvPr id="14" name="Picture 4">
            <a:extLst>
              <a:ext uri="{FF2B5EF4-FFF2-40B4-BE49-F238E27FC236}">
                <a16:creationId xmlns:a16="http://schemas.microsoft.com/office/drawing/2014/main" xmlns="" id="{F8F0DE23-51F5-4E52-977B-1C03973F7DA1}"/>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b="50000"/>
          <a:stretch/>
        </p:blipFill>
        <p:spPr bwMode="auto">
          <a:xfrm>
            <a:off x="9007953" y="5669544"/>
            <a:ext cx="3169216" cy="118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4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xmlns="" id="{B9CD236E-99D6-453A-AE4D-26B5E6F5CC90}"/>
              </a:ext>
            </a:extLst>
          </p:cNvPr>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xmlns="" id="{ABFC79DF-ED58-4CF2-84E5-FB938DBB13E4}"/>
              </a:ext>
            </a:extLst>
          </p:cNvPr>
          <p:cNvSpPr>
            <a:spLocks noGrp="1"/>
          </p:cNvSpPr>
          <p:nvPr>
            <p:ph type="body" sz="quarter" idx="16"/>
          </p:nvPr>
        </p:nvSpPr>
        <p:spPr>
          <a:xfrm>
            <a:off x="357188" y="909635"/>
            <a:ext cx="11477331" cy="396875"/>
          </a:xfrm>
          <a:prstGeom prst="rect">
            <a:avLst/>
          </a:prstGeom>
        </p:spPr>
        <p:txBody>
          <a:bodyPr lIns="0"/>
          <a:lstStyle>
            <a:lvl1pPr>
              <a:defRPr sz="1800"/>
            </a:lvl1pPr>
          </a:lstStyle>
          <a:p>
            <a:pPr lvl="0"/>
            <a:r>
              <a:rPr lang="en-US"/>
              <a:t>Click to edit Master text styles</a:t>
            </a:r>
          </a:p>
        </p:txBody>
      </p:sp>
    </p:spTree>
    <p:extLst>
      <p:ext uri="{BB962C8B-B14F-4D97-AF65-F5344CB8AC3E}">
        <p14:creationId xmlns:p14="http://schemas.microsoft.com/office/powerpoint/2010/main" val="50604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9" name="Text Placeholder 7"/>
          <p:cNvSpPr>
            <a:spLocks noGrp="1"/>
          </p:cNvSpPr>
          <p:nvPr>
            <p:ph type="body" sz="quarter" idx="13"/>
          </p:nvPr>
        </p:nvSpPr>
        <p:spPr>
          <a:xfrm>
            <a:off x="360362" y="1708149"/>
            <a:ext cx="11466511" cy="4018119"/>
          </a:xfrm>
          <a:prstGeom prst="rect">
            <a:avLst/>
          </a:prstGeom>
        </p:spPr>
        <p:txBody>
          <a:bodyPr lIns="0" tIns="0" rIns="0" bIns="0">
            <a:noAutofit/>
          </a:bodyPr>
          <a:lstStyle>
            <a:lvl1pPr>
              <a:defRPr sz="140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dirty="0"/>
              <a:t>Click to edit Master title style</a:t>
            </a:r>
            <a:endParaRPr lang="en-GB" dirty="0"/>
          </a:p>
        </p:txBody>
      </p:sp>
      <p:sp>
        <p:nvSpPr>
          <p:cNvPr id="3" name="Text Placeholder 2"/>
          <p:cNvSpPr>
            <a:spLocks noGrp="1"/>
          </p:cNvSpPr>
          <p:nvPr>
            <p:ph type="body" sz="quarter" idx="16"/>
          </p:nvPr>
        </p:nvSpPr>
        <p:spPr>
          <a:xfrm>
            <a:off x="357188" y="909635"/>
            <a:ext cx="11477331" cy="396875"/>
          </a:xfrm>
          <a:prstGeom prst="rect">
            <a:avLst/>
          </a:prstGeom>
        </p:spPr>
        <p:txBody>
          <a:bodyPr lIns="0"/>
          <a:lstStyle>
            <a:lvl1pPr>
              <a:defRPr sz="1800"/>
            </a:lvl1pPr>
          </a:lstStyle>
          <a:p>
            <a:pPr lvl="0"/>
            <a:r>
              <a:rPr lang="en-US"/>
              <a:t>Click to edit Master text styles</a:t>
            </a:r>
          </a:p>
        </p:txBody>
      </p:sp>
    </p:spTree>
    <p:extLst>
      <p:ext uri="{BB962C8B-B14F-4D97-AF65-F5344CB8AC3E}">
        <p14:creationId xmlns:p14="http://schemas.microsoft.com/office/powerpoint/2010/main" val="143347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Slide (Black)">
    <p:bg>
      <p:bgPr>
        <a:solidFill>
          <a:srgbClr val="000000"/>
        </a:solidFill>
        <a:effectLst/>
      </p:bgPr>
    </p:bg>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xmlns="" id="{E1A63D71-13D0-4B57-BB04-A49286BC23D7}"/>
              </a:ext>
            </a:extLst>
          </p:cNvPr>
          <p:cNvPicPr>
            <a:picLocks noChangeAspect="1"/>
          </p:cNvPicPr>
          <p:nvPr userDrawn="1"/>
        </p:nvPicPr>
        <p:blipFill rotWithShape="1">
          <a:blip r:embed="rId2"/>
          <a:srcRect l="7112"/>
          <a:stretch/>
        </p:blipFill>
        <p:spPr>
          <a:xfrm>
            <a:off x="0" y="0"/>
            <a:ext cx="12192000" cy="6858000"/>
          </a:xfrm>
          <a:prstGeom prst="rect">
            <a:avLst/>
          </a:prstGeom>
        </p:spPr>
      </p:pic>
      <p:sp>
        <p:nvSpPr>
          <p:cNvPr id="7" name="Title 1"/>
          <p:cNvSpPr>
            <a:spLocks noGrp="1"/>
          </p:cNvSpPr>
          <p:nvPr>
            <p:ph type="ctrTitle"/>
          </p:nvPr>
        </p:nvSpPr>
        <p:spPr>
          <a:xfrm>
            <a:off x="370547" y="1137600"/>
            <a:ext cx="4666800" cy="1789200"/>
          </a:xfrm>
          <a:prstGeom prst="rect">
            <a:avLst/>
          </a:prstGeom>
        </p:spPr>
        <p:txBody>
          <a:bodyPr anchor="b">
            <a:noAutofit/>
          </a:bodyPr>
          <a:lstStyle>
            <a:lvl1pPr algn="l">
              <a:defRPr sz="2400" b="1">
                <a:solidFill>
                  <a:schemeClr val="bg1"/>
                </a:solidFill>
              </a:defRPr>
            </a:lvl1pPr>
          </a:lstStyle>
          <a:p>
            <a:r>
              <a:rPr lang="en-US" dirty="0"/>
              <a:t>Click to edit Master title style</a:t>
            </a:r>
            <a:endParaRPr lang="en-GB" dirty="0"/>
          </a:p>
        </p:txBody>
      </p:sp>
      <p:sp>
        <p:nvSpPr>
          <p:cNvPr id="8" name="Subtitle 2"/>
          <p:cNvSpPr>
            <a:spLocks noGrp="1"/>
          </p:cNvSpPr>
          <p:nvPr>
            <p:ph type="subTitle" idx="1"/>
          </p:nvPr>
        </p:nvSpPr>
        <p:spPr>
          <a:xfrm>
            <a:off x="370547" y="3146400"/>
            <a:ext cx="4666800" cy="1882800"/>
          </a:xfrm>
          <a:prstGeom prst="rect">
            <a:avLst/>
          </a:prstGeo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grpSp>
        <p:nvGrpSpPr>
          <p:cNvPr id="3" name="Gruppo 2">
            <a:extLst>
              <a:ext uri="{FF2B5EF4-FFF2-40B4-BE49-F238E27FC236}">
                <a16:creationId xmlns:a16="http://schemas.microsoft.com/office/drawing/2014/main" xmlns="" id="{B9B17B7E-3242-447B-A6FA-450F9D01E0D8}"/>
              </a:ext>
            </a:extLst>
          </p:cNvPr>
          <p:cNvGrpSpPr/>
          <p:nvPr userDrawn="1"/>
        </p:nvGrpSpPr>
        <p:grpSpPr>
          <a:xfrm>
            <a:off x="409244" y="441574"/>
            <a:ext cx="6586641" cy="507990"/>
            <a:chOff x="409244" y="441574"/>
            <a:chExt cx="6586641" cy="507990"/>
          </a:xfrm>
        </p:grpSpPr>
        <p:grpSp>
          <p:nvGrpSpPr>
            <p:cNvPr id="10" name="Group 9">
              <a:extLst>
                <a:ext uri="{FF2B5EF4-FFF2-40B4-BE49-F238E27FC236}">
                  <a16:creationId xmlns:a16="http://schemas.microsoft.com/office/drawing/2014/main" xmlns="" id="{96C8775A-5B8C-43E6-94A3-02E7599A86B8}"/>
                </a:ext>
              </a:extLst>
            </p:cNvPr>
            <p:cNvGrpSpPr/>
            <p:nvPr userDrawn="1"/>
          </p:nvGrpSpPr>
          <p:grpSpPr>
            <a:xfrm>
              <a:off x="409244" y="441574"/>
              <a:ext cx="4340399" cy="507990"/>
              <a:chOff x="2362310" y="2585431"/>
              <a:chExt cx="4390120" cy="513809"/>
            </a:xfrm>
          </p:grpSpPr>
          <p:pic>
            <p:nvPicPr>
              <p:cNvPr id="12" name="Picture 11">
                <a:extLst>
                  <a:ext uri="{FF2B5EF4-FFF2-40B4-BE49-F238E27FC236}">
                    <a16:creationId xmlns:a16="http://schemas.microsoft.com/office/drawing/2014/main" xmlns="" id="{243B6916-64E0-4780-B334-818CF1B82AF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62310" y="2601760"/>
                <a:ext cx="4212000" cy="497480"/>
              </a:xfrm>
              <a:prstGeom prst="rect">
                <a:avLst/>
              </a:prstGeom>
            </p:spPr>
          </p:pic>
          <p:cxnSp>
            <p:nvCxnSpPr>
              <p:cNvPr id="13" name="Straight Connector 12">
                <a:extLst>
                  <a:ext uri="{FF2B5EF4-FFF2-40B4-BE49-F238E27FC236}">
                    <a16:creationId xmlns:a16="http://schemas.microsoft.com/office/drawing/2014/main" xmlns="" id="{4A64928B-629E-4EC8-AC32-AE9087592A4A}"/>
                  </a:ext>
                </a:extLst>
              </p:cNvPr>
              <p:cNvCxnSpPr/>
              <p:nvPr userDrawn="1"/>
            </p:nvCxnSpPr>
            <p:spPr>
              <a:xfrm>
                <a:off x="6752430" y="2585431"/>
                <a:ext cx="0" cy="49748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pic>
          <p:nvPicPr>
            <p:cNvPr id="17" name="Immagine 16">
              <a:extLst>
                <a:ext uri="{FF2B5EF4-FFF2-40B4-BE49-F238E27FC236}">
                  <a16:creationId xmlns:a16="http://schemas.microsoft.com/office/drawing/2014/main" xmlns="" id="{3B73D506-240E-4060-9195-77436650089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40285" y="457718"/>
              <a:ext cx="2055600" cy="441306"/>
            </a:xfrm>
            <a:prstGeom prst="rect">
              <a:avLst/>
            </a:prstGeom>
          </p:spPr>
        </p:pic>
      </p:grpSp>
      <p:pic>
        <p:nvPicPr>
          <p:cNvPr id="16" name="Picture 4">
            <a:extLst>
              <a:ext uri="{FF2B5EF4-FFF2-40B4-BE49-F238E27FC236}">
                <a16:creationId xmlns:a16="http://schemas.microsoft.com/office/drawing/2014/main" xmlns="" id="{96F5BD25-D6E8-4457-8BDE-AD71DA7B2B1E}"/>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b="50000"/>
          <a:stretch/>
        </p:blipFill>
        <p:spPr bwMode="auto">
          <a:xfrm>
            <a:off x="9022784" y="5669544"/>
            <a:ext cx="3169216" cy="118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625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DE055C-AE2C-4ED9-86F8-229BA20935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4FA8DD3-525C-4AF3-A7A5-3B0C82B769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78EBB5-67AE-4928-9DA2-DB17C513A9C3}"/>
              </a:ext>
            </a:extLst>
          </p:cNvPr>
          <p:cNvSpPr>
            <a:spLocks noGrp="1"/>
          </p:cNvSpPr>
          <p:nvPr>
            <p:ph type="dt" sz="half" idx="10"/>
          </p:nvPr>
        </p:nvSpPr>
        <p:spPr/>
        <p:txBody>
          <a:bodyPr/>
          <a:lstStyle/>
          <a:p>
            <a:fld id="{8E1E7B88-91D1-4920-A0D5-F0CAC258B1C4}" type="datetimeFigureOut">
              <a:rPr lang="en-US" smtClean="0"/>
              <a:t>10/4/18</a:t>
            </a:fld>
            <a:endParaRPr lang="en-US"/>
          </a:p>
        </p:txBody>
      </p:sp>
      <p:sp>
        <p:nvSpPr>
          <p:cNvPr id="5" name="Footer Placeholder 4">
            <a:extLst>
              <a:ext uri="{FF2B5EF4-FFF2-40B4-BE49-F238E27FC236}">
                <a16:creationId xmlns:a16="http://schemas.microsoft.com/office/drawing/2014/main" xmlns="" id="{F94956CC-301C-487A-8F3E-32CA2DB2A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83FE2C-840E-4638-A4C9-E7A8CB3FB437}"/>
              </a:ext>
            </a:extLst>
          </p:cNvPr>
          <p:cNvSpPr>
            <a:spLocks noGrp="1"/>
          </p:cNvSpPr>
          <p:nvPr>
            <p:ph type="sldNum" sz="quarter" idx="12"/>
          </p:nvPr>
        </p:nvSpPr>
        <p:spPr/>
        <p:txBody>
          <a:bodyPr/>
          <a:lstStyle/>
          <a:p>
            <a:fld id="{495C9133-4822-451E-B6BA-B08077C8FA90}" type="slidenum">
              <a:rPr lang="en-US" smtClean="0"/>
              <a:t>‹#›</a:t>
            </a:fld>
            <a:endParaRPr lang="en-US"/>
          </a:p>
        </p:txBody>
      </p:sp>
    </p:spTree>
    <p:extLst>
      <p:ext uri="{BB962C8B-B14F-4D97-AF65-F5344CB8AC3E}">
        <p14:creationId xmlns:p14="http://schemas.microsoft.com/office/powerpoint/2010/main" val="453463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269E20-4C3E-46D5-894E-8971961F46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CF36ADE-8A58-4292-9491-45B28B683A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1255C1D8-1A7B-4301-B63D-50B1DA6DDBDE}"/>
              </a:ext>
            </a:extLst>
          </p:cNvPr>
          <p:cNvSpPr>
            <a:spLocks noGrp="1"/>
          </p:cNvSpPr>
          <p:nvPr>
            <p:ph type="dt" sz="half" idx="10"/>
          </p:nvPr>
        </p:nvSpPr>
        <p:spPr/>
        <p:txBody>
          <a:bodyPr/>
          <a:lstStyle/>
          <a:p>
            <a:fld id="{8E1E7B88-91D1-4920-A0D5-F0CAC258B1C4}" type="datetimeFigureOut">
              <a:rPr lang="en-US" smtClean="0"/>
              <a:t>10/4/18</a:t>
            </a:fld>
            <a:endParaRPr lang="en-US"/>
          </a:p>
        </p:txBody>
      </p:sp>
      <p:sp>
        <p:nvSpPr>
          <p:cNvPr id="5" name="Footer Placeholder 4">
            <a:extLst>
              <a:ext uri="{FF2B5EF4-FFF2-40B4-BE49-F238E27FC236}">
                <a16:creationId xmlns:a16="http://schemas.microsoft.com/office/drawing/2014/main" xmlns="" id="{316E1EB0-0B88-4B79-9119-278524F2F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8838648-1A64-4CAB-BB2B-DC081619A65B}"/>
              </a:ext>
            </a:extLst>
          </p:cNvPr>
          <p:cNvSpPr>
            <a:spLocks noGrp="1"/>
          </p:cNvSpPr>
          <p:nvPr>
            <p:ph type="sldNum" sz="quarter" idx="12"/>
          </p:nvPr>
        </p:nvSpPr>
        <p:spPr/>
        <p:txBody>
          <a:bodyPr/>
          <a:lstStyle/>
          <a:p>
            <a:fld id="{495C9133-4822-451E-B6BA-B08077C8FA90}" type="slidenum">
              <a:rPr lang="en-US" smtClean="0"/>
              <a:t>‹#›</a:t>
            </a:fld>
            <a:endParaRPr lang="en-US"/>
          </a:p>
        </p:txBody>
      </p:sp>
    </p:spTree>
    <p:extLst>
      <p:ext uri="{BB962C8B-B14F-4D97-AF65-F5344CB8AC3E}">
        <p14:creationId xmlns:p14="http://schemas.microsoft.com/office/powerpoint/2010/main" val="1123271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9C010-DB07-4188-B451-8E267F7118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6138E8F-9C93-4C41-954C-F95B4230449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344C8DB-4829-49FC-8F91-9EFB4CFFBFA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6DCFA03-11B5-4C81-BE58-E4CD34B5AB72}"/>
              </a:ext>
            </a:extLst>
          </p:cNvPr>
          <p:cNvSpPr>
            <a:spLocks noGrp="1"/>
          </p:cNvSpPr>
          <p:nvPr>
            <p:ph type="dt" sz="half" idx="10"/>
          </p:nvPr>
        </p:nvSpPr>
        <p:spPr/>
        <p:txBody>
          <a:bodyPr/>
          <a:lstStyle/>
          <a:p>
            <a:fld id="{8E1E7B88-91D1-4920-A0D5-F0CAC258B1C4}" type="datetimeFigureOut">
              <a:rPr lang="en-US" smtClean="0"/>
              <a:t>10/4/18</a:t>
            </a:fld>
            <a:endParaRPr lang="en-US"/>
          </a:p>
        </p:txBody>
      </p:sp>
      <p:sp>
        <p:nvSpPr>
          <p:cNvPr id="6" name="Footer Placeholder 5">
            <a:extLst>
              <a:ext uri="{FF2B5EF4-FFF2-40B4-BE49-F238E27FC236}">
                <a16:creationId xmlns:a16="http://schemas.microsoft.com/office/drawing/2014/main" xmlns="" id="{007EB539-CD04-47EF-8B53-7C287793BF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C04E9C6-F312-4B7A-B8D7-664892590DED}"/>
              </a:ext>
            </a:extLst>
          </p:cNvPr>
          <p:cNvSpPr>
            <a:spLocks noGrp="1"/>
          </p:cNvSpPr>
          <p:nvPr>
            <p:ph type="sldNum" sz="quarter" idx="12"/>
          </p:nvPr>
        </p:nvSpPr>
        <p:spPr/>
        <p:txBody>
          <a:bodyPr/>
          <a:lstStyle/>
          <a:p>
            <a:fld id="{495C9133-4822-451E-B6BA-B08077C8FA90}" type="slidenum">
              <a:rPr lang="en-US" smtClean="0"/>
              <a:t>‹#›</a:t>
            </a:fld>
            <a:endParaRPr lang="en-US"/>
          </a:p>
        </p:txBody>
      </p:sp>
    </p:spTree>
    <p:extLst>
      <p:ext uri="{BB962C8B-B14F-4D97-AF65-F5344CB8AC3E}">
        <p14:creationId xmlns:p14="http://schemas.microsoft.com/office/powerpoint/2010/main" val="161022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955428-822E-4A4B-AF97-775F16B144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D6F96EC-8165-4EFB-957B-E7219E177C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04C19BC7-60FD-4842-A589-E517845D3A6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17F2E46-8F29-4240-BED7-C5C9DF27FC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C2DDA751-8E2C-4C85-88B0-D97AE0A2A1D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BBA066F-5ED2-4C79-8126-E33617B6AA1B}"/>
              </a:ext>
            </a:extLst>
          </p:cNvPr>
          <p:cNvSpPr>
            <a:spLocks noGrp="1"/>
          </p:cNvSpPr>
          <p:nvPr>
            <p:ph type="dt" sz="half" idx="10"/>
          </p:nvPr>
        </p:nvSpPr>
        <p:spPr/>
        <p:txBody>
          <a:bodyPr/>
          <a:lstStyle/>
          <a:p>
            <a:fld id="{8E1E7B88-91D1-4920-A0D5-F0CAC258B1C4}" type="datetimeFigureOut">
              <a:rPr lang="en-US" smtClean="0"/>
              <a:t>10/4/18</a:t>
            </a:fld>
            <a:endParaRPr lang="en-US"/>
          </a:p>
        </p:txBody>
      </p:sp>
      <p:sp>
        <p:nvSpPr>
          <p:cNvPr id="8" name="Footer Placeholder 7">
            <a:extLst>
              <a:ext uri="{FF2B5EF4-FFF2-40B4-BE49-F238E27FC236}">
                <a16:creationId xmlns:a16="http://schemas.microsoft.com/office/drawing/2014/main" xmlns="" id="{515ED4B8-2B11-4E8A-AC9D-414078713D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40817A5-DE38-4B5A-A70E-88657556A7C3}"/>
              </a:ext>
            </a:extLst>
          </p:cNvPr>
          <p:cNvSpPr>
            <a:spLocks noGrp="1"/>
          </p:cNvSpPr>
          <p:nvPr>
            <p:ph type="sldNum" sz="quarter" idx="12"/>
          </p:nvPr>
        </p:nvSpPr>
        <p:spPr/>
        <p:txBody>
          <a:bodyPr/>
          <a:lstStyle/>
          <a:p>
            <a:fld id="{495C9133-4822-451E-B6BA-B08077C8FA90}" type="slidenum">
              <a:rPr lang="en-US" smtClean="0"/>
              <a:t>‹#›</a:t>
            </a:fld>
            <a:endParaRPr lang="en-US"/>
          </a:p>
        </p:txBody>
      </p:sp>
    </p:spTree>
    <p:extLst>
      <p:ext uri="{BB962C8B-B14F-4D97-AF65-F5344CB8AC3E}">
        <p14:creationId xmlns:p14="http://schemas.microsoft.com/office/powerpoint/2010/main" val="4228461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AAE8F7-11A1-4C17-BB1D-0F4A7F0FBB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1AF9FAA-2821-46FC-9E87-C3ABE7B6D37F}"/>
              </a:ext>
            </a:extLst>
          </p:cNvPr>
          <p:cNvSpPr>
            <a:spLocks noGrp="1"/>
          </p:cNvSpPr>
          <p:nvPr>
            <p:ph type="dt" sz="half" idx="10"/>
          </p:nvPr>
        </p:nvSpPr>
        <p:spPr/>
        <p:txBody>
          <a:bodyPr/>
          <a:lstStyle/>
          <a:p>
            <a:fld id="{8E1E7B88-91D1-4920-A0D5-F0CAC258B1C4}" type="datetimeFigureOut">
              <a:rPr lang="en-US" smtClean="0"/>
              <a:t>10/4/18</a:t>
            </a:fld>
            <a:endParaRPr lang="en-US"/>
          </a:p>
        </p:txBody>
      </p:sp>
      <p:sp>
        <p:nvSpPr>
          <p:cNvPr id="4" name="Footer Placeholder 3">
            <a:extLst>
              <a:ext uri="{FF2B5EF4-FFF2-40B4-BE49-F238E27FC236}">
                <a16:creationId xmlns:a16="http://schemas.microsoft.com/office/drawing/2014/main" xmlns="" id="{F2BFD749-E461-41AA-90E6-20AFE00B30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127D515-2BB8-4E02-9062-D8406FC43E99}"/>
              </a:ext>
            </a:extLst>
          </p:cNvPr>
          <p:cNvSpPr>
            <a:spLocks noGrp="1"/>
          </p:cNvSpPr>
          <p:nvPr>
            <p:ph type="sldNum" sz="quarter" idx="12"/>
          </p:nvPr>
        </p:nvSpPr>
        <p:spPr/>
        <p:txBody>
          <a:bodyPr/>
          <a:lstStyle/>
          <a:p>
            <a:fld id="{495C9133-4822-451E-B6BA-B08077C8FA90}" type="slidenum">
              <a:rPr lang="en-US" smtClean="0"/>
              <a:t>‹#›</a:t>
            </a:fld>
            <a:endParaRPr lang="en-US"/>
          </a:p>
        </p:txBody>
      </p:sp>
    </p:spTree>
    <p:extLst>
      <p:ext uri="{BB962C8B-B14F-4D97-AF65-F5344CB8AC3E}">
        <p14:creationId xmlns:p14="http://schemas.microsoft.com/office/powerpoint/2010/main" val="801415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D0FB593-56E3-46DF-8902-DA302DF4A670}"/>
              </a:ext>
            </a:extLst>
          </p:cNvPr>
          <p:cNvSpPr>
            <a:spLocks noGrp="1"/>
          </p:cNvSpPr>
          <p:nvPr>
            <p:ph type="dt" sz="half" idx="10"/>
          </p:nvPr>
        </p:nvSpPr>
        <p:spPr/>
        <p:txBody>
          <a:bodyPr/>
          <a:lstStyle/>
          <a:p>
            <a:fld id="{8E1E7B88-91D1-4920-A0D5-F0CAC258B1C4}" type="datetimeFigureOut">
              <a:rPr lang="en-US" smtClean="0"/>
              <a:t>10/4/18</a:t>
            </a:fld>
            <a:endParaRPr lang="en-US"/>
          </a:p>
        </p:txBody>
      </p:sp>
      <p:sp>
        <p:nvSpPr>
          <p:cNvPr id="3" name="Footer Placeholder 2">
            <a:extLst>
              <a:ext uri="{FF2B5EF4-FFF2-40B4-BE49-F238E27FC236}">
                <a16:creationId xmlns:a16="http://schemas.microsoft.com/office/drawing/2014/main" xmlns="" id="{A5975D4E-D277-45C9-805E-8D14EB70C7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F30107E-002B-42BC-BDF7-95DF9D8AD32B}"/>
              </a:ext>
            </a:extLst>
          </p:cNvPr>
          <p:cNvSpPr>
            <a:spLocks noGrp="1"/>
          </p:cNvSpPr>
          <p:nvPr>
            <p:ph type="sldNum" sz="quarter" idx="12"/>
          </p:nvPr>
        </p:nvSpPr>
        <p:spPr/>
        <p:txBody>
          <a:bodyPr/>
          <a:lstStyle/>
          <a:p>
            <a:fld id="{495C9133-4822-451E-B6BA-B08077C8FA90}" type="slidenum">
              <a:rPr lang="en-US" smtClean="0"/>
              <a:t>‹#›</a:t>
            </a:fld>
            <a:endParaRPr lang="en-US"/>
          </a:p>
        </p:txBody>
      </p:sp>
    </p:spTree>
    <p:extLst>
      <p:ext uri="{BB962C8B-B14F-4D97-AF65-F5344CB8AC3E}">
        <p14:creationId xmlns:p14="http://schemas.microsoft.com/office/powerpoint/2010/main" val="103480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A14D6B-FB10-4109-8BE4-66D20DA26C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A664369-8E7B-4D07-9E1C-D276E4AF3B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2BA83F9-0D9D-4475-81FA-16A728DCE7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EE15664-28DF-4476-96F9-78D441749411}"/>
              </a:ext>
            </a:extLst>
          </p:cNvPr>
          <p:cNvSpPr>
            <a:spLocks noGrp="1"/>
          </p:cNvSpPr>
          <p:nvPr>
            <p:ph type="dt" sz="half" idx="10"/>
          </p:nvPr>
        </p:nvSpPr>
        <p:spPr/>
        <p:txBody>
          <a:bodyPr/>
          <a:lstStyle/>
          <a:p>
            <a:fld id="{8E1E7B88-91D1-4920-A0D5-F0CAC258B1C4}" type="datetimeFigureOut">
              <a:rPr lang="en-US" smtClean="0"/>
              <a:t>10/4/18</a:t>
            </a:fld>
            <a:endParaRPr lang="en-US"/>
          </a:p>
        </p:txBody>
      </p:sp>
      <p:sp>
        <p:nvSpPr>
          <p:cNvPr id="6" name="Footer Placeholder 5">
            <a:extLst>
              <a:ext uri="{FF2B5EF4-FFF2-40B4-BE49-F238E27FC236}">
                <a16:creationId xmlns:a16="http://schemas.microsoft.com/office/drawing/2014/main" xmlns="" id="{3882994E-D907-4CC9-8AFC-66F83E3317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2EB356-8727-4E34-8F57-9C1731BD13C4}"/>
              </a:ext>
            </a:extLst>
          </p:cNvPr>
          <p:cNvSpPr>
            <a:spLocks noGrp="1"/>
          </p:cNvSpPr>
          <p:nvPr>
            <p:ph type="sldNum" sz="quarter" idx="12"/>
          </p:nvPr>
        </p:nvSpPr>
        <p:spPr/>
        <p:txBody>
          <a:bodyPr/>
          <a:lstStyle/>
          <a:p>
            <a:fld id="{495C9133-4822-451E-B6BA-B08077C8FA90}" type="slidenum">
              <a:rPr lang="en-US" smtClean="0"/>
              <a:t>‹#›</a:t>
            </a:fld>
            <a:endParaRPr lang="en-US"/>
          </a:p>
        </p:txBody>
      </p:sp>
    </p:spTree>
    <p:extLst>
      <p:ext uri="{BB962C8B-B14F-4D97-AF65-F5344CB8AC3E}">
        <p14:creationId xmlns:p14="http://schemas.microsoft.com/office/powerpoint/2010/main" val="34863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E949D-2B3D-4DF4-8BA7-AC17ACD7D4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4AEC5A2-78C9-40F1-B41A-BE118E1023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1014084-600C-4B82-BBFC-6F6B2BE66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59976FA-C6E5-4E3B-B124-C6266E2C64EF}"/>
              </a:ext>
            </a:extLst>
          </p:cNvPr>
          <p:cNvSpPr>
            <a:spLocks noGrp="1"/>
          </p:cNvSpPr>
          <p:nvPr>
            <p:ph type="dt" sz="half" idx="10"/>
          </p:nvPr>
        </p:nvSpPr>
        <p:spPr/>
        <p:txBody>
          <a:bodyPr/>
          <a:lstStyle/>
          <a:p>
            <a:fld id="{8E1E7B88-91D1-4920-A0D5-F0CAC258B1C4}" type="datetimeFigureOut">
              <a:rPr lang="en-US" smtClean="0"/>
              <a:t>10/4/18</a:t>
            </a:fld>
            <a:endParaRPr lang="en-US"/>
          </a:p>
        </p:txBody>
      </p:sp>
      <p:sp>
        <p:nvSpPr>
          <p:cNvPr id="6" name="Footer Placeholder 5">
            <a:extLst>
              <a:ext uri="{FF2B5EF4-FFF2-40B4-BE49-F238E27FC236}">
                <a16:creationId xmlns:a16="http://schemas.microsoft.com/office/drawing/2014/main" xmlns="" id="{032778F2-6A49-46E3-A7FE-BFEF9DFA6A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66E3C3E-F0F2-4C44-A65E-074827F72B91}"/>
              </a:ext>
            </a:extLst>
          </p:cNvPr>
          <p:cNvSpPr>
            <a:spLocks noGrp="1"/>
          </p:cNvSpPr>
          <p:nvPr>
            <p:ph type="sldNum" sz="quarter" idx="12"/>
          </p:nvPr>
        </p:nvSpPr>
        <p:spPr/>
        <p:txBody>
          <a:bodyPr/>
          <a:lstStyle/>
          <a:p>
            <a:fld id="{495C9133-4822-451E-B6BA-B08077C8FA90}" type="slidenum">
              <a:rPr lang="en-US" smtClean="0"/>
              <a:t>‹#›</a:t>
            </a:fld>
            <a:endParaRPr lang="en-US"/>
          </a:p>
        </p:txBody>
      </p:sp>
    </p:spTree>
    <p:extLst>
      <p:ext uri="{BB962C8B-B14F-4D97-AF65-F5344CB8AC3E}">
        <p14:creationId xmlns:p14="http://schemas.microsoft.com/office/powerpoint/2010/main" val="3575705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C559955-615D-42E1-B217-CCF07C0386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15A0473-E411-4F9F-98CA-4D27310B15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659F70-443F-42ED-A418-2E5B56A35D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E7B88-91D1-4920-A0D5-F0CAC258B1C4}" type="datetimeFigureOut">
              <a:rPr lang="en-US" smtClean="0"/>
              <a:t>10/4/18</a:t>
            </a:fld>
            <a:endParaRPr lang="en-US"/>
          </a:p>
        </p:txBody>
      </p:sp>
      <p:sp>
        <p:nvSpPr>
          <p:cNvPr id="5" name="Footer Placeholder 4">
            <a:extLst>
              <a:ext uri="{FF2B5EF4-FFF2-40B4-BE49-F238E27FC236}">
                <a16:creationId xmlns:a16="http://schemas.microsoft.com/office/drawing/2014/main" xmlns="" id="{B594333C-E780-4781-B692-29A3BFFADE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D612821-3FDA-47A0-BB5E-73FCF606DC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C9133-4822-451E-B6BA-B08077C8FA90}" type="slidenum">
              <a:rPr lang="en-US" smtClean="0"/>
              <a:t>‹#›</a:t>
            </a:fld>
            <a:endParaRPr lang="en-US"/>
          </a:p>
        </p:txBody>
      </p:sp>
    </p:spTree>
    <p:extLst>
      <p:ext uri="{BB962C8B-B14F-4D97-AF65-F5344CB8AC3E}">
        <p14:creationId xmlns:p14="http://schemas.microsoft.com/office/powerpoint/2010/main" val="1699403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chart" Target="../charts/chart3.xml"/><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png"/><Relationship Id="rId7" Type="http://schemas.openxmlformats.org/officeDocument/2006/relationships/image" Target="../media/image19.png"/><Relationship Id="rId1" Type="http://schemas.openxmlformats.org/officeDocument/2006/relationships/slideLayout" Target="../slideLayouts/slideLayout13.xml"/><Relationship Id="rId2"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jpeg"/><Relationship Id="rId3"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jpeg"/><Relationship Id="rId3"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jpeg"/><Relationship Id="rId7" Type="http://schemas.openxmlformats.org/officeDocument/2006/relationships/image" Target="../media/image53.png"/><Relationship Id="rId8" Type="http://schemas.openxmlformats.org/officeDocument/2006/relationships/image" Target="../media/image54.jpeg"/><Relationship Id="rId9" Type="http://schemas.openxmlformats.org/officeDocument/2006/relationships/image" Target="../media/image15.png"/><Relationship Id="rId10" Type="http://schemas.openxmlformats.org/officeDocument/2006/relationships/image" Target="../media/image55.png"/><Relationship Id="rId11" Type="http://schemas.openxmlformats.org/officeDocument/2006/relationships/image" Target="../media/image56.jpe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jpe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chart" Target="../charts/chart5.xml"/><Relationship Id="rId6" Type="http://schemas.openxmlformats.org/officeDocument/2006/relationships/image" Target="../media/image73.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chart" Target="../charts/chart6.xml"/><Relationship Id="rId5" Type="http://schemas.openxmlformats.org/officeDocument/2006/relationships/chart" Target="../charts/chart7.xml"/><Relationship Id="rId6" Type="http://schemas.openxmlformats.org/officeDocument/2006/relationships/chart" Target="../charts/chart8.xml"/><Relationship Id="rId7" Type="http://schemas.openxmlformats.org/officeDocument/2006/relationships/image" Target="../media/image76.jpeg"/><Relationship Id="rId8" Type="http://schemas.openxmlformats.org/officeDocument/2006/relationships/chart" Target="../charts/chart9.xml"/><Relationship Id="rId9" Type="http://schemas.openxmlformats.org/officeDocument/2006/relationships/image" Target="../media/image77.jpeg"/><Relationship Id="rId1" Type="http://schemas.openxmlformats.org/officeDocument/2006/relationships/slideLayout" Target="../slideLayouts/slideLayout13.xml"/><Relationship Id="rId2" Type="http://schemas.openxmlformats.org/officeDocument/2006/relationships/image" Target="../media/image7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13.xml"/><Relationship Id="rId2" Type="http://schemas.openxmlformats.org/officeDocument/2006/relationships/image" Target="../media/image7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9" Type="http://schemas.openxmlformats.org/officeDocument/2006/relationships/image" Target="../media/image88.png"/><Relationship Id="rId20" Type="http://schemas.openxmlformats.org/officeDocument/2006/relationships/image" Target="../media/image99.png"/><Relationship Id="rId21" Type="http://schemas.openxmlformats.org/officeDocument/2006/relationships/image" Target="../media/image100.png"/><Relationship Id="rId22" Type="http://schemas.openxmlformats.org/officeDocument/2006/relationships/image" Target="../media/image27.jpeg"/><Relationship Id="rId10" Type="http://schemas.openxmlformats.org/officeDocument/2006/relationships/image" Target="../media/image89.png"/><Relationship Id="rId11" Type="http://schemas.openxmlformats.org/officeDocument/2006/relationships/image" Target="../media/image90.png"/><Relationship Id="rId12" Type="http://schemas.openxmlformats.org/officeDocument/2006/relationships/image" Target="../media/image91.png"/><Relationship Id="rId13" Type="http://schemas.openxmlformats.org/officeDocument/2006/relationships/image" Target="../media/image92.png"/><Relationship Id="rId14" Type="http://schemas.openxmlformats.org/officeDocument/2006/relationships/image" Target="../media/image93.png"/><Relationship Id="rId15" Type="http://schemas.openxmlformats.org/officeDocument/2006/relationships/image" Target="../media/image94.png"/><Relationship Id="rId16" Type="http://schemas.openxmlformats.org/officeDocument/2006/relationships/image" Target="../media/image95.png"/><Relationship Id="rId17" Type="http://schemas.openxmlformats.org/officeDocument/2006/relationships/image" Target="../media/image96.png"/><Relationship Id="rId18" Type="http://schemas.openxmlformats.org/officeDocument/2006/relationships/image" Target="../media/image97.png"/><Relationship Id="rId19" Type="http://schemas.openxmlformats.org/officeDocument/2006/relationships/image" Target="../media/image98.jpeg"/><Relationship Id="rId1" Type="http://schemas.openxmlformats.org/officeDocument/2006/relationships/slideLayout" Target="../slideLayouts/slideLayout14.xml"/><Relationship Id="rId2" Type="http://schemas.openxmlformats.org/officeDocument/2006/relationships/image" Target="../media/image81.png"/><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chart" Target="../charts/char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1.png"/><Relationship Id="rId3" Type="http://schemas.openxmlformats.org/officeDocument/2006/relationships/image" Target="../media/image102.png"/></Relationships>
</file>

<file path=ppt/slides/_rels/slide25.xml.rels><?xml version="1.0" encoding="UTF-8" standalone="yes"?>
<Relationships xmlns="http://schemas.openxmlformats.org/package/2006/relationships"><Relationship Id="rId11" Type="http://schemas.openxmlformats.org/officeDocument/2006/relationships/image" Target="../media/image111.jpeg"/><Relationship Id="rId12" Type="http://schemas.openxmlformats.org/officeDocument/2006/relationships/image" Target="../media/image112.png"/><Relationship Id="rId13" Type="http://schemas.openxmlformats.org/officeDocument/2006/relationships/image" Target="../media/image113.png"/><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03.jpeg"/><Relationship Id="rId4" Type="http://schemas.openxmlformats.org/officeDocument/2006/relationships/image" Target="../media/image104.jpeg"/><Relationship Id="rId5" Type="http://schemas.openxmlformats.org/officeDocument/2006/relationships/image" Target="../media/image105.png"/><Relationship Id="rId6" Type="http://schemas.openxmlformats.org/officeDocument/2006/relationships/image" Target="../media/image106.jpeg"/><Relationship Id="rId7" Type="http://schemas.openxmlformats.org/officeDocument/2006/relationships/image" Target="../media/image107.jpeg"/><Relationship Id="rId8" Type="http://schemas.openxmlformats.org/officeDocument/2006/relationships/image" Target="../media/image108.jpeg"/><Relationship Id="rId9" Type="http://schemas.openxmlformats.org/officeDocument/2006/relationships/image" Target="../media/image109.jpeg"/><Relationship Id="rId10" Type="http://schemas.openxmlformats.org/officeDocument/2006/relationships/image" Target="../media/image110.png"/></Relationships>
</file>

<file path=ppt/slides/_rels/slide26.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18.jpeg"/><Relationship Id="rId8" Type="http://schemas.openxmlformats.org/officeDocument/2006/relationships/image" Target="../media/image119.png"/><Relationship Id="rId9" Type="http://schemas.openxmlformats.org/officeDocument/2006/relationships/image" Target="../media/image120.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jpeg"/><Relationship Id="rId5" Type="http://schemas.openxmlformats.org/officeDocument/2006/relationships/image" Target="../media/image123.jpeg"/><Relationship Id="rId6" Type="http://schemas.openxmlformats.org/officeDocument/2006/relationships/image" Target="../media/image124.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26.png"/><Relationship Id="rId7" Type="http://schemas.openxmlformats.org/officeDocument/2006/relationships/image" Target="../media/image128.png"/><Relationship Id="rId8" Type="http://schemas.openxmlformats.org/officeDocument/2006/relationships/image" Target="../media/image129.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96.png"/><Relationship Id="rId6" Type="http://schemas.openxmlformats.org/officeDocument/2006/relationships/image" Target="../media/image132.png"/><Relationship Id="rId7" Type="http://schemas.openxmlformats.org/officeDocument/2006/relationships/image" Target="../media/image110.png"/><Relationship Id="rId8" Type="http://schemas.openxmlformats.org/officeDocument/2006/relationships/image" Target="../media/image133.pn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5.png"/></Relationships>
</file>

<file path=ppt/slides/_rels/slide32.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png"/><Relationship Id="rId5" Type="http://schemas.openxmlformats.org/officeDocument/2006/relationships/image" Target="../media/image139.jpeg"/><Relationship Id="rId1" Type="http://schemas.openxmlformats.org/officeDocument/2006/relationships/slideLayout" Target="../slideLayouts/slideLayout14.xml"/><Relationship Id="rId2" Type="http://schemas.openxmlformats.org/officeDocument/2006/relationships/image" Target="../media/image136.png"/></Relationships>
</file>

<file path=ppt/slides/_rels/slide33.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5" Type="http://schemas.microsoft.com/office/2007/relationships/hdphoto" Target="../media/hdphoto1.wdp"/><Relationship Id="rId6" Type="http://schemas.openxmlformats.org/officeDocument/2006/relationships/image" Target="../media/image143.png"/><Relationship Id="rId7" Type="http://schemas.openxmlformats.org/officeDocument/2006/relationships/image" Target="../media/image144.png"/><Relationship Id="rId8" Type="http://schemas.openxmlformats.org/officeDocument/2006/relationships/image" Target="../media/image145.png"/><Relationship Id="rId9" Type="http://schemas.openxmlformats.org/officeDocument/2006/relationships/image" Target="../media/image146.png"/><Relationship Id="rId10" Type="http://schemas.openxmlformats.org/officeDocument/2006/relationships/image" Target="../media/image147.jpeg"/><Relationship Id="rId11" Type="http://schemas.openxmlformats.org/officeDocument/2006/relationships/image" Target="../media/image148.png"/><Relationship Id="rId1" Type="http://schemas.openxmlformats.org/officeDocument/2006/relationships/slideLayout" Target="../slideLayouts/slideLayout14.xml"/><Relationship Id="rId2" Type="http://schemas.openxmlformats.org/officeDocument/2006/relationships/image" Target="../media/image1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9.png"/><Relationship Id="rId3" Type="http://schemas.openxmlformats.org/officeDocument/2006/relationships/image" Target="../media/image150.png"/></Relationships>
</file>

<file path=ppt/slides/_rels/slide35.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153.png"/><Relationship Id="rId5" Type="http://schemas.openxmlformats.org/officeDocument/2006/relationships/image" Target="../media/image154.png"/><Relationship Id="rId6" Type="http://schemas.openxmlformats.org/officeDocument/2006/relationships/image" Target="../media/image155.png"/><Relationship Id="rId1" Type="http://schemas.openxmlformats.org/officeDocument/2006/relationships/slideLayout" Target="../slideLayouts/slideLayout14.xml"/><Relationship Id="rId2" Type="http://schemas.openxmlformats.org/officeDocument/2006/relationships/image" Target="../media/image1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6.png"/><Relationship Id="rId3" Type="http://schemas.openxmlformats.org/officeDocument/2006/relationships/image" Target="../media/image1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1" Type="http://schemas.openxmlformats.org/officeDocument/2006/relationships/slideLayout" Target="../slideLayouts/slideLayout14.xml"/><Relationship Id="rId2" Type="http://schemas.openxmlformats.org/officeDocument/2006/relationships/image" Target="../media/image157.png"/></Relationships>
</file>

<file path=ppt/slides/_rels/slide39.xml.rels><?xml version="1.0" encoding="UTF-8" standalone="yes"?>
<Relationships xmlns="http://schemas.openxmlformats.org/package/2006/relationships"><Relationship Id="rId3" Type="http://schemas.openxmlformats.org/officeDocument/2006/relationships/image" Target="../media/image162.jpeg"/><Relationship Id="rId4" Type="http://schemas.openxmlformats.org/officeDocument/2006/relationships/image" Target="../media/image163.jpeg"/><Relationship Id="rId5" Type="http://schemas.openxmlformats.org/officeDocument/2006/relationships/image" Target="../media/image164.jpeg"/><Relationship Id="rId6" Type="http://schemas.openxmlformats.org/officeDocument/2006/relationships/image" Target="../media/image165.jpeg"/><Relationship Id="rId7" Type="http://schemas.openxmlformats.org/officeDocument/2006/relationships/chart" Target="../charts/chart12.xml"/><Relationship Id="rId1" Type="http://schemas.openxmlformats.org/officeDocument/2006/relationships/slideLayout" Target="../slideLayouts/slideLayout13.xml"/><Relationship Id="rId2" Type="http://schemas.openxmlformats.org/officeDocument/2006/relationships/image" Target="../media/image161.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166.jpeg"/><Relationship Id="rId4" Type="http://schemas.openxmlformats.org/officeDocument/2006/relationships/image" Target="../media/image167.jpeg"/><Relationship Id="rId5" Type="http://schemas.openxmlformats.org/officeDocument/2006/relationships/image" Target="../media/image168.jpeg"/><Relationship Id="rId6" Type="http://schemas.openxmlformats.org/officeDocument/2006/relationships/image" Target="../media/image169.jpeg"/><Relationship Id="rId7" Type="http://schemas.openxmlformats.org/officeDocument/2006/relationships/image" Target="../media/image170.jpe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3" Type="http://schemas.openxmlformats.org/officeDocument/2006/relationships/image" Target="../media/image171.jpeg"/><Relationship Id="rId4" Type="http://schemas.openxmlformats.org/officeDocument/2006/relationships/image" Target="../media/image172.jpeg"/><Relationship Id="rId5" Type="http://schemas.openxmlformats.org/officeDocument/2006/relationships/image" Target="../media/image173.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3" Type="http://schemas.openxmlformats.org/officeDocument/2006/relationships/image" Target="../media/image175.jpeg"/><Relationship Id="rId4" Type="http://schemas.openxmlformats.org/officeDocument/2006/relationships/image" Target="../media/image176.jpeg"/><Relationship Id="rId5" Type="http://schemas.openxmlformats.org/officeDocument/2006/relationships/image" Target="../media/image177.jpeg"/><Relationship Id="rId6" Type="http://schemas.openxmlformats.org/officeDocument/2006/relationships/image" Target="../media/image178.jpeg"/><Relationship Id="rId1" Type="http://schemas.openxmlformats.org/officeDocument/2006/relationships/slideLayout" Target="../slideLayouts/slideLayout13.xml"/><Relationship Id="rId2" Type="http://schemas.openxmlformats.org/officeDocument/2006/relationships/image" Target="../media/image17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0.jpeg"/><Relationship Id="rId3" Type="http://schemas.openxmlformats.org/officeDocument/2006/relationships/image" Target="../media/image181.png"/></Relationships>
</file>

<file path=ppt/slides/_rels/slide45.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1" Type="http://schemas.openxmlformats.org/officeDocument/2006/relationships/slideLayout" Target="../slideLayouts/slideLayout14.xml"/><Relationship Id="rId2" Type="http://schemas.openxmlformats.org/officeDocument/2006/relationships/image" Target="../media/image182.png"/></Relationships>
</file>

<file path=ppt/slides/_rels/slide46.xml.rels><?xml version="1.0" encoding="UTF-8" standalone="yes"?>
<Relationships xmlns="http://schemas.openxmlformats.org/package/2006/relationships"><Relationship Id="rId3" Type="http://schemas.openxmlformats.org/officeDocument/2006/relationships/image" Target="../media/image187.png"/><Relationship Id="rId4" Type="http://schemas.openxmlformats.org/officeDocument/2006/relationships/image" Target="../media/image188.jpeg"/><Relationship Id="rId5" Type="http://schemas.openxmlformats.org/officeDocument/2006/relationships/image" Target="../media/image189.png"/><Relationship Id="rId1" Type="http://schemas.openxmlformats.org/officeDocument/2006/relationships/slideLayout" Target="../slideLayouts/slideLayout14.xml"/><Relationship Id="rId2" Type="http://schemas.openxmlformats.org/officeDocument/2006/relationships/image" Target="../media/image18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0.jpeg"/><Relationship Id="rId3" Type="http://schemas.openxmlformats.org/officeDocument/2006/relationships/image" Target="../media/image19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2.png"/><Relationship Id="rId3" Type="http://schemas.openxmlformats.org/officeDocument/2006/relationships/image" Target="../media/image19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1.xml"/><Relationship Id="rId3" Type="http://schemas.openxmlformats.org/officeDocument/2006/relationships/chart" Target="../charts/char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5.jpeg"/></Relationships>
</file>

<file path=ppt/slides/_rels/slide53.xml.rels><?xml version="1.0" encoding="UTF-8" standalone="yes"?>
<Relationships xmlns="http://schemas.openxmlformats.org/package/2006/relationships"><Relationship Id="rId3" Type="http://schemas.openxmlformats.org/officeDocument/2006/relationships/image" Target="../media/image197.jpeg"/><Relationship Id="rId4" Type="http://schemas.openxmlformats.org/officeDocument/2006/relationships/image" Target="../media/image198.jpeg"/><Relationship Id="rId1" Type="http://schemas.openxmlformats.org/officeDocument/2006/relationships/slideLayout" Target="../slideLayouts/slideLayout14.xml"/><Relationship Id="rId2" Type="http://schemas.openxmlformats.org/officeDocument/2006/relationships/image" Target="../media/image196.jpeg"/></Relationships>
</file>

<file path=ppt/slides/_rels/slide54.xml.rels><?xml version="1.0" encoding="UTF-8" standalone="yes"?>
<Relationships xmlns="http://schemas.openxmlformats.org/package/2006/relationships"><Relationship Id="rId3" Type="http://schemas.openxmlformats.org/officeDocument/2006/relationships/image" Target="../media/image199.jpeg"/><Relationship Id="rId4" Type="http://schemas.openxmlformats.org/officeDocument/2006/relationships/image" Target="../media/image200.jpeg"/><Relationship Id="rId5" Type="http://schemas.openxmlformats.org/officeDocument/2006/relationships/image" Target="../media/image201.jpe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55.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1" Type="http://schemas.openxmlformats.org/officeDocument/2006/relationships/slideLayout" Target="../slideLayouts/slideLayout14.xml"/><Relationship Id="rId2" Type="http://schemas.openxmlformats.org/officeDocument/2006/relationships/image" Target="../media/image20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7.jpeg"/><Relationship Id="rId3" Type="http://schemas.openxmlformats.org/officeDocument/2006/relationships/image" Target="../media/image20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9.png"/><Relationship Id="rId3" Type="http://schemas.openxmlformats.org/officeDocument/2006/relationships/image" Target="../media/image21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1.jpeg"/><Relationship Id="rId3" Type="http://schemas.openxmlformats.org/officeDocument/2006/relationships/image" Target="../media/image21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9" Type="http://schemas.openxmlformats.org/officeDocument/2006/relationships/image" Target="../media/image14.png"/><Relationship Id="rId20" Type="http://schemas.openxmlformats.org/officeDocument/2006/relationships/image" Target="../media/image25.png"/><Relationship Id="rId21" Type="http://schemas.openxmlformats.org/officeDocument/2006/relationships/image" Target="../media/image26.png"/><Relationship Id="rId22" Type="http://schemas.openxmlformats.org/officeDocument/2006/relationships/image" Target="../media/image27.jpeg"/><Relationship Id="rId23" Type="http://schemas.openxmlformats.org/officeDocument/2006/relationships/image" Target="../media/image28.png"/><Relationship Id="rId24" Type="http://schemas.openxmlformats.org/officeDocument/2006/relationships/image" Target="../media/image29.png"/><Relationship Id="rId25" Type="http://schemas.openxmlformats.org/officeDocument/2006/relationships/image" Target="../media/image30.jpeg"/><Relationship Id="rId26" Type="http://schemas.openxmlformats.org/officeDocument/2006/relationships/image" Target="../media/image31.png"/><Relationship Id="rId27" Type="http://schemas.openxmlformats.org/officeDocument/2006/relationships/image" Target="../media/image32.jpeg"/><Relationship Id="rId10" Type="http://schemas.openxmlformats.org/officeDocument/2006/relationships/image" Target="../media/image15.png"/><Relationship Id="rId11" Type="http://schemas.openxmlformats.org/officeDocument/2006/relationships/image" Target="../media/image16.jpe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jpeg"/><Relationship Id="rId18" Type="http://schemas.openxmlformats.org/officeDocument/2006/relationships/image" Target="../media/image23.png"/><Relationship Id="rId19"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13.xml"/><Relationship Id="rId2"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60EADE-32F9-4480-9339-D981E9B96AC0}"/>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xmlns="" id="{C5817378-AF3D-4F8C-8E6F-E328F482674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33879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C81B894-DC9A-4A67-A014-68F646BA5871}"/>
              </a:ext>
            </a:extLst>
          </p:cNvPr>
          <p:cNvSpPr>
            <a:spLocks noGrp="1"/>
          </p:cNvSpPr>
          <p:nvPr>
            <p:ph type="title"/>
          </p:nvPr>
        </p:nvSpPr>
        <p:spPr>
          <a:xfrm>
            <a:off x="359999" y="430717"/>
            <a:ext cx="11466875" cy="404119"/>
          </a:xfrm>
        </p:spPr>
        <p:txBody>
          <a:bodyPr/>
          <a:lstStyle/>
          <a:p>
            <a:r>
              <a:rPr lang="en-US" dirty="0"/>
              <a:t>Broadening appeal: Dick’s Sporting Goods connects with shopper values</a:t>
            </a:r>
            <a:endParaRPr lang="en-GB" dirty="0"/>
          </a:p>
        </p:txBody>
      </p:sp>
      <p:pic>
        <p:nvPicPr>
          <p:cNvPr id="9" name="Picture 11">
            <a:extLst>
              <a:ext uri="{FF2B5EF4-FFF2-40B4-BE49-F238E27FC236}">
                <a16:creationId xmlns:a16="http://schemas.microsoft.com/office/drawing/2014/main" xmlns="" id="{275DDB23-6131-4BBA-B6E7-C9DD6140722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5743" y="1229574"/>
            <a:ext cx="8835966" cy="1053961"/>
          </a:xfrm>
          <a:prstGeom prst="rect">
            <a:avLst/>
          </a:prstGeom>
        </p:spPr>
      </p:pic>
      <p:sp>
        <p:nvSpPr>
          <p:cNvPr id="10" name="TextBox 15">
            <a:extLst>
              <a:ext uri="{FF2B5EF4-FFF2-40B4-BE49-F238E27FC236}">
                <a16:creationId xmlns:a16="http://schemas.microsoft.com/office/drawing/2014/main" xmlns="" id="{9C431636-7C26-42EC-8BA1-AEB043EA4300}"/>
              </a:ext>
            </a:extLst>
          </p:cNvPr>
          <p:cNvSpPr txBox="1"/>
          <p:nvPr/>
        </p:nvSpPr>
        <p:spPr>
          <a:xfrm>
            <a:off x="4869574" y="2627649"/>
            <a:ext cx="7054996" cy="27737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BA"/>
                </a:solidFill>
                <a:effectLst/>
                <a:uLnTx/>
                <a:uFillTx/>
                <a:latin typeface="Arial"/>
                <a:ea typeface="+mn-ea"/>
                <a:cs typeface="+mn-cs"/>
              </a:rPr>
              <a:t>Dick’s Sporting Goods Shopper Penetration </a:t>
            </a:r>
            <a:endParaRPr kumimoji="0" lang="en-US" sz="1400" b="0" i="0" u="none" strike="noStrike" kern="1200" cap="none" spc="0" normalizeH="0" baseline="0" noProof="0" dirty="0">
              <a:ln>
                <a:noFill/>
              </a:ln>
              <a:solidFill>
                <a:srgbClr val="FF00BA"/>
              </a:solidFill>
              <a:effectLst/>
              <a:uLnTx/>
              <a:uFillTx/>
              <a:latin typeface="Arial"/>
              <a:ea typeface="+mn-ea"/>
              <a:cs typeface="+mn-cs"/>
            </a:endParaRPr>
          </a:p>
        </p:txBody>
      </p:sp>
      <p:sp>
        <p:nvSpPr>
          <p:cNvPr id="11" name="Freeform 55">
            <a:extLst>
              <a:ext uri="{FF2B5EF4-FFF2-40B4-BE49-F238E27FC236}">
                <a16:creationId xmlns:a16="http://schemas.microsoft.com/office/drawing/2014/main" xmlns="" id="{6AD51A1C-1D3C-4010-BD63-D88725F211C6}"/>
              </a:ext>
            </a:extLst>
          </p:cNvPr>
          <p:cNvSpPr>
            <a:spLocks noChangeArrowheads="1"/>
          </p:cNvSpPr>
          <p:nvPr/>
        </p:nvSpPr>
        <p:spPr bwMode="auto">
          <a:xfrm>
            <a:off x="11330031" y="449730"/>
            <a:ext cx="496843" cy="494379"/>
          </a:xfrm>
          <a:custGeom>
            <a:avLst/>
            <a:gdLst>
              <a:gd name="T0" fmla="*/ 7475 w 8475"/>
              <a:gd name="T1" fmla="*/ 1970 h 8460"/>
              <a:gd name="T2" fmla="*/ 7475 w 8475"/>
              <a:gd name="T3" fmla="*/ 0 h 8460"/>
              <a:gd name="T4" fmla="*/ 6584 w 8475"/>
              <a:gd name="T5" fmla="*/ 1403 h 8460"/>
              <a:gd name="T6" fmla="*/ 4466 w 8475"/>
              <a:gd name="T7" fmla="*/ 2564 h 8460"/>
              <a:gd name="T8" fmla="*/ 2671 w 8475"/>
              <a:gd name="T9" fmla="*/ 1727 h 8460"/>
              <a:gd name="T10" fmla="*/ 2051 w 8475"/>
              <a:gd name="T11" fmla="*/ 742 h 8460"/>
              <a:gd name="T12" fmla="*/ 2051 w 8475"/>
              <a:gd name="T13" fmla="*/ 2118 h 8460"/>
              <a:gd name="T14" fmla="*/ 3400 w 8475"/>
              <a:gd name="T15" fmla="*/ 3117 h 8460"/>
              <a:gd name="T16" fmla="*/ 3400 w 8475"/>
              <a:gd name="T17" fmla="*/ 4573 h 8460"/>
              <a:gd name="T18" fmla="*/ 998 w 8475"/>
              <a:gd name="T19" fmla="*/ 6178 h 8460"/>
              <a:gd name="T20" fmla="*/ 998 w 8475"/>
              <a:gd name="T21" fmla="*/ 8162 h 8460"/>
              <a:gd name="T22" fmla="*/ 1889 w 8475"/>
              <a:gd name="T23" fmla="*/ 6745 h 8460"/>
              <a:gd name="T24" fmla="*/ 4223 w 8475"/>
              <a:gd name="T25" fmla="*/ 5112 h 8460"/>
              <a:gd name="T26" fmla="*/ 3467 w 8475"/>
              <a:gd name="T27" fmla="*/ 7474 h 8460"/>
              <a:gd name="T28" fmla="*/ 5451 w 8475"/>
              <a:gd name="T29" fmla="*/ 7474 h 8460"/>
              <a:gd name="T30" fmla="*/ 4695 w 8475"/>
              <a:gd name="T31" fmla="*/ 5112 h 8460"/>
              <a:gd name="T32" fmla="*/ 6261 w 8475"/>
              <a:gd name="T33" fmla="*/ 5976 h 8460"/>
              <a:gd name="T34" fmla="*/ 6882 w 8475"/>
              <a:gd name="T35" fmla="*/ 6947 h 8460"/>
              <a:gd name="T36" fmla="*/ 6882 w 8475"/>
              <a:gd name="T37" fmla="*/ 5571 h 8460"/>
              <a:gd name="T38" fmla="*/ 5532 w 8475"/>
              <a:gd name="T39" fmla="*/ 4573 h 8460"/>
              <a:gd name="T40" fmla="*/ 5532 w 8475"/>
              <a:gd name="T41" fmla="*/ 3117 h 8460"/>
              <a:gd name="T42" fmla="*/ 7475 w 8475"/>
              <a:gd name="T43" fmla="*/ 1970 h 8460"/>
              <a:gd name="T44" fmla="*/ 6666 w 8475"/>
              <a:gd name="T45" fmla="*/ 6259 h 8460"/>
              <a:gd name="T46" fmla="*/ 7097 w 8475"/>
              <a:gd name="T47" fmla="*/ 6259 h 8460"/>
              <a:gd name="T48" fmla="*/ 6666 w 8475"/>
              <a:gd name="T49" fmla="*/ 6259 h 8460"/>
              <a:gd name="T50" fmla="*/ 1511 w 8475"/>
              <a:gd name="T51" fmla="*/ 7163 h 8460"/>
              <a:gd name="T52" fmla="*/ 472 w 8475"/>
              <a:gd name="T53" fmla="*/ 7163 h 8460"/>
              <a:gd name="T54" fmla="*/ 1511 w 8475"/>
              <a:gd name="T55" fmla="*/ 7163 h 8460"/>
              <a:gd name="T56" fmla="*/ 2266 w 8475"/>
              <a:gd name="T57" fmla="*/ 1430 h 8460"/>
              <a:gd name="T58" fmla="*/ 1835 w 8475"/>
              <a:gd name="T59" fmla="*/ 1430 h 8460"/>
              <a:gd name="T60" fmla="*/ 2266 w 8475"/>
              <a:gd name="T61" fmla="*/ 1430 h 8460"/>
              <a:gd name="T62" fmla="*/ 5289 w 8475"/>
              <a:gd name="T63" fmla="*/ 3845 h 8460"/>
              <a:gd name="T64" fmla="*/ 3643 w 8475"/>
              <a:gd name="T65" fmla="*/ 3845 h 8460"/>
              <a:gd name="T66" fmla="*/ 5289 w 8475"/>
              <a:gd name="T67" fmla="*/ 3845 h 8460"/>
              <a:gd name="T68" fmla="*/ 4979 w 8475"/>
              <a:gd name="T69" fmla="*/ 7474 h 8460"/>
              <a:gd name="T70" fmla="*/ 3940 w 8475"/>
              <a:gd name="T71" fmla="*/ 7474 h 8460"/>
              <a:gd name="T72" fmla="*/ 4979 w 8475"/>
              <a:gd name="T73" fmla="*/ 7474 h 8460"/>
              <a:gd name="T74" fmla="*/ 6962 w 8475"/>
              <a:gd name="T75" fmla="*/ 985 h 8460"/>
              <a:gd name="T76" fmla="*/ 8001 w 8475"/>
              <a:gd name="T77" fmla="*/ 985 h 8460"/>
              <a:gd name="T78" fmla="*/ 6962 w 8475"/>
              <a:gd name="T79" fmla="*/ 985 h 8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75" h="8460">
                <a:moveTo>
                  <a:pt x="7475" y="1970"/>
                </a:moveTo>
                <a:lnTo>
                  <a:pt x="7475" y="1970"/>
                </a:lnTo>
                <a:cubicBezTo>
                  <a:pt x="8028" y="1970"/>
                  <a:pt x="8474" y="1525"/>
                  <a:pt x="8474" y="985"/>
                </a:cubicBezTo>
                <a:cubicBezTo>
                  <a:pt x="8474" y="432"/>
                  <a:pt x="8028" y="0"/>
                  <a:pt x="7475" y="0"/>
                </a:cubicBezTo>
                <a:cubicBezTo>
                  <a:pt x="6936" y="0"/>
                  <a:pt x="6490" y="432"/>
                  <a:pt x="6490" y="985"/>
                </a:cubicBezTo>
                <a:cubicBezTo>
                  <a:pt x="6490" y="1133"/>
                  <a:pt x="6517" y="1268"/>
                  <a:pt x="6584" y="1403"/>
                </a:cubicBezTo>
                <a:cubicBezTo>
                  <a:pt x="5194" y="2779"/>
                  <a:pt x="5194" y="2779"/>
                  <a:pt x="5194" y="2779"/>
                </a:cubicBezTo>
                <a:cubicBezTo>
                  <a:pt x="4979" y="2631"/>
                  <a:pt x="4723" y="2564"/>
                  <a:pt x="4466" y="2564"/>
                </a:cubicBezTo>
                <a:cubicBezTo>
                  <a:pt x="4196" y="2564"/>
                  <a:pt x="3953" y="2631"/>
                  <a:pt x="3737" y="2779"/>
                </a:cubicBezTo>
                <a:cubicBezTo>
                  <a:pt x="2671" y="1727"/>
                  <a:pt x="2671" y="1727"/>
                  <a:pt x="2671" y="1727"/>
                </a:cubicBezTo>
                <a:cubicBezTo>
                  <a:pt x="2712" y="1633"/>
                  <a:pt x="2739" y="1538"/>
                  <a:pt x="2739" y="1430"/>
                </a:cubicBezTo>
                <a:cubicBezTo>
                  <a:pt x="2739" y="1052"/>
                  <a:pt x="2428" y="742"/>
                  <a:pt x="2051" y="742"/>
                </a:cubicBezTo>
                <a:cubicBezTo>
                  <a:pt x="1673" y="742"/>
                  <a:pt x="1362" y="1052"/>
                  <a:pt x="1362" y="1430"/>
                </a:cubicBezTo>
                <a:cubicBezTo>
                  <a:pt x="1362" y="1821"/>
                  <a:pt x="1673" y="2118"/>
                  <a:pt x="2051" y="2118"/>
                </a:cubicBezTo>
                <a:cubicBezTo>
                  <a:pt x="2145" y="2118"/>
                  <a:pt x="2253" y="2105"/>
                  <a:pt x="2334" y="2064"/>
                </a:cubicBezTo>
                <a:cubicBezTo>
                  <a:pt x="3400" y="3117"/>
                  <a:pt x="3400" y="3117"/>
                  <a:pt x="3400" y="3117"/>
                </a:cubicBezTo>
                <a:cubicBezTo>
                  <a:pt x="3251" y="3333"/>
                  <a:pt x="3171" y="3589"/>
                  <a:pt x="3171" y="3845"/>
                </a:cubicBezTo>
                <a:cubicBezTo>
                  <a:pt x="3171" y="4114"/>
                  <a:pt x="3251" y="4357"/>
                  <a:pt x="3400" y="4573"/>
                </a:cubicBezTo>
                <a:cubicBezTo>
                  <a:pt x="1592" y="6381"/>
                  <a:pt x="1592" y="6381"/>
                  <a:pt x="1592" y="6381"/>
                </a:cubicBezTo>
                <a:cubicBezTo>
                  <a:pt x="1430" y="6246"/>
                  <a:pt x="1214" y="6178"/>
                  <a:pt x="998" y="6178"/>
                </a:cubicBezTo>
                <a:cubicBezTo>
                  <a:pt x="445" y="6178"/>
                  <a:pt x="0" y="6624"/>
                  <a:pt x="0" y="7163"/>
                </a:cubicBezTo>
                <a:cubicBezTo>
                  <a:pt x="0" y="7716"/>
                  <a:pt x="445" y="8162"/>
                  <a:pt x="998" y="8162"/>
                </a:cubicBezTo>
                <a:cubicBezTo>
                  <a:pt x="1538" y="8162"/>
                  <a:pt x="1983" y="7716"/>
                  <a:pt x="1983" y="7163"/>
                </a:cubicBezTo>
                <a:cubicBezTo>
                  <a:pt x="1983" y="7029"/>
                  <a:pt x="1956" y="6880"/>
                  <a:pt x="1889" y="6745"/>
                </a:cubicBezTo>
                <a:cubicBezTo>
                  <a:pt x="3737" y="4910"/>
                  <a:pt x="3737" y="4910"/>
                  <a:pt x="3737" y="4910"/>
                </a:cubicBezTo>
                <a:cubicBezTo>
                  <a:pt x="3886" y="5018"/>
                  <a:pt x="4048" y="5086"/>
                  <a:pt x="4223" y="5112"/>
                </a:cubicBezTo>
                <a:cubicBezTo>
                  <a:pt x="4223" y="6502"/>
                  <a:pt x="4223" y="6502"/>
                  <a:pt x="4223" y="6502"/>
                </a:cubicBezTo>
                <a:cubicBezTo>
                  <a:pt x="3791" y="6610"/>
                  <a:pt x="3467" y="7001"/>
                  <a:pt x="3467" y="7474"/>
                </a:cubicBezTo>
                <a:cubicBezTo>
                  <a:pt x="3467" y="8013"/>
                  <a:pt x="3913" y="8459"/>
                  <a:pt x="4466" y="8459"/>
                </a:cubicBezTo>
                <a:cubicBezTo>
                  <a:pt x="5006" y="8459"/>
                  <a:pt x="5451" y="8013"/>
                  <a:pt x="5451" y="7474"/>
                </a:cubicBezTo>
                <a:cubicBezTo>
                  <a:pt x="5451" y="7001"/>
                  <a:pt x="5141" y="6610"/>
                  <a:pt x="4695" y="6502"/>
                </a:cubicBezTo>
                <a:cubicBezTo>
                  <a:pt x="4695" y="5112"/>
                  <a:pt x="4695" y="5112"/>
                  <a:pt x="4695" y="5112"/>
                </a:cubicBezTo>
                <a:cubicBezTo>
                  <a:pt x="4871" y="5086"/>
                  <a:pt x="5046" y="5018"/>
                  <a:pt x="5194" y="4910"/>
                </a:cubicBezTo>
                <a:cubicBezTo>
                  <a:pt x="6261" y="5976"/>
                  <a:pt x="6261" y="5976"/>
                  <a:pt x="6261" y="5976"/>
                </a:cubicBezTo>
                <a:cubicBezTo>
                  <a:pt x="6207" y="6057"/>
                  <a:pt x="6193" y="6165"/>
                  <a:pt x="6193" y="6259"/>
                </a:cubicBezTo>
                <a:cubicBezTo>
                  <a:pt x="6193" y="6637"/>
                  <a:pt x="6504" y="6947"/>
                  <a:pt x="6882" y="6947"/>
                </a:cubicBezTo>
                <a:cubicBezTo>
                  <a:pt x="7259" y="6947"/>
                  <a:pt x="7569" y="6637"/>
                  <a:pt x="7569" y="6259"/>
                </a:cubicBezTo>
                <a:cubicBezTo>
                  <a:pt x="7569" y="5881"/>
                  <a:pt x="7259" y="5571"/>
                  <a:pt x="6882" y="5571"/>
                </a:cubicBezTo>
                <a:cubicBezTo>
                  <a:pt x="6774" y="5571"/>
                  <a:pt x="6679" y="5598"/>
                  <a:pt x="6584" y="5639"/>
                </a:cubicBezTo>
                <a:cubicBezTo>
                  <a:pt x="5532" y="4573"/>
                  <a:pt x="5532" y="4573"/>
                  <a:pt x="5532" y="4573"/>
                </a:cubicBezTo>
                <a:cubicBezTo>
                  <a:pt x="5680" y="4357"/>
                  <a:pt x="5761" y="4114"/>
                  <a:pt x="5761" y="3845"/>
                </a:cubicBezTo>
                <a:cubicBezTo>
                  <a:pt x="5761" y="3589"/>
                  <a:pt x="5680" y="3333"/>
                  <a:pt x="5532" y="3117"/>
                </a:cubicBezTo>
                <a:cubicBezTo>
                  <a:pt x="6882" y="1767"/>
                  <a:pt x="6882" y="1767"/>
                  <a:pt x="6882" y="1767"/>
                </a:cubicBezTo>
                <a:cubicBezTo>
                  <a:pt x="7057" y="1903"/>
                  <a:pt x="7259" y="1970"/>
                  <a:pt x="7475" y="1970"/>
                </a:cubicBezTo>
                <a:close/>
                <a:moveTo>
                  <a:pt x="6666" y="6259"/>
                </a:moveTo>
                <a:lnTo>
                  <a:pt x="6666" y="6259"/>
                </a:lnTo>
                <a:cubicBezTo>
                  <a:pt x="6666" y="6138"/>
                  <a:pt x="6760" y="6043"/>
                  <a:pt x="6882" y="6043"/>
                </a:cubicBezTo>
                <a:cubicBezTo>
                  <a:pt x="7003" y="6043"/>
                  <a:pt x="7097" y="6138"/>
                  <a:pt x="7097" y="6259"/>
                </a:cubicBezTo>
                <a:cubicBezTo>
                  <a:pt x="7097" y="6381"/>
                  <a:pt x="7003" y="6475"/>
                  <a:pt x="6882" y="6475"/>
                </a:cubicBezTo>
                <a:cubicBezTo>
                  <a:pt x="6760" y="6475"/>
                  <a:pt x="6666" y="6381"/>
                  <a:pt x="6666" y="6259"/>
                </a:cubicBezTo>
                <a:close/>
                <a:moveTo>
                  <a:pt x="1511" y="7163"/>
                </a:moveTo>
                <a:lnTo>
                  <a:pt x="1511" y="7163"/>
                </a:lnTo>
                <a:cubicBezTo>
                  <a:pt x="1511" y="7447"/>
                  <a:pt x="1282" y="7690"/>
                  <a:pt x="998" y="7690"/>
                </a:cubicBezTo>
                <a:cubicBezTo>
                  <a:pt x="715" y="7690"/>
                  <a:pt x="472" y="7447"/>
                  <a:pt x="472" y="7163"/>
                </a:cubicBezTo>
                <a:cubicBezTo>
                  <a:pt x="472" y="6880"/>
                  <a:pt x="715" y="6651"/>
                  <a:pt x="998" y="6651"/>
                </a:cubicBezTo>
                <a:cubicBezTo>
                  <a:pt x="1282" y="6651"/>
                  <a:pt x="1511" y="6880"/>
                  <a:pt x="1511" y="7163"/>
                </a:cubicBezTo>
                <a:close/>
                <a:moveTo>
                  <a:pt x="2266" y="1430"/>
                </a:moveTo>
                <a:lnTo>
                  <a:pt x="2266" y="1430"/>
                </a:lnTo>
                <a:cubicBezTo>
                  <a:pt x="2266" y="1552"/>
                  <a:pt x="2172" y="1646"/>
                  <a:pt x="2051" y="1646"/>
                </a:cubicBezTo>
                <a:cubicBezTo>
                  <a:pt x="1929" y="1646"/>
                  <a:pt x="1835" y="1552"/>
                  <a:pt x="1835" y="1430"/>
                </a:cubicBezTo>
                <a:cubicBezTo>
                  <a:pt x="1835" y="1322"/>
                  <a:pt x="1929" y="1214"/>
                  <a:pt x="2051" y="1214"/>
                </a:cubicBezTo>
                <a:cubicBezTo>
                  <a:pt x="2172" y="1214"/>
                  <a:pt x="2266" y="1322"/>
                  <a:pt x="2266" y="1430"/>
                </a:cubicBezTo>
                <a:close/>
                <a:moveTo>
                  <a:pt x="5289" y="3845"/>
                </a:moveTo>
                <a:lnTo>
                  <a:pt x="5289" y="3845"/>
                </a:lnTo>
                <a:cubicBezTo>
                  <a:pt x="5289" y="4303"/>
                  <a:pt x="4911" y="4667"/>
                  <a:pt x="4466" y="4667"/>
                </a:cubicBezTo>
                <a:cubicBezTo>
                  <a:pt x="4007" y="4667"/>
                  <a:pt x="3643" y="4303"/>
                  <a:pt x="3643" y="3845"/>
                </a:cubicBezTo>
                <a:cubicBezTo>
                  <a:pt x="3643" y="3400"/>
                  <a:pt x="4007" y="3036"/>
                  <a:pt x="4466" y="3036"/>
                </a:cubicBezTo>
                <a:cubicBezTo>
                  <a:pt x="4911" y="3036"/>
                  <a:pt x="5289" y="3400"/>
                  <a:pt x="5289" y="3845"/>
                </a:cubicBezTo>
                <a:close/>
                <a:moveTo>
                  <a:pt x="4979" y="7474"/>
                </a:moveTo>
                <a:lnTo>
                  <a:pt x="4979" y="7474"/>
                </a:lnTo>
                <a:cubicBezTo>
                  <a:pt x="4979" y="7757"/>
                  <a:pt x="4749" y="7986"/>
                  <a:pt x="4466" y="7986"/>
                </a:cubicBezTo>
                <a:cubicBezTo>
                  <a:pt x="4183" y="7986"/>
                  <a:pt x="3940" y="7757"/>
                  <a:pt x="3940" y="7474"/>
                </a:cubicBezTo>
                <a:cubicBezTo>
                  <a:pt x="3940" y="7177"/>
                  <a:pt x="4183" y="6947"/>
                  <a:pt x="4466" y="6947"/>
                </a:cubicBezTo>
                <a:cubicBezTo>
                  <a:pt x="4749" y="6947"/>
                  <a:pt x="4979" y="7177"/>
                  <a:pt x="4979" y="7474"/>
                </a:cubicBezTo>
                <a:close/>
                <a:moveTo>
                  <a:pt x="6962" y="985"/>
                </a:moveTo>
                <a:lnTo>
                  <a:pt x="6962" y="985"/>
                </a:lnTo>
                <a:cubicBezTo>
                  <a:pt x="6962" y="701"/>
                  <a:pt x="7192" y="459"/>
                  <a:pt x="7475" y="459"/>
                </a:cubicBezTo>
                <a:cubicBezTo>
                  <a:pt x="7772" y="459"/>
                  <a:pt x="8001" y="701"/>
                  <a:pt x="8001" y="985"/>
                </a:cubicBezTo>
                <a:cubicBezTo>
                  <a:pt x="8001" y="1268"/>
                  <a:pt x="7772" y="1498"/>
                  <a:pt x="7475" y="1498"/>
                </a:cubicBezTo>
                <a:cubicBezTo>
                  <a:pt x="7192" y="1498"/>
                  <a:pt x="6962" y="1268"/>
                  <a:pt x="6962" y="985"/>
                </a:cubicBezTo>
                <a:close/>
              </a:path>
            </a:pathLst>
          </a:custGeom>
          <a:solidFill>
            <a:schemeClr val="accent4"/>
          </a:solidFill>
          <a:ln>
            <a:solidFill>
              <a:schemeClr val="accent4"/>
            </a:soli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pic>
        <p:nvPicPr>
          <p:cNvPr id="2050" name="Picture 2" descr="Risultati immagini per Dickâs Sporting Goods">
            <a:extLst>
              <a:ext uri="{FF2B5EF4-FFF2-40B4-BE49-F238E27FC236}">
                <a16:creationId xmlns:a16="http://schemas.microsoft.com/office/drawing/2014/main" xmlns="" id="{A977B2AB-D638-4FFB-A1CB-7B32662895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5" b="1"/>
          <a:stretch/>
        </p:blipFill>
        <p:spPr bwMode="auto">
          <a:xfrm>
            <a:off x="9564913" y="1103188"/>
            <a:ext cx="2291343" cy="108396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7547409D-0DF8-4926-8B69-B72F6EBF98DC}"/>
              </a:ext>
            </a:extLst>
          </p:cNvPr>
          <p:cNvGrpSpPr/>
          <p:nvPr/>
        </p:nvGrpSpPr>
        <p:grpSpPr>
          <a:xfrm>
            <a:off x="255587" y="2892036"/>
            <a:ext cx="3898481" cy="2793117"/>
            <a:chOff x="-35364" y="3007683"/>
            <a:chExt cx="3898481" cy="2072060"/>
          </a:xfrm>
        </p:grpSpPr>
        <p:sp>
          <p:nvSpPr>
            <p:cNvPr id="6" name="Rectangle 8">
              <a:extLst>
                <a:ext uri="{FF2B5EF4-FFF2-40B4-BE49-F238E27FC236}">
                  <a16:creationId xmlns:a16="http://schemas.microsoft.com/office/drawing/2014/main" xmlns="" id="{E646E7D5-0A9E-4280-9B78-B757FBC9E3E5}"/>
                </a:ext>
              </a:extLst>
            </p:cNvPr>
            <p:cNvSpPr/>
            <p:nvPr/>
          </p:nvSpPr>
          <p:spPr>
            <a:xfrm>
              <a:off x="400690" y="3386122"/>
              <a:ext cx="3159562" cy="1231106"/>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E8EA">
                      <a:lumMod val="50000"/>
                    </a:srgbClr>
                  </a:solidFill>
                  <a:effectLst/>
                  <a:uLnTx/>
                  <a:uFillTx/>
                  <a:latin typeface="Arial"/>
                  <a:ea typeface="+mn-ea"/>
                  <a:cs typeface="Arial"/>
                </a:rPr>
                <a:t>We don’t want to be a part of this story any longer. [We] have to help solve the problem that’s in front of us.</a:t>
              </a:r>
            </a:p>
          </p:txBody>
        </p:sp>
        <p:sp>
          <p:nvSpPr>
            <p:cNvPr id="7" name="Rectangle 9">
              <a:extLst>
                <a:ext uri="{FF2B5EF4-FFF2-40B4-BE49-F238E27FC236}">
                  <a16:creationId xmlns:a16="http://schemas.microsoft.com/office/drawing/2014/main" xmlns="" id="{C7050F3F-A159-4038-A54D-985497D5A9B6}"/>
                </a:ext>
              </a:extLst>
            </p:cNvPr>
            <p:cNvSpPr/>
            <p:nvPr/>
          </p:nvSpPr>
          <p:spPr>
            <a:xfrm>
              <a:off x="-35364" y="3007683"/>
              <a:ext cx="296792" cy="1107996"/>
            </a:xfrm>
            <a:prstGeom prst="rect">
              <a:avLst/>
            </a:prstGeom>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1" u="none" strike="noStrike" kern="1200" cap="none" spc="0" normalizeH="0" baseline="0" noProof="0" dirty="0">
                  <a:ln>
                    <a:noFill/>
                  </a:ln>
                  <a:solidFill>
                    <a:srgbClr val="00E8EA">
                      <a:lumMod val="50000"/>
                    </a:srgbClr>
                  </a:solidFill>
                  <a:effectLst/>
                  <a:uLnTx/>
                  <a:uFillTx/>
                  <a:latin typeface="Arial" charset="0"/>
                  <a:ea typeface="Arial" charset="0"/>
                  <a:cs typeface="Arial" charset="0"/>
                </a:rPr>
                <a:t>“</a:t>
              </a:r>
            </a:p>
          </p:txBody>
        </p:sp>
        <p:sp>
          <p:nvSpPr>
            <p:cNvPr id="8" name="Rectangle 10">
              <a:extLst>
                <a:ext uri="{FF2B5EF4-FFF2-40B4-BE49-F238E27FC236}">
                  <a16:creationId xmlns:a16="http://schemas.microsoft.com/office/drawing/2014/main" xmlns="" id="{478C7176-A1E1-4039-AF83-0149404567A5}"/>
                </a:ext>
              </a:extLst>
            </p:cNvPr>
            <p:cNvSpPr/>
            <p:nvPr/>
          </p:nvSpPr>
          <p:spPr>
            <a:xfrm>
              <a:off x="190393" y="4464190"/>
              <a:ext cx="3159562" cy="615553"/>
            </a:xfrm>
            <a:prstGeom prst="rect">
              <a:avLst/>
            </a:prstGeom>
          </p:spPr>
          <p:txBody>
            <a:bodyPr wrap="square" lIns="0" tIns="0" rIns="0" bIns="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E8EA">
                      <a:lumMod val="50000"/>
                    </a:srgbClr>
                  </a:solidFill>
                  <a:effectLst/>
                  <a:uLnTx/>
                  <a:uFillTx/>
                  <a:latin typeface="Arial"/>
                  <a:ea typeface="+mn-ea"/>
                  <a:cs typeface="Arial"/>
                </a:rPr>
                <a:t>EDWARD STACK</a:t>
              </a:r>
              <a:endParaRPr kumimoji="0" lang="en-US" sz="1200" b="0" i="0" u="none" strike="noStrike" kern="1200" cap="none" spc="0" normalizeH="0" baseline="0" noProof="0" dirty="0">
                <a:ln>
                  <a:noFill/>
                </a:ln>
                <a:solidFill>
                  <a:srgbClr val="00E8EA">
                    <a:lumMod val="50000"/>
                  </a:srgbClr>
                </a:solidFill>
                <a:effectLst/>
                <a:uLnTx/>
                <a:uFillTx/>
                <a:latin typeface="Arial"/>
                <a:ea typeface="+mn-ea"/>
                <a:cs typeface="Arial"/>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E8EA">
                      <a:lumMod val="50000"/>
                    </a:srgbClr>
                  </a:solidFill>
                  <a:effectLst/>
                  <a:uLnTx/>
                  <a:uFillTx/>
                  <a:latin typeface="Arial"/>
                  <a:ea typeface="+mn-ea"/>
                  <a:cs typeface="Arial"/>
                </a:rPr>
                <a:t>CEO, DICK’S SPORTING GOODS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E8EA">
                      <a:lumMod val="50000"/>
                    </a:srgbClr>
                  </a:solidFill>
                  <a:effectLst/>
                  <a:uLnTx/>
                  <a:uFillTx/>
                  <a:latin typeface="Arial"/>
                  <a:ea typeface="+mn-ea"/>
                  <a:cs typeface="Arial"/>
                </a:rPr>
                <a:t>FEBRUARY 2018</a:t>
              </a:r>
            </a:p>
          </p:txBody>
        </p:sp>
        <p:sp>
          <p:nvSpPr>
            <p:cNvPr id="12" name="Rectangle 9">
              <a:extLst>
                <a:ext uri="{FF2B5EF4-FFF2-40B4-BE49-F238E27FC236}">
                  <a16:creationId xmlns:a16="http://schemas.microsoft.com/office/drawing/2014/main" xmlns="" id="{37AECEC6-F8E5-4278-9EF9-34EED998DDC6}"/>
                </a:ext>
              </a:extLst>
            </p:cNvPr>
            <p:cNvSpPr/>
            <p:nvPr/>
          </p:nvSpPr>
          <p:spPr>
            <a:xfrm flipV="1">
              <a:off x="3566325" y="3561681"/>
              <a:ext cx="296792" cy="1107996"/>
            </a:xfrm>
            <a:prstGeom prst="rect">
              <a:avLst/>
            </a:prstGeom>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1" u="none" strike="noStrike" kern="1200" cap="none" spc="0" normalizeH="0" baseline="0" noProof="0" dirty="0">
                  <a:ln>
                    <a:noFill/>
                  </a:ln>
                  <a:solidFill>
                    <a:srgbClr val="00E8EA">
                      <a:lumMod val="50000"/>
                    </a:srgbClr>
                  </a:solidFill>
                  <a:effectLst/>
                  <a:uLnTx/>
                  <a:uFillTx/>
                  <a:latin typeface="Arial" charset="0"/>
                  <a:ea typeface="Arial" charset="0"/>
                  <a:cs typeface="Arial" charset="0"/>
                </a:rPr>
                <a:t>“</a:t>
              </a:r>
            </a:p>
          </p:txBody>
        </p:sp>
      </p:grpSp>
      <p:sp>
        <p:nvSpPr>
          <p:cNvPr id="13" name="Arrow: Pentagon 12">
            <a:extLst>
              <a:ext uri="{FF2B5EF4-FFF2-40B4-BE49-F238E27FC236}">
                <a16:creationId xmlns:a16="http://schemas.microsoft.com/office/drawing/2014/main" xmlns="" id="{B4372D5C-9789-40F1-8B05-97044BF2E268}"/>
              </a:ext>
            </a:extLst>
          </p:cNvPr>
          <p:cNvSpPr/>
          <p:nvPr/>
        </p:nvSpPr>
        <p:spPr>
          <a:xfrm>
            <a:off x="4283943" y="3144998"/>
            <a:ext cx="296792" cy="232235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16" name="Grafico 15">
            <a:extLst>
              <a:ext uri="{FF2B5EF4-FFF2-40B4-BE49-F238E27FC236}">
                <a16:creationId xmlns:a16="http://schemas.microsoft.com/office/drawing/2014/main" xmlns="" id="{94626C44-94BB-496D-9489-DAA4158F988A}"/>
              </a:ext>
            </a:extLst>
          </p:cNvPr>
          <p:cNvGraphicFramePr/>
          <p:nvPr>
            <p:extLst/>
          </p:nvPr>
        </p:nvGraphicFramePr>
        <p:xfrm>
          <a:off x="4753726" y="2905025"/>
          <a:ext cx="7073148" cy="32022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4406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49DDA4D-AD51-4FCF-9313-26CD80BD94D3}"/>
              </a:ext>
            </a:extLst>
          </p:cNvPr>
          <p:cNvSpPr>
            <a:spLocks noGrp="1"/>
          </p:cNvSpPr>
          <p:nvPr>
            <p:ph type="title"/>
          </p:nvPr>
        </p:nvSpPr>
        <p:spPr/>
        <p:txBody>
          <a:bodyPr/>
          <a:lstStyle/>
          <a:p>
            <a:r>
              <a:rPr lang="en-US" dirty="0"/>
              <a:t>Winning big: </a:t>
            </a:r>
            <a:r>
              <a:rPr lang="en-US" dirty="0" err="1"/>
              <a:t>Ulta</a:t>
            </a:r>
            <a:r>
              <a:rPr lang="en-US" dirty="0"/>
              <a:t> expands its footprint, continues value focus, and offers personalized experience in a big box</a:t>
            </a:r>
            <a:endParaRPr lang="en-GB" dirty="0"/>
          </a:p>
        </p:txBody>
      </p:sp>
      <p:grpSp>
        <p:nvGrpSpPr>
          <p:cNvPr id="4" name="Group 14">
            <a:extLst>
              <a:ext uri="{FF2B5EF4-FFF2-40B4-BE49-F238E27FC236}">
                <a16:creationId xmlns:a16="http://schemas.microsoft.com/office/drawing/2014/main" xmlns="" id="{57FD2513-BB30-4667-9921-E2ECE64DAE87}"/>
              </a:ext>
            </a:extLst>
          </p:cNvPr>
          <p:cNvGrpSpPr/>
          <p:nvPr/>
        </p:nvGrpSpPr>
        <p:grpSpPr>
          <a:xfrm>
            <a:off x="11341894" y="430717"/>
            <a:ext cx="487144" cy="479626"/>
            <a:chOff x="2127250" y="3840163"/>
            <a:chExt cx="1036638" cy="1036637"/>
          </a:xfrm>
          <a:solidFill>
            <a:schemeClr val="accent2"/>
          </a:solidFill>
        </p:grpSpPr>
        <p:sp>
          <p:nvSpPr>
            <p:cNvPr id="5" name="Freeform 32">
              <a:extLst>
                <a:ext uri="{FF2B5EF4-FFF2-40B4-BE49-F238E27FC236}">
                  <a16:creationId xmlns:a16="http://schemas.microsoft.com/office/drawing/2014/main" xmlns="" id="{EF672923-2264-4B7D-9195-0CBC2BA4BD28}"/>
                </a:ext>
              </a:extLst>
            </p:cNvPr>
            <p:cNvSpPr>
              <a:spLocks/>
            </p:cNvSpPr>
            <p:nvPr/>
          </p:nvSpPr>
          <p:spPr bwMode="auto">
            <a:xfrm>
              <a:off x="2127250" y="3902075"/>
              <a:ext cx="974725" cy="974725"/>
            </a:xfrm>
            <a:custGeom>
              <a:avLst/>
              <a:gdLst>
                <a:gd name="T0" fmla="*/ 568 w 614"/>
                <a:gd name="T1" fmla="*/ 256 h 614"/>
                <a:gd name="T2" fmla="*/ 573 w 614"/>
                <a:gd name="T3" fmla="*/ 307 h 614"/>
                <a:gd name="T4" fmla="*/ 570 w 614"/>
                <a:gd name="T5" fmla="*/ 348 h 614"/>
                <a:gd name="T6" fmla="*/ 557 w 614"/>
                <a:gd name="T7" fmla="*/ 399 h 614"/>
                <a:gd name="T8" fmla="*/ 528 w 614"/>
                <a:gd name="T9" fmla="*/ 455 h 614"/>
                <a:gd name="T10" fmla="*/ 455 w 614"/>
                <a:gd name="T11" fmla="*/ 528 h 614"/>
                <a:gd name="T12" fmla="*/ 399 w 614"/>
                <a:gd name="T13" fmla="*/ 557 h 614"/>
                <a:gd name="T14" fmla="*/ 348 w 614"/>
                <a:gd name="T15" fmla="*/ 570 h 614"/>
                <a:gd name="T16" fmla="*/ 307 w 614"/>
                <a:gd name="T17" fmla="*/ 573 h 614"/>
                <a:gd name="T18" fmla="*/ 254 w 614"/>
                <a:gd name="T19" fmla="*/ 568 h 614"/>
                <a:gd name="T20" fmla="*/ 204 w 614"/>
                <a:gd name="T21" fmla="*/ 552 h 614"/>
                <a:gd name="T22" fmla="*/ 138 w 614"/>
                <a:gd name="T23" fmla="*/ 512 h 614"/>
                <a:gd name="T24" fmla="*/ 74 w 614"/>
                <a:gd name="T25" fmla="*/ 434 h 614"/>
                <a:gd name="T26" fmla="*/ 53 w 614"/>
                <a:gd name="T27" fmla="*/ 386 h 614"/>
                <a:gd name="T28" fmla="*/ 43 w 614"/>
                <a:gd name="T29" fmla="*/ 334 h 614"/>
                <a:gd name="T30" fmla="*/ 42 w 614"/>
                <a:gd name="T31" fmla="*/ 293 h 614"/>
                <a:gd name="T32" fmla="*/ 50 w 614"/>
                <a:gd name="T33" fmla="*/ 240 h 614"/>
                <a:gd name="T34" fmla="*/ 67 w 614"/>
                <a:gd name="T35" fmla="*/ 192 h 614"/>
                <a:gd name="T36" fmla="*/ 119 w 614"/>
                <a:gd name="T37" fmla="*/ 119 h 614"/>
                <a:gd name="T38" fmla="*/ 192 w 614"/>
                <a:gd name="T39" fmla="*/ 67 h 614"/>
                <a:gd name="T40" fmla="*/ 240 w 614"/>
                <a:gd name="T41" fmla="*/ 50 h 614"/>
                <a:gd name="T42" fmla="*/ 293 w 614"/>
                <a:gd name="T43" fmla="*/ 41 h 614"/>
                <a:gd name="T44" fmla="*/ 333 w 614"/>
                <a:gd name="T45" fmla="*/ 42 h 614"/>
                <a:gd name="T46" fmla="*/ 407 w 614"/>
                <a:gd name="T47" fmla="*/ 60 h 614"/>
                <a:gd name="T48" fmla="*/ 408 w 614"/>
                <a:gd name="T49" fmla="*/ 17 h 614"/>
                <a:gd name="T50" fmla="*/ 342 w 614"/>
                <a:gd name="T51" fmla="*/ 2 h 614"/>
                <a:gd name="T52" fmla="*/ 291 w 614"/>
                <a:gd name="T53" fmla="*/ 0 h 614"/>
                <a:gd name="T54" fmla="*/ 230 w 614"/>
                <a:gd name="T55" fmla="*/ 9 h 614"/>
                <a:gd name="T56" fmla="*/ 174 w 614"/>
                <a:gd name="T57" fmla="*/ 30 h 614"/>
                <a:gd name="T58" fmla="*/ 123 w 614"/>
                <a:gd name="T59" fmla="*/ 61 h 614"/>
                <a:gd name="T60" fmla="*/ 80 w 614"/>
                <a:gd name="T61" fmla="*/ 100 h 614"/>
                <a:gd name="T62" fmla="*/ 45 w 614"/>
                <a:gd name="T63" fmla="*/ 148 h 614"/>
                <a:gd name="T64" fmla="*/ 19 w 614"/>
                <a:gd name="T65" fmla="*/ 202 h 614"/>
                <a:gd name="T66" fmla="*/ 3 w 614"/>
                <a:gd name="T67" fmla="*/ 260 h 614"/>
                <a:gd name="T68" fmla="*/ 0 w 614"/>
                <a:gd name="T69" fmla="*/ 307 h 614"/>
                <a:gd name="T70" fmla="*/ 6 w 614"/>
                <a:gd name="T71" fmla="*/ 369 h 614"/>
                <a:gd name="T72" fmla="*/ 24 w 614"/>
                <a:gd name="T73" fmla="*/ 426 h 614"/>
                <a:gd name="T74" fmla="*/ 52 w 614"/>
                <a:gd name="T75" fmla="*/ 478 h 614"/>
                <a:gd name="T76" fmla="*/ 90 w 614"/>
                <a:gd name="T77" fmla="*/ 524 h 614"/>
                <a:gd name="T78" fmla="*/ 136 w 614"/>
                <a:gd name="T79" fmla="*/ 562 h 614"/>
                <a:gd name="T80" fmla="*/ 187 w 614"/>
                <a:gd name="T81" fmla="*/ 590 h 614"/>
                <a:gd name="T82" fmla="*/ 245 w 614"/>
                <a:gd name="T83" fmla="*/ 608 h 614"/>
                <a:gd name="T84" fmla="*/ 307 w 614"/>
                <a:gd name="T85" fmla="*/ 614 h 614"/>
                <a:gd name="T86" fmla="*/ 354 w 614"/>
                <a:gd name="T87" fmla="*/ 611 h 614"/>
                <a:gd name="T88" fmla="*/ 413 w 614"/>
                <a:gd name="T89" fmla="*/ 595 h 614"/>
                <a:gd name="T90" fmla="*/ 466 w 614"/>
                <a:gd name="T91" fmla="*/ 569 h 614"/>
                <a:gd name="T92" fmla="*/ 513 w 614"/>
                <a:gd name="T93" fmla="*/ 534 h 614"/>
                <a:gd name="T94" fmla="*/ 553 w 614"/>
                <a:gd name="T95" fmla="*/ 491 h 614"/>
                <a:gd name="T96" fmla="*/ 584 w 614"/>
                <a:gd name="T97" fmla="*/ 440 h 614"/>
                <a:gd name="T98" fmla="*/ 604 w 614"/>
                <a:gd name="T99" fmla="*/ 384 h 614"/>
                <a:gd name="T100" fmla="*/ 614 w 614"/>
                <a:gd name="T101" fmla="*/ 323 h 614"/>
                <a:gd name="T102" fmla="*/ 613 w 614"/>
                <a:gd name="T103" fmla="*/ 272 h 614"/>
                <a:gd name="T104" fmla="*/ 597 w 614"/>
                <a:gd name="T105" fmla="*/ 207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4" h="614">
                  <a:moveTo>
                    <a:pt x="554" y="207"/>
                  </a:moveTo>
                  <a:lnTo>
                    <a:pt x="554" y="207"/>
                  </a:lnTo>
                  <a:lnTo>
                    <a:pt x="562" y="231"/>
                  </a:lnTo>
                  <a:lnTo>
                    <a:pt x="568" y="256"/>
                  </a:lnTo>
                  <a:lnTo>
                    <a:pt x="570" y="268"/>
                  </a:lnTo>
                  <a:lnTo>
                    <a:pt x="571" y="281"/>
                  </a:lnTo>
                  <a:lnTo>
                    <a:pt x="572" y="294"/>
                  </a:lnTo>
                  <a:lnTo>
                    <a:pt x="573" y="307"/>
                  </a:lnTo>
                  <a:lnTo>
                    <a:pt x="573" y="307"/>
                  </a:lnTo>
                  <a:lnTo>
                    <a:pt x="572" y="321"/>
                  </a:lnTo>
                  <a:lnTo>
                    <a:pt x="571" y="334"/>
                  </a:lnTo>
                  <a:lnTo>
                    <a:pt x="570" y="348"/>
                  </a:lnTo>
                  <a:lnTo>
                    <a:pt x="567" y="360"/>
                  </a:lnTo>
                  <a:lnTo>
                    <a:pt x="565" y="374"/>
                  </a:lnTo>
                  <a:lnTo>
                    <a:pt x="561" y="386"/>
                  </a:lnTo>
                  <a:lnTo>
                    <a:pt x="557" y="399"/>
                  </a:lnTo>
                  <a:lnTo>
                    <a:pt x="552" y="411"/>
                  </a:lnTo>
                  <a:lnTo>
                    <a:pt x="547" y="422"/>
                  </a:lnTo>
                  <a:lnTo>
                    <a:pt x="541" y="434"/>
                  </a:lnTo>
                  <a:lnTo>
                    <a:pt x="528" y="455"/>
                  </a:lnTo>
                  <a:lnTo>
                    <a:pt x="512" y="476"/>
                  </a:lnTo>
                  <a:lnTo>
                    <a:pt x="495" y="495"/>
                  </a:lnTo>
                  <a:lnTo>
                    <a:pt x="476" y="512"/>
                  </a:lnTo>
                  <a:lnTo>
                    <a:pt x="455" y="528"/>
                  </a:lnTo>
                  <a:lnTo>
                    <a:pt x="434" y="541"/>
                  </a:lnTo>
                  <a:lnTo>
                    <a:pt x="422" y="547"/>
                  </a:lnTo>
                  <a:lnTo>
                    <a:pt x="411" y="552"/>
                  </a:lnTo>
                  <a:lnTo>
                    <a:pt x="399" y="557"/>
                  </a:lnTo>
                  <a:lnTo>
                    <a:pt x="386" y="561"/>
                  </a:lnTo>
                  <a:lnTo>
                    <a:pt x="374" y="565"/>
                  </a:lnTo>
                  <a:lnTo>
                    <a:pt x="360" y="568"/>
                  </a:lnTo>
                  <a:lnTo>
                    <a:pt x="348" y="570"/>
                  </a:lnTo>
                  <a:lnTo>
                    <a:pt x="334" y="571"/>
                  </a:lnTo>
                  <a:lnTo>
                    <a:pt x="321" y="572"/>
                  </a:lnTo>
                  <a:lnTo>
                    <a:pt x="307" y="573"/>
                  </a:lnTo>
                  <a:lnTo>
                    <a:pt x="307" y="573"/>
                  </a:lnTo>
                  <a:lnTo>
                    <a:pt x="293" y="572"/>
                  </a:lnTo>
                  <a:lnTo>
                    <a:pt x="280" y="571"/>
                  </a:lnTo>
                  <a:lnTo>
                    <a:pt x="266" y="570"/>
                  </a:lnTo>
                  <a:lnTo>
                    <a:pt x="254" y="568"/>
                  </a:lnTo>
                  <a:lnTo>
                    <a:pt x="240" y="565"/>
                  </a:lnTo>
                  <a:lnTo>
                    <a:pt x="228" y="561"/>
                  </a:lnTo>
                  <a:lnTo>
                    <a:pt x="215" y="557"/>
                  </a:lnTo>
                  <a:lnTo>
                    <a:pt x="204" y="552"/>
                  </a:lnTo>
                  <a:lnTo>
                    <a:pt x="192" y="547"/>
                  </a:lnTo>
                  <a:lnTo>
                    <a:pt x="180" y="541"/>
                  </a:lnTo>
                  <a:lnTo>
                    <a:pt x="158" y="528"/>
                  </a:lnTo>
                  <a:lnTo>
                    <a:pt x="138" y="512"/>
                  </a:lnTo>
                  <a:lnTo>
                    <a:pt x="119" y="495"/>
                  </a:lnTo>
                  <a:lnTo>
                    <a:pt x="102" y="476"/>
                  </a:lnTo>
                  <a:lnTo>
                    <a:pt x="86" y="455"/>
                  </a:lnTo>
                  <a:lnTo>
                    <a:pt x="74" y="434"/>
                  </a:lnTo>
                  <a:lnTo>
                    <a:pt x="67" y="422"/>
                  </a:lnTo>
                  <a:lnTo>
                    <a:pt x="62" y="411"/>
                  </a:lnTo>
                  <a:lnTo>
                    <a:pt x="57" y="399"/>
                  </a:lnTo>
                  <a:lnTo>
                    <a:pt x="53" y="386"/>
                  </a:lnTo>
                  <a:lnTo>
                    <a:pt x="50" y="374"/>
                  </a:lnTo>
                  <a:lnTo>
                    <a:pt x="47" y="360"/>
                  </a:lnTo>
                  <a:lnTo>
                    <a:pt x="44" y="348"/>
                  </a:lnTo>
                  <a:lnTo>
                    <a:pt x="43" y="334"/>
                  </a:lnTo>
                  <a:lnTo>
                    <a:pt x="42" y="321"/>
                  </a:lnTo>
                  <a:lnTo>
                    <a:pt x="41" y="307"/>
                  </a:lnTo>
                  <a:lnTo>
                    <a:pt x="41" y="307"/>
                  </a:lnTo>
                  <a:lnTo>
                    <a:pt x="42" y="293"/>
                  </a:lnTo>
                  <a:lnTo>
                    <a:pt x="43" y="280"/>
                  </a:lnTo>
                  <a:lnTo>
                    <a:pt x="44" y="266"/>
                  </a:lnTo>
                  <a:lnTo>
                    <a:pt x="47" y="254"/>
                  </a:lnTo>
                  <a:lnTo>
                    <a:pt x="50" y="240"/>
                  </a:lnTo>
                  <a:lnTo>
                    <a:pt x="53" y="228"/>
                  </a:lnTo>
                  <a:lnTo>
                    <a:pt x="57" y="215"/>
                  </a:lnTo>
                  <a:lnTo>
                    <a:pt x="62" y="204"/>
                  </a:lnTo>
                  <a:lnTo>
                    <a:pt x="67" y="192"/>
                  </a:lnTo>
                  <a:lnTo>
                    <a:pt x="74" y="180"/>
                  </a:lnTo>
                  <a:lnTo>
                    <a:pt x="86" y="158"/>
                  </a:lnTo>
                  <a:lnTo>
                    <a:pt x="102" y="138"/>
                  </a:lnTo>
                  <a:lnTo>
                    <a:pt x="119" y="119"/>
                  </a:lnTo>
                  <a:lnTo>
                    <a:pt x="138" y="101"/>
                  </a:lnTo>
                  <a:lnTo>
                    <a:pt x="158" y="86"/>
                  </a:lnTo>
                  <a:lnTo>
                    <a:pt x="180" y="74"/>
                  </a:lnTo>
                  <a:lnTo>
                    <a:pt x="192" y="67"/>
                  </a:lnTo>
                  <a:lnTo>
                    <a:pt x="204" y="62"/>
                  </a:lnTo>
                  <a:lnTo>
                    <a:pt x="215" y="57"/>
                  </a:lnTo>
                  <a:lnTo>
                    <a:pt x="228" y="53"/>
                  </a:lnTo>
                  <a:lnTo>
                    <a:pt x="240" y="50"/>
                  </a:lnTo>
                  <a:lnTo>
                    <a:pt x="254" y="47"/>
                  </a:lnTo>
                  <a:lnTo>
                    <a:pt x="266" y="44"/>
                  </a:lnTo>
                  <a:lnTo>
                    <a:pt x="280" y="42"/>
                  </a:lnTo>
                  <a:lnTo>
                    <a:pt x="293" y="41"/>
                  </a:lnTo>
                  <a:lnTo>
                    <a:pt x="307" y="40"/>
                  </a:lnTo>
                  <a:lnTo>
                    <a:pt x="307" y="40"/>
                  </a:lnTo>
                  <a:lnTo>
                    <a:pt x="320" y="41"/>
                  </a:lnTo>
                  <a:lnTo>
                    <a:pt x="333" y="42"/>
                  </a:lnTo>
                  <a:lnTo>
                    <a:pt x="346" y="44"/>
                  </a:lnTo>
                  <a:lnTo>
                    <a:pt x="358" y="46"/>
                  </a:lnTo>
                  <a:lnTo>
                    <a:pt x="383" y="52"/>
                  </a:lnTo>
                  <a:lnTo>
                    <a:pt x="407" y="60"/>
                  </a:lnTo>
                  <a:lnTo>
                    <a:pt x="438" y="29"/>
                  </a:lnTo>
                  <a:lnTo>
                    <a:pt x="438" y="29"/>
                  </a:lnTo>
                  <a:lnTo>
                    <a:pt x="423" y="23"/>
                  </a:lnTo>
                  <a:lnTo>
                    <a:pt x="408" y="17"/>
                  </a:lnTo>
                  <a:lnTo>
                    <a:pt x="391" y="11"/>
                  </a:lnTo>
                  <a:lnTo>
                    <a:pt x="375" y="7"/>
                  </a:lnTo>
                  <a:lnTo>
                    <a:pt x="358" y="4"/>
                  </a:lnTo>
                  <a:lnTo>
                    <a:pt x="342" y="2"/>
                  </a:lnTo>
                  <a:lnTo>
                    <a:pt x="324" y="0"/>
                  </a:lnTo>
                  <a:lnTo>
                    <a:pt x="307" y="0"/>
                  </a:lnTo>
                  <a:lnTo>
                    <a:pt x="307" y="0"/>
                  </a:lnTo>
                  <a:lnTo>
                    <a:pt x="291" y="0"/>
                  </a:lnTo>
                  <a:lnTo>
                    <a:pt x="275" y="1"/>
                  </a:lnTo>
                  <a:lnTo>
                    <a:pt x="260" y="3"/>
                  </a:lnTo>
                  <a:lnTo>
                    <a:pt x="245" y="6"/>
                  </a:lnTo>
                  <a:lnTo>
                    <a:pt x="230" y="9"/>
                  </a:lnTo>
                  <a:lnTo>
                    <a:pt x="215" y="14"/>
                  </a:lnTo>
                  <a:lnTo>
                    <a:pt x="202" y="19"/>
                  </a:lnTo>
                  <a:lnTo>
                    <a:pt x="187" y="24"/>
                  </a:lnTo>
                  <a:lnTo>
                    <a:pt x="174" y="30"/>
                  </a:lnTo>
                  <a:lnTo>
                    <a:pt x="161" y="37"/>
                  </a:lnTo>
                  <a:lnTo>
                    <a:pt x="148" y="45"/>
                  </a:lnTo>
                  <a:lnTo>
                    <a:pt x="136" y="53"/>
                  </a:lnTo>
                  <a:lnTo>
                    <a:pt x="123" y="61"/>
                  </a:lnTo>
                  <a:lnTo>
                    <a:pt x="112" y="70"/>
                  </a:lnTo>
                  <a:lnTo>
                    <a:pt x="101" y="80"/>
                  </a:lnTo>
                  <a:lnTo>
                    <a:pt x="90" y="90"/>
                  </a:lnTo>
                  <a:lnTo>
                    <a:pt x="80" y="100"/>
                  </a:lnTo>
                  <a:lnTo>
                    <a:pt x="71" y="112"/>
                  </a:lnTo>
                  <a:lnTo>
                    <a:pt x="61" y="123"/>
                  </a:lnTo>
                  <a:lnTo>
                    <a:pt x="52" y="136"/>
                  </a:lnTo>
                  <a:lnTo>
                    <a:pt x="45" y="148"/>
                  </a:lnTo>
                  <a:lnTo>
                    <a:pt x="37" y="160"/>
                  </a:lnTo>
                  <a:lnTo>
                    <a:pt x="30" y="174"/>
                  </a:lnTo>
                  <a:lnTo>
                    <a:pt x="24" y="187"/>
                  </a:lnTo>
                  <a:lnTo>
                    <a:pt x="19" y="202"/>
                  </a:lnTo>
                  <a:lnTo>
                    <a:pt x="14" y="215"/>
                  </a:lnTo>
                  <a:lnTo>
                    <a:pt x="9" y="230"/>
                  </a:lnTo>
                  <a:lnTo>
                    <a:pt x="6" y="245"/>
                  </a:lnTo>
                  <a:lnTo>
                    <a:pt x="3" y="260"/>
                  </a:lnTo>
                  <a:lnTo>
                    <a:pt x="1" y="275"/>
                  </a:lnTo>
                  <a:lnTo>
                    <a:pt x="0" y="291"/>
                  </a:lnTo>
                  <a:lnTo>
                    <a:pt x="0" y="307"/>
                  </a:lnTo>
                  <a:lnTo>
                    <a:pt x="0" y="307"/>
                  </a:lnTo>
                  <a:lnTo>
                    <a:pt x="0" y="323"/>
                  </a:lnTo>
                  <a:lnTo>
                    <a:pt x="1" y="338"/>
                  </a:lnTo>
                  <a:lnTo>
                    <a:pt x="3" y="354"/>
                  </a:lnTo>
                  <a:lnTo>
                    <a:pt x="6" y="369"/>
                  </a:lnTo>
                  <a:lnTo>
                    <a:pt x="9" y="384"/>
                  </a:lnTo>
                  <a:lnTo>
                    <a:pt x="14" y="399"/>
                  </a:lnTo>
                  <a:lnTo>
                    <a:pt x="19" y="413"/>
                  </a:lnTo>
                  <a:lnTo>
                    <a:pt x="24" y="426"/>
                  </a:lnTo>
                  <a:lnTo>
                    <a:pt x="30" y="440"/>
                  </a:lnTo>
                  <a:lnTo>
                    <a:pt x="37" y="453"/>
                  </a:lnTo>
                  <a:lnTo>
                    <a:pt x="45" y="466"/>
                  </a:lnTo>
                  <a:lnTo>
                    <a:pt x="52" y="478"/>
                  </a:lnTo>
                  <a:lnTo>
                    <a:pt x="61" y="491"/>
                  </a:lnTo>
                  <a:lnTo>
                    <a:pt x="71" y="502"/>
                  </a:lnTo>
                  <a:lnTo>
                    <a:pt x="80" y="513"/>
                  </a:lnTo>
                  <a:lnTo>
                    <a:pt x="90" y="524"/>
                  </a:lnTo>
                  <a:lnTo>
                    <a:pt x="101" y="534"/>
                  </a:lnTo>
                  <a:lnTo>
                    <a:pt x="112" y="544"/>
                  </a:lnTo>
                  <a:lnTo>
                    <a:pt x="123" y="553"/>
                  </a:lnTo>
                  <a:lnTo>
                    <a:pt x="136" y="562"/>
                  </a:lnTo>
                  <a:lnTo>
                    <a:pt x="148" y="569"/>
                  </a:lnTo>
                  <a:lnTo>
                    <a:pt x="161" y="578"/>
                  </a:lnTo>
                  <a:lnTo>
                    <a:pt x="174" y="584"/>
                  </a:lnTo>
                  <a:lnTo>
                    <a:pt x="187" y="590"/>
                  </a:lnTo>
                  <a:lnTo>
                    <a:pt x="202" y="595"/>
                  </a:lnTo>
                  <a:lnTo>
                    <a:pt x="215" y="600"/>
                  </a:lnTo>
                  <a:lnTo>
                    <a:pt x="230" y="604"/>
                  </a:lnTo>
                  <a:lnTo>
                    <a:pt x="245" y="608"/>
                  </a:lnTo>
                  <a:lnTo>
                    <a:pt x="260" y="611"/>
                  </a:lnTo>
                  <a:lnTo>
                    <a:pt x="275" y="613"/>
                  </a:lnTo>
                  <a:lnTo>
                    <a:pt x="291" y="614"/>
                  </a:lnTo>
                  <a:lnTo>
                    <a:pt x="307" y="614"/>
                  </a:lnTo>
                  <a:lnTo>
                    <a:pt x="307" y="614"/>
                  </a:lnTo>
                  <a:lnTo>
                    <a:pt x="323" y="614"/>
                  </a:lnTo>
                  <a:lnTo>
                    <a:pt x="339" y="613"/>
                  </a:lnTo>
                  <a:lnTo>
                    <a:pt x="354" y="611"/>
                  </a:lnTo>
                  <a:lnTo>
                    <a:pt x="369" y="608"/>
                  </a:lnTo>
                  <a:lnTo>
                    <a:pt x="384" y="604"/>
                  </a:lnTo>
                  <a:lnTo>
                    <a:pt x="399" y="600"/>
                  </a:lnTo>
                  <a:lnTo>
                    <a:pt x="413" y="595"/>
                  </a:lnTo>
                  <a:lnTo>
                    <a:pt x="426" y="590"/>
                  </a:lnTo>
                  <a:lnTo>
                    <a:pt x="440" y="584"/>
                  </a:lnTo>
                  <a:lnTo>
                    <a:pt x="453" y="578"/>
                  </a:lnTo>
                  <a:lnTo>
                    <a:pt x="466" y="569"/>
                  </a:lnTo>
                  <a:lnTo>
                    <a:pt x="478" y="562"/>
                  </a:lnTo>
                  <a:lnTo>
                    <a:pt x="491" y="553"/>
                  </a:lnTo>
                  <a:lnTo>
                    <a:pt x="502" y="544"/>
                  </a:lnTo>
                  <a:lnTo>
                    <a:pt x="513" y="534"/>
                  </a:lnTo>
                  <a:lnTo>
                    <a:pt x="524" y="524"/>
                  </a:lnTo>
                  <a:lnTo>
                    <a:pt x="534" y="513"/>
                  </a:lnTo>
                  <a:lnTo>
                    <a:pt x="544" y="502"/>
                  </a:lnTo>
                  <a:lnTo>
                    <a:pt x="553" y="491"/>
                  </a:lnTo>
                  <a:lnTo>
                    <a:pt x="562" y="478"/>
                  </a:lnTo>
                  <a:lnTo>
                    <a:pt x="569" y="466"/>
                  </a:lnTo>
                  <a:lnTo>
                    <a:pt x="578" y="453"/>
                  </a:lnTo>
                  <a:lnTo>
                    <a:pt x="584" y="440"/>
                  </a:lnTo>
                  <a:lnTo>
                    <a:pt x="590" y="426"/>
                  </a:lnTo>
                  <a:lnTo>
                    <a:pt x="595" y="413"/>
                  </a:lnTo>
                  <a:lnTo>
                    <a:pt x="600" y="399"/>
                  </a:lnTo>
                  <a:lnTo>
                    <a:pt x="604" y="384"/>
                  </a:lnTo>
                  <a:lnTo>
                    <a:pt x="608" y="369"/>
                  </a:lnTo>
                  <a:lnTo>
                    <a:pt x="611" y="354"/>
                  </a:lnTo>
                  <a:lnTo>
                    <a:pt x="613" y="338"/>
                  </a:lnTo>
                  <a:lnTo>
                    <a:pt x="614" y="323"/>
                  </a:lnTo>
                  <a:lnTo>
                    <a:pt x="614" y="307"/>
                  </a:lnTo>
                  <a:lnTo>
                    <a:pt x="614" y="307"/>
                  </a:lnTo>
                  <a:lnTo>
                    <a:pt x="614" y="290"/>
                  </a:lnTo>
                  <a:lnTo>
                    <a:pt x="613" y="272"/>
                  </a:lnTo>
                  <a:lnTo>
                    <a:pt x="610" y="256"/>
                  </a:lnTo>
                  <a:lnTo>
                    <a:pt x="607" y="239"/>
                  </a:lnTo>
                  <a:lnTo>
                    <a:pt x="602" y="223"/>
                  </a:lnTo>
                  <a:lnTo>
                    <a:pt x="597" y="207"/>
                  </a:lnTo>
                  <a:lnTo>
                    <a:pt x="591" y="192"/>
                  </a:lnTo>
                  <a:lnTo>
                    <a:pt x="585" y="176"/>
                  </a:lnTo>
                  <a:lnTo>
                    <a:pt x="554" y="207"/>
                  </a:lnTo>
                  <a:close/>
                </a:path>
              </a:pathLst>
            </a:custGeom>
            <a:grpFill/>
            <a:ln>
              <a:solidFill>
                <a:schemeClr val="accent2"/>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6" name="Freeform 33">
              <a:extLst>
                <a:ext uri="{FF2B5EF4-FFF2-40B4-BE49-F238E27FC236}">
                  <a16:creationId xmlns:a16="http://schemas.microsoft.com/office/drawing/2014/main" xmlns="" id="{8850CF16-678B-4AB1-9C77-7C7C26F2A319}"/>
                </a:ext>
              </a:extLst>
            </p:cNvPr>
            <p:cNvSpPr>
              <a:spLocks/>
            </p:cNvSpPr>
            <p:nvPr/>
          </p:nvSpPr>
          <p:spPr bwMode="auto">
            <a:xfrm>
              <a:off x="2357438" y="4132263"/>
              <a:ext cx="514350" cy="514350"/>
            </a:xfrm>
            <a:custGeom>
              <a:avLst/>
              <a:gdLst>
                <a:gd name="T0" fmla="*/ 162 w 324"/>
                <a:gd name="T1" fmla="*/ 40 h 324"/>
                <a:gd name="T2" fmla="*/ 191 w 324"/>
                <a:gd name="T3" fmla="*/ 44 h 324"/>
                <a:gd name="T4" fmla="*/ 224 w 324"/>
                <a:gd name="T5" fmla="*/ 12 h 324"/>
                <a:gd name="T6" fmla="*/ 194 w 324"/>
                <a:gd name="T7" fmla="*/ 3 h 324"/>
                <a:gd name="T8" fmla="*/ 162 w 324"/>
                <a:gd name="T9" fmla="*/ 0 h 324"/>
                <a:gd name="T10" fmla="*/ 146 w 324"/>
                <a:gd name="T11" fmla="*/ 1 h 324"/>
                <a:gd name="T12" fmla="*/ 114 w 324"/>
                <a:gd name="T13" fmla="*/ 7 h 324"/>
                <a:gd name="T14" fmla="*/ 85 w 324"/>
                <a:gd name="T15" fmla="*/ 20 h 324"/>
                <a:gd name="T16" fmla="*/ 59 w 324"/>
                <a:gd name="T17" fmla="*/ 37 h 324"/>
                <a:gd name="T18" fmla="*/ 37 w 324"/>
                <a:gd name="T19" fmla="*/ 59 h 324"/>
                <a:gd name="T20" fmla="*/ 20 w 324"/>
                <a:gd name="T21" fmla="*/ 85 h 324"/>
                <a:gd name="T22" fmla="*/ 7 w 324"/>
                <a:gd name="T23" fmla="*/ 114 h 324"/>
                <a:gd name="T24" fmla="*/ 1 w 324"/>
                <a:gd name="T25" fmla="*/ 146 h 324"/>
                <a:gd name="T26" fmla="*/ 0 w 324"/>
                <a:gd name="T27" fmla="*/ 162 h 324"/>
                <a:gd name="T28" fmla="*/ 3 w 324"/>
                <a:gd name="T29" fmla="*/ 195 h 324"/>
                <a:gd name="T30" fmla="*/ 12 w 324"/>
                <a:gd name="T31" fmla="*/ 226 h 324"/>
                <a:gd name="T32" fmla="*/ 28 w 324"/>
                <a:gd name="T33" fmla="*/ 252 h 324"/>
                <a:gd name="T34" fmla="*/ 48 w 324"/>
                <a:gd name="T35" fmla="*/ 276 h 324"/>
                <a:gd name="T36" fmla="*/ 71 w 324"/>
                <a:gd name="T37" fmla="*/ 297 h 324"/>
                <a:gd name="T38" fmla="*/ 99 w 324"/>
                <a:gd name="T39" fmla="*/ 311 h 324"/>
                <a:gd name="T40" fmla="*/ 129 w 324"/>
                <a:gd name="T41" fmla="*/ 321 h 324"/>
                <a:gd name="T42" fmla="*/ 162 w 324"/>
                <a:gd name="T43" fmla="*/ 324 h 324"/>
                <a:gd name="T44" fmla="*/ 179 w 324"/>
                <a:gd name="T45" fmla="*/ 324 h 324"/>
                <a:gd name="T46" fmla="*/ 210 w 324"/>
                <a:gd name="T47" fmla="*/ 317 h 324"/>
                <a:gd name="T48" fmla="*/ 239 w 324"/>
                <a:gd name="T49" fmla="*/ 304 h 324"/>
                <a:gd name="T50" fmla="*/ 265 w 324"/>
                <a:gd name="T51" fmla="*/ 288 h 324"/>
                <a:gd name="T52" fmla="*/ 288 w 324"/>
                <a:gd name="T53" fmla="*/ 265 h 324"/>
                <a:gd name="T54" fmla="*/ 304 w 324"/>
                <a:gd name="T55" fmla="*/ 239 h 324"/>
                <a:gd name="T56" fmla="*/ 317 w 324"/>
                <a:gd name="T57" fmla="*/ 210 h 324"/>
                <a:gd name="T58" fmla="*/ 324 w 324"/>
                <a:gd name="T59" fmla="*/ 179 h 324"/>
                <a:gd name="T60" fmla="*/ 324 w 324"/>
                <a:gd name="T61" fmla="*/ 162 h 324"/>
                <a:gd name="T62" fmla="*/ 321 w 324"/>
                <a:gd name="T63" fmla="*/ 130 h 324"/>
                <a:gd name="T64" fmla="*/ 313 w 324"/>
                <a:gd name="T65" fmla="*/ 100 h 324"/>
                <a:gd name="T66" fmla="*/ 279 w 324"/>
                <a:gd name="T67" fmla="*/ 133 h 324"/>
                <a:gd name="T68" fmla="*/ 284 w 324"/>
                <a:gd name="T69" fmla="*/ 162 h 324"/>
                <a:gd name="T70" fmla="*/ 283 w 324"/>
                <a:gd name="T71" fmla="*/ 175 h 324"/>
                <a:gd name="T72" fmla="*/ 277 w 324"/>
                <a:gd name="T73" fmla="*/ 198 h 324"/>
                <a:gd name="T74" fmla="*/ 269 w 324"/>
                <a:gd name="T75" fmla="*/ 219 h 324"/>
                <a:gd name="T76" fmla="*/ 256 w 324"/>
                <a:gd name="T77" fmla="*/ 239 h 324"/>
                <a:gd name="T78" fmla="*/ 239 w 324"/>
                <a:gd name="T79" fmla="*/ 256 h 324"/>
                <a:gd name="T80" fmla="*/ 219 w 324"/>
                <a:gd name="T81" fmla="*/ 269 h 324"/>
                <a:gd name="T82" fmla="*/ 198 w 324"/>
                <a:gd name="T83" fmla="*/ 277 h 324"/>
                <a:gd name="T84" fmla="*/ 175 w 324"/>
                <a:gd name="T85" fmla="*/ 283 h 324"/>
                <a:gd name="T86" fmla="*/ 162 w 324"/>
                <a:gd name="T87" fmla="*/ 284 h 324"/>
                <a:gd name="T88" fmla="*/ 138 w 324"/>
                <a:gd name="T89" fmla="*/ 280 h 324"/>
                <a:gd name="T90" fmla="*/ 115 w 324"/>
                <a:gd name="T91" fmla="*/ 274 h 324"/>
                <a:gd name="T92" fmla="*/ 94 w 324"/>
                <a:gd name="T93" fmla="*/ 263 h 324"/>
                <a:gd name="T94" fmla="*/ 77 w 324"/>
                <a:gd name="T95" fmla="*/ 247 h 324"/>
                <a:gd name="T96" fmla="*/ 61 w 324"/>
                <a:gd name="T97" fmla="*/ 230 h 324"/>
                <a:gd name="T98" fmla="*/ 51 w 324"/>
                <a:gd name="T99" fmla="*/ 209 h 324"/>
                <a:gd name="T100" fmla="*/ 43 w 324"/>
                <a:gd name="T101" fmla="*/ 186 h 324"/>
                <a:gd name="T102" fmla="*/ 40 w 324"/>
                <a:gd name="T103" fmla="*/ 162 h 324"/>
                <a:gd name="T104" fmla="*/ 41 w 324"/>
                <a:gd name="T105" fmla="*/ 150 h 324"/>
                <a:gd name="T106" fmla="*/ 47 w 324"/>
                <a:gd name="T107" fmla="*/ 126 h 324"/>
                <a:gd name="T108" fmla="*/ 56 w 324"/>
                <a:gd name="T109" fmla="*/ 104 h 324"/>
                <a:gd name="T110" fmla="*/ 68 w 324"/>
                <a:gd name="T111" fmla="*/ 85 h 324"/>
                <a:gd name="T112" fmla="*/ 85 w 324"/>
                <a:gd name="T113" fmla="*/ 68 h 324"/>
                <a:gd name="T114" fmla="*/ 105 w 324"/>
                <a:gd name="T115" fmla="*/ 56 h 324"/>
                <a:gd name="T116" fmla="*/ 126 w 324"/>
                <a:gd name="T117" fmla="*/ 47 h 324"/>
                <a:gd name="T118" fmla="*/ 150 w 324"/>
                <a:gd name="T119" fmla="*/ 41 h 324"/>
                <a:gd name="T120" fmla="*/ 162 w 324"/>
                <a:gd name="T121" fmla="*/ 4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4" h="324">
                  <a:moveTo>
                    <a:pt x="162" y="40"/>
                  </a:moveTo>
                  <a:lnTo>
                    <a:pt x="162" y="40"/>
                  </a:lnTo>
                  <a:lnTo>
                    <a:pt x="177" y="41"/>
                  </a:lnTo>
                  <a:lnTo>
                    <a:pt x="191" y="44"/>
                  </a:lnTo>
                  <a:lnTo>
                    <a:pt x="224" y="12"/>
                  </a:lnTo>
                  <a:lnTo>
                    <a:pt x="224" y="12"/>
                  </a:lnTo>
                  <a:lnTo>
                    <a:pt x="209" y="7"/>
                  </a:lnTo>
                  <a:lnTo>
                    <a:pt x="194" y="3"/>
                  </a:lnTo>
                  <a:lnTo>
                    <a:pt x="178" y="1"/>
                  </a:lnTo>
                  <a:lnTo>
                    <a:pt x="162" y="0"/>
                  </a:lnTo>
                  <a:lnTo>
                    <a:pt x="162" y="0"/>
                  </a:lnTo>
                  <a:lnTo>
                    <a:pt x="146" y="1"/>
                  </a:lnTo>
                  <a:lnTo>
                    <a:pt x="129" y="3"/>
                  </a:lnTo>
                  <a:lnTo>
                    <a:pt x="114" y="7"/>
                  </a:lnTo>
                  <a:lnTo>
                    <a:pt x="99" y="12"/>
                  </a:lnTo>
                  <a:lnTo>
                    <a:pt x="85" y="20"/>
                  </a:lnTo>
                  <a:lnTo>
                    <a:pt x="71" y="28"/>
                  </a:lnTo>
                  <a:lnTo>
                    <a:pt x="59" y="37"/>
                  </a:lnTo>
                  <a:lnTo>
                    <a:pt x="48" y="48"/>
                  </a:lnTo>
                  <a:lnTo>
                    <a:pt x="37" y="59"/>
                  </a:lnTo>
                  <a:lnTo>
                    <a:pt x="28" y="71"/>
                  </a:lnTo>
                  <a:lnTo>
                    <a:pt x="20" y="85"/>
                  </a:lnTo>
                  <a:lnTo>
                    <a:pt x="12" y="99"/>
                  </a:lnTo>
                  <a:lnTo>
                    <a:pt x="7" y="114"/>
                  </a:lnTo>
                  <a:lnTo>
                    <a:pt x="3" y="129"/>
                  </a:lnTo>
                  <a:lnTo>
                    <a:pt x="1" y="146"/>
                  </a:lnTo>
                  <a:lnTo>
                    <a:pt x="0" y="162"/>
                  </a:lnTo>
                  <a:lnTo>
                    <a:pt x="0" y="162"/>
                  </a:lnTo>
                  <a:lnTo>
                    <a:pt x="1" y="179"/>
                  </a:lnTo>
                  <a:lnTo>
                    <a:pt x="3" y="195"/>
                  </a:lnTo>
                  <a:lnTo>
                    <a:pt x="7" y="210"/>
                  </a:lnTo>
                  <a:lnTo>
                    <a:pt x="12" y="226"/>
                  </a:lnTo>
                  <a:lnTo>
                    <a:pt x="20" y="239"/>
                  </a:lnTo>
                  <a:lnTo>
                    <a:pt x="28" y="252"/>
                  </a:lnTo>
                  <a:lnTo>
                    <a:pt x="37" y="265"/>
                  </a:lnTo>
                  <a:lnTo>
                    <a:pt x="48" y="276"/>
                  </a:lnTo>
                  <a:lnTo>
                    <a:pt x="59" y="288"/>
                  </a:lnTo>
                  <a:lnTo>
                    <a:pt x="71" y="297"/>
                  </a:lnTo>
                  <a:lnTo>
                    <a:pt x="85" y="304"/>
                  </a:lnTo>
                  <a:lnTo>
                    <a:pt x="99" y="311"/>
                  </a:lnTo>
                  <a:lnTo>
                    <a:pt x="114" y="317"/>
                  </a:lnTo>
                  <a:lnTo>
                    <a:pt x="129" y="321"/>
                  </a:lnTo>
                  <a:lnTo>
                    <a:pt x="146" y="324"/>
                  </a:lnTo>
                  <a:lnTo>
                    <a:pt x="162" y="324"/>
                  </a:lnTo>
                  <a:lnTo>
                    <a:pt x="162" y="324"/>
                  </a:lnTo>
                  <a:lnTo>
                    <a:pt x="179" y="324"/>
                  </a:lnTo>
                  <a:lnTo>
                    <a:pt x="195" y="321"/>
                  </a:lnTo>
                  <a:lnTo>
                    <a:pt x="210" y="317"/>
                  </a:lnTo>
                  <a:lnTo>
                    <a:pt x="226" y="311"/>
                  </a:lnTo>
                  <a:lnTo>
                    <a:pt x="239" y="304"/>
                  </a:lnTo>
                  <a:lnTo>
                    <a:pt x="253" y="297"/>
                  </a:lnTo>
                  <a:lnTo>
                    <a:pt x="265" y="288"/>
                  </a:lnTo>
                  <a:lnTo>
                    <a:pt x="276" y="276"/>
                  </a:lnTo>
                  <a:lnTo>
                    <a:pt x="288" y="265"/>
                  </a:lnTo>
                  <a:lnTo>
                    <a:pt x="297" y="252"/>
                  </a:lnTo>
                  <a:lnTo>
                    <a:pt x="304" y="239"/>
                  </a:lnTo>
                  <a:lnTo>
                    <a:pt x="312" y="226"/>
                  </a:lnTo>
                  <a:lnTo>
                    <a:pt x="317" y="210"/>
                  </a:lnTo>
                  <a:lnTo>
                    <a:pt x="321" y="195"/>
                  </a:lnTo>
                  <a:lnTo>
                    <a:pt x="324" y="179"/>
                  </a:lnTo>
                  <a:lnTo>
                    <a:pt x="324" y="162"/>
                  </a:lnTo>
                  <a:lnTo>
                    <a:pt x="324" y="162"/>
                  </a:lnTo>
                  <a:lnTo>
                    <a:pt x="324" y="146"/>
                  </a:lnTo>
                  <a:lnTo>
                    <a:pt x="321" y="130"/>
                  </a:lnTo>
                  <a:lnTo>
                    <a:pt x="318" y="115"/>
                  </a:lnTo>
                  <a:lnTo>
                    <a:pt x="313" y="100"/>
                  </a:lnTo>
                  <a:lnTo>
                    <a:pt x="279" y="133"/>
                  </a:lnTo>
                  <a:lnTo>
                    <a:pt x="279" y="133"/>
                  </a:lnTo>
                  <a:lnTo>
                    <a:pt x="283" y="147"/>
                  </a:lnTo>
                  <a:lnTo>
                    <a:pt x="284" y="162"/>
                  </a:lnTo>
                  <a:lnTo>
                    <a:pt x="284" y="162"/>
                  </a:lnTo>
                  <a:lnTo>
                    <a:pt x="283" y="175"/>
                  </a:lnTo>
                  <a:lnTo>
                    <a:pt x="280" y="186"/>
                  </a:lnTo>
                  <a:lnTo>
                    <a:pt x="277" y="198"/>
                  </a:lnTo>
                  <a:lnTo>
                    <a:pt x="274" y="209"/>
                  </a:lnTo>
                  <a:lnTo>
                    <a:pt x="269" y="219"/>
                  </a:lnTo>
                  <a:lnTo>
                    <a:pt x="263" y="230"/>
                  </a:lnTo>
                  <a:lnTo>
                    <a:pt x="256" y="239"/>
                  </a:lnTo>
                  <a:lnTo>
                    <a:pt x="247" y="247"/>
                  </a:lnTo>
                  <a:lnTo>
                    <a:pt x="239" y="256"/>
                  </a:lnTo>
                  <a:lnTo>
                    <a:pt x="230" y="263"/>
                  </a:lnTo>
                  <a:lnTo>
                    <a:pt x="219" y="269"/>
                  </a:lnTo>
                  <a:lnTo>
                    <a:pt x="209" y="274"/>
                  </a:lnTo>
                  <a:lnTo>
                    <a:pt x="198" y="277"/>
                  </a:lnTo>
                  <a:lnTo>
                    <a:pt x="186" y="280"/>
                  </a:lnTo>
                  <a:lnTo>
                    <a:pt x="175" y="283"/>
                  </a:lnTo>
                  <a:lnTo>
                    <a:pt x="162" y="284"/>
                  </a:lnTo>
                  <a:lnTo>
                    <a:pt x="162" y="284"/>
                  </a:lnTo>
                  <a:lnTo>
                    <a:pt x="150" y="283"/>
                  </a:lnTo>
                  <a:lnTo>
                    <a:pt x="138" y="280"/>
                  </a:lnTo>
                  <a:lnTo>
                    <a:pt x="126" y="277"/>
                  </a:lnTo>
                  <a:lnTo>
                    <a:pt x="115" y="274"/>
                  </a:lnTo>
                  <a:lnTo>
                    <a:pt x="105" y="269"/>
                  </a:lnTo>
                  <a:lnTo>
                    <a:pt x="94" y="263"/>
                  </a:lnTo>
                  <a:lnTo>
                    <a:pt x="85" y="256"/>
                  </a:lnTo>
                  <a:lnTo>
                    <a:pt x="77" y="247"/>
                  </a:lnTo>
                  <a:lnTo>
                    <a:pt x="68" y="239"/>
                  </a:lnTo>
                  <a:lnTo>
                    <a:pt x="61" y="230"/>
                  </a:lnTo>
                  <a:lnTo>
                    <a:pt x="56" y="219"/>
                  </a:lnTo>
                  <a:lnTo>
                    <a:pt x="51" y="209"/>
                  </a:lnTo>
                  <a:lnTo>
                    <a:pt x="47" y="198"/>
                  </a:lnTo>
                  <a:lnTo>
                    <a:pt x="43" y="186"/>
                  </a:lnTo>
                  <a:lnTo>
                    <a:pt x="41" y="175"/>
                  </a:lnTo>
                  <a:lnTo>
                    <a:pt x="40" y="162"/>
                  </a:lnTo>
                  <a:lnTo>
                    <a:pt x="40" y="162"/>
                  </a:lnTo>
                  <a:lnTo>
                    <a:pt x="41" y="150"/>
                  </a:lnTo>
                  <a:lnTo>
                    <a:pt x="43" y="138"/>
                  </a:lnTo>
                  <a:lnTo>
                    <a:pt x="47" y="126"/>
                  </a:lnTo>
                  <a:lnTo>
                    <a:pt x="51" y="115"/>
                  </a:lnTo>
                  <a:lnTo>
                    <a:pt x="56" y="104"/>
                  </a:lnTo>
                  <a:lnTo>
                    <a:pt x="61" y="94"/>
                  </a:lnTo>
                  <a:lnTo>
                    <a:pt x="68" y="85"/>
                  </a:lnTo>
                  <a:lnTo>
                    <a:pt x="77" y="77"/>
                  </a:lnTo>
                  <a:lnTo>
                    <a:pt x="85" y="68"/>
                  </a:lnTo>
                  <a:lnTo>
                    <a:pt x="94" y="61"/>
                  </a:lnTo>
                  <a:lnTo>
                    <a:pt x="105" y="56"/>
                  </a:lnTo>
                  <a:lnTo>
                    <a:pt x="115" y="51"/>
                  </a:lnTo>
                  <a:lnTo>
                    <a:pt x="126" y="47"/>
                  </a:lnTo>
                  <a:lnTo>
                    <a:pt x="138" y="43"/>
                  </a:lnTo>
                  <a:lnTo>
                    <a:pt x="150" y="41"/>
                  </a:lnTo>
                  <a:lnTo>
                    <a:pt x="162" y="40"/>
                  </a:lnTo>
                  <a:lnTo>
                    <a:pt x="162" y="40"/>
                  </a:lnTo>
                  <a:close/>
                </a:path>
              </a:pathLst>
            </a:custGeom>
            <a:grpFill/>
            <a:ln>
              <a:solidFill>
                <a:schemeClr val="accent2"/>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7" name="Freeform 34">
              <a:extLst>
                <a:ext uri="{FF2B5EF4-FFF2-40B4-BE49-F238E27FC236}">
                  <a16:creationId xmlns:a16="http://schemas.microsoft.com/office/drawing/2014/main" xmlns="" id="{2357D4C9-D3DE-4F25-A474-3F2240E42770}"/>
                </a:ext>
              </a:extLst>
            </p:cNvPr>
            <p:cNvSpPr>
              <a:spLocks noEditPoints="1"/>
            </p:cNvSpPr>
            <p:nvPr/>
          </p:nvSpPr>
          <p:spPr bwMode="auto">
            <a:xfrm>
              <a:off x="2562225" y="3840163"/>
              <a:ext cx="601663" cy="601663"/>
            </a:xfrm>
            <a:custGeom>
              <a:avLst/>
              <a:gdLst>
                <a:gd name="T0" fmla="*/ 378 w 379"/>
                <a:gd name="T1" fmla="*/ 80 h 379"/>
                <a:gd name="T2" fmla="*/ 373 w 379"/>
                <a:gd name="T3" fmla="*/ 71 h 379"/>
                <a:gd name="T4" fmla="*/ 366 w 379"/>
                <a:gd name="T5" fmla="*/ 65 h 379"/>
                <a:gd name="T6" fmla="*/ 348 w 379"/>
                <a:gd name="T7" fmla="*/ 60 h 379"/>
                <a:gd name="T8" fmla="*/ 337 w 379"/>
                <a:gd name="T9" fmla="*/ 57 h 379"/>
                <a:gd name="T10" fmla="*/ 327 w 379"/>
                <a:gd name="T11" fmla="*/ 53 h 379"/>
                <a:gd name="T12" fmla="*/ 324 w 379"/>
                <a:gd name="T13" fmla="*/ 48 h 379"/>
                <a:gd name="T14" fmla="*/ 319 w 379"/>
                <a:gd name="T15" fmla="*/ 31 h 379"/>
                <a:gd name="T16" fmla="*/ 317 w 379"/>
                <a:gd name="T17" fmla="*/ 21 h 379"/>
                <a:gd name="T18" fmla="*/ 313 w 379"/>
                <a:gd name="T19" fmla="*/ 11 h 379"/>
                <a:gd name="T20" fmla="*/ 305 w 379"/>
                <a:gd name="T21" fmla="*/ 3 h 379"/>
                <a:gd name="T22" fmla="*/ 292 w 379"/>
                <a:gd name="T23" fmla="*/ 0 h 379"/>
                <a:gd name="T24" fmla="*/ 285 w 379"/>
                <a:gd name="T25" fmla="*/ 1 h 379"/>
                <a:gd name="T26" fmla="*/ 274 w 379"/>
                <a:gd name="T27" fmla="*/ 7 h 379"/>
                <a:gd name="T28" fmla="*/ 159 w 379"/>
                <a:gd name="T29" fmla="*/ 122 h 379"/>
                <a:gd name="T30" fmla="*/ 156 w 379"/>
                <a:gd name="T31" fmla="*/ 125 h 379"/>
                <a:gd name="T32" fmla="*/ 149 w 379"/>
                <a:gd name="T33" fmla="*/ 139 h 379"/>
                <a:gd name="T34" fmla="*/ 143 w 379"/>
                <a:gd name="T35" fmla="*/ 163 h 379"/>
                <a:gd name="T36" fmla="*/ 141 w 379"/>
                <a:gd name="T37" fmla="*/ 188 h 379"/>
                <a:gd name="T38" fmla="*/ 37 w 379"/>
                <a:gd name="T39" fmla="*/ 314 h 379"/>
                <a:gd name="T40" fmla="*/ 33 w 379"/>
                <a:gd name="T41" fmla="*/ 313 h 379"/>
                <a:gd name="T42" fmla="*/ 26 w 379"/>
                <a:gd name="T43" fmla="*/ 314 h 379"/>
                <a:gd name="T44" fmla="*/ 15 w 379"/>
                <a:gd name="T45" fmla="*/ 320 h 379"/>
                <a:gd name="T46" fmla="*/ 7 w 379"/>
                <a:gd name="T47" fmla="*/ 328 h 379"/>
                <a:gd name="T48" fmla="*/ 1 w 379"/>
                <a:gd name="T49" fmla="*/ 339 h 379"/>
                <a:gd name="T50" fmla="*/ 0 w 379"/>
                <a:gd name="T51" fmla="*/ 346 h 379"/>
                <a:gd name="T52" fmla="*/ 3 w 379"/>
                <a:gd name="T53" fmla="*/ 359 h 379"/>
                <a:gd name="T54" fmla="*/ 10 w 379"/>
                <a:gd name="T55" fmla="*/ 369 h 379"/>
                <a:gd name="T56" fmla="*/ 20 w 379"/>
                <a:gd name="T57" fmla="*/ 375 h 379"/>
                <a:gd name="T58" fmla="*/ 33 w 379"/>
                <a:gd name="T59" fmla="*/ 379 h 379"/>
                <a:gd name="T60" fmla="*/ 40 w 379"/>
                <a:gd name="T61" fmla="*/ 377 h 379"/>
                <a:gd name="T62" fmla="*/ 51 w 379"/>
                <a:gd name="T63" fmla="*/ 373 h 379"/>
                <a:gd name="T64" fmla="*/ 60 w 379"/>
                <a:gd name="T65" fmla="*/ 364 h 379"/>
                <a:gd name="T66" fmla="*/ 65 w 379"/>
                <a:gd name="T67" fmla="*/ 353 h 379"/>
                <a:gd name="T68" fmla="*/ 66 w 379"/>
                <a:gd name="T69" fmla="*/ 346 h 379"/>
                <a:gd name="T70" fmla="*/ 170 w 379"/>
                <a:gd name="T71" fmla="*/ 239 h 379"/>
                <a:gd name="T72" fmla="*/ 190 w 379"/>
                <a:gd name="T73" fmla="*/ 237 h 379"/>
                <a:gd name="T74" fmla="*/ 229 w 379"/>
                <a:gd name="T75" fmla="*/ 232 h 379"/>
                <a:gd name="T76" fmla="*/ 251 w 379"/>
                <a:gd name="T77" fmla="*/ 224 h 379"/>
                <a:gd name="T78" fmla="*/ 258 w 379"/>
                <a:gd name="T79" fmla="*/ 220 h 379"/>
                <a:gd name="T80" fmla="*/ 369 w 379"/>
                <a:gd name="T81" fmla="*/ 109 h 379"/>
                <a:gd name="T82" fmla="*/ 378 w 379"/>
                <a:gd name="T83" fmla="*/ 95 h 379"/>
                <a:gd name="T84" fmla="*/ 378 w 379"/>
                <a:gd name="T85" fmla="*/ 80 h 379"/>
                <a:gd name="T86" fmla="*/ 230 w 379"/>
                <a:gd name="T87" fmla="*/ 189 h 379"/>
                <a:gd name="T88" fmla="*/ 223 w 379"/>
                <a:gd name="T89" fmla="*/ 191 h 379"/>
                <a:gd name="T90" fmla="*/ 183 w 379"/>
                <a:gd name="T91" fmla="*/ 196 h 379"/>
                <a:gd name="T92" fmla="*/ 183 w 379"/>
                <a:gd name="T93" fmla="*/ 182 h 379"/>
                <a:gd name="T94" fmla="*/ 187 w 379"/>
                <a:gd name="T95" fmla="*/ 157 h 379"/>
                <a:gd name="T96" fmla="*/ 283 w 379"/>
                <a:gd name="T97" fmla="*/ 56 h 379"/>
                <a:gd name="T98" fmla="*/ 285 w 379"/>
                <a:gd name="T99" fmla="*/ 62 h 379"/>
                <a:gd name="T100" fmla="*/ 293 w 379"/>
                <a:gd name="T101" fmla="*/ 75 h 379"/>
                <a:gd name="T102" fmla="*/ 297 w 379"/>
                <a:gd name="T103" fmla="*/ 81 h 379"/>
                <a:gd name="T104" fmla="*/ 311 w 379"/>
                <a:gd name="T105" fmla="*/ 91 h 379"/>
                <a:gd name="T106" fmla="*/ 323 w 379"/>
                <a:gd name="T107" fmla="*/ 9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9" h="379">
                  <a:moveTo>
                    <a:pt x="378" y="80"/>
                  </a:moveTo>
                  <a:lnTo>
                    <a:pt x="378" y="80"/>
                  </a:lnTo>
                  <a:lnTo>
                    <a:pt x="376" y="75"/>
                  </a:lnTo>
                  <a:lnTo>
                    <a:pt x="373" y="71"/>
                  </a:lnTo>
                  <a:lnTo>
                    <a:pt x="370" y="68"/>
                  </a:lnTo>
                  <a:lnTo>
                    <a:pt x="366" y="65"/>
                  </a:lnTo>
                  <a:lnTo>
                    <a:pt x="357" y="62"/>
                  </a:lnTo>
                  <a:lnTo>
                    <a:pt x="348" y="60"/>
                  </a:lnTo>
                  <a:lnTo>
                    <a:pt x="348" y="60"/>
                  </a:lnTo>
                  <a:lnTo>
                    <a:pt x="337" y="57"/>
                  </a:lnTo>
                  <a:lnTo>
                    <a:pt x="330" y="55"/>
                  </a:lnTo>
                  <a:lnTo>
                    <a:pt x="327" y="53"/>
                  </a:lnTo>
                  <a:lnTo>
                    <a:pt x="327" y="53"/>
                  </a:lnTo>
                  <a:lnTo>
                    <a:pt x="324" y="48"/>
                  </a:lnTo>
                  <a:lnTo>
                    <a:pt x="322" y="42"/>
                  </a:lnTo>
                  <a:lnTo>
                    <a:pt x="319" y="31"/>
                  </a:lnTo>
                  <a:lnTo>
                    <a:pt x="319" y="31"/>
                  </a:lnTo>
                  <a:lnTo>
                    <a:pt x="317" y="21"/>
                  </a:lnTo>
                  <a:lnTo>
                    <a:pt x="315" y="16"/>
                  </a:lnTo>
                  <a:lnTo>
                    <a:pt x="313" y="11"/>
                  </a:lnTo>
                  <a:lnTo>
                    <a:pt x="310" y="7"/>
                  </a:lnTo>
                  <a:lnTo>
                    <a:pt x="305" y="3"/>
                  </a:lnTo>
                  <a:lnTo>
                    <a:pt x="299" y="1"/>
                  </a:lnTo>
                  <a:lnTo>
                    <a:pt x="292" y="0"/>
                  </a:lnTo>
                  <a:lnTo>
                    <a:pt x="292" y="0"/>
                  </a:lnTo>
                  <a:lnTo>
                    <a:pt x="285" y="1"/>
                  </a:lnTo>
                  <a:lnTo>
                    <a:pt x="279" y="4"/>
                  </a:lnTo>
                  <a:lnTo>
                    <a:pt x="274" y="7"/>
                  </a:lnTo>
                  <a:lnTo>
                    <a:pt x="269" y="11"/>
                  </a:lnTo>
                  <a:lnTo>
                    <a:pt x="159" y="122"/>
                  </a:lnTo>
                  <a:lnTo>
                    <a:pt x="159" y="122"/>
                  </a:lnTo>
                  <a:lnTo>
                    <a:pt x="156" y="125"/>
                  </a:lnTo>
                  <a:lnTo>
                    <a:pt x="154" y="129"/>
                  </a:lnTo>
                  <a:lnTo>
                    <a:pt x="149" y="139"/>
                  </a:lnTo>
                  <a:lnTo>
                    <a:pt x="145" y="151"/>
                  </a:lnTo>
                  <a:lnTo>
                    <a:pt x="143" y="163"/>
                  </a:lnTo>
                  <a:lnTo>
                    <a:pt x="142" y="176"/>
                  </a:lnTo>
                  <a:lnTo>
                    <a:pt x="141" y="188"/>
                  </a:lnTo>
                  <a:lnTo>
                    <a:pt x="141" y="209"/>
                  </a:lnTo>
                  <a:lnTo>
                    <a:pt x="37" y="314"/>
                  </a:lnTo>
                  <a:lnTo>
                    <a:pt x="37" y="314"/>
                  </a:lnTo>
                  <a:lnTo>
                    <a:pt x="33" y="313"/>
                  </a:lnTo>
                  <a:lnTo>
                    <a:pt x="33" y="313"/>
                  </a:lnTo>
                  <a:lnTo>
                    <a:pt x="26" y="314"/>
                  </a:lnTo>
                  <a:lnTo>
                    <a:pt x="20" y="316"/>
                  </a:lnTo>
                  <a:lnTo>
                    <a:pt x="15" y="320"/>
                  </a:lnTo>
                  <a:lnTo>
                    <a:pt x="10" y="323"/>
                  </a:lnTo>
                  <a:lnTo>
                    <a:pt x="7" y="328"/>
                  </a:lnTo>
                  <a:lnTo>
                    <a:pt x="3" y="333"/>
                  </a:lnTo>
                  <a:lnTo>
                    <a:pt x="1" y="339"/>
                  </a:lnTo>
                  <a:lnTo>
                    <a:pt x="0" y="346"/>
                  </a:lnTo>
                  <a:lnTo>
                    <a:pt x="0" y="346"/>
                  </a:lnTo>
                  <a:lnTo>
                    <a:pt x="1" y="353"/>
                  </a:lnTo>
                  <a:lnTo>
                    <a:pt x="3" y="359"/>
                  </a:lnTo>
                  <a:lnTo>
                    <a:pt x="7" y="364"/>
                  </a:lnTo>
                  <a:lnTo>
                    <a:pt x="10" y="369"/>
                  </a:lnTo>
                  <a:lnTo>
                    <a:pt x="15" y="373"/>
                  </a:lnTo>
                  <a:lnTo>
                    <a:pt x="20" y="375"/>
                  </a:lnTo>
                  <a:lnTo>
                    <a:pt x="26" y="377"/>
                  </a:lnTo>
                  <a:lnTo>
                    <a:pt x="33" y="379"/>
                  </a:lnTo>
                  <a:lnTo>
                    <a:pt x="33" y="379"/>
                  </a:lnTo>
                  <a:lnTo>
                    <a:pt x="40" y="377"/>
                  </a:lnTo>
                  <a:lnTo>
                    <a:pt x="46" y="375"/>
                  </a:lnTo>
                  <a:lnTo>
                    <a:pt x="51" y="373"/>
                  </a:lnTo>
                  <a:lnTo>
                    <a:pt x="56" y="369"/>
                  </a:lnTo>
                  <a:lnTo>
                    <a:pt x="60" y="364"/>
                  </a:lnTo>
                  <a:lnTo>
                    <a:pt x="62" y="359"/>
                  </a:lnTo>
                  <a:lnTo>
                    <a:pt x="65" y="353"/>
                  </a:lnTo>
                  <a:lnTo>
                    <a:pt x="66" y="346"/>
                  </a:lnTo>
                  <a:lnTo>
                    <a:pt x="66" y="346"/>
                  </a:lnTo>
                  <a:lnTo>
                    <a:pt x="66" y="343"/>
                  </a:lnTo>
                  <a:lnTo>
                    <a:pt x="170" y="239"/>
                  </a:lnTo>
                  <a:lnTo>
                    <a:pt x="170" y="239"/>
                  </a:lnTo>
                  <a:lnTo>
                    <a:pt x="190" y="237"/>
                  </a:lnTo>
                  <a:lnTo>
                    <a:pt x="216" y="234"/>
                  </a:lnTo>
                  <a:lnTo>
                    <a:pt x="229" y="232"/>
                  </a:lnTo>
                  <a:lnTo>
                    <a:pt x="240" y="228"/>
                  </a:lnTo>
                  <a:lnTo>
                    <a:pt x="251" y="224"/>
                  </a:lnTo>
                  <a:lnTo>
                    <a:pt x="255" y="222"/>
                  </a:lnTo>
                  <a:lnTo>
                    <a:pt x="258" y="220"/>
                  </a:lnTo>
                  <a:lnTo>
                    <a:pt x="369" y="109"/>
                  </a:lnTo>
                  <a:lnTo>
                    <a:pt x="369" y="109"/>
                  </a:lnTo>
                  <a:lnTo>
                    <a:pt x="374" y="102"/>
                  </a:lnTo>
                  <a:lnTo>
                    <a:pt x="378" y="95"/>
                  </a:lnTo>
                  <a:lnTo>
                    <a:pt x="379" y="88"/>
                  </a:lnTo>
                  <a:lnTo>
                    <a:pt x="378" y="80"/>
                  </a:lnTo>
                  <a:lnTo>
                    <a:pt x="378" y="80"/>
                  </a:lnTo>
                  <a:close/>
                  <a:moveTo>
                    <a:pt x="230" y="189"/>
                  </a:moveTo>
                  <a:lnTo>
                    <a:pt x="230" y="189"/>
                  </a:lnTo>
                  <a:lnTo>
                    <a:pt x="223" y="191"/>
                  </a:lnTo>
                  <a:lnTo>
                    <a:pt x="210" y="193"/>
                  </a:lnTo>
                  <a:lnTo>
                    <a:pt x="183" y="196"/>
                  </a:lnTo>
                  <a:lnTo>
                    <a:pt x="183" y="196"/>
                  </a:lnTo>
                  <a:lnTo>
                    <a:pt x="183" y="182"/>
                  </a:lnTo>
                  <a:lnTo>
                    <a:pt x="185" y="168"/>
                  </a:lnTo>
                  <a:lnTo>
                    <a:pt x="187" y="157"/>
                  </a:lnTo>
                  <a:lnTo>
                    <a:pt x="189" y="150"/>
                  </a:lnTo>
                  <a:lnTo>
                    <a:pt x="283" y="56"/>
                  </a:lnTo>
                  <a:lnTo>
                    <a:pt x="283" y="56"/>
                  </a:lnTo>
                  <a:lnTo>
                    <a:pt x="285" y="62"/>
                  </a:lnTo>
                  <a:lnTo>
                    <a:pt x="289" y="69"/>
                  </a:lnTo>
                  <a:lnTo>
                    <a:pt x="293" y="75"/>
                  </a:lnTo>
                  <a:lnTo>
                    <a:pt x="297" y="81"/>
                  </a:lnTo>
                  <a:lnTo>
                    <a:pt x="297" y="81"/>
                  </a:lnTo>
                  <a:lnTo>
                    <a:pt x="304" y="87"/>
                  </a:lnTo>
                  <a:lnTo>
                    <a:pt x="311" y="91"/>
                  </a:lnTo>
                  <a:lnTo>
                    <a:pt x="317" y="94"/>
                  </a:lnTo>
                  <a:lnTo>
                    <a:pt x="323" y="96"/>
                  </a:lnTo>
                  <a:lnTo>
                    <a:pt x="230" y="189"/>
                  </a:lnTo>
                  <a:close/>
                </a:path>
              </a:pathLst>
            </a:custGeom>
            <a:grpFill/>
            <a:ln>
              <a:solidFill>
                <a:schemeClr val="accent2"/>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pic>
        <p:nvPicPr>
          <p:cNvPr id="8" name="Picture 25">
            <a:extLst>
              <a:ext uri="{FF2B5EF4-FFF2-40B4-BE49-F238E27FC236}">
                <a16:creationId xmlns:a16="http://schemas.microsoft.com/office/drawing/2014/main" xmlns="" id="{D3B53262-7BB9-4E20-BFBD-B329B6A7069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780"/>
          <a:stretch/>
        </p:blipFill>
        <p:spPr>
          <a:xfrm>
            <a:off x="5648017" y="1680326"/>
            <a:ext cx="6251448" cy="4296935"/>
          </a:xfrm>
          <a:prstGeom prst="rect">
            <a:avLst/>
          </a:prstGeom>
        </p:spPr>
      </p:pic>
      <p:pic>
        <p:nvPicPr>
          <p:cNvPr id="9" name="Picture 19">
            <a:extLst>
              <a:ext uri="{FF2B5EF4-FFF2-40B4-BE49-F238E27FC236}">
                <a16:creationId xmlns:a16="http://schemas.microsoft.com/office/drawing/2014/main" xmlns="" id="{16ED177D-B737-4A39-9273-7D2CE6DB6B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2074" y="3921279"/>
            <a:ext cx="1773151" cy="1873519"/>
          </a:xfrm>
          <a:prstGeom prst="rect">
            <a:avLst/>
          </a:prstGeom>
        </p:spPr>
      </p:pic>
      <p:pic>
        <p:nvPicPr>
          <p:cNvPr id="10" name="Picture 5">
            <a:extLst>
              <a:ext uri="{FF2B5EF4-FFF2-40B4-BE49-F238E27FC236}">
                <a16:creationId xmlns:a16="http://schemas.microsoft.com/office/drawing/2014/main" xmlns="" id="{B09CC94D-CED3-4410-9C62-3B59EBD6FF8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27"/>
          <a:stretch/>
        </p:blipFill>
        <p:spPr bwMode="auto">
          <a:xfrm>
            <a:off x="357187" y="3828794"/>
            <a:ext cx="2995176" cy="196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a:extLst>
              <a:ext uri="{FF2B5EF4-FFF2-40B4-BE49-F238E27FC236}">
                <a16:creationId xmlns:a16="http://schemas.microsoft.com/office/drawing/2014/main" xmlns="" id="{EEDC7E4E-404E-4893-87D8-4866CC0BE3E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7187" y="1729999"/>
            <a:ext cx="2972770" cy="196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0">
            <a:extLst>
              <a:ext uri="{FF2B5EF4-FFF2-40B4-BE49-F238E27FC236}">
                <a16:creationId xmlns:a16="http://schemas.microsoft.com/office/drawing/2014/main" xmlns="" id="{AEB9993F-6BA1-4FBC-8B8A-F57FE9A518F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22074" y="1729999"/>
            <a:ext cx="2069174" cy="1050703"/>
          </a:xfrm>
          <a:prstGeom prst="rect">
            <a:avLst/>
          </a:prstGeom>
        </p:spPr>
      </p:pic>
      <p:pic>
        <p:nvPicPr>
          <p:cNvPr id="13" name="Picture 10" descr="Risultati immagini per ulta beauty">
            <a:extLst>
              <a:ext uri="{FF2B5EF4-FFF2-40B4-BE49-F238E27FC236}">
                <a16:creationId xmlns:a16="http://schemas.microsoft.com/office/drawing/2014/main" xmlns="" id="{9E8EB503-829A-4A51-A9C9-12F9A005BB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9184" y="3006177"/>
            <a:ext cx="1419444" cy="577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67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1233CC1-D424-4915-A7FD-28C9188AACF5}"/>
              </a:ext>
            </a:extLst>
          </p:cNvPr>
          <p:cNvSpPr>
            <a:spLocks noGrp="1"/>
          </p:cNvSpPr>
          <p:nvPr>
            <p:ph type="title"/>
          </p:nvPr>
        </p:nvSpPr>
        <p:spPr/>
        <p:txBody>
          <a:bodyPr/>
          <a:lstStyle/>
          <a:p>
            <a:r>
              <a:rPr lang="en-US" dirty="0"/>
              <a:t>Preference for online over physical stores grew sharply from 2015 to 2016</a:t>
            </a:r>
            <a:endParaRPr lang="en-GB" dirty="0"/>
          </a:p>
        </p:txBody>
      </p:sp>
      <p:sp>
        <p:nvSpPr>
          <p:cNvPr id="3" name="Segnaposto testo 2">
            <a:extLst>
              <a:ext uri="{FF2B5EF4-FFF2-40B4-BE49-F238E27FC236}">
                <a16:creationId xmlns:a16="http://schemas.microsoft.com/office/drawing/2014/main" xmlns="" id="{5B06D119-2358-4487-B80F-5FA65F5BA720}"/>
              </a:ext>
            </a:extLst>
          </p:cNvPr>
          <p:cNvSpPr>
            <a:spLocks noGrp="1"/>
          </p:cNvSpPr>
          <p:nvPr>
            <p:ph type="body" sz="quarter" idx="16"/>
          </p:nvPr>
        </p:nvSpPr>
        <p:spPr/>
        <p:txBody>
          <a:bodyPr/>
          <a:lstStyle/>
          <a:p>
            <a:r>
              <a:rPr lang="en-US" dirty="0"/>
              <a:t>But plateaued in 2017; is this trend temporary?</a:t>
            </a:r>
          </a:p>
        </p:txBody>
      </p:sp>
      <p:graphicFrame>
        <p:nvGraphicFramePr>
          <p:cNvPr id="4" name="Content Placeholder 6">
            <a:extLst>
              <a:ext uri="{FF2B5EF4-FFF2-40B4-BE49-F238E27FC236}">
                <a16:creationId xmlns:a16="http://schemas.microsoft.com/office/drawing/2014/main" xmlns="" id="{F3C154D5-E939-4EC2-979F-66382CF034C7}"/>
              </a:ext>
            </a:extLst>
          </p:cNvPr>
          <p:cNvGraphicFramePr>
            <a:graphicFrameLocks/>
          </p:cNvGraphicFramePr>
          <p:nvPr>
            <p:extLst/>
          </p:nvPr>
        </p:nvGraphicFramePr>
        <p:xfrm>
          <a:off x="356616" y="2417905"/>
          <a:ext cx="11430000" cy="352820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1">
            <a:extLst>
              <a:ext uri="{FF2B5EF4-FFF2-40B4-BE49-F238E27FC236}">
                <a16:creationId xmlns:a16="http://schemas.microsoft.com/office/drawing/2014/main" xmlns="" id="{62367D34-210D-43BF-B11E-B99B519BE577}"/>
              </a:ext>
            </a:extLst>
          </p:cNvPr>
          <p:cNvSpPr txBox="1"/>
          <p:nvPr/>
        </p:nvSpPr>
        <p:spPr>
          <a:xfrm>
            <a:off x="390686" y="1667983"/>
            <a:ext cx="11141671"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D3D8"/>
                </a:solidFill>
                <a:effectLst/>
                <a:uLnTx/>
                <a:uFillTx/>
                <a:latin typeface="Arial"/>
                <a:ea typeface="+mn-ea"/>
                <a:cs typeface="+mn-cs"/>
              </a:rPr>
              <a:t>Shoppers Who Indicate Online (vs. Physical Store) Is Best Venue for Key Aspects of Shopping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17171"/>
                </a:solidFill>
                <a:effectLst/>
                <a:uLnTx/>
                <a:uFillTx/>
                <a:latin typeface="Arial"/>
                <a:ea typeface="+mn-ea"/>
                <a:cs typeface="+mn-cs"/>
              </a:rPr>
              <a:t>(among all primary household shoppers)</a:t>
            </a:r>
            <a:r>
              <a:rPr kumimoji="0" lang="en-US" sz="1400" b="1" i="0" u="none" strike="noStrike" kern="1200" cap="none" spc="0" normalizeH="0" baseline="0" noProof="0" dirty="0">
                <a:ln>
                  <a:noFill/>
                </a:ln>
                <a:solidFill>
                  <a:srgbClr val="717171"/>
                </a:solidFill>
                <a:effectLst/>
                <a:uLnTx/>
                <a:uFillTx/>
                <a:latin typeface="Arial"/>
                <a:ea typeface="+mn-ea"/>
                <a:cs typeface="+mn-cs"/>
              </a:rPr>
              <a:t> </a:t>
            </a:r>
          </a:p>
        </p:txBody>
      </p:sp>
      <p:sp>
        <p:nvSpPr>
          <p:cNvPr id="6" name="TextBox 12">
            <a:extLst>
              <a:ext uri="{FF2B5EF4-FFF2-40B4-BE49-F238E27FC236}">
                <a16:creationId xmlns:a16="http://schemas.microsoft.com/office/drawing/2014/main" xmlns="" id="{122C7CC0-02D9-4A4C-8794-9321E011F035}"/>
              </a:ext>
            </a:extLst>
          </p:cNvPr>
          <p:cNvSpPr txBox="1"/>
          <p:nvPr/>
        </p:nvSpPr>
        <p:spPr>
          <a:xfrm>
            <a:off x="356616" y="5810745"/>
            <a:ext cx="8570794" cy="153888"/>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17171"/>
                </a:solidFill>
                <a:effectLst/>
                <a:uLnTx/>
                <a:uFillTx/>
                <a:latin typeface="Arial"/>
                <a:ea typeface="+mn-ea"/>
                <a:cs typeface="+mn-cs"/>
              </a:rPr>
              <a:t>Note: Online comprises computer, smartphone, and tablet.</a:t>
            </a:r>
          </a:p>
        </p:txBody>
      </p:sp>
    </p:spTree>
    <p:extLst>
      <p:ext uri="{BB962C8B-B14F-4D97-AF65-F5344CB8AC3E}">
        <p14:creationId xmlns:p14="http://schemas.microsoft.com/office/powerpoint/2010/main" val="282962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fade">
                                      <p:cBhvr>
                                        <p:cTn id="10" dur="500"/>
                                        <p:tgtEl>
                                          <p:spTgt spid="4">
                                            <p:graphicEl>
                                              <a:chart seriesIdx="0" categoryIdx="-4" bldStep="series"/>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fade">
                                      <p:cBhvr>
                                        <p:cTn id="13" dur="500"/>
                                        <p:tgtEl>
                                          <p:spTgt spid="4">
                                            <p:graphicEl>
                                              <a:chart seriesIdx="1" categoryIdx="-4" bldStep="series"/>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fade">
                                      <p:cBhvr>
                                        <p:cTn id="18" dur="500"/>
                                        <p:tgtEl>
                                          <p:spTgt spid="4">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796B1FA8-372A-4CFB-AE37-37EEB22DB06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1" cy="6113719"/>
          </a:xfrm>
          <a:prstGeom prst="rect">
            <a:avLst/>
          </a:prstGeom>
        </p:spPr>
      </p:pic>
      <p:sp>
        <p:nvSpPr>
          <p:cNvPr id="4" name="Rectangle 9">
            <a:extLst>
              <a:ext uri="{FF2B5EF4-FFF2-40B4-BE49-F238E27FC236}">
                <a16:creationId xmlns:a16="http://schemas.microsoft.com/office/drawing/2014/main" xmlns="" id="{AC987C97-EA00-4C04-AE40-332F148C56C7}"/>
              </a:ext>
            </a:extLst>
          </p:cNvPr>
          <p:cNvSpPr/>
          <p:nvPr/>
        </p:nvSpPr>
        <p:spPr>
          <a:xfrm>
            <a:off x="0" y="0"/>
            <a:ext cx="12192000" cy="6113719"/>
          </a:xfrm>
          <a:prstGeom prst="rect">
            <a:avLst/>
          </a:prstGeom>
          <a:gradFill>
            <a:gsLst>
              <a:gs pos="0">
                <a:srgbClr val="000000">
                  <a:alpha val="36000"/>
                </a:srgbClr>
              </a:gs>
              <a:gs pos="100000">
                <a:srgbClr val="000000">
                  <a:alpha val="55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Immagine 8">
            <a:extLst>
              <a:ext uri="{FF2B5EF4-FFF2-40B4-BE49-F238E27FC236}">
                <a16:creationId xmlns:a16="http://schemas.microsoft.com/office/drawing/2014/main" xmlns="" id="{54815B3B-AC80-4A1A-B46A-D27E340D4476}"/>
              </a:ext>
            </a:extLst>
          </p:cNvPr>
          <p:cNvPicPr>
            <a:picLocks noChangeAspect="1"/>
          </p:cNvPicPr>
          <p:nvPr/>
        </p:nvPicPr>
        <p:blipFill>
          <a:blip r:embed="rId3"/>
          <a:stretch>
            <a:fillRect/>
          </a:stretch>
        </p:blipFill>
        <p:spPr>
          <a:xfrm>
            <a:off x="49257" y="1969388"/>
            <a:ext cx="12144285" cy="2944623"/>
          </a:xfrm>
          <a:prstGeom prst="rect">
            <a:avLst/>
          </a:prstGeom>
        </p:spPr>
      </p:pic>
    </p:spTree>
    <p:extLst>
      <p:ext uri="{BB962C8B-B14F-4D97-AF65-F5344CB8AC3E}">
        <p14:creationId xmlns:p14="http://schemas.microsoft.com/office/powerpoint/2010/main" val="349493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4">
            <a:extLst>
              <a:ext uri="{FF2B5EF4-FFF2-40B4-BE49-F238E27FC236}">
                <a16:creationId xmlns:a16="http://schemas.microsoft.com/office/drawing/2014/main" xmlns="" id="{94D63EA7-5A6A-4E2A-B78C-EB7A7CBB0FE2}"/>
              </a:ext>
            </a:extLst>
          </p:cNvPr>
          <p:cNvSpPr/>
          <p:nvPr/>
        </p:nvSpPr>
        <p:spPr>
          <a:xfrm>
            <a:off x="8404673" y="-1"/>
            <a:ext cx="3811141" cy="6104709"/>
          </a:xfrm>
          <a:prstGeom prst="rect">
            <a:avLst/>
          </a:prstGeom>
          <a:blipFill>
            <a:blip r:embed="rId2" cstate="email">
              <a:extLst>
                <a:ext uri="{28A0092B-C50C-407E-A947-70E740481C1C}">
                  <a14:useLocalDpi xmlns:a14="http://schemas.microsoft.com/office/drawing/2010/main"/>
                </a:ext>
              </a:extLst>
            </a:blip>
            <a:srcRect/>
            <a:stretch>
              <a:fillRect b="-3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13">
            <a:extLst>
              <a:ext uri="{FF2B5EF4-FFF2-40B4-BE49-F238E27FC236}">
                <a16:creationId xmlns:a16="http://schemas.microsoft.com/office/drawing/2014/main" xmlns="" id="{9533A42D-33A2-4E0F-8CF8-9E5A3A40249B}"/>
              </a:ext>
            </a:extLst>
          </p:cNvPr>
          <p:cNvSpPr/>
          <p:nvPr/>
        </p:nvSpPr>
        <p:spPr>
          <a:xfrm>
            <a:off x="0" y="0"/>
            <a:ext cx="8969829" cy="6104709"/>
          </a:xfrm>
          <a:prstGeom prst="rect">
            <a:avLst/>
          </a:prstGeom>
          <a:blipFill dpi="0" rotWithShape="1">
            <a:blip r:embed="rId3" cstate="email">
              <a:extLst>
                <a:ext uri="{28A0092B-C50C-407E-A947-70E740481C1C}">
                  <a14:useLocalDpi xmlns:a14="http://schemas.microsoft.com/office/drawing/2010/main"/>
                </a:ext>
              </a:extLst>
            </a:blip>
            <a:srcRect/>
            <a:stretch>
              <a:fillRect l="-39827" r="-38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4">
            <a:extLst>
              <a:ext uri="{FF2B5EF4-FFF2-40B4-BE49-F238E27FC236}">
                <a16:creationId xmlns:a16="http://schemas.microsoft.com/office/drawing/2014/main" xmlns="" id="{4D2A16D4-D57B-4AA4-9DAF-D38A772A7847}"/>
              </a:ext>
            </a:extLst>
          </p:cNvPr>
          <p:cNvSpPr/>
          <p:nvPr/>
        </p:nvSpPr>
        <p:spPr>
          <a:xfrm>
            <a:off x="8986240" y="1148"/>
            <a:ext cx="3208278" cy="6103560"/>
          </a:xfrm>
          <a:prstGeom prst="rect">
            <a:avLst/>
          </a:prstGeom>
          <a:solidFill>
            <a:schemeClr val="accent4">
              <a:lumMod val="5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ONLINE GAINING FOR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2">
            <a:extLst>
              <a:ext uri="{FF2B5EF4-FFF2-40B4-BE49-F238E27FC236}">
                <a16:creationId xmlns:a16="http://schemas.microsoft.com/office/drawing/2014/main" xmlns="" id="{9FFC348D-C7CA-4F5E-8E21-857017A5CA12}"/>
              </a:ext>
            </a:extLst>
          </p:cNvPr>
          <p:cNvSpPr/>
          <p:nvPr/>
        </p:nvSpPr>
        <p:spPr>
          <a:xfrm>
            <a:off x="0" y="0"/>
            <a:ext cx="9005178" cy="6104709"/>
          </a:xfrm>
          <a:prstGeom prst="rect">
            <a:avLst/>
          </a:prstGeom>
          <a:solidFill>
            <a:schemeClr val="accent2">
              <a:lumMod val="5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STORES GAINING FOR …</a:t>
            </a:r>
          </a:p>
        </p:txBody>
      </p:sp>
      <p:sp>
        <p:nvSpPr>
          <p:cNvPr id="2" name="Titolo 1">
            <a:extLst>
              <a:ext uri="{FF2B5EF4-FFF2-40B4-BE49-F238E27FC236}">
                <a16:creationId xmlns:a16="http://schemas.microsoft.com/office/drawing/2014/main" xmlns="" id="{7F0FC3FE-B086-4768-895C-47C2C86B9E9D}"/>
              </a:ext>
            </a:extLst>
          </p:cNvPr>
          <p:cNvSpPr>
            <a:spLocks noGrp="1"/>
          </p:cNvSpPr>
          <p:nvPr>
            <p:ph type="title"/>
          </p:nvPr>
        </p:nvSpPr>
        <p:spPr/>
        <p:txBody>
          <a:bodyPr/>
          <a:lstStyle/>
          <a:p>
            <a:r>
              <a:rPr lang="en-US" dirty="0">
                <a:solidFill>
                  <a:schemeClr val="bg1"/>
                </a:solidFill>
              </a:rPr>
              <a:t>Shoppers’ preferences for stores vs. digital shifting into a nuanced picture</a:t>
            </a:r>
            <a:endParaRPr lang="en-GB" dirty="0">
              <a:solidFill>
                <a:schemeClr val="bg1"/>
              </a:solidFill>
            </a:endParaRPr>
          </a:p>
        </p:txBody>
      </p:sp>
      <p:sp>
        <p:nvSpPr>
          <p:cNvPr id="3" name="Segnaposto testo 2">
            <a:extLst>
              <a:ext uri="{FF2B5EF4-FFF2-40B4-BE49-F238E27FC236}">
                <a16:creationId xmlns:a16="http://schemas.microsoft.com/office/drawing/2014/main" xmlns="" id="{FFD96D2E-FAA1-4995-90A2-8422EB2F5D8F}"/>
              </a:ext>
            </a:extLst>
          </p:cNvPr>
          <p:cNvSpPr>
            <a:spLocks noGrp="1"/>
          </p:cNvSpPr>
          <p:nvPr>
            <p:ph type="body" sz="quarter" idx="16"/>
          </p:nvPr>
        </p:nvSpPr>
        <p:spPr/>
        <p:txBody>
          <a:bodyPr/>
          <a:lstStyle/>
          <a:p>
            <a:r>
              <a:rPr lang="en-US" dirty="0">
                <a:solidFill>
                  <a:schemeClr val="bg1"/>
                </a:solidFill>
              </a:rPr>
              <a:t>And that picture is a portrait of a savvy </a:t>
            </a:r>
            <a:r>
              <a:rPr lang="en-US" dirty="0" err="1">
                <a:solidFill>
                  <a:schemeClr val="bg1"/>
                </a:solidFill>
              </a:rPr>
              <a:t>omnishopper</a:t>
            </a:r>
            <a:endParaRPr lang="en-US" dirty="0">
              <a:solidFill>
                <a:schemeClr val="bg1"/>
              </a:solidFill>
            </a:endParaRPr>
          </a:p>
        </p:txBody>
      </p:sp>
      <p:sp>
        <p:nvSpPr>
          <p:cNvPr id="6" name="Rectangle 1">
            <a:extLst>
              <a:ext uri="{FF2B5EF4-FFF2-40B4-BE49-F238E27FC236}">
                <a16:creationId xmlns:a16="http://schemas.microsoft.com/office/drawing/2014/main" xmlns="" id="{C1B69E66-0D12-4355-A4DC-EB6476896725}"/>
              </a:ext>
            </a:extLst>
          </p:cNvPr>
          <p:cNvSpPr/>
          <p:nvPr/>
        </p:nvSpPr>
        <p:spPr>
          <a:xfrm>
            <a:off x="357187" y="4468090"/>
            <a:ext cx="2508395" cy="1276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Delivering value</a:t>
            </a:r>
          </a:p>
        </p:txBody>
      </p:sp>
      <p:sp>
        <p:nvSpPr>
          <p:cNvPr id="8" name="Rectangle 10">
            <a:extLst>
              <a:ext uri="{FF2B5EF4-FFF2-40B4-BE49-F238E27FC236}">
                <a16:creationId xmlns:a16="http://schemas.microsoft.com/office/drawing/2014/main" xmlns="" id="{AA2C80FE-8935-479F-B5DC-780004022C29}"/>
              </a:ext>
            </a:extLst>
          </p:cNvPr>
          <p:cNvSpPr/>
          <p:nvPr/>
        </p:nvSpPr>
        <p:spPr>
          <a:xfrm>
            <a:off x="3344284" y="4468090"/>
            <a:ext cx="2508395" cy="1276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Discovering new products/brands</a:t>
            </a:r>
          </a:p>
        </p:txBody>
      </p:sp>
      <p:sp>
        <p:nvSpPr>
          <p:cNvPr id="9" name="Rectangle 11">
            <a:extLst>
              <a:ext uri="{FF2B5EF4-FFF2-40B4-BE49-F238E27FC236}">
                <a16:creationId xmlns:a16="http://schemas.microsoft.com/office/drawing/2014/main" xmlns="" id="{3080C8E2-89D3-46BE-A33F-FC6A34F22B91}"/>
              </a:ext>
            </a:extLst>
          </p:cNvPr>
          <p:cNvSpPr/>
          <p:nvPr/>
        </p:nvSpPr>
        <p:spPr>
          <a:xfrm>
            <a:off x="6331381" y="4468090"/>
            <a:ext cx="2508395" cy="1276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Having access to info</a:t>
            </a:r>
          </a:p>
        </p:txBody>
      </p:sp>
      <p:sp>
        <p:nvSpPr>
          <p:cNvPr id="11" name="Rectangle 12">
            <a:extLst>
              <a:ext uri="{FF2B5EF4-FFF2-40B4-BE49-F238E27FC236}">
                <a16:creationId xmlns:a16="http://schemas.microsoft.com/office/drawing/2014/main" xmlns="" id="{6EBB13D7-1AF2-4373-8971-E553D48D13FA}"/>
              </a:ext>
            </a:extLst>
          </p:cNvPr>
          <p:cNvSpPr/>
          <p:nvPr/>
        </p:nvSpPr>
        <p:spPr>
          <a:xfrm>
            <a:off x="9318479" y="4468090"/>
            <a:ext cx="2508395" cy="1276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One-place shopping</a:t>
            </a:r>
          </a:p>
        </p:txBody>
      </p:sp>
      <p:sp>
        <p:nvSpPr>
          <p:cNvPr id="12" name="Freeform 29">
            <a:extLst>
              <a:ext uri="{FF2B5EF4-FFF2-40B4-BE49-F238E27FC236}">
                <a16:creationId xmlns:a16="http://schemas.microsoft.com/office/drawing/2014/main" xmlns="" id="{8D07CD94-193B-4500-A801-5A115B9B4AEB}"/>
              </a:ext>
            </a:extLst>
          </p:cNvPr>
          <p:cNvSpPr>
            <a:spLocks noEditPoints="1"/>
          </p:cNvSpPr>
          <p:nvPr/>
        </p:nvSpPr>
        <p:spPr bwMode="auto">
          <a:xfrm>
            <a:off x="7311194" y="3057655"/>
            <a:ext cx="678202" cy="969084"/>
          </a:xfrm>
          <a:custGeom>
            <a:avLst/>
            <a:gdLst>
              <a:gd name="T0" fmla="*/ 585 w 2376"/>
              <a:gd name="T1" fmla="*/ 1326 h 3397"/>
              <a:gd name="T2" fmla="*/ 1004 w 2376"/>
              <a:gd name="T3" fmla="*/ 1040 h 3397"/>
              <a:gd name="T4" fmla="*/ 649 w 2376"/>
              <a:gd name="T5" fmla="*/ 1135 h 3397"/>
              <a:gd name="T6" fmla="*/ 421 w 2376"/>
              <a:gd name="T7" fmla="*/ 1163 h 3397"/>
              <a:gd name="T8" fmla="*/ 671 w 2376"/>
              <a:gd name="T9" fmla="*/ 408 h 3397"/>
              <a:gd name="T10" fmla="*/ 949 w 2376"/>
              <a:gd name="T11" fmla="*/ 227 h 3397"/>
              <a:gd name="T12" fmla="*/ 1430 w 2376"/>
              <a:gd name="T13" fmla="*/ 408 h 3397"/>
              <a:gd name="T14" fmla="*/ 1431 w 2376"/>
              <a:gd name="T15" fmla="*/ 408 h 3397"/>
              <a:gd name="T16" fmla="*/ 1705 w 2376"/>
              <a:gd name="T17" fmla="*/ 408 h 3397"/>
              <a:gd name="T18" fmla="*/ 1773 w 2376"/>
              <a:gd name="T19" fmla="*/ 227 h 3397"/>
              <a:gd name="T20" fmla="*/ 1612 w 2376"/>
              <a:gd name="T21" fmla="*/ 123 h 3397"/>
              <a:gd name="T22" fmla="*/ 891 w 2376"/>
              <a:gd name="T23" fmla="*/ 0 h 3397"/>
              <a:gd name="T24" fmla="*/ 768 w 2376"/>
              <a:gd name="T25" fmla="*/ 227 h 3397"/>
              <a:gd name="T26" fmla="*/ 617 w 2376"/>
              <a:gd name="T27" fmla="*/ 408 h 3397"/>
              <a:gd name="T28" fmla="*/ 876 w 2376"/>
              <a:gd name="T29" fmla="*/ 1573 h 3397"/>
              <a:gd name="T30" fmla="*/ 549 w 2376"/>
              <a:gd name="T31" fmla="*/ 1696 h 3397"/>
              <a:gd name="T32" fmla="*/ 585 w 2376"/>
              <a:gd name="T33" fmla="*/ 1987 h 3397"/>
              <a:gd name="T34" fmla="*/ 649 w 2376"/>
              <a:gd name="T35" fmla="*/ 2050 h 3397"/>
              <a:gd name="T36" fmla="*/ 876 w 2376"/>
              <a:gd name="T37" fmla="*/ 1573 h 3397"/>
              <a:gd name="T38" fmla="*/ 421 w 2376"/>
              <a:gd name="T39" fmla="*/ 2503 h 3397"/>
              <a:gd name="T40" fmla="*/ 585 w 2376"/>
              <a:gd name="T41" fmla="*/ 2665 h 3397"/>
              <a:gd name="T42" fmla="*/ 1004 w 2376"/>
              <a:gd name="T43" fmla="*/ 2380 h 3397"/>
              <a:gd name="T44" fmla="*/ 649 w 2376"/>
              <a:gd name="T45" fmla="*/ 2475 h 3397"/>
              <a:gd name="T46" fmla="*/ 2253 w 2376"/>
              <a:gd name="T47" fmla="*/ 227 h 3397"/>
              <a:gd name="T48" fmla="*/ 1955 w 2376"/>
              <a:gd name="T49" fmla="*/ 408 h 3397"/>
              <a:gd name="T50" fmla="*/ 2195 w 2376"/>
              <a:gd name="T51" fmla="*/ 3216 h 3397"/>
              <a:gd name="T52" fmla="*/ 181 w 2376"/>
              <a:gd name="T53" fmla="*/ 408 h 3397"/>
              <a:gd name="T54" fmla="*/ 435 w 2376"/>
              <a:gd name="T55" fmla="*/ 227 h 3397"/>
              <a:gd name="T56" fmla="*/ 0 w 2376"/>
              <a:gd name="T57" fmla="*/ 349 h 3397"/>
              <a:gd name="T58" fmla="*/ 123 w 2376"/>
              <a:gd name="T59" fmla="*/ 3397 h 3397"/>
              <a:gd name="T60" fmla="*/ 2376 w 2376"/>
              <a:gd name="T61" fmla="*/ 3274 h 3397"/>
              <a:gd name="T62" fmla="*/ 2253 w 2376"/>
              <a:gd name="T63" fmla="*/ 227 h 3397"/>
              <a:gd name="T64" fmla="*/ 1250 w 2376"/>
              <a:gd name="T65" fmla="*/ 1061 h 3397"/>
              <a:gd name="T66" fmla="*/ 1948 w 2376"/>
              <a:gd name="T67" fmla="*/ 1241 h 3397"/>
              <a:gd name="T68" fmla="*/ 1948 w 2376"/>
              <a:gd name="T69" fmla="*/ 1756 h 3397"/>
              <a:gd name="T70" fmla="*/ 1250 w 2376"/>
              <a:gd name="T71" fmla="*/ 1937 h 3397"/>
              <a:gd name="T72" fmla="*/ 1948 w 2376"/>
              <a:gd name="T73" fmla="*/ 1756 h 3397"/>
              <a:gd name="T74" fmla="*/ 1948 w 2376"/>
              <a:gd name="T75" fmla="*/ 2632 h 3397"/>
              <a:gd name="T76" fmla="*/ 1250 w 2376"/>
              <a:gd name="T77" fmla="*/ 2451 h 3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76" h="3397">
                <a:moveTo>
                  <a:pt x="585" y="1326"/>
                </a:moveTo>
                <a:cubicBezTo>
                  <a:pt x="585" y="1326"/>
                  <a:pt x="585" y="1326"/>
                  <a:pt x="585" y="1326"/>
                </a:cubicBezTo>
                <a:cubicBezTo>
                  <a:pt x="649" y="1390"/>
                  <a:pt x="649" y="1390"/>
                  <a:pt x="649" y="1390"/>
                </a:cubicBezTo>
                <a:cubicBezTo>
                  <a:pt x="1004" y="1040"/>
                  <a:pt x="1004" y="1040"/>
                  <a:pt x="1004" y="1040"/>
                </a:cubicBezTo>
                <a:cubicBezTo>
                  <a:pt x="876" y="912"/>
                  <a:pt x="876" y="912"/>
                  <a:pt x="876" y="912"/>
                </a:cubicBezTo>
                <a:cubicBezTo>
                  <a:pt x="649" y="1135"/>
                  <a:pt x="649" y="1135"/>
                  <a:pt x="649" y="1135"/>
                </a:cubicBezTo>
                <a:cubicBezTo>
                  <a:pt x="549" y="1035"/>
                  <a:pt x="549" y="1035"/>
                  <a:pt x="549" y="1035"/>
                </a:cubicBezTo>
                <a:cubicBezTo>
                  <a:pt x="421" y="1163"/>
                  <a:pt x="421" y="1163"/>
                  <a:pt x="421" y="1163"/>
                </a:cubicBezTo>
                <a:lnTo>
                  <a:pt x="585" y="1326"/>
                </a:lnTo>
                <a:close/>
                <a:moveTo>
                  <a:pt x="671" y="408"/>
                </a:moveTo>
                <a:cubicBezTo>
                  <a:pt x="949" y="408"/>
                  <a:pt x="949" y="408"/>
                  <a:pt x="949" y="408"/>
                </a:cubicBezTo>
                <a:cubicBezTo>
                  <a:pt x="949" y="227"/>
                  <a:pt x="949" y="227"/>
                  <a:pt x="949" y="227"/>
                </a:cubicBezTo>
                <a:cubicBezTo>
                  <a:pt x="1430" y="227"/>
                  <a:pt x="1430" y="227"/>
                  <a:pt x="1430" y="227"/>
                </a:cubicBezTo>
                <a:cubicBezTo>
                  <a:pt x="1430" y="408"/>
                  <a:pt x="1430" y="408"/>
                  <a:pt x="1430" y="408"/>
                </a:cubicBezTo>
                <a:cubicBezTo>
                  <a:pt x="1431" y="408"/>
                  <a:pt x="1431" y="408"/>
                  <a:pt x="1431" y="408"/>
                </a:cubicBezTo>
                <a:cubicBezTo>
                  <a:pt x="1431" y="408"/>
                  <a:pt x="1431" y="408"/>
                  <a:pt x="1431" y="408"/>
                </a:cubicBezTo>
                <a:cubicBezTo>
                  <a:pt x="1705" y="408"/>
                  <a:pt x="1705" y="408"/>
                  <a:pt x="1705" y="408"/>
                </a:cubicBezTo>
                <a:cubicBezTo>
                  <a:pt x="1705" y="408"/>
                  <a:pt x="1705" y="408"/>
                  <a:pt x="1705" y="408"/>
                </a:cubicBezTo>
                <a:cubicBezTo>
                  <a:pt x="1773" y="408"/>
                  <a:pt x="1773" y="408"/>
                  <a:pt x="1773" y="408"/>
                </a:cubicBezTo>
                <a:cubicBezTo>
                  <a:pt x="1773" y="227"/>
                  <a:pt x="1773" y="227"/>
                  <a:pt x="1773" y="227"/>
                </a:cubicBezTo>
                <a:cubicBezTo>
                  <a:pt x="1612" y="227"/>
                  <a:pt x="1612" y="227"/>
                  <a:pt x="1612" y="227"/>
                </a:cubicBezTo>
                <a:cubicBezTo>
                  <a:pt x="1612" y="123"/>
                  <a:pt x="1612" y="123"/>
                  <a:pt x="1612" y="123"/>
                </a:cubicBezTo>
                <a:cubicBezTo>
                  <a:pt x="1612" y="55"/>
                  <a:pt x="1557" y="0"/>
                  <a:pt x="1489" y="0"/>
                </a:cubicBezTo>
                <a:cubicBezTo>
                  <a:pt x="891" y="0"/>
                  <a:pt x="891" y="0"/>
                  <a:pt x="891" y="0"/>
                </a:cubicBezTo>
                <a:cubicBezTo>
                  <a:pt x="823" y="0"/>
                  <a:pt x="768" y="55"/>
                  <a:pt x="768" y="123"/>
                </a:cubicBezTo>
                <a:cubicBezTo>
                  <a:pt x="768" y="227"/>
                  <a:pt x="768" y="227"/>
                  <a:pt x="768" y="227"/>
                </a:cubicBezTo>
                <a:cubicBezTo>
                  <a:pt x="617" y="227"/>
                  <a:pt x="617" y="227"/>
                  <a:pt x="617" y="227"/>
                </a:cubicBezTo>
                <a:cubicBezTo>
                  <a:pt x="617" y="408"/>
                  <a:pt x="617" y="408"/>
                  <a:pt x="617" y="408"/>
                </a:cubicBezTo>
                <a:cubicBezTo>
                  <a:pt x="671" y="408"/>
                  <a:pt x="671" y="408"/>
                  <a:pt x="671" y="408"/>
                </a:cubicBezTo>
                <a:close/>
                <a:moveTo>
                  <a:pt x="876" y="1573"/>
                </a:moveTo>
                <a:cubicBezTo>
                  <a:pt x="649" y="1796"/>
                  <a:pt x="649" y="1796"/>
                  <a:pt x="649" y="1796"/>
                </a:cubicBezTo>
                <a:cubicBezTo>
                  <a:pt x="549" y="1696"/>
                  <a:pt x="549" y="1696"/>
                  <a:pt x="549" y="1696"/>
                </a:cubicBezTo>
                <a:cubicBezTo>
                  <a:pt x="421" y="1824"/>
                  <a:pt x="421" y="1824"/>
                  <a:pt x="421" y="1824"/>
                </a:cubicBezTo>
                <a:cubicBezTo>
                  <a:pt x="585" y="1987"/>
                  <a:pt x="585" y="1987"/>
                  <a:pt x="585" y="1987"/>
                </a:cubicBezTo>
                <a:cubicBezTo>
                  <a:pt x="585" y="1986"/>
                  <a:pt x="585" y="1986"/>
                  <a:pt x="585" y="1986"/>
                </a:cubicBezTo>
                <a:cubicBezTo>
                  <a:pt x="649" y="2050"/>
                  <a:pt x="649" y="2050"/>
                  <a:pt x="649" y="2050"/>
                </a:cubicBezTo>
                <a:cubicBezTo>
                  <a:pt x="1004" y="1701"/>
                  <a:pt x="1004" y="1701"/>
                  <a:pt x="1004" y="1701"/>
                </a:cubicBezTo>
                <a:lnTo>
                  <a:pt x="876" y="1573"/>
                </a:lnTo>
                <a:close/>
                <a:moveTo>
                  <a:pt x="549" y="2375"/>
                </a:moveTo>
                <a:cubicBezTo>
                  <a:pt x="421" y="2503"/>
                  <a:pt x="421" y="2503"/>
                  <a:pt x="421" y="2503"/>
                </a:cubicBezTo>
                <a:cubicBezTo>
                  <a:pt x="585" y="2666"/>
                  <a:pt x="585" y="2666"/>
                  <a:pt x="585" y="2666"/>
                </a:cubicBezTo>
                <a:cubicBezTo>
                  <a:pt x="585" y="2665"/>
                  <a:pt x="585" y="2665"/>
                  <a:pt x="585" y="2665"/>
                </a:cubicBezTo>
                <a:cubicBezTo>
                  <a:pt x="649" y="2729"/>
                  <a:pt x="649" y="2729"/>
                  <a:pt x="649" y="2729"/>
                </a:cubicBezTo>
                <a:cubicBezTo>
                  <a:pt x="1004" y="2380"/>
                  <a:pt x="1004" y="2380"/>
                  <a:pt x="1004" y="2380"/>
                </a:cubicBezTo>
                <a:cubicBezTo>
                  <a:pt x="876" y="2252"/>
                  <a:pt x="876" y="2252"/>
                  <a:pt x="876" y="2252"/>
                </a:cubicBezTo>
                <a:cubicBezTo>
                  <a:pt x="649" y="2475"/>
                  <a:pt x="649" y="2475"/>
                  <a:pt x="649" y="2475"/>
                </a:cubicBezTo>
                <a:lnTo>
                  <a:pt x="549" y="2375"/>
                </a:lnTo>
                <a:close/>
                <a:moveTo>
                  <a:pt x="2253" y="227"/>
                </a:moveTo>
                <a:cubicBezTo>
                  <a:pt x="1955" y="227"/>
                  <a:pt x="1955" y="227"/>
                  <a:pt x="1955" y="227"/>
                </a:cubicBezTo>
                <a:cubicBezTo>
                  <a:pt x="1955" y="408"/>
                  <a:pt x="1955" y="408"/>
                  <a:pt x="1955" y="408"/>
                </a:cubicBezTo>
                <a:cubicBezTo>
                  <a:pt x="2195" y="408"/>
                  <a:pt x="2195" y="408"/>
                  <a:pt x="2195" y="408"/>
                </a:cubicBezTo>
                <a:cubicBezTo>
                  <a:pt x="2195" y="3216"/>
                  <a:pt x="2195" y="3216"/>
                  <a:pt x="2195" y="3216"/>
                </a:cubicBezTo>
                <a:cubicBezTo>
                  <a:pt x="181" y="3216"/>
                  <a:pt x="181" y="3216"/>
                  <a:pt x="181" y="3216"/>
                </a:cubicBezTo>
                <a:cubicBezTo>
                  <a:pt x="181" y="408"/>
                  <a:pt x="181" y="408"/>
                  <a:pt x="181" y="408"/>
                </a:cubicBezTo>
                <a:cubicBezTo>
                  <a:pt x="435" y="408"/>
                  <a:pt x="435" y="408"/>
                  <a:pt x="435" y="408"/>
                </a:cubicBezTo>
                <a:cubicBezTo>
                  <a:pt x="435" y="227"/>
                  <a:pt x="435" y="227"/>
                  <a:pt x="435" y="227"/>
                </a:cubicBezTo>
                <a:cubicBezTo>
                  <a:pt x="123" y="227"/>
                  <a:pt x="123" y="227"/>
                  <a:pt x="123" y="227"/>
                </a:cubicBezTo>
                <a:cubicBezTo>
                  <a:pt x="55" y="227"/>
                  <a:pt x="0" y="282"/>
                  <a:pt x="0" y="349"/>
                </a:cubicBezTo>
                <a:cubicBezTo>
                  <a:pt x="0" y="3274"/>
                  <a:pt x="0" y="3274"/>
                  <a:pt x="0" y="3274"/>
                </a:cubicBezTo>
                <a:cubicBezTo>
                  <a:pt x="0" y="3342"/>
                  <a:pt x="55" y="3397"/>
                  <a:pt x="123" y="3397"/>
                </a:cubicBezTo>
                <a:cubicBezTo>
                  <a:pt x="2253" y="3397"/>
                  <a:pt x="2253" y="3397"/>
                  <a:pt x="2253" y="3397"/>
                </a:cubicBezTo>
                <a:cubicBezTo>
                  <a:pt x="2321" y="3397"/>
                  <a:pt x="2376" y="3342"/>
                  <a:pt x="2376" y="3274"/>
                </a:cubicBezTo>
                <a:cubicBezTo>
                  <a:pt x="2376" y="349"/>
                  <a:pt x="2376" y="349"/>
                  <a:pt x="2376" y="349"/>
                </a:cubicBezTo>
                <a:cubicBezTo>
                  <a:pt x="2376" y="282"/>
                  <a:pt x="2321" y="227"/>
                  <a:pt x="2253" y="227"/>
                </a:cubicBezTo>
                <a:close/>
                <a:moveTo>
                  <a:pt x="1948" y="1061"/>
                </a:moveTo>
                <a:cubicBezTo>
                  <a:pt x="1250" y="1061"/>
                  <a:pt x="1250" y="1061"/>
                  <a:pt x="1250" y="1061"/>
                </a:cubicBezTo>
                <a:cubicBezTo>
                  <a:pt x="1250" y="1241"/>
                  <a:pt x="1250" y="1241"/>
                  <a:pt x="1250" y="1241"/>
                </a:cubicBezTo>
                <a:cubicBezTo>
                  <a:pt x="1948" y="1241"/>
                  <a:pt x="1948" y="1241"/>
                  <a:pt x="1948" y="1241"/>
                </a:cubicBezTo>
                <a:lnTo>
                  <a:pt x="1948" y="1061"/>
                </a:lnTo>
                <a:close/>
                <a:moveTo>
                  <a:pt x="1948" y="1756"/>
                </a:moveTo>
                <a:cubicBezTo>
                  <a:pt x="1250" y="1756"/>
                  <a:pt x="1250" y="1756"/>
                  <a:pt x="1250" y="1756"/>
                </a:cubicBezTo>
                <a:cubicBezTo>
                  <a:pt x="1250" y="1937"/>
                  <a:pt x="1250" y="1937"/>
                  <a:pt x="1250" y="1937"/>
                </a:cubicBezTo>
                <a:cubicBezTo>
                  <a:pt x="1948" y="1937"/>
                  <a:pt x="1948" y="1937"/>
                  <a:pt x="1948" y="1937"/>
                </a:cubicBezTo>
                <a:lnTo>
                  <a:pt x="1948" y="1756"/>
                </a:lnTo>
                <a:close/>
                <a:moveTo>
                  <a:pt x="1250" y="2632"/>
                </a:moveTo>
                <a:cubicBezTo>
                  <a:pt x="1948" y="2632"/>
                  <a:pt x="1948" y="2632"/>
                  <a:pt x="1948" y="2632"/>
                </a:cubicBezTo>
                <a:cubicBezTo>
                  <a:pt x="1948" y="2451"/>
                  <a:pt x="1948" y="2451"/>
                  <a:pt x="1948" y="2451"/>
                </a:cubicBezTo>
                <a:cubicBezTo>
                  <a:pt x="1250" y="2451"/>
                  <a:pt x="1250" y="2451"/>
                  <a:pt x="1250" y="2451"/>
                </a:cubicBezTo>
                <a:lnTo>
                  <a:pt x="1250" y="263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nvGrpSpPr>
          <p:cNvPr id="13" name="Group 23">
            <a:extLst>
              <a:ext uri="{FF2B5EF4-FFF2-40B4-BE49-F238E27FC236}">
                <a16:creationId xmlns:a16="http://schemas.microsoft.com/office/drawing/2014/main" xmlns="" id="{F4CF8FF0-3705-43C0-81B1-AB1CBC34A9A6}"/>
              </a:ext>
            </a:extLst>
          </p:cNvPr>
          <p:cNvGrpSpPr>
            <a:grpSpLocks noChangeAspect="1"/>
          </p:cNvGrpSpPr>
          <p:nvPr/>
        </p:nvGrpSpPr>
        <p:grpSpPr bwMode="auto">
          <a:xfrm>
            <a:off x="10134244" y="3149606"/>
            <a:ext cx="931207" cy="891405"/>
            <a:chOff x="1594" y="10"/>
            <a:chExt cx="4492" cy="4300"/>
          </a:xfrm>
          <a:solidFill>
            <a:schemeClr val="bg1"/>
          </a:solidFill>
        </p:grpSpPr>
        <p:sp>
          <p:nvSpPr>
            <p:cNvPr id="14" name="Freeform 24">
              <a:extLst>
                <a:ext uri="{FF2B5EF4-FFF2-40B4-BE49-F238E27FC236}">
                  <a16:creationId xmlns:a16="http://schemas.microsoft.com/office/drawing/2014/main" xmlns="" id="{CBBB64F6-1FC7-474C-A204-90003B7B76C5}"/>
                </a:ext>
              </a:extLst>
            </p:cNvPr>
            <p:cNvSpPr>
              <a:spLocks/>
            </p:cNvSpPr>
            <p:nvPr/>
          </p:nvSpPr>
          <p:spPr bwMode="auto">
            <a:xfrm>
              <a:off x="3340" y="3786"/>
              <a:ext cx="522" cy="524"/>
            </a:xfrm>
            <a:custGeom>
              <a:avLst/>
              <a:gdLst>
                <a:gd name="T0" fmla="*/ 262 w 522"/>
                <a:gd name="T1" fmla="*/ 0 h 524"/>
                <a:gd name="T2" fmla="*/ 208 w 522"/>
                <a:gd name="T3" fmla="*/ 6 h 524"/>
                <a:gd name="T4" fmla="*/ 160 w 522"/>
                <a:gd name="T5" fmla="*/ 20 h 524"/>
                <a:gd name="T6" fmla="*/ 114 w 522"/>
                <a:gd name="T7" fmla="*/ 44 h 524"/>
                <a:gd name="T8" fmla="*/ 76 w 522"/>
                <a:gd name="T9" fmla="*/ 76 h 524"/>
                <a:gd name="T10" fmla="*/ 44 w 522"/>
                <a:gd name="T11" fmla="*/ 116 h 524"/>
                <a:gd name="T12" fmla="*/ 20 w 522"/>
                <a:gd name="T13" fmla="*/ 160 h 524"/>
                <a:gd name="T14" fmla="*/ 4 w 522"/>
                <a:gd name="T15" fmla="*/ 210 h 524"/>
                <a:gd name="T16" fmla="*/ 0 w 522"/>
                <a:gd name="T17" fmla="*/ 262 h 524"/>
                <a:gd name="T18" fmla="*/ 0 w 522"/>
                <a:gd name="T19" fmla="*/ 288 h 524"/>
                <a:gd name="T20" fmla="*/ 10 w 522"/>
                <a:gd name="T21" fmla="*/ 340 h 524"/>
                <a:gd name="T22" fmla="*/ 30 w 522"/>
                <a:gd name="T23" fmla="*/ 386 h 524"/>
                <a:gd name="T24" fmla="*/ 58 w 522"/>
                <a:gd name="T25" fmla="*/ 428 h 524"/>
                <a:gd name="T26" fmla="*/ 94 w 522"/>
                <a:gd name="T27" fmla="*/ 464 h 524"/>
                <a:gd name="T28" fmla="*/ 136 w 522"/>
                <a:gd name="T29" fmla="*/ 492 h 524"/>
                <a:gd name="T30" fmla="*/ 184 w 522"/>
                <a:gd name="T31" fmla="*/ 512 h 524"/>
                <a:gd name="T32" fmla="*/ 234 w 522"/>
                <a:gd name="T33" fmla="*/ 522 h 524"/>
                <a:gd name="T34" fmla="*/ 262 w 522"/>
                <a:gd name="T35" fmla="*/ 524 h 524"/>
                <a:gd name="T36" fmla="*/ 314 w 522"/>
                <a:gd name="T37" fmla="*/ 518 h 524"/>
                <a:gd name="T38" fmla="*/ 362 w 522"/>
                <a:gd name="T39" fmla="*/ 504 h 524"/>
                <a:gd name="T40" fmla="*/ 408 w 522"/>
                <a:gd name="T41" fmla="*/ 480 h 524"/>
                <a:gd name="T42" fmla="*/ 446 w 522"/>
                <a:gd name="T43" fmla="*/ 448 h 524"/>
                <a:gd name="T44" fmla="*/ 478 w 522"/>
                <a:gd name="T45" fmla="*/ 408 h 524"/>
                <a:gd name="T46" fmla="*/ 502 w 522"/>
                <a:gd name="T47" fmla="*/ 364 h 524"/>
                <a:gd name="T48" fmla="*/ 518 w 522"/>
                <a:gd name="T49" fmla="*/ 314 h 524"/>
                <a:gd name="T50" fmla="*/ 522 w 522"/>
                <a:gd name="T51" fmla="*/ 262 h 524"/>
                <a:gd name="T52" fmla="*/ 522 w 522"/>
                <a:gd name="T53" fmla="*/ 236 h 524"/>
                <a:gd name="T54" fmla="*/ 512 w 522"/>
                <a:gd name="T55" fmla="*/ 184 h 524"/>
                <a:gd name="T56" fmla="*/ 492 w 522"/>
                <a:gd name="T57" fmla="*/ 138 h 524"/>
                <a:gd name="T58" fmla="*/ 464 w 522"/>
                <a:gd name="T59" fmla="*/ 96 h 524"/>
                <a:gd name="T60" fmla="*/ 428 w 522"/>
                <a:gd name="T61" fmla="*/ 60 h 524"/>
                <a:gd name="T62" fmla="*/ 386 w 522"/>
                <a:gd name="T63" fmla="*/ 32 h 524"/>
                <a:gd name="T64" fmla="*/ 338 w 522"/>
                <a:gd name="T65" fmla="*/ 12 h 524"/>
                <a:gd name="T66" fmla="*/ 288 w 522"/>
                <a:gd name="T67" fmla="*/ 2 h 524"/>
                <a:gd name="T68" fmla="*/ 262 w 522"/>
                <a:gd name="T69"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524">
                  <a:moveTo>
                    <a:pt x="262" y="0"/>
                  </a:moveTo>
                  <a:lnTo>
                    <a:pt x="262" y="0"/>
                  </a:lnTo>
                  <a:lnTo>
                    <a:pt x="234" y="2"/>
                  </a:lnTo>
                  <a:lnTo>
                    <a:pt x="208" y="6"/>
                  </a:lnTo>
                  <a:lnTo>
                    <a:pt x="184" y="12"/>
                  </a:lnTo>
                  <a:lnTo>
                    <a:pt x="160" y="20"/>
                  </a:lnTo>
                  <a:lnTo>
                    <a:pt x="136" y="32"/>
                  </a:lnTo>
                  <a:lnTo>
                    <a:pt x="114" y="44"/>
                  </a:lnTo>
                  <a:lnTo>
                    <a:pt x="94" y="60"/>
                  </a:lnTo>
                  <a:lnTo>
                    <a:pt x="76" y="76"/>
                  </a:lnTo>
                  <a:lnTo>
                    <a:pt x="58" y="96"/>
                  </a:lnTo>
                  <a:lnTo>
                    <a:pt x="44" y="116"/>
                  </a:lnTo>
                  <a:lnTo>
                    <a:pt x="30" y="138"/>
                  </a:lnTo>
                  <a:lnTo>
                    <a:pt x="20" y="160"/>
                  </a:lnTo>
                  <a:lnTo>
                    <a:pt x="10" y="184"/>
                  </a:lnTo>
                  <a:lnTo>
                    <a:pt x="4" y="210"/>
                  </a:lnTo>
                  <a:lnTo>
                    <a:pt x="0" y="236"/>
                  </a:lnTo>
                  <a:lnTo>
                    <a:pt x="0" y="262"/>
                  </a:lnTo>
                  <a:lnTo>
                    <a:pt x="0" y="262"/>
                  </a:lnTo>
                  <a:lnTo>
                    <a:pt x="0" y="288"/>
                  </a:lnTo>
                  <a:lnTo>
                    <a:pt x="4" y="314"/>
                  </a:lnTo>
                  <a:lnTo>
                    <a:pt x="10" y="340"/>
                  </a:lnTo>
                  <a:lnTo>
                    <a:pt x="20" y="364"/>
                  </a:lnTo>
                  <a:lnTo>
                    <a:pt x="30" y="386"/>
                  </a:lnTo>
                  <a:lnTo>
                    <a:pt x="44" y="408"/>
                  </a:lnTo>
                  <a:lnTo>
                    <a:pt x="58" y="428"/>
                  </a:lnTo>
                  <a:lnTo>
                    <a:pt x="76" y="448"/>
                  </a:lnTo>
                  <a:lnTo>
                    <a:pt x="94" y="464"/>
                  </a:lnTo>
                  <a:lnTo>
                    <a:pt x="114" y="480"/>
                  </a:lnTo>
                  <a:lnTo>
                    <a:pt x="136" y="492"/>
                  </a:lnTo>
                  <a:lnTo>
                    <a:pt x="160" y="504"/>
                  </a:lnTo>
                  <a:lnTo>
                    <a:pt x="184" y="512"/>
                  </a:lnTo>
                  <a:lnTo>
                    <a:pt x="208" y="518"/>
                  </a:lnTo>
                  <a:lnTo>
                    <a:pt x="234" y="522"/>
                  </a:lnTo>
                  <a:lnTo>
                    <a:pt x="262" y="524"/>
                  </a:lnTo>
                  <a:lnTo>
                    <a:pt x="262" y="524"/>
                  </a:lnTo>
                  <a:lnTo>
                    <a:pt x="288" y="522"/>
                  </a:lnTo>
                  <a:lnTo>
                    <a:pt x="314" y="518"/>
                  </a:lnTo>
                  <a:lnTo>
                    <a:pt x="338" y="512"/>
                  </a:lnTo>
                  <a:lnTo>
                    <a:pt x="362" y="504"/>
                  </a:lnTo>
                  <a:lnTo>
                    <a:pt x="386" y="492"/>
                  </a:lnTo>
                  <a:lnTo>
                    <a:pt x="408" y="480"/>
                  </a:lnTo>
                  <a:lnTo>
                    <a:pt x="428" y="464"/>
                  </a:lnTo>
                  <a:lnTo>
                    <a:pt x="446" y="448"/>
                  </a:lnTo>
                  <a:lnTo>
                    <a:pt x="464" y="428"/>
                  </a:lnTo>
                  <a:lnTo>
                    <a:pt x="478" y="408"/>
                  </a:lnTo>
                  <a:lnTo>
                    <a:pt x="492" y="386"/>
                  </a:lnTo>
                  <a:lnTo>
                    <a:pt x="502" y="364"/>
                  </a:lnTo>
                  <a:lnTo>
                    <a:pt x="512" y="340"/>
                  </a:lnTo>
                  <a:lnTo>
                    <a:pt x="518" y="314"/>
                  </a:lnTo>
                  <a:lnTo>
                    <a:pt x="522" y="288"/>
                  </a:lnTo>
                  <a:lnTo>
                    <a:pt x="522" y="262"/>
                  </a:lnTo>
                  <a:lnTo>
                    <a:pt x="522" y="262"/>
                  </a:lnTo>
                  <a:lnTo>
                    <a:pt x="522" y="236"/>
                  </a:lnTo>
                  <a:lnTo>
                    <a:pt x="518" y="210"/>
                  </a:lnTo>
                  <a:lnTo>
                    <a:pt x="512" y="184"/>
                  </a:lnTo>
                  <a:lnTo>
                    <a:pt x="502" y="160"/>
                  </a:lnTo>
                  <a:lnTo>
                    <a:pt x="492" y="138"/>
                  </a:lnTo>
                  <a:lnTo>
                    <a:pt x="478" y="116"/>
                  </a:lnTo>
                  <a:lnTo>
                    <a:pt x="464" y="96"/>
                  </a:lnTo>
                  <a:lnTo>
                    <a:pt x="446" y="76"/>
                  </a:lnTo>
                  <a:lnTo>
                    <a:pt x="428" y="60"/>
                  </a:lnTo>
                  <a:lnTo>
                    <a:pt x="408" y="44"/>
                  </a:lnTo>
                  <a:lnTo>
                    <a:pt x="386" y="32"/>
                  </a:lnTo>
                  <a:lnTo>
                    <a:pt x="362" y="20"/>
                  </a:lnTo>
                  <a:lnTo>
                    <a:pt x="338" y="12"/>
                  </a:lnTo>
                  <a:lnTo>
                    <a:pt x="314" y="6"/>
                  </a:lnTo>
                  <a:lnTo>
                    <a:pt x="288" y="2"/>
                  </a:lnTo>
                  <a:lnTo>
                    <a:pt x="262" y="0"/>
                  </a:lnTo>
                  <a:lnTo>
                    <a:pt x="2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5" name="Freeform 25">
              <a:extLst>
                <a:ext uri="{FF2B5EF4-FFF2-40B4-BE49-F238E27FC236}">
                  <a16:creationId xmlns:a16="http://schemas.microsoft.com/office/drawing/2014/main" xmlns="" id="{FFD89FA6-A893-4FC7-9058-EC7175A39765}"/>
                </a:ext>
              </a:extLst>
            </p:cNvPr>
            <p:cNvSpPr>
              <a:spLocks/>
            </p:cNvSpPr>
            <p:nvPr/>
          </p:nvSpPr>
          <p:spPr bwMode="auto">
            <a:xfrm>
              <a:off x="4452" y="3786"/>
              <a:ext cx="524" cy="524"/>
            </a:xfrm>
            <a:custGeom>
              <a:avLst/>
              <a:gdLst>
                <a:gd name="T0" fmla="*/ 262 w 524"/>
                <a:gd name="T1" fmla="*/ 0 h 524"/>
                <a:gd name="T2" fmla="*/ 210 w 524"/>
                <a:gd name="T3" fmla="*/ 6 h 524"/>
                <a:gd name="T4" fmla="*/ 160 w 524"/>
                <a:gd name="T5" fmla="*/ 20 h 524"/>
                <a:gd name="T6" fmla="*/ 116 w 524"/>
                <a:gd name="T7" fmla="*/ 44 h 524"/>
                <a:gd name="T8" fmla="*/ 76 w 524"/>
                <a:gd name="T9" fmla="*/ 76 h 524"/>
                <a:gd name="T10" fmla="*/ 44 w 524"/>
                <a:gd name="T11" fmla="*/ 116 h 524"/>
                <a:gd name="T12" fmla="*/ 20 w 524"/>
                <a:gd name="T13" fmla="*/ 160 h 524"/>
                <a:gd name="T14" fmla="*/ 6 w 524"/>
                <a:gd name="T15" fmla="*/ 210 h 524"/>
                <a:gd name="T16" fmla="*/ 0 w 524"/>
                <a:gd name="T17" fmla="*/ 262 h 524"/>
                <a:gd name="T18" fmla="*/ 2 w 524"/>
                <a:gd name="T19" fmla="*/ 288 h 524"/>
                <a:gd name="T20" fmla="*/ 12 w 524"/>
                <a:gd name="T21" fmla="*/ 340 h 524"/>
                <a:gd name="T22" fmla="*/ 32 w 524"/>
                <a:gd name="T23" fmla="*/ 386 h 524"/>
                <a:gd name="T24" fmla="*/ 60 w 524"/>
                <a:gd name="T25" fmla="*/ 428 h 524"/>
                <a:gd name="T26" fmla="*/ 96 w 524"/>
                <a:gd name="T27" fmla="*/ 464 h 524"/>
                <a:gd name="T28" fmla="*/ 138 w 524"/>
                <a:gd name="T29" fmla="*/ 492 h 524"/>
                <a:gd name="T30" fmla="*/ 184 w 524"/>
                <a:gd name="T31" fmla="*/ 512 h 524"/>
                <a:gd name="T32" fmla="*/ 236 w 524"/>
                <a:gd name="T33" fmla="*/ 522 h 524"/>
                <a:gd name="T34" fmla="*/ 262 w 524"/>
                <a:gd name="T35" fmla="*/ 524 h 524"/>
                <a:gd name="T36" fmla="*/ 314 w 524"/>
                <a:gd name="T37" fmla="*/ 518 h 524"/>
                <a:gd name="T38" fmla="*/ 364 w 524"/>
                <a:gd name="T39" fmla="*/ 504 h 524"/>
                <a:gd name="T40" fmla="*/ 408 w 524"/>
                <a:gd name="T41" fmla="*/ 480 h 524"/>
                <a:gd name="T42" fmla="*/ 446 w 524"/>
                <a:gd name="T43" fmla="*/ 448 h 524"/>
                <a:gd name="T44" fmla="*/ 478 w 524"/>
                <a:gd name="T45" fmla="*/ 408 h 524"/>
                <a:gd name="T46" fmla="*/ 502 w 524"/>
                <a:gd name="T47" fmla="*/ 364 h 524"/>
                <a:gd name="T48" fmla="*/ 518 w 524"/>
                <a:gd name="T49" fmla="*/ 314 h 524"/>
                <a:gd name="T50" fmla="*/ 524 w 524"/>
                <a:gd name="T51" fmla="*/ 262 h 524"/>
                <a:gd name="T52" fmla="*/ 522 w 524"/>
                <a:gd name="T53" fmla="*/ 236 h 524"/>
                <a:gd name="T54" fmla="*/ 512 w 524"/>
                <a:gd name="T55" fmla="*/ 184 h 524"/>
                <a:gd name="T56" fmla="*/ 492 w 524"/>
                <a:gd name="T57" fmla="*/ 138 h 524"/>
                <a:gd name="T58" fmla="*/ 464 w 524"/>
                <a:gd name="T59" fmla="*/ 96 h 524"/>
                <a:gd name="T60" fmla="*/ 428 w 524"/>
                <a:gd name="T61" fmla="*/ 60 h 524"/>
                <a:gd name="T62" fmla="*/ 386 w 524"/>
                <a:gd name="T63" fmla="*/ 32 h 524"/>
                <a:gd name="T64" fmla="*/ 340 w 524"/>
                <a:gd name="T65" fmla="*/ 12 h 524"/>
                <a:gd name="T66" fmla="*/ 288 w 524"/>
                <a:gd name="T67" fmla="*/ 2 h 524"/>
                <a:gd name="T68" fmla="*/ 262 w 524"/>
                <a:gd name="T69"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4" h="524">
                  <a:moveTo>
                    <a:pt x="262" y="0"/>
                  </a:moveTo>
                  <a:lnTo>
                    <a:pt x="262" y="0"/>
                  </a:lnTo>
                  <a:lnTo>
                    <a:pt x="236" y="2"/>
                  </a:lnTo>
                  <a:lnTo>
                    <a:pt x="210" y="6"/>
                  </a:lnTo>
                  <a:lnTo>
                    <a:pt x="184" y="12"/>
                  </a:lnTo>
                  <a:lnTo>
                    <a:pt x="160" y="20"/>
                  </a:lnTo>
                  <a:lnTo>
                    <a:pt x="138" y="32"/>
                  </a:lnTo>
                  <a:lnTo>
                    <a:pt x="116" y="44"/>
                  </a:lnTo>
                  <a:lnTo>
                    <a:pt x="96" y="60"/>
                  </a:lnTo>
                  <a:lnTo>
                    <a:pt x="76" y="76"/>
                  </a:lnTo>
                  <a:lnTo>
                    <a:pt x="60" y="96"/>
                  </a:lnTo>
                  <a:lnTo>
                    <a:pt x="44" y="116"/>
                  </a:lnTo>
                  <a:lnTo>
                    <a:pt x="32" y="138"/>
                  </a:lnTo>
                  <a:lnTo>
                    <a:pt x="20" y="160"/>
                  </a:lnTo>
                  <a:lnTo>
                    <a:pt x="12" y="184"/>
                  </a:lnTo>
                  <a:lnTo>
                    <a:pt x="6" y="210"/>
                  </a:lnTo>
                  <a:lnTo>
                    <a:pt x="2" y="236"/>
                  </a:lnTo>
                  <a:lnTo>
                    <a:pt x="0" y="262"/>
                  </a:lnTo>
                  <a:lnTo>
                    <a:pt x="0" y="262"/>
                  </a:lnTo>
                  <a:lnTo>
                    <a:pt x="2" y="288"/>
                  </a:lnTo>
                  <a:lnTo>
                    <a:pt x="6" y="314"/>
                  </a:lnTo>
                  <a:lnTo>
                    <a:pt x="12" y="340"/>
                  </a:lnTo>
                  <a:lnTo>
                    <a:pt x="20" y="364"/>
                  </a:lnTo>
                  <a:lnTo>
                    <a:pt x="32" y="386"/>
                  </a:lnTo>
                  <a:lnTo>
                    <a:pt x="44" y="408"/>
                  </a:lnTo>
                  <a:lnTo>
                    <a:pt x="60" y="428"/>
                  </a:lnTo>
                  <a:lnTo>
                    <a:pt x="76" y="448"/>
                  </a:lnTo>
                  <a:lnTo>
                    <a:pt x="96" y="464"/>
                  </a:lnTo>
                  <a:lnTo>
                    <a:pt x="116" y="480"/>
                  </a:lnTo>
                  <a:lnTo>
                    <a:pt x="138" y="492"/>
                  </a:lnTo>
                  <a:lnTo>
                    <a:pt x="160" y="504"/>
                  </a:lnTo>
                  <a:lnTo>
                    <a:pt x="184" y="512"/>
                  </a:lnTo>
                  <a:lnTo>
                    <a:pt x="210" y="518"/>
                  </a:lnTo>
                  <a:lnTo>
                    <a:pt x="236" y="522"/>
                  </a:lnTo>
                  <a:lnTo>
                    <a:pt x="262" y="524"/>
                  </a:lnTo>
                  <a:lnTo>
                    <a:pt x="262" y="524"/>
                  </a:lnTo>
                  <a:lnTo>
                    <a:pt x="288" y="522"/>
                  </a:lnTo>
                  <a:lnTo>
                    <a:pt x="314" y="518"/>
                  </a:lnTo>
                  <a:lnTo>
                    <a:pt x="340" y="512"/>
                  </a:lnTo>
                  <a:lnTo>
                    <a:pt x="364" y="504"/>
                  </a:lnTo>
                  <a:lnTo>
                    <a:pt x="386" y="492"/>
                  </a:lnTo>
                  <a:lnTo>
                    <a:pt x="408" y="480"/>
                  </a:lnTo>
                  <a:lnTo>
                    <a:pt x="428" y="464"/>
                  </a:lnTo>
                  <a:lnTo>
                    <a:pt x="446" y="448"/>
                  </a:lnTo>
                  <a:lnTo>
                    <a:pt x="464" y="428"/>
                  </a:lnTo>
                  <a:lnTo>
                    <a:pt x="478" y="408"/>
                  </a:lnTo>
                  <a:lnTo>
                    <a:pt x="492" y="386"/>
                  </a:lnTo>
                  <a:lnTo>
                    <a:pt x="502" y="364"/>
                  </a:lnTo>
                  <a:lnTo>
                    <a:pt x="512" y="340"/>
                  </a:lnTo>
                  <a:lnTo>
                    <a:pt x="518" y="314"/>
                  </a:lnTo>
                  <a:lnTo>
                    <a:pt x="522" y="288"/>
                  </a:lnTo>
                  <a:lnTo>
                    <a:pt x="524" y="262"/>
                  </a:lnTo>
                  <a:lnTo>
                    <a:pt x="524" y="262"/>
                  </a:lnTo>
                  <a:lnTo>
                    <a:pt x="522" y="236"/>
                  </a:lnTo>
                  <a:lnTo>
                    <a:pt x="518" y="210"/>
                  </a:lnTo>
                  <a:lnTo>
                    <a:pt x="512" y="184"/>
                  </a:lnTo>
                  <a:lnTo>
                    <a:pt x="502" y="160"/>
                  </a:lnTo>
                  <a:lnTo>
                    <a:pt x="492" y="138"/>
                  </a:lnTo>
                  <a:lnTo>
                    <a:pt x="478" y="116"/>
                  </a:lnTo>
                  <a:lnTo>
                    <a:pt x="464" y="96"/>
                  </a:lnTo>
                  <a:lnTo>
                    <a:pt x="446" y="76"/>
                  </a:lnTo>
                  <a:lnTo>
                    <a:pt x="428" y="60"/>
                  </a:lnTo>
                  <a:lnTo>
                    <a:pt x="408" y="44"/>
                  </a:lnTo>
                  <a:lnTo>
                    <a:pt x="386" y="32"/>
                  </a:lnTo>
                  <a:lnTo>
                    <a:pt x="364" y="20"/>
                  </a:lnTo>
                  <a:lnTo>
                    <a:pt x="340" y="12"/>
                  </a:lnTo>
                  <a:lnTo>
                    <a:pt x="314" y="6"/>
                  </a:lnTo>
                  <a:lnTo>
                    <a:pt x="288" y="2"/>
                  </a:lnTo>
                  <a:lnTo>
                    <a:pt x="262" y="0"/>
                  </a:lnTo>
                  <a:lnTo>
                    <a:pt x="2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6" name="Freeform 26">
              <a:extLst>
                <a:ext uri="{FF2B5EF4-FFF2-40B4-BE49-F238E27FC236}">
                  <a16:creationId xmlns:a16="http://schemas.microsoft.com/office/drawing/2014/main" xmlns="" id="{4C7D85D5-8672-4766-AE7C-D820E3662AD6}"/>
                </a:ext>
              </a:extLst>
            </p:cNvPr>
            <p:cNvSpPr>
              <a:spLocks noEditPoints="1"/>
            </p:cNvSpPr>
            <p:nvPr/>
          </p:nvSpPr>
          <p:spPr bwMode="auto">
            <a:xfrm>
              <a:off x="1594" y="10"/>
              <a:ext cx="4492" cy="3368"/>
            </a:xfrm>
            <a:custGeom>
              <a:avLst/>
              <a:gdLst>
                <a:gd name="T0" fmla="*/ 4458 w 4492"/>
                <a:gd name="T1" fmla="*/ 590 h 3368"/>
                <a:gd name="T2" fmla="*/ 4422 w 4492"/>
                <a:gd name="T3" fmla="*/ 562 h 3368"/>
                <a:gd name="T4" fmla="*/ 4378 w 4492"/>
                <a:gd name="T5" fmla="*/ 548 h 3368"/>
                <a:gd name="T6" fmla="*/ 884 w 4492"/>
                <a:gd name="T7" fmla="*/ 94 h 3368"/>
                <a:gd name="T8" fmla="*/ 866 w 4492"/>
                <a:gd name="T9" fmla="*/ 56 h 3368"/>
                <a:gd name="T10" fmla="*/ 820 w 4492"/>
                <a:gd name="T11" fmla="*/ 14 h 3368"/>
                <a:gd name="T12" fmla="*/ 758 w 4492"/>
                <a:gd name="T13" fmla="*/ 0 h 3368"/>
                <a:gd name="T14" fmla="*/ 116 w 4492"/>
                <a:gd name="T15" fmla="*/ 0 h 3368"/>
                <a:gd name="T16" fmla="*/ 80 w 4492"/>
                <a:gd name="T17" fmla="*/ 10 h 3368"/>
                <a:gd name="T18" fmla="*/ 38 w 4492"/>
                <a:gd name="T19" fmla="*/ 38 h 3368"/>
                <a:gd name="T20" fmla="*/ 10 w 4492"/>
                <a:gd name="T21" fmla="*/ 78 h 3368"/>
                <a:gd name="T22" fmla="*/ 2 w 4492"/>
                <a:gd name="T23" fmla="*/ 116 h 3368"/>
                <a:gd name="T24" fmla="*/ 2 w 4492"/>
                <a:gd name="T25" fmla="*/ 142 h 3368"/>
                <a:gd name="T26" fmla="*/ 10 w 4492"/>
                <a:gd name="T27" fmla="*/ 180 h 3368"/>
                <a:gd name="T28" fmla="*/ 38 w 4492"/>
                <a:gd name="T29" fmla="*/ 220 h 3368"/>
                <a:gd name="T30" fmla="*/ 80 w 4492"/>
                <a:gd name="T31" fmla="*/ 248 h 3368"/>
                <a:gd name="T32" fmla="*/ 116 w 4492"/>
                <a:gd name="T33" fmla="*/ 258 h 3368"/>
                <a:gd name="T34" fmla="*/ 1358 w 4492"/>
                <a:gd name="T35" fmla="*/ 2656 h 3368"/>
                <a:gd name="T36" fmla="*/ 1362 w 4492"/>
                <a:gd name="T37" fmla="*/ 2666 h 3368"/>
                <a:gd name="T38" fmla="*/ 1546 w 4492"/>
                <a:gd name="T39" fmla="*/ 3294 h 3368"/>
                <a:gd name="T40" fmla="*/ 1584 w 4492"/>
                <a:gd name="T41" fmla="*/ 3342 h 3368"/>
                <a:gd name="T42" fmla="*/ 1640 w 4492"/>
                <a:gd name="T43" fmla="*/ 3366 h 3368"/>
                <a:gd name="T44" fmla="*/ 3562 w 4492"/>
                <a:gd name="T45" fmla="*/ 3368 h 3368"/>
                <a:gd name="T46" fmla="*/ 3600 w 4492"/>
                <a:gd name="T47" fmla="*/ 3362 h 3368"/>
                <a:gd name="T48" fmla="*/ 3634 w 4492"/>
                <a:gd name="T49" fmla="*/ 3344 h 3368"/>
                <a:gd name="T50" fmla="*/ 3676 w 4492"/>
                <a:gd name="T51" fmla="*/ 3300 h 3368"/>
                <a:gd name="T52" fmla="*/ 3688 w 4492"/>
                <a:gd name="T53" fmla="*/ 3264 h 3368"/>
                <a:gd name="T54" fmla="*/ 3690 w 4492"/>
                <a:gd name="T55" fmla="*/ 3238 h 3368"/>
                <a:gd name="T56" fmla="*/ 3684 w 4492"/>
                <a:gd name="T57" fmla="*/ 3200 h 3368"/>
                <a:gd name="T58" fmla="*/ 3668 w 4492"/>
                <a:gd name="T59" fmla="*/ 3166 h 3368"/>
                <a:gd name="T60" fmla="*/ 3622 w 4492"/>
                <a:gd name="T61" fmla="*/ 3124 h 3368"/>
                <a:gd name="T62" fmla="*/ 3588 w 4492"/>
                <a:gd name="T63" fmla="*/ 3110 h 3368"/>
                <a:gd name="T64" fmla="*/ 1760 w 4492"/>
                <a:gd name="T65" fmla="*/ 3108 h 3368"/>
                <a:gd name="T66" fmla="*/ 3676 w 4492"/>
                <a:gd name="T67" fmla="*/ 2760 h 3368"/>
                <a:gd name="T68" fmla="*/ 3734 w 4492"/>
                <a:gd name="T69" fmla="*/ 2746 h 3368"/>
                <a:gd name="T70" fmla="*/ 3780 w 4492"/>
                <a:gd name="T71" fmla="*/ 2708 h 3368"/>
                <a:gd name="T72" fmla="*/ 4484 w 4492"/>
                <a:gd name="T73" fmla="*/ 720 h 3368"/>
                <a:gd name="T74" fmla="*/ 4490 w 4492"/>
                <a:gd name="T75" fmla="*/ 690 h 3368"/>
                <a:gd name="T76" fmla="*/ 4486 w 4492"/>
                <a:gd name="T77" fmla="*/ 644 h 3368"/>
                <a:gd name="T78" fmla="*/ 4468 w 4492"/>
                <a:gd name="T79" fmla="*/ 602 h 3368"/>
                <a:gd name="T80" fmla="*/ 1884 w 4492"/>
                <a:gd name="T81" fmla="*/ 806 h 3368"/>
                <a:gd name="T82" fmla="*/ 1104 w 4492"/>
                <a:gd name="T83" fmla="*/ 806 h 3368"/>
                <a:gd name="T84" fmla="*/ 2020 w 4492"/>
                <a:gd name="T85" fmla="*/ 1858 h 3368"/>
                <a:gd name="T86" fmla="*/ 1584 w 4492"/>
                <a:gd name="T87" fmla="*/ 2500 h 3368"/>
                <a:gd name="T88" fmla="*/ 2104 w 4492"/>
                <a:gd name="T89" fmla="*/ 2500 h 3368"/>
                <a:gd name="T90" fmla="*/ 2364 w 4492"/>
                <a:gd name="T91" fmla="*/ 2500 h 3368"/>
                <a:gd name="T92" fmla="*/ 2868 w 4492"/>
                <a:gd name="T93" fmla="*/ 2500 h 3368"/>
                <a:gd name="T94" fmla="*/ 2230 w 4492"/>
                <a:gd name="T95" fmla="*/ 1460 h 3368"/>
                <a:gd name="T96" fmla="*/ 3024 w 4492"/>
                <a:gd name="T97" fmla="*/ 1202 h 3368"/>
                <a:gd name="T98" fmla="*/ 3070 w 4492"/>
                <a:gd name="T99" fmla="*/ 806 h 3368"/>
                <a:gd name="T100" fmla="*/ 3128 w 4492"/>
                <a:gd name="T101" fmla="*/ 2500 h 3368"/>
                <a:gd name="T102" fmla="*/ 3584 w 4492"/>
                <a:gd name="T103" fmla="*/ 2500 h 3368"/>
                <a:gd name="T104" fmla="*/ 3252 w 4492"/>
                <a:gd name="T105" fmla="*/ 1460 h 3368"/>
                <a:gd name="T106" fmla="*/ 4040 w 4492"/>
                <a:gd name="T107" fmla="*/ 1202 h 3368"/>
                <a:gd name="T108" fmla="*/ 4180 w 4492"/>
                <a:gd name="T109" fmla="*/ 806 h 3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92" h="3368">
                  <a:moveTo>
                    <a:pt x="4468" y="602"/>
                  </a:moveTo>
                  <a:lnTo>
                    <a:pt x="4468" y="602"/>
                  </a:lnTo>
                  <a:lnTo>
                    <a:pt x="4458" y="590"/>
                  </a:lnTo>
                  <a:lnTo>
                    <a:pt x="4446" y="580"/>
                  </a:lnTo>
                  <a:lnTo>
                    <a:pt x="4434" y="570"/>
                  </a:lnTo>
                  <a:lnTo>
                    <a:pt x="4422" y="562"/>
                  </a:lnTo>
                  <a:lnTo>
                    <a:pt x="4408" y="556"/>
                  </a:lnTo>
                  <a:lnTo>
                    <a:pt x="4392" y="552"/>
                  </a:lnTo>
                  <a:lnTo>
                    <a:pt x="4378" y="548"/>
                  </a:lnTo>
                  <a:lnTo>
                    <a:pt x="4362" y="548"/>
                  </a:lnTo>
                  <a:lnTo>
                    <a:pt x="1016" y="548"/>
                  </a:lnTo>
                  <a:lnTo>
                    <a:pt x="884" y="94"/>
                  </a:lnTo>
                  <a:lnTo>
                    <a:pt x="884" y="94"/>
                  </a:lnTo>
                  <a:lnTo>
                    <a:pt x="876" y="74"/>
                  </a:lnTo>
                  <a:lnTo>
                    <a:pt x="866" y="56"/>
                  </a:lnTo>
                  <a:lnTo>
                    <a:pt x="852" y="40"/>
                  </a:lnTo>
                  <a:lnTo>
                    <a:pt x="836" y="26"/>
                  </a:lnTo>
                  <a:lnTo>
                    <a:pt x="820" y="14"/>
                  </a:lnTo>
                  <a:lnTo>
                    <a:pt x="800" y="6"/>
                  </a:lnTo>
                  <a:lnTo>
                    <a:pt x="780" y="2"/>
                  </a:lnTo>
                  <a:lnTo>
                    <a:pt x="758" y="0"/>
                  </a:lnTo>
                  <a:lnTo>
                    <a:pt x="130" y="0"/>
                  </a:lnTo>
                  <a:lnTo>
                    <a:pt x="130" y="0"/>
                  </a:lnTo>
                  <a:lnTo>
                    <a:pt x="116" y="0"/>
                  </a:lnTo>
                  <a:lnTo>
                    <a:pt x="104" y="2"/>
                  </a:lnTo>
                  <a:lnTo>
                    <a:pt x="92" y="6"/>
                  </a:lnTo>
                  <a:lnTo>
                    <a:pt x="80" y="10"/>
                  </a:lnTo>
                  <a:lnTo>
                    <a:pt x="68" y="16"/>
                  </a:lnTo>
                  <a:lnTo>
                    <a:pt x="58" y="22"/>
                  </a:lnTo>
                  <a:lnTo>
                    <a:pt x="38" y="38"/>
                  </a:lnTo>
                  <a:lnTo>
                    <a:pt x="22" y="56"/>
                  </a:lnTo>
                  <a:lnTo>
                    <a:pt x="16" y="68"/>
                  </a:lnTo>
                  <a:lnTo>
                    <a:pt x="10" y="78"/>
                  </a:lnTo>
                  <a:lnTo>
                    <a:pt x="6" y="90"/>
                  </a:lnTo>
                  <a:lnTo>
                    <a:pt x="4" y="104"/>
                  </a:lnTo>
                  <a:lnTo>
                    <a:pt x="2" y="116"/>
                  </a:lnTo>
                  <a:lnTo>
                    <a:pt x="0" y="130"/>
                  </a:lnTo>
                  <a:lnTo>
                    <a:pt x="0" y="130"/>
                  </a:lnTo>
                  <a:lnTo>
                    <a:pt x="2" y="142"/>
                  </a:lnTo>
                  <a:lnTo>
                    <a:pt x="4" y="156"/>
                  </a:lnTo>
                  <a:lnTo>
                    <a:pt x="6" y="168"/>
                  </a:lnTo>
                  <a:lnTo>
                    <a:pt x="10" y="180"/>
                  </a:lnTo>
                  <a:lnTo>
                    <a:pt x="16" y="190"/>
                  </a:lnTo>
                  <a:lnTo>
                    <a:pt x="22" y="202"/>
                  </a:lnTo>
                  <a:lnTo>
                    <a:pt x="38" y="220"/>
                  </a:lnTo>
                  <a:lnTo>
                    <a:pt x="58" y="236"/>
                  </a:lnTo>
                  <a:lnTo>
                    <a:pt x="68" y="242"/>
                  </a:lnTo>
                  <a:lnTo>
                    <a:pt x="80" y="248"/>
                  </a:lnTo>
                  <a:lnTo>
                    <a:pt x="92" y="252"/>
                  </a:lnTo>
                  <a:lnTo>
                    <a:pt x="104" y="256"/>
                  </a:lnTo>
                  <a:lnTo>
                    <a:pt x="116" y="258"/>
                  </a:lnTo>
                  <a:lnTo>
                    <a:pt x="130" y="258"/>
                  </a:lnTo>
                  <a:lnTo>
                    <a:pt x="662" y="258"/>
                  </a:lnTo>
                  <a:lnTo>
                    <a:pt x="1358" y="2656"/>
                  </a:lnTo>
                  <a:lnTo>
                    <a:pt x="1360" y="2666"/>
                  </a:lnTo>
                  <a:lnTo>
                    <a:pt x="1360" y="2666"/>
                  </a:lnTo>
                  <a:lnTo>
                    <a:pt x="1362" y="2666"/>
                  </a:lnTo>
                  <a:lnTo>
                    <a:pt x="1538" y="3274"/>
                  </a:lnTo>
                  <a:lnTo>
                    <a:pt x="1538" y="3274"/>
                  </a:lnTo>
                  <a:lnTo>
                    <a:pt x="1546" y="3294"/>
                  </a:lnTo>
                  <a:lnTo>
                    <a:pt x="1556" y="3312"/>
                  </a:lnTo>
                  <a:lnTo>
                    <a:pt x="1568" y="3328"/>
                  </a:lnTo>
                  <a:lnTo>
                    <a:pt x="1584" y="3342"/>
                  </a:lnTo>
                  <a:lnTo>
                    <a:pt x="1602" y="3352"/>
                  </a:lnTo>
                  <a:lnTo>
                    <a:pt x="1620" y="3360"/>
                  </a:lnTo>
                  <a:lnTo>
                    <a:pt x="1640" y="3366"/>
                  </a:lnTo>
                  <a:lnTo>
                    <a:pt x="1662" y="3368"/>
                  </a:lnTo>
                  <a:lnTo>
                    <a:pt x="3562" y="3368"/>
                  </a:lnTo>
                  <a:lnTo>
                    <a:pt x="3562" y="3368"/>
                  </a:lnTo>
                  <a:lnTo>
                    <a:pt x="3574" y="3366"/>
                  </a:lnTo>
                  <a:lnTo>
                    <a:pt x="3588" y="3364"/>
                  </a:lnTo>
                  <a:lnTo>
                    <a:pt x="3600" y="3362"/>
                  </a:lnTo>
                  <a:lnTo>
                    <a:pt x="3612" y="3356"/>
                  </a:lnTo>
                  <a:lnTo>
                    <a:pt x="3622" y="3352"/>
                  </a:lnTo>
                  <a:lnTo>
                    <a:pt x="3634" y="3344"/>
                  </a:lnTo>
                  <a:lnTo>
                    <a:pt x="3652" y="3330"/>
                  </a:lnTo>
                  <a:lnTo>
                    <a:pt x="3668" y="3310"/>
                  </a:lnTo>
                  <a:lnTo>
                    <a:pt x="3676" y="3300"/>
                  </a:lnTo>
                  <a:lnTo>
                    <a:pt x="3680" y="3288"/>
                  </a:lnTo>
                  <a:lnTo>
                    <a:pt x="3684" y="3276"/>
                  </a:lnTo>
                  <a:lnTo>
                    <a:pt x="3688" y="3264"/>
                  </a:lnTo>
                  <a:lnTo>
                    <a:pt x="3690" y="3250"/>
                  </a:lnTo>
                  <a:lnTo>
                    <a:pt x="3690" y="3238"/>
                  </a:lnTo>
                  <a:lnTo>
                    <a:pt x="3690" y="3238"/>
                  </a:lnTo>
                  <a:lnTo>
                    <a:pt x="3690" y="3224"/>
                  </a:lnTo>
                  <a:lnTo>
                    <a:pt x="3688" y="3212"/>
                  </a:lnTo>
                  <a:lnTo>
                    <a:pt x="3684" y="3200"/>
                  </a:lnTo>
                  <a:lnTo>
                    <a:pt x="3680" y="3188"/>
                  </a:lnTo>
                  <a:lnTo>
                    <a:pt x="3676" y="3176"/>
                  </a:lnTo>
                  <a:lnTo>
                    <a:pt x="3668" y="3166"/>
                  </a:lnTo>
                  <a:lnTo>
                    <a:pt x="3652" y="3146"/>
                  </a:lnTo>
                  <a:lnTo>
                    <a:pt x="3634" y="3130"/>
                  </a:lnTo>
                  <a:lnTo>
                    <a:pt x="3622" y="3124"/>
                  </a:lnTo>
                  <a:lnTo>
                    <a:pt x="3612" y="3118"/>
                  </a:lnTo>
                  <a:lnTo>
                    <a:pt x="3600" y="3114"/>
                  </a:lnTo>
                  <a:lnTo>
                    <a:pt x="3588" y="3110"/>
                  </a:lnTo>
                  <a:lnTo>
                    <a:pt x="3574" y="3108"/>
                  </a:lnTo>
                  <a:lnTo>
                    <a:pt x="3562" y="3108"/>
                  </a:lnTo>
                  <a:lnTo>
                    <a:pt x="1760" y="3108"/>
                  </a:lnTo>
                  <a:lnTo>
                    <a:pt x="1658" y="2760"/>
                  </a:lnTo>
                  <a:lnTo>
                    <a:pt x="3676" y="2760"/>
                  </a:lnTo>
                  <a:lnTo>
                    <a:pt x="3676" y="2760"/>
                  </a:lnTo>
                  <a:lnTo>
                    <a:pt x="3696" y="2758"/>
                  </a:lnTo>
                  <a:lnTo>
                    <a:pt x="3716" y="2754"/>
                  </a:lnTo>
                  <a:lnTo>
                    <a:pt x="3734" y="2746"/>
                  </a:lnTo>
                  <a:lnTo>
                    <a:pt x="3752" y="2736"/>
                  </a:lnTo>
                  <a:lnTo>
                    <a:pt x="3766" y="2722"/>
                  </a:lnTo>
                  <a:lnTo>
                    <a:pt x="3780" y="2708"/>
                  </a:lnTo>
                  <a:lnTo>
                    <a:pt x="3790" y="2692"/>
                  </a:lnTo>
                  <a:lnTo>
                    <a:pt x="3798" y="2672"/>
                  </a:lnTo>
                  <a:lnTo>
                    <a:pt x="4484" y="720"/>
                  </a:lnTo>
                  <a:lnTo>
                    <a:pt x="4484" y="720"/>
                  </a:lnTo>
                  <a:lnTo>
                    <a:pt x="4488" y="706"/>
                  </a:lnTo>
                  <a:lnTo>
                    <a:pt x="4490" y="690"/>
                  </a:lnTo>
                  <a:lnTo>
                    <a:pt x="4492" y="674"/>
                  </a:lnTo>
                  <a:lnTo>
                    <a:pt x="4490" y="660"/>
                  </a:lnTo>
                  <a:lnTo>
                    <a:pt x="4486" y="644"/>
                  </a:lnTo>
                  <a:lnTo>
                    <a:pt x="4482" y="630"/>
                  </a:lnTo>
                  <a:lnTo>
                    <a:pt x="4476" y="616"/>
                  </a:lnTo>
                  <a:lnTo>
                    <a:pt x="4468" y="602"/>
                  </a:lnTo>
                  <a:lnTo>
                    <a:pt x="4468" y="602"/>
                  </a:lnTo>
                  <a:close/>
                  <a:moveTo>
                    <a:pt x="1104" y="806"/>
                  </a:moveTo>
                  <a:lnTo>
                    <a:pt x="1884" y="806"/>
                  </a:lnTo>
                  <a:lnTo>
                    <a:pt x="1936" y="1202"/>
                  </a:lnTo>
                  <a:lnTo>
                    <a:pt x="1216" y="1202"/>
                  </a:lnTo>
                  <a:lnTo>
                    <a:pt x="1104" y="806"/>
                  </a:lnTo>
                  <a:close/>
                  <a:moveTo>
                    <a:pt x="1288" y="1460"/>
                  </a:moveTo>
                  <a:lnTo>
                    <a:pt x="1968" y="1460"/>
                  </a:lnTo>
                  <a:lnTo>
                    <a:pt x="2020" y="1858"/>
                  </a:lnTo>
                  <a:lnTo>
                    <a:pt x="1400" y="1858"/>
                  </a:lnTo>
                  <a:lnTo>
                    <a:pt x="1288" y="1460"/>
                  </a:lnTo>
                  <a:close/>
                  <a:moveTo>
                    <a:pt x="1584" y="2500"/>
                  </a:moveTo>
                  <a:lnTo>
                    <a:pt x="1474" y="2116"/>
                  </a:lnTo>
                  <a:lnTo>
                    <a:pt x="2054" y="2116"/>
                  </a:lnTo>
                  <a:lnTo>
                    <a:pt x="2104" y="2500"/>
                  </a:lnTo>
                  <a:lnTo>
                    <a:pt x="1584" y="2500"/>
                  </a:lnTo>
                  <a:close/>
                  <a:moveTo>
                    <a:pt x="2868" y="2500"/>
                  </a:moveTo>
                  <a:lnTo>
                    <a:pt x="2364" y="2500"/>
                  </a:lnTo>
                  <a:lnTo>
                    <a:pt x="2314" y="2116"/>
                  </a:lnTo>
                  <a:lnTo>
                    <a:pt x="2914" y="2116"/>
                  </a:lnTo>
                  <a:lnTo>
                    <a:pt x="2868" y="2500"/>
                  </a:lnTo>
                  <a:close/>
                  <a:moveTo>
                    <a:pt x="2944" y="1858"/>
                  </a:moveTo>
                  <a:lnTo>
                    <a:pt x="2280" y="1858"/>
                  </a:lnTo>
                  <a:lnTo>
                    <a:pt x="2230" y="1460"/>
                  </a:lnTo>
                  <a:lnTo>
                    <a:pt x="2992" y="1460"/>
                  </a:lnTo>
                  <a:lnTo>
                    <a:pt x="2944" y="1858"/>
                  </a:lnTo>
                  <a:close/>
                  <a:moveTo>
                    <a:pt x="3024" y="1202"/>
                  </a:moveTo>
                  <a:lnTo>
                    <a:pt x="2196" y="1202"/>
                  </a:lnTo>
                  <a:lnTo>
                    <a:pt x="2144" y="806"/>
                  </a:lnTo>
                  <a:lnTo>
                    <a:pt x="3070" y="806"/>
                  </a:lnTo>
                  <a:lnTo>
                    <a:pt x="3024" y="1202"/>
                  </a:lnTo>
                  <a:close/>
                  <a:moveTo>
                    <a:pt x="3584" y="2500"/>
                  </a:moveTo>
                  <a:lnTo>
                    <a:pt x="3128" y="2500"/>
                  </a:lnTo>
                  <a:lnTo>
                    <a:pt x="3174" y="2116"/>
                  </a:lnTo>
                  <a:lnTo>
                    <a:pt x="3720" y="2116"/>
                  </a:lnTo>
                  <a:lnTo>
                    <a:pt x="3584" y="2500"/>
                  </a:lnTo>
                  <a:close/>
                  <a:moveTo>
                    <a:pt x="3810" y="1858"/>
                  </a:moveTo>
                  <a:lnTo>
                    <a:pt x="3206" y="1858"/>
                  </a:lnTo>
                  <a:lnTo>
                    <a:pt x="3252" y="1460"/>
                  </a:lnTo>
                  <a:lnTo>
                    <a:pt x="3950" y="1460"/>
                  </a:lnTo>
                  <a:lnTo>
                    <a:pt x="3810" y="1858"/>
                  </a:lnTo>
                  <a:close/>
                  <a:moveTo>
                    <a:pt x="4040" y="1202"/>
                  </a:moveTo>
                  <a:lnTo>
                    <a:pt x="3284" y="1202"/>
                  </a:lnTo>
                  <a:lnTo>
                    <a:pt x="3332" y="806"/>
                  </a:lnTo>
                  <a:lnTo>
                    <a:pt x="4180" y="806"/>
                  </a:lnTo>
                  <a:lnTo>
                    <a:pt x="4040" y="1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sp>
        <p:nvSpPr>
          <p:cNvPr id="17" name="Freeform 5">
            <a:extLst>
              <a:ext uri="{FF2B5EF4-FFF2-40B4-BE49-F238E27FC236}">
                <a16:creationId xmlns:a16="http://schemas.microsoft.com/office/drawing/2014/main" xmlns="" id="{DDDE87F9-B2D4-488C-8D46-7313262AF4BD}"/>
              </a:ext>
            </a:extLst>
          </p:cNvPr>
          <p:cNvSpPr>
            <a:spLocks noEditPoints="1"/>
          </p:cNvSpPr>
          <p:nvPr/>
        </p:nvSpPr>
        <p:spPr bwMode="auto">
          <a:xfrm>
            <a:off x="1051077" y="3101210"/>
            <a:ext cx="1082090" cy="1081713"/>
          </a:xfrm>
          <a:custGeom>
            <a:avLst/>
            <a:gdLst>
              <a:gd name="T0" fmla="*/ 538 w 1076"/>
              <a:gd name="T1" fmla="*/ 0 h 1076"/>
              <a:gd name="T2" fmla="*/ 0 w 1076"/>
              <a:gd name="T3" fmla="*/ 538 h 1076"/>
              <a:gd name="T4" fmla="*/ 538 w 1076"/>
              <a:gd name="T5" fmla="*/ 1076 h 1076"/>
              <a:gd name="T6" fmla="*/ 1076 w 1076"/>
              <a:gd name="T7" fmla="*/ 538 h 1076"/>
              <a:gd name="T8" fmla="*/ 538 w 1076"/>
              <a:gd name="T9" fmla="*/ 0 h 1076"/>
              <a:gd name="T10" fmla="*/ 538 w 1076"/>
              <a:gd name="T11" fmla="*/ 1019 h 1076"/>
              <a:gd name="T12" fmla="*/ 58 w 1076"/>
              <a:gd name="T13" fmla="*/ 538 h 1076"/>
              <a:gd name="T14" fmla="*/ 538 w 1076"/>
              <a:gd name="T15" fmla="*/ 58 h 1076"/>
              <a:gd name="T16" fmla="*/ 1019 w 1076"/>
              <a:gd name="T17" fmla="*/ 538 h 1076"/>
              <a:gd name="T18" fmla="*/ 538 w 1076"/>
              <a:gd name="T19" fmla="*/ 1019 h 1076"/>
              <a:gd name="T20" fmla="*/ 538 w 1076"/>
              <a:gd name="T21" fmla="*/ 184 h 1076"/>
              <a:gd name="T22" fmla="*/ 183 w 1076"/>
              <a:gd name="T23" fmla="*/ 538 h 1076"/>
              <a:gd name="T24" fmla="*/ 538 w 1076"/>
              <a:gd name="T25" fmla="*/ 893 h 1076"/>
              <a:gd name="T26" fmla="*/ 893 w 1076"/>
              <a:gd name="T27" fmla="*/ 538 h 1076"/>
              <a:gd name="T28" fmla="*/ 538 w 1076"/>
              <a:gd name="T29" fmla="*/ 184 h 1076"/>
              <a:gd name="T30" fmla="*/ 538 w 1076"/>
              <a:gd name="T31" fmla="*/ 835 h 1076"/>
              <a:gd name="T32" fmla="*/ 241 w 1076"/>
              <a:gd name="T33" fmla="*/ 538 h 1076"/>
              <a:gd name="T34" fmla="*/ 538 w 1076"/>
              <a:gd name="T35" fmla="*/ 241 h 1076"/>
              <a:gd name="T36" fmla="*/ 835 w 1076"/>
              <a:gd name="T37" fmla="*/ 538 h 1076"/>
              <a:gd name="T38" fmla="*/ 538 w 1076"/>
              <a:gd name="T39" fmla="*/ 835 h 1076"/>
              <a:gd name="T40" fmla="*/ 714 w 1076"/>
              <a:gd name="T41" fmla="*/ 456 h 1076"/>
              <a:gd name="T42" fmla="*/ 606 w 1076"/>
              <a:gd name="T43" fmla="*/ 448 h 1076"/>
              <a:gd name="T44" fmla="*/ 565 w 1076"/>
              <a:gd name="T45" fmla="*/ 348 h 1076"/>
              <a:gd name="T46" fmla="*/ 538 w 1076"/>
              <a:gd name="T47" fmla="*/ 330 h 1076"/>
              <a:gd name="T48" fmla="*/ 512 w 1076"/>
              <a:gd name="T49" fmla="*/ 348 h 1076"/>
              <a:gd name="T50" fmla="*/ 471 w 1076"/>
              <a:gd name="T51" fmla="*/ 448 h 1076"/>
              <a:gd name="T52" fmla="*/ 363 w 1076"/>
              <a:gd name="T53" fmla="*/ 456 h 1076"/>
              <a:gd name="T54" fmla="*/ 338 w 1076"/>
              <a:gd name="T55" fmla="*/ 476 h 1076"/>
              <a:gd name="T56" fmla="*/ 346 w 1076"/>
              <a:gd name="T57" fmla="*/ 507 h 1076"/>
              <a:gd name="T58" fmla="*/ 429 w 1076"/>
              <a:gd name="T59" fmla="*/ 577 h 1076"/>
              <a:gd name="T60" fmla="*/ 403 w 1076"/>
              <a:gd name="T61" fmla="*/ 682 h 1076"/>
              <a:gd name="T62" fmla="*/ 414 w 1076"/>
              <a:gd name="T63" fmla="*/ 712 h 1076"/>
              <a:gd name="T64" fmla="*/ 431 w 1076"/>
              <a:gd name="T65" fmla="*/ 718 h 1076"/>
              <a:gd name="T66" fmla="*/ 446 w 1076"/>
              <a:gd name="T67" fmla="*/ 713 h 1076"/>
              <a:gd name="T68" fmla="*/ 538 w 1076"/>
              <a:gd name="T69" fmla="*/ 657 h 1076"/>
              <a:gd name="T70" fmla="*/ 630 w 1076"/>
              <a:gd name="T71" fmla="*/ 713 h 1076"/>
              <a:gd name="T72" fmla="*/ 662 w 1076"/>
              <a:gd name="T73" fmla="*/ 712 h 1076"/>
              <a:gd name="T74" fmla="*/ 673 w 1076"/>
              <a:gd name="T75" fmla="*/ 682 h 1076"/>
              <a:gd name="T76" fmla="*/ 648 w 1076"/>
              <a:gd name="T77" fmla="*/ 577 h 1076"/>
              <a:gd name="T78" fmla="*/ 730 w 1076"/>
              <a:gd name="T79" fmla="*/ 507 h 1076"/>
              <a:gd name="T80" fmla="*/ 739 w 1076"/>
              <a:gd name="T81" fmla="*/ 476 h 1076"/>
              <a:gd name="T82" fmla="*/ 714 w 1076"/>
              <a:gd name="T83" fmla="*/ 456 h 1076"/>
              <a:gd name="T84" fmla="*/ 610 w 1076"/>
              <a:gd name="T85" fmla="*/ 548 h 1076"/>
              <a:gd name="T86" fmla="*/ 598 w 1076"/>
              <a:gd name="T87" fmla="*/ 583 h 1076"/>
              <a:gd name="T88" fmla="*/ 614 w 1076"/>
              <a:gd name="T89" fmla="*/ 648 h 1076"/>
              <a:gd name="T90" fmla="*/ 557 w 1076"/>
              <a:gd name="T91" fmla="*/ 613 h 1076"/>
              <a:gd name="T92" fmla="*/ 520 w 1076"/>
              <a:gd name="T93" fmla="*/ 613 h 1076"/>
              <a:gd name="T94" fmla="*/ 462 w 1076"/>
              <a:gd name="T95" fmla="*/ 648 h 1076"/>
              <a:gd name="T96" fmla="*/ 478 w 1076"/>
              <a:gd name="T97" fmla="*/ 583 h 1076"/>
              <a:gd name="T98" fmla="*/ 467 w 1076"/>
              <a:gd name="T99" fmla="*/ 547 h 1076"/>
              <a:gd name="T100" fmla="*/ 416 w 1076"/>
              <a:gd name="T101" fmla="*/ 504 h 1076"/>
              <a:gd name="T102" fmla="*/ 483 w 1076"/>
              <a:gd name="T103" fmla="*/ 499 h 1076"/>
              <a:gd name="T104" fmla="*/ 513 w 1076"/>
              <a:gd name="T105" fmla="*/ 477 h 1076"/>
              <a:gd name="T106" fmla="*/ 538 w 1076"/>
              <a:gd name="T107" fmla="*/ 415 h 1076"/>
              <a:gd name="T108" fmla="*/ 564 w 1076"/>
              <a:gd name="T109" fmla="*/ 477 h 1076"/>
              <a:gd name="T110" fmla="*/ 594 w 1076"/>
              <a:gd name="T111" fmla="*/ 499 h 1076"/>
              <a:gd name="T112" fmla="*/ 661 w 1076"/>
              <a:gd name="T113" fmla="*/ 504 h 1076"/>
              <a:gd name="T114" fmla="*/ 610 w 1076"/>
              <a:gd name="T115" fmla="*/ 548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6" h="1076">
                <a:moveTo>
                  <a:pt x="538" y="0"/>
                </a:moveTo>
                <a:cubicBezTo>
                  <a:pt x="242" y="0"/>
                  <a:pt x="0" y="242"/>
                  <a:pt x="0" y="538"/>
                </a:cubicBezTo>
                <a:cubicBezTo>
                  <a:pt x="0" y="835"/>
                  <a:pt x="242" y="1076"/>
                  <a:pt x="538" y="1076"/>
                </a:cubicBezTo>
                <a:cubicBezTo>
                  <a:pt x="835" y="1076"/>
                  <a:pt x="1076" y="835"/>
                  <a:pt x="1076" y="538"/>
                </a:cubicBezTo>
                <a:cubicBezTo>
                  <a:pt x="1076" y="242"/>
                  <a:pt x="835" y="0"/>
                  <a:pt x="538" y="0"/>
                </a:cubicBezTo>
                <a:close/>
                <a:moveTo>
                  <a:pt x="538" y="1019"/>
                </a:moveTo>
                <a:cubicBezTo>
                  <a:pt x="274" y="1019"/>
                  <a:pt x="58" y="803"/>
                  <a:pt x="58" y="538"/>
                </a:cubicBezTo>
                <a:cubicBezTo>
                  <a:pt x="58" y="274"/>
                  <a:pt x="274" y="58"/>
                  <a:pt x="538" y="58"/>
                </a:cubicBezTo>
                <a:cubicBezTo>
                  <a:pt x="803" y="58"/>
                  <a:pt x="1019" y="274"/>
                  <a:pt x="1019" y="538"/>
                </a:cubicBezTo>
                <a:cubicBezTo>
                  <a:pt x="1019" y="803"/>
                  <a:pt x="803" y="1019"/>
                  <a:pt x="538" y="1019"/>
                </a:cubicBezTo>
                <a:close/>
                <a:moveTo>
                  <a:pt x="538" y="184"/>
                </a:moveTo>
                <a:cubicBezTo>
                  <a:pt x="343" y="184"/>
                  <a:pt x="183" y="343"/>
                  <a:pt x="183" y="538"/>
                </a:cubicBezTo>
                <a:cubicBezTo>
                  <a:pt x="183" y="734"/>
                  <a:pt x="343" y="893"/>
                  <a:pt x="538" y="893"/>
                </a:cubicBezTo>
                <a:cubicBezTo>
                  <a:pt x="734" y="893"/>
                  <a:pt x="893" y="734"/>
                  <a:pt x="893" y="538"/>
                </a:cubicBezTo>
                <a:cubicBezTo>
                  <a:pt x="893" y="343"/>
                  <a:pt x="734" y="184"/>
                  <a:pt x="538" y="184"/>
                </a:cubicBezTo>
                <a:close/>
                <a:moveTo>
                  <a:pt x="538" y="835"/>
                </a:moveTo>
                <a:cubicBezTo>
                  <a:pt x="375" y="835"/>
                  <a:pt x="241" y="702"/>
                  <a:pt x="241" y="538"/>
                </a:cubicBezTo>
                <a:cubicBezTo>
                  <a:pt x="241" y="375"/>
                  <a:pt x="375" y="241"/>
                  <a:pt x="538" y="241"/>
                </a:cubicBezTo>
                <a:cubicBezTo>
                  <a:pt x="702" y="241"/>
                  <a:pt x="835" y="375"/>
                  <a:pt x="835" y="538"/>
                </a:cubicBezTo>
                <a:cubicBezTo>
                  <a:pt x="835" y="702"/>
                  <a:pt x="702" y="835"/>
                  <a:pt x="538" y="835"/>
                </a:cubicBezTo>
                <a:close/>
                <a:moveTo>
                  <a:pt x="714" y="456"/>
                </a:moveTo>
                <a:cubicBezTo>
                  <a:pt x="606" y="448"/>
                  <a:pt x="606" y="448"/>
                  <a:pt x="606" y="448"/>
                </a:cubicBezTo>
                <a:cubicBezTo>
                  <a:pt x="565" y="348"/>
                  <a:pt x="565" y="348"/>
                  <a:pt x="565" y="348"/>
                </a:cubicBezTo>
                <a:cubicBezTo>
                  <a:pt x="561" y="338"/>
                  <a:pt x="550" y="330"/>
                  <a:pt x="538" y="330"/>
                </a:cubicBezTo>
                <a:cubicBezTo>
                  <a:pt x="527" y="330"/>
                  <a:pt x="516" y="338"/>
                  <a:pt x="512" y="348"/>
                </a:cubicBezTo>
                <a:cubicBezTo>
                  <a:pt x="471" y="448"/>
                  <a:pt x="471" y="448"/>
                  <a:pt x="471" y="448"/>
                </a:cubicBezTo>
                <a:cubicBezTo>
                  <a:pt x="363" y="456"/>
                  <a:pt x="363" y="456"/>
                  <a:pt x="363" y="456"/>
                </a:cubicBezTo>
                <a:cubicBezTo>
                  <a:pt x="351" y="457"/>
                  <a:pt x="341" y="465"/>
                  <a:pt x="338" y="476"/>
                </a:cubicBezTo>
                <a:cubicBezTo>
                  <a:pt x="334" y="487"/>
                  <a:pt x="337" y="500"/>
                  <a:pt x="346" y="507"/>
                </a:cubicBezTo>
                <a:cubicBezTo>
                  <a:pt x="429" y="577"/>
                  <a:pt x="429" y="577"/>
                  <a:pt x="429" y="577"/>
                </a:cubicBezTo>
                <a:cubicBezTo>
                  <a:pt x="403" y="682"/>
                  <a:pt x="403" y="682"/>
                  <a:pt x="403" y="682"/>
                </a:cubicBezTo>
                <a:cubicBezTo>
                  <a:pt x="400" y="693"/>
                  <a:pt x="405" y="705"/>
                  <a:pt x="414" y="712"/>
                </a:cubicBezTo>
                <a:cubicBezTo>
                  <a:pt x="419" y="716"/>
                  <a:pt x="425" y="718"/>
                  <a:pt x="431" y="718"/>
                </a:cubicBezTo>
                <a:cubicBezTo>
                  <a:pt x="437" y="718"/>
                  <a:pt x="442" y="716"/>
                  <a:pt x="446" y="713"/>
                </a:cubicBezTo>
                <a:cubicBezTo>
                  <a:pt x="538" y="657"/>
                  <a:pt x="538" y="657"/>
                  <a:pt x="538" y="657"/>
                </a:cubicBezTo>
                <a:cubicBezTo>
                  <a:pt x="630" y="713"/>
                  <a:pt x="630" y="713"/>
                  <a:pt x="630" y="713"/>
                </a:cubicBezTo>
                <a:cubicBezTo>
                  <a:pt x="640" y="720"/>
                  <a:pt x="653" y="719"/>
                  <a:pt x="662" y="712"/>
                </a:cubicBezTo>
                <a:cubicBezTo>
                  <a:pt x="672" y="705"/>
                  <a:pt x="676" y="693"/>
                  <a:pt x="673" y="682"/>
                </a:cubicBezTo>
                <a:cubicBezTo>
                  <a:pt x="648" y="577"/>
                  <a:pt x="648" y="577"/>
                  <a:pt x="648" y="577"/>
                </a:cubicBezTo>
                <a:cubicBezTo>
                  <a:pt x="730" y="507"/>
                  <a:pt x="730" y="507"/>
                  <a:pt x="730" y="507"/>
                </a:cubicBezTo>
                <a:cubicBezTo>
                  <a:pt x="739" y="500"/>
                  <a:pt x="743" y="487"/>
                  <a:pt x="739" y="476"/>
                </a:cubicBezTo>
                <a:cubicBezTo>
                  <a:pt x="735" y="465"/>
                  <a:pt x="725" y="457"/>
                  <a:pt x="714" y="456"/>
                </a:cubicBezTo>
                <a:close/>
                <a:moveTo>
                  <a:pt x="610" y="548"/>
                </a:moveTo>
                <a:cubicBezTo>
                  <a:pt x="600" y="556"/>
                  <a:pt x="595" y="570"/>
                  <a:pt x="598" y="583"/>
                </a:cubicBezTo>
                <a:cubicBezTo>
                  <a:pt x="614" y="648"/>
                  <a:pt x="614" y="648"/>
                  <a:pt x="614" y="648"/>
                </a:cubicBezTo>
                <a:cubicBezTo>
                  <a:pt x="557" y="613"/>
                  <a:pt x="557" y="613"/>
                  <a:pt x="557" y="613"/>
                </a:cubicBezTo>
                <a:cubicBezTo>
                  <a:pt x="545" y="606"/>
                  <a:pt x="531" y="606"/>
                  <a:pt x="520" y="613"/>
                </a:cubicBezTo>
                <a:cubicBezTo>
                  <a:pt x="462" y="648"/>
                  <a:pt x="462" y="648"/>
                  <a:pt x="462" y="648"/>
                </a:cubicBezTo>
                <a:cubicBezTo>
                  <a:pt x="478" y="583"/>
                  <a:pt x="478" y="583"/>
                  <a:pt x="478" y="583"/>
                </a:cubicBezTo>
                <a:cubicBezTo>
                  <a:pt x="481" y="570"/>
                  <a:pt x="477" y="556"/>
                  <a:pt x="467" y="547"/>
                </a:cubicBezTo>
                <a:cubicBezTo>
                  <a:pt x="416" y="504"/>
                  <a:pt x="416" y="504"/>
                  <a:pt x="416" y="504"/>
                </a:cubicBezTo>
                <a:cubicBezTo>
                  <a:pt x="483" y="499"/>
                  <a:pt x="483" y="499"/>
                  <a:pt x="483" y="499"/>
                </a:cubicBezTo>
                <a:cubicBezTo>
                  <a:pt x="496" y="498"/>
                  <a:pt x="508" y="489"/>
                  <a:pt x="513" y="477"/>
                </a:cubicBezTo>
                <a:cubicBezTo>
                  <a:pt x="538" y="415"/>
                  <a:pt x="538" y="415"/>
                  <a:pt x="538" y="415"/>
                </a:cubicBezTo>
                <a:cubicBezTo>
                  <a:pt x="564" y="477"/>
                  <a:pt x="564" y="477"/>
                  <a:pt x="564" y="477"/>
                </a:cubicBezTo>
                <a:cubicBezTo>
                  <a:pt x="569" y="489"/>
                  <a:pt x="581" y="498"/>
                  <a:pt x="594" y="499"/>
                </a:cubicBezTo>
                <a:cubicBezTo>
                  <a:pt x="661" y="504"/>
                  <a:pt x="661" y="504"/>
                  <a:pt x="661" y="504"/>
                </a:cubicBezTo>
                <a:lnTo>
                  <a:pt x="610" y="5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8" name="Group 32">
            <a:extLst>
              <a:ext uri="{FF2B5EF4-FFF2-40B4-BE49-F238E27FC236}">
                <a16:creationId xmlns:a16="http://schemas.microsoft.com/office/drawing/2014/main" xmlns="" id="{47157A00-9C16-46F4-B177-495909346745}"/>
              </a:ext>
            </a:extLst>
          </p:cNvPr>
          <p:cNvGrpSpPr/>
          <p:nvPr/>
        </p:nvGrpSpPr>
        <p:grpSpPr>
          <a:xfrm>
            <a:off x="4036966" y="2936868"/>
            <a:ext cx="1098553" cy="1098553"/>
            <a:chOff x="-1970088" y="1146175"/>
            <a:chExt cx="1700213" cy="1700213"/>
          </a:xfrm>
          <a:solidFill>
            <a:schemeClr val="bg1"/>
          </a:solidFill>
        </p:grpSpPr>
        <p:sp>
          <p:nvSpPr>
            <p:cNvPr id="19" name="Freeform 16">
              <a:extLst>
                <a:ext uri="{FF2B5EF4-FFF2-40B4-BE49-F238E27FC236}">
                  <a16:creationId xmlns:a16="http://schemas.microsoft.com/office/drawing/2014/main" xmlns="" id="{108F74A7-0521-4CCF-952D-7981BA43EA0F}"/>
                </a:ext>
              </a:extLst>
            </p:cNvPr>
            <p:cNvSpPr>
              <a:spLocks noEditPoints="1"/>
            </p:cNvSpPr>
            <p:nvPr/>
          </p:nvSpPr>
          <p:spPr bwMode="auto">
            <a:xfrm>
              <a:off x="-1970088" y="1146175"/>
              <a:ext cx="1700213" cy="1700213"/>
            </a:xfrm>
            <a:custGeom>
              <a:avLst/>
              <a:gdLst>
                <a:gd name="T0" fmla="*/ 522 w 1071"/>
                <a:gd name="T1" fmla="*/ 1067 h 1071"/>
                <a:gd name="T2" fmla="*/ 293 w 1071"/>
                <a:gd name="T3" fmla="*/ 1000 h 1071"/>
                <a:gd name="T4" fmla="*/ 267 w 1071"/>
                <a:gd name="T5" fmla="*/ 999 h 1071"/>
                <a:gd name="T6" fmla="*/ 240 w 1071"/>
                <a:gd name="T7" fmla="*/ 831 h 1071"/>
                <a:gd name="T8" fmla="*/ 76 w 1071"/>
                <a:gd name="T9" fmla="*/ 808 h 1071"/>
                <a:gd name="T10" fmla="*/ 68 w 1071"/>
                <a:gd name="T11" fmla="*/ 782 h 1071"/>
                <a:gd name="T12" fmla="*/ 6 w 1071"/>
                <a:gd name="T13" fmla="*/ 553 h 1071"/>
                <a:gd name="T14" fmla="*/ 0 w 1071"/>
                <a:gd name="T15" fmla="*/ 527 h 1071"/>
                <a:gd name="T16" fmla="*/ 71 w 1071"/>
                <a:gd name="T17" fmla="*/ 292 h 1071"/>
                <a:gd name="T18" fmla="*/ 72 w 1071"/>
                <a:gd name="T19" fmla="*/ 266 h 1071"/>
                <a:gd name="T20" fmla="*/ 93 w 1071"/>
                <a:gd name="T21" fmla="*/ 252 h 1071"/>
                <a:gd name="T22" fmla="*/ 257 w 1071"/>
                <a:gd name="T23" fmla="*/ 79 h 1071"/>
                <a:gd name="T24" fmla="*/ 281 w 1071"/>
                <a:gd name="T25" fmla="*/ 67 h 1071"/>
                <a:gd name="T26" fmla="*/ 512 w 1071"/>
                <a:gd name="T27" fmla="*/ 11 h 1071"/>
                <a:gd name="T28" fmla="*/ 542 w 1071"/>
                <a:gd name="T29" fmla="*/ 0 h 1071"/>
                <a:gd name="T30" fmla="*/ 777 w 1071"/>
                <a:gd name="T31" fmla="*/ 69 h 1071"/>
                <a:gd name="T32" fmla="*/ 804 w 1071"/>
                <a:gd name="T33" fmla="*/ 71 h 1071"/>
                <a:gd name="T34" fmla="*/ 817 w 1071"/>
                <a:gd name="T35" fmla="*/ 92 h 1071"/>
                <a:gd name="T36" fmla="*/ 990 w 1071"/>
                <a:gd name="T37" fmla="*/ 257 h 1071"/>
                <a:gd name="T38" fmla="*/ 1004 w 1071"/>
                <a:gd name="T39" fmla="*/ 280 h 1071"/>
                <a:gd name="T40" fmla="*/ 1060 w 1071"/>
                <a:gd name="T41" fmla="*/ 511 h 1071"/>
                <a:gd name="T42" fmla="*/ 1071 w 1071"/>
                <a:gd name="T43" fmla="*/ 535 h 1071"/>
                <a:gd name="T44" fmla="*/ 940 w 1071"/>
                <a:gd name="T45" fmla="*/ 643 h 1071"/>
                <a:gd name="T46" fmla="*/ 1003 w 1071"/>
                <a:gd name="T47" fmla="*/ 796 h 1071"/>
                <a:gd name="T48" fmla="*/ 984 w 1071"/>
                <a:gd name="T49" fmla="*/ 814 h 1071"/>
                <a:gd name="T50" fmla="*/ 816 w 1071"/>
                <a:gd name="T51" fmla="*/ 984 h 1071"/>
                <a:gd name="T52" fmla="*/ 797 w 1071"/>
                <a:gd name="T53" fmla="*/ 1001 h 1071"/>
                <a:gd name="T54" fmla="*/ 558 w 1071"/>
                <a:gd name="T55" fmla="*/ 1058 h 1071"/>
                <a:gd name="T56" fmla="*/ 536 w 1071"/>
                <a:gd name="T57" fmla="*/ 1071 h 1071"/>
                <a:gd name="T58" fmla="*/ 450 w 1071"/>
                <a:gd name="T59" fmla="*/ 878 h 1071"/>
                <a:gd name="T60" fmla="*/ 612 w 1071"/>
                <a:gd name="T61" fmla="*/ 887 h 1071"/>
                <a:gd name="T62" fmla="*/ 632 w 1071"/>
                <a:gd name="T63" fmla="*/ 875 h 1071"/>
                <a:gd name="T64" fmla="*/ 777 w 1071"/>
                <a:gd name="T65" fmla="*/ 802 h 1071"/>
                <a:gd name="T66" fmla="*/ 786 w 1071"/>
                <a:gd name="T67" fmla="*/ 785 h 1071"/>
                <a:gd name="T68" fmla="*/ 933 w 1071"/>
                <a:gd name="T69" fmla="*/ 763 h 1071"/>
                <a:gd name="T70" fmla="*/ 876 w 1071"/>
                <a:gd name="T71" fmla="*/ 630 h 1071"/>
                <a:gd name="T72" fmla="*/ 888 w 1071"/>
                <a:gd name="T73" fmla="*/ 610 h 1071"/>
                <a:gd name="T74" fmla="*/ 881 w 1071"/>
                <a:gd name="T75" fmla="*/ 451 h 1071"/>
                <a:gd name="T76" fmla="*/ 877 w 1071"/>
                <a:gd name="T77" fmla="*/ 429 h 1071"/>
                <a:gd name="T78" fmla="*/ 799 w 1071"/>
                <a:gd name="T79" fmla="*/ 292 h 1071"/>
                <a:gd name="T80" fmla="*/ 780 w 1071"/>
                <a:gd name="T81" fmla="*/ 277 h 1071"/>
                <a:gd name="T82" fmla="*/ 647 w 1071"/>
                <a:gd name="T83" fmla="*/ 191 h 1071"/>
                <a:gd name="T84" fmla="*/ 623 w 1071"/>
                <a:gd name="T85" fmla="*/ 191 h 1071"/>
                <a:gd name="T86" fmla="*/ 460 w 1071"/>
                <a:gd name="T87" fmla="*/ 181 h 1071"/>
                <a:gd name="T88" fmla="*/ 444 w 1071"/>
                <a:gd name="T89" fmla="*/ 193 h 1071"/>
                <a:gd name="T90" fmla="*/ 306 w 1071"/>
                <a:gd name="T91" fmla="*/ 137 h 1071"/>
                <a:gd name="T92" fmla="*/ 288 w 1071"/>
                <a:gd name="T93" fmla="*/ 281 h 1071"/>
                <a:gd name="T94" fmla="*/ 269 w 1071"/>
                <a:gd name="T95" fmla="*/ 292 h 1071"/>
                <a:gd name="T96" fmla="*/ 195 w 1071"/>
                <a:gd name="T97" fmla="*/ 434 h 1071"/>
                <a:gd name="T98" fmla="*/ 186 w 1071"/>
                <a:gd name="T99" fmla="*/ 455 h 1071"/>
                <a:gd name="T100" fmla="*/ 186 w 1071"/>
                <a:gd name="T101" fmla="*/ 613 h 1071"/>
                <a:gd name="T102" fmla="*/ 195 w 1071"/>
                <a:gd name="T103" fmla="*/ 635 h 1071"/>
                <a:gd name="T104" fmla="*/ 269 w 1071"/>
                <a:gd name="T105" fmla="*/ 776 h 1071"/>
                <a:gd name="T106" fmla="*/ 288 w 1071"/>
                <a:gd name="T107" fmla="*/ 788 h 1071"/>
                <a:gd name="T108" fmla="*/ 425 w 1071"/>
                <a:gd name="T109" fmla="*/ 878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1" h="1071">
                  <a:moveTo>
                    <a:pt x="536" y="1071"/>
                  </a:moveTo>
                  <a:lnTo>
                    <a:pt x="536" y="1071"/>
                  </a:lnTo>
                  <a:lnTo>
                    <a:pt x="536" y="1071"/>
                  </a:lnTo>
                  <a:lnTo>
                    <a:pt x="529" y="1069"/>
                  </a:lnTo>
                  <a:lnTo>
                    <a:pt x="522" y="1067"/>
                  </a:lnTo>
                  <a:lnTo>
                    <a:pt x="517" y="1063"/>
                  </a:lnTo>
                  <a:lnTo>
                    <a:pt x="512" y="1058"/>
                  </a:lnTo>
                  <a:lnTo>
                    <a:pt x="428" y="939"/>
                  </a:lnTo>
                  <a:lnTo>
                    <a:pt x="293" y="1000"/>
                  </a:lnTo>
                  <a:lnTo>
                    <a:pt x="293" y="1000"/>
                  </a:lnTo>
                  <a:lnTo>
                    <a:pt x="287" y="1001"/>
                  </a:lnTo>
                  <a:lnTo>
                    <a:pt x="281" y="1002"/>
                  </a:lnTo>
                  <a:lnTo>
                    <a:pt x="273" y="1001"/>
                  </a:lnTo>
                  <a:lnTo>
                    <a:pt x="267" y="999"/>
                  </a:lnTo>
                  <a:lnTo>
                    <a:pt x="267" y="999"/>
                  </a:lnTo>
                  <a:lnTo>
                    <a:pt x="262" y="995"/>
                  </a:lnTo>
                  <a:lnTo>
                    <a:pt x="257" y="989"/>
                  </a:lnTo>
                  <a:lnTo>
                    <a:pt x="255" y="984"/>
                  </a:lnTo>
                  <a:lnTo>
                    <a:pt x="254" y="976"/>
                  </a:lnTo>
                  <a:lnTo>
                    <a:pt x="240" y="831"/>
                  </a:lnTo>
                  <a:lnTo>
                    <a:pt x="93" y="816"/>
                  </a:lnTo>
                  <a:lnTo>
                    <a:pt x="93" y="816"/>
                  </a:lnTo>
                  <a:lnTo>
                    <a:pt x="87" y="814"/>
                  </a:lnTo>
                  <a:lnTo>
                    <a:pt x="81" y="812"/>
                  </a:lnTo>
                  <a:lnTo>
                    <a:pt x="76" y="808"/>
                  </a:lnTo>
                  <a:lnTo>
                    <a:pt x="72" y="802"/>
                  </a:lnTo>
                  <a:lnTo>
                    <a:pt x="72" y="802"/>
                  </a:lnTo>
                  <a:lnTo>
                    <a:pt x="68" y="796"/>
                  </a:lnTo>
                  <a:lnTo>
                    <a:pt x="68" y="790"/>
                  </a:lnTo>
                  <a:lnTo>
                    <a:pt x="68" y="782"/>
                  </a:lnTo>
                  <a:lnTo>
                    <a:pt x="71" y="776"/>
                  </a:lnTo>
                  <a:lnTo>
                    <a:pt x="132" y="643"/>
                  </a:lnTo>
                  <a:lnTo>
                    <a:pt x="11" y="557"/>
                  </a:lnTo>
                  <a:lnTo>
                    <a:pt x="11" y="557"/>
                  </a:lnTo>
                  <a:lnTo>
                    <a:pt x="6" y="553"/>
                  </a:lnTo>
                  <a:lnTo>
                    <a:pt x="2" y="547"/>
                  </a:lnTo>
                  <a:lnTo>
                    <a:pt x="0" y="541"/>
                  </a:lnTo>
                  <a:lnTo>
                    <a:pt x="0" y="535"/>
                  </a:lnTo>
                  <a:lnTo>
                    <a:pt x="0" y="535"/>
                  </a:lnTo>
                  <a:lnTo>
                    <a:pt x="0" y="527"/>
                  </a:lnTo>
                  <a:lnTo>
                    <a:pt x="2" y="521"/>
                  </a:lnTo>
                  <a:lnTo>
                    <a:pt x="6" y="516"/>
                  </a:lnTo>
                  <a:lnTo>
                    <a:pt x="11" y="511"/>
                  </a:lnTo>
                  <a:lnTo>
                    <a:pt x="132" y="426"/>
                  </a:lnTo>
                  <a:lnTo>
                    <a:pt x="71" y="292"/>
                  </a:lnTo>
                  <a:lnTo>
                    <a:pt x="71" y="292"/>
                  </a:lnTo>
                  <a:lnTo>
                    <a:pt x="68" y="286"/>
                  </a:lnTo>
                  <a:lnTo>
                    <a:pt x="68" y="280"/>
                  </a:lnTo>
                  <a:lnTo>
                    <a:pt x="68" y="272"/>
                  </a:lnTo>
                  <a:lnTo>
                    <a:pt x="72" y="266"/>
                  </a:lnTo>
                  <a:lnTo>
                    <a:pt x="72" y="266"/>
                  </a:lnTo>
                  <a:lnTo>
                    <a:pt x="76" y="261"/>
                  </a:lnTo>
                  <a:lnTo>
                    <a:pt x="81" y="257"/>
                  </a:lnTo>
                  <a:lnTo>
                    <a:pt x="87" y="253"/>
                  </a:lnTo>
                  <a:lnTo>
                    <a:pt x="93" y="252"/>
                  </a:lnTo>
                  <a:lnTo>
                    <a:pt x="240" y="239"/>
                  </a:lnTo>
                  <a:lnTo>
                    <a:pt x="254" y="92"/>
                  </a:lnTo>
                  <a:lnTo>
                    <a:pt x="254" y="92"/>
                  </a:lnTo>
                  <a:lnTo>
                    <a:pt x="255" y="86"/>
                  </a:lnTo>
                  <a:lnTo>
                    <a:pt x="257" y="79"/>
                  </a:lnTo>
                  <a:lnTo>
                    <a:pt x="262" y="74"/>
                  </a:lnTo>
                  <a:lnTo>
                    <a:pt x="267" y="71"/>
                  </a:lnTo>
                  <a:lnTo>
                    <a:pt x="267" y="71"/>
                  </a:lnTo>
                  <a:lnTo>
                    <a:pt x="273" y="68"/>
                  </a:lnTo>
                  <a:lnTo>
                    <a:pt x="281" y="67"/>
                  </a:lnTo>
                  <a:lnTo>
                    <a:pt x="287" y="67"/>
                  </a:lnTo>
                  <a:lnTo>
                    <a:pt x="293" y="69"/>
                  </a:lnTo>
                  <a:lnTo>
                    <a:pt x="428" y="130"/>
                  </a:lnTo>
                  <a:lnTo>
                    <a:pt x="512" y="11"/>
                  </a:lnTo>
                  <a:lnTo>
                    <a:pt x="512" y="11"/>
                  </a:lnTo>
                  <a:lnTo>
                    <a:pt x="517" y="6"/>
                  </a:lnTo>
                  <a:lnTo>
                    <a:pt x="522" y="2"/>
                  </a:lnTo>
                  <a:lnTo>
                    <a:pt x="529" y="0"/>
                  </a:lnTo>
                  <a:lnTo>
                    <a:pt x="536" y="0"/>
                  </a:lnTo>
                  <a:lnTo>
                    <a:pt x="542" y="0"/>
                  </a:lnTo>
                  <a:lnTo>
                    <a:pt x="548" y="2"/>
                  </a:lnTo>
                  <a:lnTo>
                    <a:pt x="555" y="6"/>
                  </a:lnTo>
                  <a:lnTo>
                    <a:pt x="558" y="11"/>
                  </a:lnTo>
                  <a:lnTo>
                    <a:pt x="644" y="130"/>
                  </a:lnTo>
                  <a:lnTo>
                    <a:pt x="777" y="69"/>
                  </a:lnTo>
                  <a:lnTo>
                    <a:pt x="777" y="69"/>
                  </a:lnTo>
                  <a:lnTo>
                    <a:pt x="784" y="67"/>
                  </a:lnTo>
                  <a:lnTo>
                    <a:pt x="791" y="67"/>
                  </a:lnTo>
                  <a:lnTo>
                    <a:pt x="797" y="68"/>
                  </a:lnTo>
                  <a:lnTo>
                    <a:pt x="804" y="71"/>
                  </a:lnTo>
                  <a:lnTo>
                    <a:pt x="804" y="71"/>
                  </a:lnTo>
                  <a:lnTo>
                    <a:pt x="808" y="74"/>
                  </a:lnTo>
                  <a:lnTo>
                    <a:pt x="813" y="79"/>
                  </a:lnTo>
                  <a:lnTo>
                    <a:pt x="816" y="86"/>
                  </a:lnTo>
                  <a:lnTo>
                    <a:pt x="817" y="92"/>
                  </a:lnTo>
                  <a:lnTo>
                    <a:pt x="832" y="239"/>
                  </a:lnTo>
                  <a:lnTo>
                    <a:pt x="978" y="252"/>
                  </a:lnTo>
                  <a:lnTo>
                    <a:pt x="978" y="252"/>
                  </a:lnTo>
                  <a:lnTo>
                    <a:pt x="984" y="253"/>
                  </a:lnTo>
                  <a:lnTo>
                    <a:pt x="990" y="257"/>
                  </a:lnTo>
                  <a:lnTo>
                    <a:pt x="995" y="261"/>
                  </a:lnTo>
                  <a:lnTo>
                    <a:pt x="1000" y="266"/>
                  </a:lnTo>
                  <a:lnTo>
                    <a:pt x="1000" y="266"/>
                  </a:lnTo>
                  <a:lnTo>
                    <a:pt x="1003" y="272"/>
                  </a:lnTo>
                  <a:lnTo>
                    <a:pt x="1004" y="280"/>
                  </a:lnTo>
                  <a:lnTo>
                    <a:pt x="1003" y="286"/>
                  </a:lnTo>
                  <a:lnTo>
                    <a:pt x="1001" y="292"/>
                  </a:lnTo>
                  <a:lnTo>
                    <a:pt x="940" y="426"/>
                  </a:lnTo>
                  <a:lnTo>
                    <a:pt x="1060" y="511"/>
                  </a:lnTo>
                  <a:lnTo>
                    <a:pt x="1060" y="511"/>
                  </a:lnTo>
                  <a:lnTo>
                    <a:pt x="1065" y="516"/>
                  </a:lnTo>
                  <a:lnTo>
                    <a:pt x="1069" y="521"/>
                  </a:lnTo>
                  <a:lnTo>
                    <a:pt x="1071" y="527"/>
                  </a:lnTo>
                  <a:lnTo>
                    <a:pt x="1071" y="535"/>
                  </a:lnTo>
                  <a:lnTo>
                    <a:pt x="1071" y="535"/>
                  </a:lnTo>
                  <a:lnTo>
                    <a:pt x="1071" y="541"/>
                  </a:lnTo>
                  <a:lnTo>
                    <a:pt x="1069" y="547"/>
                  </a:lnTo>
                  <a:lnTo>
                    <a:pt x="1065" y="553"/>
                  </a:lnTo>
                  <a:lnTo>
                    <a:pt x="1060" y="557"/>
                  </a:lnTo>
                  <a:lnTo>
                    <a:pt x="940" y="643"/>
                  </a:lnTo>
                  <a:lnTo>
                    <a:pt x="1001" y="776"/>
                  </a:lnTo>
                  <a:lnTo>
                    <a:pt x="1001" y="776"/>
                  </a:lnTo>
                  <a:lnTo>
                    <a:pt x="1003" y="782"/>
                  </a:lnTo>
                  <a:lnTo>
                    <a:pt x="1004" y="790"/>
                  </a:lnTo>
                  <a:lnTo>
                    <a:pt x="1003" y="796"/>
                  </a:lnTo>
                  <a:lnTo>
                    <a:pt x="1000" y="802"/>
                  </a:lnTo>
                  <a:lnTo>
                    <a:pt x="1000" y="802"/>
                  </a:lnTo>
                  <a:lnTo>
                    <a:pt x="995" y="808"/>
                  </a:lnTo>
                  <a:lnTo>
                    <a:pt x="990" y="812"/>
                  </a:lnTo>
                  <a:lnTo>
                    <a:pt x="984" y="814"/>
                  </a:lnTo>
                  <a:lnTo>
                    <a:pt x="978" y="816"/>
                  </a:lnTo>
                  <a:lnTo>
                    <a:pt x="832" y="831"/>
                  </a:lnTo>
                  <a:lnTo>
                    <a:pt x="817" y="976"/>
                  </a:lnTo>
                  <a:lnTo>
                    <a:pt x="817" y="976"/>
                  </a:lnTo>
                  <a:lnTo>
                    <a:pt x="816" y="984"/>
                  </a:lnTo>
                  <a:lnTo>
                    <a:pt x="813" y="989"/>
                  </a:lnTo>
                  <a:lnTo>
                    <a:pt x="808" y="995"/>
                  </a:lnTo>
                  <a:lnTo>
                    <a:pt x="804" y="999"/>
                  </a:lnTo>
                  <a:lnTo>
                    <a:pt x="804" y="999"/>
                  </a:lnTo>
                  <a:lnTo>
                    <a:pt x="797" y="1001"/>
                  </a:lnTo>
                  <a:lnTo>
                    <a:pt x="791" y="1002"/>
                  </a:lnTo>
                  <a:lnTo>
                    <a:pt x="784" y="1001"/>
                  </a:lnTo>
                  <a:lnTo>
                    <a:pt x="777" y="1000"/>
                  </a:lnTo>
                  <a:lnTo>
                    <a:pt x="644" y="939"/>
                  </a:lnTo>
                  <a:lnTo>
                    <a:pt x="558" y="1058"/>
                  </a:lnTo>
                  <a:lnTo>
                    <a:pt x="558" y="1058"/>
                  </a:lnTo>
                  <a:lnTo>
                    <a:pt x="555" y="1063"/>
                  </a:lnTo>
                  <a:lnTo>
                    <a:pt x="548" y="1067"/>
                  </a:lnTo>
                  <a:lnTo>
                    <a:pt x="542" y="1069"/>
                  </a:lnTo>
                  <a:lnTo>
                    <a:pt x="536" y="1071"/>
                  </a:lnTo>
                  <a:lnTo>
                    <a:pt x="536" y="1071"/>
                  </a:lnTo>
                  <a:close/>
                  <a:moveTo>
                    <a:pt x="436" y="874"/>
                  </a:moveTo>
                  <a:lnTo>
                    <a:pt x="436" y="874"/>
                  </a:lnTo>
                  <a:lnTo>
                    <a:pt x="443" y="875"/>
                  </a:lnTo>
                  <a:lnTo>
                    <a:pt x="450" y="878"/>
                  </a:lnTo>
                  <a:lnTo>
                    <a:pt x="455" y="882"/>
                  </a:lnTo>
                  <a:lnTo>
                    <a:pt x="460" y="887"/>
                  </a:lnTo>
                  <a:lnTo>
                    <a:pt x="536" y="992"/>
                  </a:lnTo>
                  <a:lnTo>
                    <a:pt x="612" y="887"/>
                  </a:lnTo>
                  <a:lnTo>
                    <a:pt x="612" y="887"/>
                  </a:lnTo>
                  <a:lnTo>
                    <a:pt x="614" y="883"/>
                  </a:lnTo>
                  <a:lnTo>
                    <a:pt x="618" y="879"/>
                  </a:lnTo>
                  <a:lnTo>
                    <a:pt x="623" y="878"/>
                  </a:lnTo>
                  <a:lnTo>
                    <a:pt x="627" y="875"/>
                  </a:lnTo>
                  <a:lnTo>
                    <a:pt x="632" y="875"/>
                  </a:lnTo>
                  <a:lnTo>
                    <a:pt x="637" y="875"/>
                  </a:lnTo>
                  <a:lnTo>
                    <a:pt x="642" y="875"/>
                  </a:lnTo>
                  <a:lnTo>
                    <a:pt x="647" y="878"/>
                  </a:lnTo>
                  <a:lnTo>
                    <a:pt x="765" y="931"/>
                  </a:lnTo>
                  <a:lnTo>
                    <a:pt x="777" y="802"/>
                  </a:lnTo>
                  <a:lnTo>
                    <a:pt x="777" y="802"/>
                  </a:lnTo>
                  <a:lnTo>
                    <a:pt x="779" y="797"/>
                  </a:lnTo>
                  <a:lnTo>
                    <a:pt x="780" y="792"/>
                  </a:lnTo>
                  <a:lnTo>
                    <a:pt x="782" y="788"/>
                  </a:lnTo>
                  <a:lnTo>
                    <a:pt x="786" y="785"/>
                  </a:lnTo>
                  <a:lnTo>
                    <a:pt x="790" y="781"/>
                  </a:lnTo>
                  <a:lnTo>
                    <a:pt x="794" y="778"/>
                  </a:lnTo>
                  <a:lnTo>
                    <a:pt x="799" y="777"/>
                  </a:lnTo>
                  <a:lnTo>
                    <a:pt x="804" y="776"/>
                  </a:lnTo>
                  <a:lnTo>
                    <a:pt x="933" y="763"/>
                  </a:lnTo>
                  <a:lnTo>
                    <a:pt x="878" y="645"/>
                  </a:lnTo>
                  <a:lnTo>
                    <a:pt x="878" y="645"/>
                  </a:lnTo>
                  <a:lnTo>
                    <a:pt x="877" y="640"/>
                  </a:lnTo>
                  <a:lnTo>
                    <a:pt x="876" y="635"/>
                  </a:lnTo>
                  <a:lnTo>
                    <a:pt x="876" y="630"/>
                  </a:lnTo>
                  <a:lnTo>
                    <a:pt x="877" y="625"/>
                  </a:lnTo>
                  <a:lnTo>
                    <a:pt x="878" y="622"/>
                  </a:lnTo>
                  <a:lnTo>
                    <a:pt x="881" y="617"/>
                  </a:lnTo>
                  <a:lnTo>
                    <a:pt x="884" y="613"/>
                  </a:lnTo>
                  <a:lnTo>
                    <a:pt x="888" y="610"/>
                  </a:lnTo>
                  <a:lnTo>
                    <a:pt x="994" y="535"/>
                  </a:lnTo>
                  <a:lnTo>
                    <a:pt x="888" y="459"/>
                  </a:lnTo>
                  <a:lnTo>
                    <a:pt x="888" y="459"/>
                  </a:lnTo>
                  <a:lnTo>
                    <a:pt x="884" y="455"/>
                  </a:lnTo>
                  <a:lnTo>
                    <a:pt x="881" y="451"/>
                  </a:lnTo>
                  <a:lnTo>
                    <a:pt x="878" y="448"/>
                  </a:lnTo>
                  <a:lnTo>
                    <a:pt x="877" y="443"/>
                  </a:lnTo>
                  <a:lnTo>
                    <a:pt x="876" y="438"/>
                  </a:lnTo>
                  <a:lnTo>
                    <a:pt x="876" y="434"/>
                  </a:lnTo>
                  <a:lnTo>
                    <a:pt x="877" y="429"/>
                  </a:lnTo>
                  <a:lnTo>
                    <a:pt x="878" y="424"/>
                  </a:lnTo>
                  <a:lnTo>
                    <a:pt x="933" y="304"/>
                  </a:lnTo>
                  <a:lnTo>
                    <a:pt x="804" y="292"/>
                  </a:lnTo>
                  <a:lnTo>
                    <a:pt x="804" y="292"/>
                  </a:lnTo>
                  <a:lnTo>
                    <a:pt x="799" y="292"/>
                  </a:lnTo>
                  <a:lnTo>
                    <a:pt x="794" y="290"/>
                  </a:lnTo>
                  <a:lnTo>
                    <a:pt x="790" y="287"/>
                  </a:lnTo>
                  <a:lnTo>
                    <a:pt x="786" y="285"/>
                  </a:lnTo>
                  <a:lnTo>
                    <a:pt x="782" y="281"/>
                  </a:lnTo>
                  <a:lnTo>
                    <a:pt x="780" y="277"/>
                  </a:lnTo>
                  <a:lnTo>
                    <a:pt x="779" y="272"/>
                  </a:lnTo>
                  <a:lnTo>
                    <a:pt x="777" y="267"/>
                  </a:lnTo>
                  <a:lnTo>
                    <a:pt x="765" y="137"/>
                  </a:lnTo>
                  <a:lnTo>
                    <a:pt x="647" y="191"/>
                  </a:lnTo>
                  <a:lnTo>
                    <a:pt x="647" y="191"/>
                  </a:lnTo>
                  <a:lnTo>
                    <a:pt x="642" y="193"/>
                  </a:lnTo>
                  <a:lnTo>
                    <a:pt x="637" y="194"/>
                  </a:lnTo>
                  <a:lnTo>
                    <a:pt x="632" y="194"/>
                  </a:lnTo>
                  <a:lnTo>
                    <a:pt x="627" y="193"/>
                  </a:lnTo>
                  <a:lnTo>
                    <a:pt x="623" y="191"/>
                  </a:lnTo>
                  <a:lnTo>
                    <a:pt x="618" y="189"/>
                  </a:lnTo>
                  <a:lnTo>
                    <a:pt x="614" y="186"/>
                  </a:lnTo>
                  <a:lnTo>
                    <a:pt x="612" y="181"/>
                  </a:lnTo>
                  <a:lnTo>
                    <a:pt x="536" y="76"/>
                  </a:lnTo>
                  <a:lnTo>
                    <a:pt x="460" y="181"/>
                  </a:lnTo>
                  <a:lnTo>
                    <a:pt x="460" y="181"/>
                  </a:lnTo>
                  <a:lnTo>
                    <a:pt x="456" y="186"/>
                  </a:lnTo>
                  <a:lnTo>
                    <a:pt x="453" y="189"/>
                  </a:lnTo>
                  <a:lnTo>
                    <a:pt x="449" y="191"/>
                  </a:lnTo>
                  <a:lnTo>
                    <a:pt x="444" y="193"/>
                  </a:lnTo>
                  <a:lnTo>
                    <a:pt x="439" y="194"/>
                  </a:lnTo>
                  <a:lnTo>
                    <a:pt x="434" y="194"/>
                  </a:lnTo>
                  <a:lnTo>
                    <a:pt x="430" y="193"/>
                  </a:lnTo>
                  <a:lnTo>
                    <a:pt x="425" y="191"/>
                  </a:lnTo>
                  <a:lnTo>
                    <a:pt x="306" y="137"/>
                  </a:lnTo>
                  <a:lnTo>
                    <a:pt x="293" y="267"/>
                  </a:lnTo>
                  <a:lnTo>
                    <a:pt x="293" y="267"/>
                  </a:lnTo>
                  <a:lnTo>
                    <a:pt x="293" y="272"/>
                  </a:lnTo>
                  <a:lnTo>
                    <a:pt x="291" y="277"/>
                  </a:lnTo>
                  <a:lnTo>
                    <a:pt x="288" y="281"/>
                  </a:lnTo>
                  <a:lnTo>
                    <a:pt x="286" y="285"/>
                  </a:lnTo>
                  <a:lnTo>
                    <a:pt x="282" y="287"/>
                  </a:lnTo>
                  <a:lnTo>
                    <a:pt x="277" y="290"/>
                  </a:lnTo>
                  <a:lnTo>
                    <a:pt x="273" y="292"/>
                  </a:lnTo>
                  <a:lnTo>
                    <a:pt x="269" y="292"/>
                  </a:lnTo>
                  <a:lnTo>
                    <a:pt x="138" y="304"/>
                  </a:lnTo>
                  <a:lnTo>
                    <a:pt x="193" y="424"/>
                  </a:lnTo>
                  <a:lnTo>
                    <a:pt x="193" y="424"/>
                  </a:lnTo>
                  <a:lnTo>
                    <a:pt x="194" y="429"/>
                  </a:lnTo>
                  <a:lnTo>
                    <a:pt x="195" y="434"/>
                  </a:lnTo>
                  <a:lnTo>
                    <a:pt x="195" y="438"/>
                  </a:lnTo>
                  <a:lnTo>
                    <a:pt x="194" y="443"/>
                  </a:lnTo>
                  <a:lnTo>
                    <a:pt x="193" y="448"/>
                  </a:lnTo>
                  <a:lnTo>
                    <a:pt x="190" y="451"/>
                  </a:lnTo>
                  <a:lnTo>
                    <a:pt x="186" y="455"/>
                  </a:lnTo>
                  <a:lnTo>
                    <a:pt x="183" y="459"/>
                  </a:lnTo>
                  <a:lnTo>
                    <a:pt x="77" y="535"/>
                  </a:lnTo>
                  <a:lnTo>
                    <a:pt x="183" y="610"/>
                  </a:lnTo>
                  <a:lnTo>
                    <a:pt x="183" y="610"/>
                  </a:lnTo>
                  <a:lnTo>
                    <a:pt x="186" y="613"/>
                  </a:lnTo>
                  <a:lnTo>
                    <a:pt x="190" y="617"/>
                  </a:lnTo>
                  <a:lnTo>
                    <a:pt x="193" y="622"/>
                  </a:lnTo>
                  <a:lnTo>
                    <a:pt x="194" y="625"/>
                  </a:lnTo>
                  <a:lnTo>
                    <a:pt x="195" y="630"/>
                  </a:lnTo>
                  <a:lnTo>
                    <a:pt x="195" y="635"/>
                  </a:lnTo>
                  <a:lnTo>
                    <a:pt x="194" y="640"/>
                  </a:lnTo>
                  <a:lnTo>
                    <a:pt x="193" y="645"/>
                  </a:lnTo>
                  <a:lnTo>
                    <a:pt x="138" y="763"/>
                  </a:lnTo>
                  <a:lnTo>
                    <a:pt x="269" y="776"/>
                  </a:lnTo>
                  <a:lnTo>
                    <a:pt x="269" y="776"/>
                  </a:lnTo>
                  <a:lnTo>
                    <a:pt x="273" y="777"/>
                  </a:lnTo>
                  <a:lnTo>
                    <a:pt x="277" y="778"/>
                  </a:lnTo>
                  <a:lnTo>
                    <a:pt x="282" y="781"/>
                  </a:lnTo>
                  <a:lnTo>
                    <a:pt x="286" y="785"/>
                  </a:lnTo>
                  <a:lnTo>
                    <a:pt x="288" y="788"/>
                  </a:lnTo>
                  <a:lnTo>
                    <a:pt x="291" y="792"/>
                  </a:lnTo>
                  <a:lnTo>
                    <a:pt x="293" y="797"/>
                  </a:lnTo>
                  <a:lnTo>
                    <a:pt x="293" y="802"/>
                  </a:lnTo>
                  <a:lnTo>
                    <a:pt x="306" y="931"/>
                  </a:lnTo>
                  <a:lnTo>
                    <a:pt x="425" y="878"/>
                  </a:lnTo>
                  <a:lnTo>
                    <a:pt x="425" y="878"/>
                  </a:lnTo>
                  <a:lnTo>
                    <a:pt x="430" y="875"/>
                  </a:lnTo>
                  <a:lnTo>
                    <a:pt x="436" y="874"/>
                  </a:lnTo>
                  <a:lnTo>
                    <a:pt x="436" y="87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0" name="Freeform 17">
              <a:extLst>
                <a:ext uri="{FF2B5EF4-FFF2-40B4-BE49-F238E27FC236}">
                  <a16:creationId xmlns:a16="http://schemas.microsoft.com/office/drawing/2014/main" xmlns="" id="{F524C6FC-656E-41BF-8AE8-AC3CEB1EF588}"/>
                </a:ext>
              </a:extLst>
            </p:cNvPr>
            <p:cNvSpPr>
              <a:spLocks/>
            </p:cNvSpPr>
            <p:nvPr/>
          </p:nvSpPr>
          <p:spPr bwMode="auto">
            <a:xfrm>
              <a:off x="-1549400" y="1811338"/>
              <a:ext cx="230188" cy="366713"/>
            </a:xfrm>
            <a:custGeom>
              <a:avLst/>
              <a:gdLst>
                <a:gd name="T0" fmla="*/ 47 w 145"/>
                <a:gd name="T1" fmla="*/ 102 h 231"/>
                <a:gd name="T2" fmla="*/ 47 w 145"/>
                <a:gd name="T3" fmla="*/ 102 h 231"/>
                <a:gd name="T4" fmla="*/ 52 w 145"/>
                <a:gd name="T5" fmla="*/ 231 h 231"/>
                <a:gd name="T6" fmla="*/ 0 w 145"/>
                <a:gd name="T7" fmla="*/ 231 h 231"/>
                <a:gd name="T8" fmla="*/ 0 w 145"/>
                <a:gd name="T9" fmla="*/ 0 h 231"/>
                <a:gd name="T10" fmla="*/ 56 w 145"/>
                <a:gd name="T11" fmla="*/ 0 h 231"/>
                <a:gd name="T12" fmla="*/ 98 w 145"/>
                <a:gd name="T13" fmla="*/ 129 h 231"/>
                <a:gd name="T14" fmla="*/ 98 w 145"/>
                <a:gd name="T15" fmla="*/ 129 h 231"/>
                <a:gd name="T16" fmla="*/ 93 w 145"/>
                <a:gd name="T17" fmla="*/ 0 h 231"/>
                <a:gd name="T18" fmla="*/ 145 w 145"/>
                <a:gd name="T19" fmla="*/ 0 h 231"/>
                <a:gd name="T20" fmla="*/ 145 w 145"/>
                <a:gd name="T21" fmla="*/ 231 h 231"/>
                <a:gd name="T22" fmla="*/ 89 w 145"/>
                <a:gd name="T23" fmla="*/ 231 h 231"/>
                <a:gd name="T24" fmla="*/ 47 w 145"/>
                <a:gd name="T25" fmla="*/ 10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231">
                  <a:moveTo>
                    <a:pt x="47" y="102"/>
                  </a:moveTo>
                  <a:lnTo>
                    <a:pt x="47" y="102"/>
                  </a:lnTo>
                  <a:lnTo>
                    <a:pt x="52" y="231"/>
                  </a:lnTo>
                  <a:lnTo>
                    <a:pt x="0" y="231"/>
                  </a:lnTo>
                  <a:lnTo>
                    <a:pt x="0" y="0"/>
                  </a:lnTo>
                  <a:lnTo>
                    <a:pt x="56" y="0"/>
                  </a:lnTo>
                  <a:lnTo>
                    <a:pt x="98" y="129"/>
                  </a:lnTo>
                  <a:lnTo>
                    <a:pt x="98" y="129"/>
                  </a:lnTo>
                  <a:lnTo>
                    <a:pt x="93" y="0"/>
                  </a:lnTo>
                  <a:lnTo>
                    <a:pt x="145" y="0"/>
                  </a:lnTo>
                  <a:lnTo>
                    <a:pt x="145" y="231"/>
                  </a:lnTo>
                  <a:lnTo>
                    <a:pt x="89" y="231"/>
                  </a:lnTo>
                  <a:lnTo>
                    <a:pt x="47" y="10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1" name="Freeform 18">
              <a:extLst>
                <a:ext uri="{FF2B5EF4-FFF2-40B4-BE49-F238E27FC236}">
                  <a16:creationId xmlns:a16="http://schemas.microsoft.com/office/drawing/2014/main" xmlns="" id="{C68ADED5-C980-412A-A3D7-1C080A1A2099}"/>
                </a:ext>
              </a:extLst>
            </p:cNvPr>
            <p:cNvSpPr>
              <a:spLocks/>
            </p:cNvSpPr>
            <p:nvPr/>
          </p:nvSpPr>
          <p:spPr bwMode="auto">
            <a:xfrm>
              <a:off x="-1274763" y="1811338"/>
              <a:ext cx="201613" cy="366713"/>
            </a:xfrm>
            <a:custGeom>
              <a:avLst/>
              <a:gdLst>
                <a:gd name="T0" fmla="*/ 0 w 127"/>
                <a:gd name="T1" fmla="*/ 231 h 231"/>
                <a:gd name="T2" fmla="*/ 0 w 127"/>
                <a:gd name="T3" fmla="*/ 0 h 231"/>
                <a:gd name="T4" fmla="*/ 123 w 127"/>
                <a:gd name="T5" fmla="*/ 0 h 231"/>
                <a:gd name="T6" fmla="*/ 123 w 127"/>
                <a:gd name="T7" fmla="*/ 46 h 231"/>
                <a:gd name="T8" fmla="*/ 53 w 127"/>
                <a:gd name="T9" fmla="*/ 46 h 231"/>
                <a:gd name="T10" fmla="*/ 53 w 127"/>
                <a:gd name="T11" fmla="*/ 88 h 231"/>
                <a:gd name="T12" fmla="*/ 122 w 127"/>
                <a:gd name="T13" fmla="*/ 88 h 231"/>
                <a:gd name="T14" fmla="*/ 122 w 127"/>
                <a:gd name="T15" fmla="*/ 136 h 231"/>
                <a:gd name="T16" fmla="*/ 53 w 127"/>
                <a:gd name="T17" fmla="*/ 136 h 231"/>
                <a:gd name="T18" fmla="*/ 53 w 127"/>
                <a:gd name="T19" fmla="*/ 185 h 231"/>
                <a:gd name="T20" fmla="*/ 127 w 127"/>
                <a:gd name="T21" fmla="*/ 185 h 231"/>
                <a:gd name="T22" fmla="*/ 127 w 127"/>
                <a:gd name="T23" fmla="*/ 231 h 231"/>
                <a:gd name="T24" fmla="*/ 0 w 127"/>
                <a:gd name="T25"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231">
                  <a:moveTo>
                    <a:pt x="0" y="231"/>
                  </a:moveTo>
                  <a:lnTo>
                    <a:pt x="0" y="0"/>
                  </a:lnTo>
                  <a:lnTo>
                    <a:pt x="123" y="0"/>
                  </a:lnTo>
                  <a:lnTo>
                    <a:pt x="123" y="46"/>
                  </a:lnTo>
                  <a:lnTo>
                    <a:pt x="53" y="46"/>
                  </a:lnTo>
                  <a:lnTo>
                    <a:pt x="53" y="88"/>
                  </a:lnTo>
                  <a:lnTo>
                    <a:pt x="122" y="88"/>
                  </a:lnTo>
                  <a:lnTo>
                    <a:pt x="122" y="136"/>
                  </a:lnTo>
                  <a:lnTo>
                    <a:pt x="53" y="136"/>
                  </a:lnTo>
                  <a:lnTo>
                    <a:pt x="53" y="185"/>
                  </a:lnTo>
                  <a:lnTo>
                    <a:pt x="127" y="185"/>
                  </a:lnTo>
                  <a:lnTo>
                    <a:pt x="127" y="231"/>
                  </a:lnTo>
                  <a:lnTo>
                    <a:pt x="0" y="23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2" name="Freeform 19">
              <a:extLst>
                <a:ext uri="{FF2B5EF4-FFF2-40B4-BE49-F238E27FC236}">
                  <a16:creationId xmlns:a16="http://schemas.microsoft.com/office/drawing/2014/main" xmlns="" id="{89E14848-64E3-45BB-949D-67A6A010CA81}"/>
                </a:ext>
              </a:extLst>
            </p:cNvPr>
            <p:cNvSpPr>
              <a:spLocks/>
            </p:cNvSpPr>
            <p:nvPr/>
          </p:nvSpPr>
          <p:spPr bwMode="auto">
            <a:xfrm>
              <a:off x="-1047750" y="1811338"/>
              <a:ext cx="368300" cy="366713"/>
            </a:xfrm>
            <a:custGeom>
              <a:avLst/>
              <a:gdLst>
                <a:gd name="T0" fmla="*/ 164 w 232"/>
                <a:gd name="T1" fmla="*/ 162 h 231"/>
                <a:gd name="T2" fmla="*/ 164 w 232"/>
                <a:gd name="T3" fmla="*/ 162 h 231"/>
                <a:gd name="T4" fmla="*/ 181 w 232"/>
                <a:gd name="T5" fmla="*/ 0 h 231"/>
                <a:gd name="T6" fmla="*/ 232 w 232"/>
                <a:gd name="T7" fmla="*/ 0 h 231"/>
                <a:gd name="T8" fmla="*/ 194 w 232"/>
                <a:gd name="T9" fmla="*/ 231 h 231"/>
                <a:gd name="T10" fmla="*/ 133 w 232"/>
                <a:gd name="T11" fmla="*/ 231 h 231"/>
                <a:gd name="T12" fmla="*/ 117 w 232"/>
                <a:gd name="T13" fmla="*/ 68 h 231"/>
                <a:gd name="T14" fmla="*/ 116 w 232"/>
                <a:gd name="T15" fmla="*/ 68 h 231"/>
                <a:gd name="T16" fmla="*/ 98 w 232"/>
                <a:gd name="T17" fmla="*/ 231 h 231"/>
                <a:gd name="T18" fmla="*/ 38 w 232"/>
                <a:gd name="T19" fmla="*/ 231 h 231"/>
                <a:gd name="T20" fmla="*/ 0 w 232"/>
                <a:gd name="T21" fmla="*/ 0 h 231"/>
                <a:gd name="T22" fmla="*/ 52 w 232"/>
                <a:gd name="T23" fmla="*/ 0 h 231"/>
                <a:gd name="T24" fmla="*/ 68 w 232"/>
                <a:gd name="T25" fmla="*/ 163 h 231"/>
                <a:gd name="T26" fmla="*/ 68 w 232"/>
                <a:gd name="T27" fmla="*/ 162 h 231"/>
                <a:gd name="T28" fmla="*/ 91 w 232"/>
                <a:gd name="T29" fmla="*/ 0 h 231"/>
                <a:gd name="T30" fmla="*/ 143 w 232"/>
                <a:gd name="T31" fmla="*/ 0 h 231"/>
                <a:gd name="T32" fmla="*/ 164 w 232"/>
                <a:gd name="T33" fmla="*/ 16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 h="231">
                  <a:moveTo>
                    <a:pt x="164" y="162"/>
                  </a:moveTo>
                  <a:lnTo>
                    <a:pt x="164" y="162"/>
                  </a:lnTo>
                  <a:lnTo>
                    <a:pt x="181" y="0"/>
                  </a:lnTo>
                  <a:lnTo>
                    <a:pt x="232" y="0"/>
                  </a:lnTo>
                  <a:lnTo>
                    <a:pt x="194" y="231"/>
                  </a:lnTo>
                  <a:lnTo>
                    <a:pt x="133" y="231"/>
                  </a:lnTo>
                  <a:lnTo>
                    <a:pt x="117" y="68"/>
                  </a:lnTo>
                  <a:lnTo>
                    <a:pt x="116" y="68"/>
                  </a:lnTo>
                  <a:lnTo>
                    <a:pt x="98" y="231"/>
                  </a:lnTo>
                  <a:lnTo>
                    <a:pt x="38" y="231"/>
                  </a:lnTo>
                  <a:lnTo>
                    <a:pt x="0" y="0"/>
                  </a:lnTo>
                  <a:lnTo>
                    <a:pt x="52" y="0"/>
                  </a:lnTo>
                  <a:lnTo>
                    <a:pt x="68" y="163"/>
                  </a:lnTo>
                  <a:lnTo>
                    <a:pt x="68" y="162"/>
                  </a:lnTo>
                  <a:lnTo>
                    <a:pt x="91" y="0"/>
                  </a:lnTo>
                  <a:lnTo>
                    <a:pt x="143" y="0"/>
                  </a:lnTo>
                  <a:lnTo>
                    <a:pt x="164" y="16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spTree>
    <p:extLst>
      <p:ext uri="{BB962C8B-B14F-4D97-AF65-F5344CB8AC3E}">
        <p14:creationId xmlns:p14="http://schemas.microsoft.com/office/powerpoint/2010/main" val="200942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5">
            <a:extLst>
              <a:ext uri="{FF2B5EF4-FFF2-40B4-BE49-F238E27FC236}">
                <a16:creationId xmlns:a16="http://schemas.microsoft.com/office/drawing/2014/main" xmlns="" id="{C8521BA9-7C8D-4755-B148-082AB53B17C8}"/>
              </a:ext>
            </a:extLst>
          </p:cNvPr>
          <p:cNvSpPr/>
          <p:nvPr/>
        </p:nvSpPr>
        <p:spPr>
          <a:xfrm>
            <a:off x="-3492" y="0"/>
            <a:ext cx="3272350" cy="61086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xmlns="" id="{D1F7D754-90A0-4ECA-A74B-F281A017FE62}"/>
              </a:ext>
            </a:extLst>
          </p:cNvPr>
          <p:cNvSpPr/>
          <p:nvPr/>
        </p:nvSpPr>
        <p:spPr>
          <a:xfrm>
            <a:off x="3268858" y="-33410"/>
            <a:ext cx="2979542" cy="6142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xmlns="" id="{D2ACF433-6049-4B79-9A85-22910913B857}"/>
              </a:ext>
            </a:extLst>
          </p:cNvPr>
          <p:cNvSpPr/>
          <p:nvPr/>
        </p:nvSpPr>
        <p:spPr>
          <a:xfrm>
            <a:off x="6248400" y="-33410"/>
            <a:ext cx="2979542" cy="614210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xmlns="" id="{769A4A6B-B221-4D2A-A450-750F6FAF95DF}"/>
              </a:ext>
            </a:extLst>
          </p:cNvPr>
          <p:cNvSpPr/>
          <p:nvPr/>
        </p:nvSpPr>
        <p:spPr>
          <a:xfrm>
            <a:off x="9227942" y="-33410"/>
            <a:ext cx="2979542" cy="61421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Freeform 5">
            <a:extLst>
              <a:ext uri="{FF2B5EF4-FFF2-40B4-BE49-F238E27FC236}">
                <a16:creationId xmlns:a16="http://schemas.microsoft.com/office/drawing/2014/main" xmlns="" id="{F5708BE3-0150-43A1-A01F-D0A1338BAA23}"/>
              </a:ext>
            </a:extLst>
          </p:cNvPr>
          <p:cNvSpPr>
            <a:spLocks noEditPoints="1"/>
          </p:cNvSpPr>
          <p:nvPr/>
        </p:nvSpPr>
        <p:spPr bwMode="auto">
          <a:xfrm>
            <a:off x="580889" y="4255029"/>
            <a:ext cx="1380561" cy="1380080"/>
          </a:xfrm>
          <a:custGeom>
            <a:avLst/>
            <a:gdLst>
              <a:gd name="T0" fmla="*/ 538 w 1076"/>
              <a:gd name="T1" fmla="*/ 0 h 1076"/>
              <a:gd name="T2" fmla="*/ 0 w 1076"/>
              <a:gd name="T3" fmla="*/ 538 h 1076"/>
              <a:gd name="T4" fmla="*/ 538 w 1076"/>
              <a:gd name="T5" fmla="*/ 1076 h 1076"/>
              <a:gd name="T6" fmla="*/ 1076 w 1076"/>
              <a:gd name="T7" fmla="*/ 538 h 1076"/>
              <a:gd name="T8" fmla="*/ 538 w 1076"/>
              <a:gd name="T9" fmla="*/ 0 h 1076"/>
              <a:gd name="T10" fmla="*/ 538 w 1076"/>
              <a:gd name="T11" fmla="*/ 1019 h 1076"/>
              <a:gd name="T12" fmla="*/ 58 w 1076"/>
              <a:gd name="T13" fmla="*/ 538 h 1076"/>
              <a:gd name="T14" fmla="*/ 538 w 1076"/>
              <a:gd name="T15" fmla="*/ 58 h 1076"/>
              <a:gd name="T16" fmla="*/ 1019 w 1076"/>
              <a:gd name="T17" fmla="*/ 538 h 1076"/>
              <a:gd name="T18" fmla="*/ 538 w 1076"/>
              <a:gd name="T19" fmla="*/ 1019 h 1076"/>
              <a:gd name="T20" fmla="*/ 538 w 1076"/>
              <a:gd name="T21" fmla="*/ 184 h 1076"/>
              <a:gd name="T22" fmla="*/ 183 w 1076"/>
              <a:gd name="T23" fmla="*/ 538 h 1076"/>
              <a:gd name="T24" fmla="*/ 538 w 1076"/>
              <a:gd name="T25" fmla="*/ 893 h 1076"/>
              <a:gd name="T26" fmla="*/ 893 w 1076"/>
              <a:gd name="T27" fmla="*/ 538 h 1076"/>
              <a:gd name="T28" fmla="*/ 538 w 1076"/>
              <a:gd name="T29" fmla="*/ 184 h 1076"/>
              <a:gd name="T30" fmla="*/ 538 w 1076"/>
              <a:gd name="T31" fmla="*/ 835 h 1076"/>
              <a:gd name="T32" fmla="*/ 241 w 1076"/>
              <a:gd name="T33" fmla="*/ 538 h 1076"/>
              <a:gd name="T34" fmla="*/ 538 w 1076"/>
              <a:gd name="T35" fmla="*/ 241 h 1076"/>
              <a:gd name="T36" fmla="*/ 835 w 1076"/>
              <a:gd name="T37" fmla="*/ 538 h 1076"/>
              <a:gd name="T38" fmla="*/ 538 w 1076"/>
              <a:gd name="T39" fmla="*/ 835 h 1076"/>
              <a:gd name="T40" fmla="*/ 714 w 1076"/>
              <a:gd name="T41" fmla="*/ 456 h 1076"/>
              <a:gd name="T42" fmla="*/ 606 w 1076"/>
              <a:gd name="T43" fmla="*/ 448 h 1076"/>
              <a:gd name="T44" fmla="*/ 565 w 1076"/>
              <a:gd name="T45" fmla="*/ 348 h 1076"/>
              <a:gd name="T46" fmla="*/ 538 w 1076"/>
              <a:gd name="T47" fmla="*/ 330 h 1076"/>
              <a:gd name="T48" fmla="*/ 512 w 1076"/>
              <a:gd name="T49" fmla="*/ 348 h 1076"/>
              <a:gd name="T50" fmla="*/ 471 w 1076"/>
              <a:gd name="T51" fmla="*/ 448 h 1076"/>
              <a:gd name="T52" fmla="*/ 363 w 1076"/>
              <a:gd name="T53" fmla="*/ 456 h 1076"/>
              <a:gd name="T54" fmla="*/ 338 w 1076"/>
              <a:gd name="T55" fmla="*/ 476 h 1076"/>
              <a:gd name="T56" fmla="*/ 346 w 1076"/>
              <a:gd name="T57" fmla="*/ 507 h 1076"/>
              <a:gd name="T58" fmla="*/ 429 w 1076"/>
              <a:gd name="T59" fmla="*/ 577 h 1076"/>
              <a:gd name="T60" fmla="*/ 403 w 1076"/>
              <a:gd name="T61" fmla="*/ 682 h 1076"/>
              <a:gd name="T62" fmla="*/ 414 w 1076"/>
              <a:gd name="T63" fmla="*/ 712 h 1076"/>
              <a:gd name="T64" fmla="*/ 431 w 1076"/>
              <a:gd name="T65" fmla="*/ 718 h 1076"/>
              <a:gd name="T66" fmla="*/ 446 w 1076"/>
              <a:gd name="T67" fmla="*/ 713 h 1076"/>
              <a:gd name="T68" fmla="*/ 538 w 1076"/>
              <a:gd name="T69" fmla="*/ 657 h 1076"/>
              <a:gd name="T70" fmla="*/ 630 w 1076"/>
              <a:gd name="T71" fmla="*/ 713 h 1076"/>
              <a:gd name="T72" fmla="*/ 662 w 1076"/>
              <a:gd name="T73" fmla="*/ 712 h 1076"/>
              <a:gd name="T74" fmla="*/ 673 w 1076"/>
              <a:gd name="T75" fmla="*/ 682 h 1076"/>
              <a:gd name="T76" fmla="*/ 648 w 1076"/>
              <a:gd name="T77" fmla="*/ 577 h 1076"/>
              <a:gd name="T78" fmla="*/ 730 w 1076"/>
              <a:gd name="T79" fmla="*/ 507 h 1076"/>
              <a:gd name="T80" fmla="*/ 739 w 1076"/>
              <a:gd name="T81" fmla="*/ 476 h 1076"/>
              <a:gd name="T82" fmla="*/ 714 w 1076"/>
              <a:gd name="T83" fmla="*/ 456 h 1076"/>
              <a:gd name="T84" fmla="*/ 610 w 1076"/>
              <a:gd name="T85" fmla="*/ 548 h 1076"/>
              <a:gd name="T86" fmla="*/ 598 w 1076"/>
              <a:gd name="T87" fmla="*/ 583 h 1076"/>
              <a:gd name="T88" fmla="*/ 614 w 1076"/>
              <a:gd name="T89" fmla="*/ 648 h 1076"/>
              <a:gd name="T90" fmla="*/ 557 w 1076"/>
              <a:gd name="T91" fmla="*/ 613 h 1076"/>
              <a:gd name="T92" fmla="*/ 520 w 1076"/>
              <a:gd name="T93" fmla="*/ 613 h 1076"/>
              <a:gd name="T94" fmla="*/ 462 w 1076"/>
              <a:gd name="T95" fmla="*/ 648 h 1076"/>
              <a:gd name="T96" fmla="*/ 478 w 1076"/>
              <a:gd name="T97" fmla="*/ 583 h 1076"/>
              <a:gd name="T98" fmla="*/ 467 w 1076"/>
              <a:gd name="T99" fmla="*/ 547 h 1076"/>
              <a:gd name="T100" fmla="*/ 416 w 1076"/>
              <a:gd name="T101" fmla="*/ 504 h 1076"/>
              <a:gd name="T102" fmla="*/ 483 w 1076"/>
              <a:gd name="T103" fmla="*/ 499 h 1076"/>
              <a:gd name="T104" fmla="*/ 513 w 1076"/>
              <a:gd name="T105" fmla="*/ 477 h 1076"/>
              <a:gd name="T106" fmla="*/ 538 w 1076"/>
              <a:gd name="T107" fmla="*/ 415 h 1076"/>
              <a:gd name="T108" fmla="*/ 564 w 1076"/>
              <a:gd name="T109" fmla="*/ 477 h 1076"/>
              <a:gd name="T110" fmla="*/ 594 w 1076"/>
              <a:gd name="T111" fmla="*/ 499 h 1076"/>
              <a:gd name="T112" fmla="*/ 661 w 1076"/>
              <a:gd name="T113" fmla="*/ 504 h 1076"/>
              <a:gd name="T114" fmla="*/ 610 w 1076"/>
              <a:gd name="T115" fmla="*/ 548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6" h="1076">
                <a:moveTo>
                  <a:pt x="538" y="0"/>
                </a:moveTo>
                <a:cubicBezTo>
                  <a:pt x="242" y="0"/>
                  <a:pt x="0" y="242"/>
                  <a:pt x="0" y="538"/>
                </a:cubicBezTo>
                <a:cubicBezTo>
                  <a:pt x="0" y="835"/>
                  <a:pt x="242" y="1076"/>
                  <a:pt x="538" y="1076"/>
                </a:cubicBezTo>
                <a:cubicBezTo>
                  <a:pt x="835" y="1076"/>
                  <a:pt x="1076" y="835"/>
                  <a:pt x="1076" y="538"/>
                </a:cubicBezTo>
                <a:cubicBezTo>
                  <a:pt x="1076" y="242"/>
                  <a:pt x="835" y="0"/>
                  <a:pt x="538" y="0"/>
                </a:cubicBezTo>
                <a:close/>
                <a:moveTo>
                  <a:pt x="538" y="1019"/>
                </a:moveTo>
                <a:cubicBezTo>
                  <a:pt x="274" y="1019"/>
                  <a:pt x="58" y="803"/>
                  <a:pt x="58" y="538"/>
                </a:cubicBezTo>
                <a:cubicBezTo>
                  <a:pt x="58" y="274"/>
                  <a:pt x="274" y="58"/>
                  <a:pt x="538" y="58"/>
                </a:cubicBezTo>
                <a:cubicBezTo>
                  <a:pt x="803" y="58"/>
                  <a:pt x="1019" y="274"/>
                  <a:pt x="1019" y="538"/>
                </a:cubicBezTo>
                <a:cubicBezTo>
                  <a:pt x="1019" y="803"/>
                  <a:pt x="803" y="1019"/>
                  <a:pt x="538" y="1019"/>
                </a:cubicBezTo>
                <a:close/>
                <a:moveTo>
                  <a:pt x="538" y="184"/>
                </a:moveTo>
                <a:cubicBezTo>
                  <a:pt x="343" y="184"/>
                  <a:pt x="183" y="343"/>
                  <a:pt x="183" y="538"/>
                </a:cubicBezTo>
                <a:cubicBezTo>
                  <a:pt x="183" y="734"/>
                  <a:pt x="343" y="893"/>
                  <a:pt x="538" y="893"/>
                </a:cubicBezTo>
                <a:cubicBezTo>
                  <a:pt x="734" y="893"/>
                  <a:pt x="893" y="734"/>
                  <a:pt x="893" y="538"/>
                </a:cubicBezTo>
                <a:cubicBezTo>
                  <a:pt x="893" y="343"/>
                  <a:pt x="734" y="184"/>
                  <a:pt x="538" y="184"/>
                </a:cubicBezTo>
                <a:close/>
                <a:moveTo>
                  <a:pt x="538" y="835"/>
                </a:moveTo>
                <a:cubicBezTo>
                  <a:pt x="375" y="835"/>
                  <a:pt x="241" y="702"/>
                  <a:pt x="241" y="538"/>
                </a:cubicBezTo>
                <a:cubicBezTo>
                  <a:pt x="241" y="375"/>
                  <a:pt x="375" y="241"/>
                  <a:pt x="538" y="241"/>
                </a:cubicBezTo>
                <a:cubicBezTo>
                  <a:pt x="702" y="241"/>
                  <a:pt x="835" y="375"/>
                  <a:pt x="835" y="538"/>
                </a:cubicBezTo>
                <a:cubicBezTo>
                  <a:pt x="835" y="702"/>
                  <a:pt x="702" y="835"/>
                  <a:pt x="538" y="835"/>
                </a:cubicBezTo>
                <a:close/>
                <a:moveTo>
                  <a:pt x="714" y="456"/>
                </a:moveTo>
                <a:cubicBezTo>
                  <a:pt x="606" y="448"/>
                  <a:pt x="606" y="448"/>
                  <a:pt x="606" y="448"/>
                </a:cubicBezTo>
                <a:cubicBezTo>
                  <a:pt x="565" y="348"/>
                  <a:pt x="565" y="348"/>
                  <a:pt x="565" y="348"/>
                </a:cubicBezTo>
                <a:cubicBezTo>
                  <a:pt x="561" y="338"/>
                  <a:pt x="550" y="330"/>
                  <a:pt x="538" y="330"/>
                </a:cubicBezTo>
                <a:cubicBezTo>
                  <a:pt x="527" y="330"/>
                  <a:pt x="516" y="338"/>
                  <a:pt x="512" y="348"/>
                </a:cubicBezTo>
                <a:cubicBezTo>
                  <a:pt x="471" y="448"/>
                  <a:pt x="471" y="448"/>
                  <a:pt x="471" y="448"/>
                </a:cubicBezTo>
                <a:cubicBezTo>
                  <a:pt x="363" y="456"/>
                  <a:pt x="363" y="456"/>
                  <a:pt x="363" y="456"/>
                </a:cubicBezTo>
                <a:cubicBezTo>
                  <a:pt x="351" y="457"/>
                  <a:pt x="341" y="465"/>
                  <a:pt x="338" y="476"/>
                </a:cubicBezTo>
                <a:cubicBezTo>
                  <a:pt x="334" y="487"/>
                  <a:pt x="337" y="500"/>
                  <a:pt x="346" y="507"/>
                </a:cubicBezTo>
                <a:cubicBezTo>
                  <a:pt x="429" y="577"/>
                  <a:pt x="429" y="577"/>
                  <a:pt x="429" y="577"/>
                </a:cubicBezTo>
                <a:cubicBezTo>
                  <a:pt x="403" y="682"/>
                  <a:pt x="403" y="682"/>
                  <a:pt x="403" y="682"/>
                </a:cubicBezTo>
                <a:cubicBezTo>
                  <a:pt x="400" y="693"/>
                  <a:pt x="405" y="705"/>
                  <a:pt x="414" y="712"/>
                </a:cubicBezTo>
                <a:cubicBezTo>
                  <a:pt x="419" y="716"/>
                  <a:pt x="425" y="718"/>
                  <a:pt x="431" y="718"/>
                </a:cubicBezTo>
                <a:cubicBezTo>
                  <a:pt x="437" y="718"/>
                  <a:pt x="442" y="716"/>
                  <a:pt x="446" y="713"/>
                </a:cubicBezTo>
                <a:cubicBezTo>
                  <a:pt x="538" y="657"/>
                  <a:pt x="538" y="657"/>
                  <a:pt x="538" y="657"/>
                </a:cubicBezTo>
                <a:cubicBezTo>
                  <a:pt x="630" y="713"/>
                  <a:pt x="630" y="713"/>
                  <a:pt x="630" y="713"/>
                </a:cubicBezTo>
                <a:cubicBezTo>
                  <a:pt x="640" y="720"/>
                  <a:pt x="653" y="719"/>
                  <a:pt x="662" y="712"/>
                </a:cubicBezTo>
                <a:cubicBezTo>
                  <a:pt x="672" y="705"/>
                  <a:pt x="676" y="693"/>
                  <a:pt x="673" y="682"/>
                </a:cubicBezTo>
                <a:cubicBezTo>
                  <a:pt x="648" y="577"/>
                  <a:pt x="648" y="577"/>
                  <a:pt x="648" y="577"/>
                </a:cubicBezTo>
                <a:cubicBezTo>
                  <a:pt x="730" y="507"/>
                  <a:pt x="730" y="507"/>
                  <a:pt x="730" y="507"/>
                </a:cubicBezTo>
                <a:cubicBezTo>
                  <a:pt x="739" y="500"/>
                  <a:pt x="743" y="487"/>
                  <a:pt x="739" y="476"/>
                </a:cubicBezTo>
                <a:cubicBezTo>
                  <a:pt x="735" y="465"/>
                  <a:pt x="725" y="457"/>
                  <a:pt x="714" y="456"/>
                </a:cubicBezTo>
                <a:close/>
                <a:moveTo>
                  <a:pt x="610" y="548"/>
                </a:moveTo>
                <a:cubicBezTo>
                  <a:pt x="600" y="556"/>
                  <a:pt x="595" y="570"/>
                  <a:pt x="598" y="583"/>
                </a:cubicBezTo>
                <a:cubicBezTo>
                  <a:pt x="614" y="648"/>
                  <a:pt x="614" y="648"/>
                  <a:pt x="614" y="648"/>
                </a:cubicBezTo>
                <a:cubicBezTo>
                  <a:pt x="557" y="613"/>
                  <a:pt x="557" y="613"/>
                  <a:pt x="557" y="613"/>
                </a:cubicBezTo>
                <a:cubicBezTo>
                  <a:pt x="545" y="606"/>
                  <a:pt x="531" y="606"/>
                  <a:pt x="520" y="613"/>
                </a:cubicBezTo>
                <a:cubicBezTo>
                  <a:pt x="462" y="648"/>
                  <a:pt x="462" y="648"/>
                  <a:pt x="462" y="648"/>
                </a:cubicBezTo>
                <a:cubicBezTo>
                  <a:pt x="478" y="583"/>
                  <a:pt x="478" y="583"/>
                  <a:pt x="478" y="583"/>
                </a:cubicBezTo>
                <a:cubicBezTo>
                  <a:pt x="481" y="570"/>
                  <a:pt x="477" y="556"/>
                  <a:pt x="467" y="547"/>
                </a:cubicBezTo>
                <a:cubicBezTo>
                  <a:pt x="416" y="504"/>
                  <a:pt x="416" y="504"/>
                  <a:pt x="416" y="504"/>
                </a:cubicBezTo>
                <a:cubicBezTo>
                  <a:pt x="483" y="499"/>
                  <a:pt x="483" y="499"/>
                  <a:pt x="483" y="499"/>
                </a:cubicBezTo>
                <a:cubicBezTo>
                  <a:pt x="496" y="498"/>
                  <a:pt x="508" y="489"/>
                  <a:pt x="513" y="477"/>
                </a:cubicBezTo>
                <a:cubicBezTo>
                  <a:pt x="538" y="415"/>
                  <a:pt x="538" y="415"/>
                  <a:pt x="538" y="415"/>
                </a:cubicBezTo>
                <a:cubicBezTo>
                  <a:pt x="564" y="477"/>
                  <a:pt x="564" y="477"/>
                  <a:pt x="564" y="477"/>
                </a:cubicBezTo>
                <a:cubicBezTo>
                  <a:pt x="569" y="489"/>
                  <a:pt x="581" y="498"/>
                  <a:pt x="594" y="499"/>
                </a:cubicBezTo>
                <a:cubicBezTo>
                  <a:pt x="661" y="504"/>
                  <a:pt x="661" y="504"/>
                  <a:pt x="661" y="504"/>
                </a:cubicBezTo>
                <a:lnTo>
                  <a:pt x="610" y="54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pic>
        <p:nvPicPr>
          <p:cNvPr id="26" name="Picture 2" descr="image007">
            <a:extLst>
              <a:ext uri="{FF2B5EF4-FFF2-40B4-BE49-F238E27FC236}">
                <a16:creationId xmlns:a16="http://schemas.microsoft.com/office/drawing/2014/main" xmlns="" id="{FA6271FC-19C0-4925-824E-D525B93AD4D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 r="59571"/>
          <a:stretch/>
        </p:blipFill>
        <p:spPr bwMode="auto">
          <a:xfrm>
            <a:off x="3370352" y="1667406"/>
            <a:ext cx="2705855" cy="372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Risultati immagini per petco">
            <a:extLst>
              <a:ext uri="{FF2B5EF4-FFF2-40B4-BE49-F238E27FC236}">
                <a16:creationId xmlns:a16="http://schemas.microsoft.com/office/drawing/2014/main" xmlns="" id="{34DD9355-59ED-4EC0-BC1E-778438D2D93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5116" y="13684"/>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5">
            <a:extLst>
              <a:ext uri="{FF2B5EF4-FFF2-40B4-BE49-F238E27FC236}">
                <a16:creationId xmlns:a16="http://schemas.microsoft.com/office/drawing/2014/main" xmlns="" id="{E8D2B216-7E4F-48BD-BCBA-6BA1568DE874}"/>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78233" y="908756"/>
            <a:ext cx="1482253" cy="7350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a:extLst>
              <a:ext uri="{FF2B5EF4-FFF2-40B4-BE49-F238E27FC236}">
                <a16:creationId xmlns:a16="http://schemas.microsoft.com/office/drawing/2014/main" xmlns="" id="{A7D01977-3142-410E-9584-8A377960D8E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16399" y="1667406"/>
            <a:ext cx="1843544" cy="3722486"/>
          </a:xfrm>
          <a:prstGeom prst="rect">
            <a:avLst/>
          </a:prstGeom>
        </p:spPr>
      </p:pic>
      <p:pic>
        <p:nvPicPr>
          <p:cNvPr id="31" name="Picture 9">
            <a:extLst>
              <a:ext uri="{FF2B5EF4-FFF2-40B4-BE49-F238E27FC236}">
                <a16:creationId xmlns:a16="http://schemas.microsoft.com/office/drawing/2014/main" xmlns="" id="{22BCB53E-3802-492E-A218-B69BDCF04134}"/>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34015" y="619169"/>
            <a:ext cx="1808311" cy="289587"/>
          </a:xfrm>
          <a:prstGeom prst="rect">
            <a:avLst/>
          </a:prstGeom>
        </p:spPr>
      </p:pic>
      <p:pic>
        <p:nvPicPr>
          <p:cNvPr id="33" name="Picture 2" descr="C:\Users\OwensB\Pictures\2016-04-05\024.JPG">
            <a:extLst>
              <a:ext uri="{FF2B5EF4-FFF2-40B4-BE49-F238E27FC236}">
                <a16:creationId xmlns:a16="http://schemas.microsoft.com/office/drawing/2014/main" xmlns="" id="{CC929AC6-3FCD-43F5-A5E1-03F88F39DAD3}"/>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25688"/>
          <a:stretch/>
        </p:blipFill>
        <p:spPr bwMode="auto">
          <a:xfrm>
            <a:off x="9400135" y="1676017"/>
            <a:ext cx="2625631" cy="371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Risultati immagini per sephora logo">
            <a:extLst>
              <a:ext uri="{FF2B5EF4-FFF2-40B4-BE49-F238E27FC236}">
                <a16:creationId xmlns:a16="http://schemas.microsoft.com/office/drawing/2014/main" xmlns="" id="{85C6C811-13C9-4603-8C96-7A2BBB1F1E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81379" y="277962"/>
            <a:ext cx="1263141" cy="972000"/>
          </a:xfrm>
          <a:prstGeom prst="rect">
            <a:avLst/>
          </a:prstGeom>
          <a:noFill/>
          <a:extLst>
            <a:ext uri="{909E8E84-426E-40dd-AFC4-6F175D3DCCD1}">
              <a14:hiddenFill xmlns:a14="http://schemas.microsoft.com/office/drawing/2010/main">
                <a:solidFill>
                  <a:srgbClr val="FFFFFF"/>
                </a:solidFill>
              </a14:hiddenFill>
            </a:ext>
          </a:extLst>
        </p:spPr>
      </p:pic>
      <p:pic>
        <p:nvPicPr>
          <p:cNvPr id="35" name="Immagine 34">
            <a:extLst>
              <a:ext uri="{FF2B5EF4-FFF2-40B4-BE49-F238E27FC236}">
                <a16:creationId xmlns:a16="http://schemas.microsoft.com/office/drawing/2014/main" xmlns="" id="{86D72555-33CD-4629-B293-B24D7FAF1C7C}"/>
              </a:ext>
            </a:extLst>
          </p:cNvPr>
          <p:cNvPicPr>
            <a:picLocks noChangeAspect="1"/>
          </p:cNvPicPr>
          <p:nvPr/>
        </p:nvPicPr>
        <p:blipFill>
          <a:blip r:embed="rId10"/>
          <a:stretch>
            <a:fillRect/>
          </a:stretch>
        </p:blipFill>
        <p:spPr>
          <a:xfrm>
            <a:off x="113111" y="303362"/>
            <a:ext cx="3011685" cy="2810500"/>
          </a:xfrm>
          <a:prstGeom prst="rect">
            <a:avLst/>
          </a:prstGeom>
        </p:spPr>
      </p:pic>
      <p:pic>
        <p:nvPicPr>
          <p:cNvPr id="1026" name="Picture 2" descr="Risultati immagini per cut vegetables">
            <a:extLst>
              <a:ext uri="{FF2B5EF4-FFF2-40B4-BE49-F238E27FC236}">
                <a16:creationId xmlns:a16="http://schemas.microsoft.com/office/drawing/2014/main" xmlns="" id="{46C97FD5-F948-499F-941D-DF9704ADAC0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567" r="30417"/>
          <a:stretch/>
        </p:blipFill>
        <p:spPr bwMode="auto">
          <a:xfrm>
            <a:off x="3370352" y="1676017"/>
            <a:ext cx="2745443" cy="371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81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5">
            <a:extLst>
              <a:ext uri="{FF2B5EF4-FFF2-40B4-BE49-F238E27FC236}">
                <a16:creationId xmlns:a16="http://schemas.microsoft.com/office/drawing/2014/main" xmlns="" id="{CDCF1167-1D17-4BE2-A676-4D28AA731C16}"/>
              </a:ext>
            </a:extLst>
          </p:cNvPr>
          <p:cNvSpPr/>
          <p:nvPr/>
        </p:nvSpPr>
        <p:spPr>
          <a:xfrm>
            <a:off x="-3492" y="0"/>
            <a:ext cx="3272350" cy="61086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xmlns="" id="{D1F7D754-90A0-4ECA-A74B-F281A017FE62}"/>
              </a:ext>
            </a:extLst>
          </p:cNvPr>
          <p:cNvSpPr/>
          <p:nvPr/>
        </p:nvSpPr>
        <p:spPr>
          <a:xfrm>
            <a:off x="3268858" y="-33410"/>
            <a:ext cx="2979542" cy="6142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xmlns="" id="{D2ACF433-6049-4B79-9A85-22910913B857}"/>
              </a:ext>
            </a:extLst>
          </p:cNvPr>
          <p:cNvSpPr/>
          <p:nvPr/>
        </p:nvSpPr>
        <p:spPr>
          <a:xfrm>
            <a:off x="6248400" y="-33410"/>
            <a:ext cx="2979542" cy="614210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xmlns="" id="{769A4A6B-B221-4D2A-A450-750F6FAF95DF}"/>
              </a:ext>
            </a:extLst>
          </p:cNvPr>
          <p:cNvSpPr/>
          <p:nvPr/>
        </p:nvSpPr>
        <p:spPr>
          <a:xfrm>
            <a:off x="9227942" y="-33410"/>
            <a:ext cx="2979542" cy="61421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4" name="Content Placeholder 12">
            <a:extLst>
              <a:ext uri="{FF2B5EF4-FFF2-40B4-BE49-F238E27FC236}">
                <a16:creationId xmlns:a16="http://schemas.microsoft.com/office/drawing/2014/main" xmlns="" id="{A3EC340D-932F-48D5-8A0E-C51EA2346B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5613"/>
          <a:stretch/>
        </p:blipFill>
        <p:spPr>
          <a:xfrm>
            <a:off x="9390609" y="1676017"/>
            <a:ext cx="2635157" cy="3722486"/>
          </a:xfrm>
          <a:prstGeom prst="rect">
            <a:avLst/>
          </a:prstGeom>
        </p:spPr>
      </p:pic>
      <p:pic>
        <p:nvPicPr>
          <p:cNvPr id="5" name="Picture 2" descr="image003">
            <a:extLst>
              <a:ext uri="{FF2B5EF4-FFF2-40B4-BE49-F238E27FC236}">
                <a16:creationId xmlns:a16="http://schemas.microsoft.com/office/drawing/2014/main" xmlns="" id="{8605B72B-70E2-4D2B-89E8-602934DFB16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85582" y="1667406"/>
            <a:ext cx="2706206" cy="372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image007">
            <a:extLst>
              <a:ext uri="{FF2B5EF4-FFF2-40B4-BE49-F238E27FC236}">
                <a16:creationId xmlns:a16="http://schemas.microsoft.com/office/drawing/2014/main" xmlns="" id="{5B64A3EA-F739-4B02-9EA8-5ACA321A956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41975" y="1676017"/>
            <a:ext cx="2792391" cy="372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6">
            <a:extLst>
              <a:ext uri="{FF2B5EF4-FFF2-40B4-BE49-F238E27FC236}">
                <a16:creationId xmlns:a16="http://schemas.microsoft.com/office/drawing/2014/main" xmlns="" id="{9683B577-CD16-4012-A57F-91C7719FF615}"/>
              </a:ext>
            </a:extLst>
          </p:cNvPr>
          <p:cNvGrpSpPr/>
          <p:nvPr/>
        </p:nvGrpSpPr>
        <p:grpSpPr>
          <a:xfrm>
            <a:off x="580889" y="4257606"/>
            <a:ext cx="1380561" cy="1380561"/>
            <a:chOff x="-1970088" y="1146175"/>
            <a:chExt cx="1700213" cy="1700213"/>
          </a:xfrm>
          <a:solidFill>
            <a:schemeClr val="accent2"/>
          </a:solidFill>
        </p:grpSpPr>
        <p:sp>
          <p:nvSpPr>
            <p:cNvPr id="11" name="Freeform 16">
              <a:extLst>
                <a:ext uri="{FF2B5EF4-FFF2-40B4-BE49-F238E27FC236}">
                  <a16:creationId xmlns:a16="http://schemas.microsoft.com/office/drawing/2014/main" xmlns="" id="{22933114-62BF-49EF-8FAC-1CB7F3F94F61}"/>
                </a:ext>
              </a:extLst>
            </p:cNvPr>
            <p:cNvSpPr>
              <a:spLocks noEditPoints="1"/>
            </p:cNvSpPr>
            <p:nvPr/>
          </p:nvSpPr>
          <p:spPr bwMode="auto">
            <a:xfrm>
              <a:off x="-1970088" y="1146175"/>
              <a:ext cx="1700213" cy="1700213"/>
            </a:xfrm>
            <a:custGeom>
              <a:avLst/>
              <a:gdLst>
                <a:gd name="T0" fmla="*/ 522 w 1071"/>
                <a:gd name="T1" fmla="*/ 1067 h 1071"/>
                <a:gd name="T2" fmla="*/ 293 w 1071"/>
                <a:gd name="T3" fmla="*/ 1000 h 1071"/>
                <a:gd name="T4" fmla="*/ 267 w 1071"/>
                <a:gd name="T5" fmla="*/ 999 h 1071"/>
                <a:gd name="T6" fmla="*/ 240 w 1071"/>
                <a:gd name="T7" fmla="*/ 831 h 1071"/>
                <a:gd name="T8" fmla="*/ 76 w 1071"/>
                <a:gd name="T9" fmla="*/ 808 h 1071"/>
                <a:gd name="T10" fmla="*/ 68 w 1071"/>
                <a:gd name="T11" fmla="*/ 782 h 1071"/>
                <a:gd name="T12" fmla="*/ 6 w 1071"/>
                <a:gd name="T13" fmla="*/ 553 h 1071"/>
                <a:gd name="T14" fmla="*/ 0 w 1071"/>
                <a:gd name="T15" fmla="*/ 527 h 1071"/>
                <a:gd name="T16" fmla="*/ 71 w 1071"/>
                <a:gd name="T17" fmla="*/ 292 h 1071"/>
                <a:gd name="T18" fmla="*/ 72 w 1071"/>
                <a:gd name="T19" fmla="*/ 266 h 1071"/>
                <a:gd name="T20" fmla="*/ 93 w 1071"/>
                <a:gd name="T21" fmla="*/ 252 h 1071"/>
                <a:gd name="T22" fmla="*/ 257 w 1071"/>
                <a:gd name="T23" fmla="*/ 79 h 1071"/>
                <a:gd name="T24" fmla="*/ 281 w 1071"/>
                <a:gd name="T25" fmla="*/ 67 h 1071"/>
                <a:gd name="T26" fmla="*/ 512 w 1071"/>
                <a:gd name="T27" fmla="*/ 11 h 1071"/>
                <a:gd name="T28" fmla="*/ 542 w 1071"/>
                <a:gd name="T29" fmla="*/ 0 h 1071"/>
                <a:gd name="T30" fmla="*/ 777 w 1071"/>
                <a:gd name="T31" fmla="*/ 69 h 1071"/>
                <a:gd name="T32" fmla="*/ 804 w 1071"/>
                <a:gd name="T33" fmla="*/ 71 h 1071"/>
                <a:gd name="T34" fmla="*/ 817 w 1071"/>
                <a:gd name="T35" fmla="*/ 92 h 1071"/>
                <a:gd name="T36" fmla="*/ 990 w 1071"/>
                <a:gd name="T37" fmla="*/ 257 h 1071"/>
                <a:gd name="T38" fmla="*/ 1004 w 1071"/>
                <a:gd name="T39" fmla="*/ 280 h 1071"/>
                <a:gd name="T40" fmla="*/ 1060 w 1071"/>
                <a:gd name="T41" fmla="*/ 511 h 1071"/>
                <a:gd name="T42" fmla="*/ 1071 w 1071"/>
                <a:gd name="T43" fmla="*/ 535 h 1071"/>
                <a:gd name="T44" fmla="*/ 940 w 1071"/>
                <a:gd name="T45" fmla="*/ 643 h 1071"/>
                <a:gd name="T46" fmla="*/ 1003 w 1071"/>
                <a:gd name="T47" fmla="*/ 796 h 1071"/>
                <a:gd name="T48" fmla="*/ 984 w 1071"/>
                <a:gd name="T49" fmla="*/ 814 h 1071"/>
                <a:gd name="T50" fmla="*/ 816 w 1071"/>
                <a:gd name="T51" fmla="*/ 984 h 1071"/>
                <a:gd name="T52" fmla="*/ 797 w 1071"/>
                <a:gd name="T53" fmla="*/ 1001 h 1071"/>
                <a:gd name="T54" fmla="*/ 558 w 1071"/>
                <a:gd name="T55" fmla="*/ 1058 h 1071"/>
                <a:gd name="T56" fmla="*/ 536 w 1071"/>
                <a:gd name="T57" fmla="*/ 1071 h 1071"/>
                <a:gd name="T58" fmla="*/ 450 w 1071"/>
                <a:gd name="T59" fmla="*/ 878 h 1071"/>
                <a:gd name="T60" fmla="*/ 612 w 1071"/>
                <a:gd name="T61" fmla="*/ 887 h 1071"/>
                <a:gd name="T62" fmla="*/ 632 w 1071"/>
                <a:gd name="T63" fmla="*/ 875 h 1071"/>
                <a:gd name="T64" fmla="*/ 777 w 1071"/>
                <a:gd name="T65" fmla="*/ 802 h 1071"/>
                <a:gd name="T66" fmla="*/ 786 w 1071"/>
                <a:gd name="T67" fmla="*/ 785 h 1071"/>
                <a:gd name="T68" fmla="*/ 933 w 1071"/>
                <a:gd name="T69" fmla="*/ 763 h 1071"/>
                <a:gd name="T70" fmla="*/ 876 w 1071"/>
                <a:gd name="T71" fmla="*/ 630 h 1071"/>
                <a:gd name="T72" fmla="*/ 888 w 1071"/>
                <a:gd name="T73" fmla="*/ 610 h 1071"/>
                <a:gd name="T74" fmla="*/ 881 w 1071"/>
                <a:gd name="T75" fmla="*/ 451 h 1071"/>
                <a:gd name="T76" fmla="*/ 877 w 1071"/>
                <a:gd name="T77" fmla="*/ 429 h 1071"/>
                <a:gd name="T78" fmla="*/ 799 w 1071"/>
                <a:gd name="T79" fmla="*/ 292 h 1071"/>
                <a:gd name="T80" fmla="*/ 780 w 1071"/>
                <a:gd name="T81" fmla="*/ 277 h 1071"/>
                <a:gd name="T82" fmla="*/ 647 w 1071"/>
                <a:gd name="T83" fmla="*/ 191 h 1071"/>
                <a:gd name="T84" fmla="*/ 623 w 1071"/>
                <a:gd name="T85" fmla="*/ 191 h 1071"/>
                <a:gd name="T86" fmla="*/ 460 w 1071"/>
                <a:gd name="T87" fmla="*/ 181 h 1071"/>
                <a:gd name="T88" fmla="*/ 444 w 1071"/>
                <a:gd name="T89" fmla="*/ 193 h 1071"/>
                <a:gd name="T90" fmla="*/ 306 w 1071"/>
                <a:gd name="T91" fmla="*/ 137 h 1071"/>
                <a:gd name="T92" fmla="*/ 288 w 1071"/>
                <a:gd name="T93" fmla="*/ 281 h 1071"/>
                <a:gd name="T94" fmla="*/ 269 w 1071"/>
                <a:gd name="T95" fmla="*/ 292 h 1071"/>
                <a:gd name="T96" fmla="*/ 195 w 1071"/>
                <a:gd name="T97" fmla="*/ 434 h 1071"/>
                <a:gd name="T98" fmla="*/ 186 w 1071"/>
                <a:gd name="T99" fmla="*/ 455 h 1071"/>
                <a:gd name="T100" fmla="*/ 186 w 1071"/>
                <a:gd name="T101" fmla="*/ 613 h 1071"/>
                <a:gd name="T102" fmla="*/ 195 w 1071"/>
                <a:gd name="T103" fmla="*/ 635 h 1071"/>
                <a:gd name="T104" fmla="*/ 269 w 1071"/>
                <a:gd name="T105" fmla="*/ 776 h 1071"/>
                <a:gd name="T106" fmla="*/ 288 w 1071"/>
                <a:gd name="T107" fmla="*/ 788 h 1071"/>
                <a:gd name="T108" fmla="*/ 425 w 1071"/>
                <a:gd name="T109" fmla="*/ 878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1" h="1071">
                  <a:moveTo>
                    <a:pt x="536" y="1071"/>
                  </a:moveTo>
                  <a:lnTo>
                    <a:pt x="536" y="1071"/>
                  </a:lnTo>
                  <a:lnTo>
                    <a:pt x="536" y="1071"/>
                  </a:lnTo>
                  <a:lnTo>
                    <a:pt x="529" y="1069"/>
                  </a:lnTo>
                  <a:lnTo>
                    <a:pt x="522" y="1067"/>
                  </a:lnTo>
                  <a:lnTo>
                    <a:pt x="517" y="1063"/>
                  </a:lnTo>
                  <a:lnTo>
                    <a:pt x="512" y="1058"/>
                  </a:lnTo>
                  <a:lnTo>
                    <a:pt x="428" y="939"/>
                  </a:lnTo>
                  <a:lnTo>
                    <a:pt x="293" y="1000"/>
                  </a:lnTo>
                  <a:lnTo>
                    <a:pt x="293" y="1000"/>
                  </a:lnTo>
                  <a:lnTo>
                    <a:pt x="287" y="1001"/>
                  </a:lnTo>
                  <a:lnTo>
                    <a:pt x="281" y="1002"/>
                  </a:lnTo>
                  <a:lnTo>
                    <a:pt x="273" y="1001"/>
                  </a:lnTo>
                  <a:lnTo>
                    <a:pt x="267" y="999"/>
                  </a:lnTo>
                  <a:lnTo>
                    <a:pt x="267" y="999"/>
                  </a:lnTo>
                  <a:lnTo>
                    <a:pt x="262" y="995"/>
                  </a:lnTo>
                  <a:lnTo>
                    <a:pt x="257" y="989"/>
                  </a:lnTo>
                  <a:lnTo>
                    <a:pt x="255" y="984"/>
                  </a:lnTo>
                  <a:lnTo>
                    <a:pt x="254" y="976"/>
                  </a:lnTo>
                  <a:lnTo>
                    <a:pt x="240" y="831"/>
                  </a:lnTo>
                  <a:lnTo>
                    <a:pt x="93" y="816"/>
                  </a:lnTo>
                  <a:lnTo>
                    <a:pt x="93" y="816"/>
                  </a:lnTo>
                  <a:lnTo>
                    <a:pt x="87" y="814"/>
                  </a:lnTo>
                  <a:lnTo>
                    <a:pt x="81" y="812"/>
                  </a:lnTo>
                  <a:lnTo>
                    <a:pt x="76" y="808"/>
                  </a:lnTo>
                  <a:lnTo>
                    <a:pt x="72" y="802"/>
                  </a:lnTo>
                  <a:lnTo>
                    <a:pt x="72" y="802"/>
                  </a:lnTo>
                  <a:lnTo>
                    <a:pt x="68" y="796"/>
                  </a:lnTo>
                  <a:lnTo>
                    <a:pt x="68" y="790"/>
                  </a:lnTo>
                  <a:lnTo>
                    <a:pt x="68" y="782"/>
                  </a:lnTo>
                  <a:lnTo>
                    <a:pt x="71" y="776"/>
                  </a:lnTo>
                  <a:lnTo>
                    <a:pt x="132" y="643"/>
                  </a:lnTo>
                  <a:lnTo>
                    <a:pt x="11" y="557"/>
                  </a:lnTo>
                  <a:lnTo>
                    <a:pt x="11" y="557"/>
                  </a:lnTo>
                  <a:lnTo>
                    <a:pt x="6" y="553"/>
                  </a:lnTo>
                  <a:lnTo>
                    <a:pt x="2" y="547"/>
                  </a:lnTo>
                  <a:lnTo>
                    <a:pt x="0" y="541"/>
                  </a:lnTo>
                  <a:lnTo>
                    <a:pt x="0" y="535"/>
                  </a:lnTo>
                  <a:lnTo>
                    <a:pt x="0" y="535"/>
                  </a:lnTo>
                  <a:lnTo>
                    <a:pt x="0" y="527"/>
                  </a:lnTo>
                  <a:lnTo>
                    <a:pt x="2" y="521"/>
                  </a:lnTo>
                  <a:lnTo>
                    <a:pt x="6" y="516"/>
                  </a:lnTo>
                  <a:lnTo>
                    <a:pt x="11" y="511"/>
                  </a:lnTo>
                  <a:lnTo>
                    <a:pt x="132" y="426"/>
                  </a:lnTo>
                  <a:lnTo>
                    <a:pt x="71" y="292"/>
                  </a:lnTo>
                  <a:lnTo>
                    <a:pt x="71" y="292"/>
                  </a:lnTo>
                  <a:lnTo>
                    <a:pt x="68" y="286"/>
                  </a:lnTo>
                  <a:lnTo>
                    <a:pt x="68" y="280"/>
                  </a:lnTo>
                  <a:lnTo>
                    <a:pt x="68" y="272"/>
                  </a:lnTo>
                  <a:lnTo>
                    <a:pt x="72" y="266"/>
                  </a:lnTo>
                  <a:lnTo>
                    <a:pt x="72" y="266"/>
                  </a:lnTo>
                  <a:lnTo>
                    <a:pt x="76" y="261"/>
                  </a:lnTo>
                  <a:lnTo>
                    <a:pt x="81" y="257"/>
                  </a:lnTo>
                  <a:lnTo>
                    <a:pt x="87" y="253"/>
                  </a:lnTo>
                  <a:lnTo>
                    <a:pt x="93" y="252"/>
                  </a:lnTo>
                  <a:lnTo>
                    <a:pt x="240" y="239"/>
                  </a:lnTo>
                  <a:lnTo>
                    <a:pt x="254" y="92"/>
                  </a:lnTo>
                  <a:lnTo>
                    <a:pt x="254" y="92"/>
                  </a:lnTo>
                  <a:lnTo>
                    <a:pt x="255" y="86"/>
                  </a:lnTo>
                  <a:lnTo>
                    <a:pt x="257" y="79"/>
                  </a:lnTo>
                  <a:lnTo>
                    <a:pt x="262" y="74"/>
                  </a:lnTo>
                  <a:lnTo>
                    <a:pt x="267" y="71"/>
                  </a:lnTo>
                  <a:lnTo>
                    <a:pt x="267" y="71"/>
                  </a:lnTo>
                  <a:lnTo>
                    <a:pt x="273" y="68"/>
                  </a:lnTo>
                  <a:lnTo>
                    <a:pt x="281" y="67"/>
                  </a:lnTo>
                  <a:lnTo>
                    <a:pt x="287" y="67"/>
                  </a:lnTo>
                  <a:lnTo>
                    <a:pt x="293" y="69"/>
                  </a:lnTo>
                  <a:lnTo>
                    <a:pt x="428" y="130"/>
                  </a:lnTo>
                  <a:lnTo>
                    <a:pt x="512" y="11"/>
                  </a:lnTo>
                  <a:lnTo>
                    <a:pt x="512" y="11"/>
                  </a:lnTo>
                  <a:lnTo>
                    <a:pt x="517" y="6"/>
                  </a:lnTo>
                  <a:lnTo>
                    <a:pt x="522" y="2"/>
                  </a:lnTo>
                  <a:lnTo>
                    <a:pt x="529" y="0"/>
                  </a:lnTo>
                  <a:lnTo>
                    <a:pt x="536" y="0"/>
                  </a:lnTo>
                  <a:lnTo>
                    <a:pt x="542" y="0"/>
                  </a:lnTo>
                  <a:lnTo>
                    <a:pt x="548" y="2"/>
                  </a:lnTo>
                  <a:lnTo>
                    <a:pt x="555" y="6"/>
                  </a:lnTo>
                  <a:lnTo>
                    <a:pt x="558" y="11"/>
                  </a:lnTo>
                  <a:lnTo>
                    <a:pt x="644" y="130"/>
                  </a:lnTo>
                  <a:lnTo>
                    <a:pt x="777" y="69"/>
                  </a:lnTo>
                  <a:lnTo>
                    <a:pt x="777" y="69"/>
                  </a:lnTo>
                  <a:lnTo>
                    <a:pt x="784" y="67"/>
                  </a:lnTo>
                  <a:lnTo>
                    <a:pt x="791" y="67"/>
                  </a:lnTo>
                  <a:lnTo>
                    <a:pt x="797" y="68"/>
                  </a:lnTo>
                  <a:lnTo>
                    <a:pt x="804" y="71"/>
                  </a:lnTo>
                  <a:lnTo>
                    <a:pt x="804" y="71"/>
                  </a:lnTo>
                  <a:lnTo>
                    <a:pt x="808" y="74"/>
                  </a:lnTo>
                  <a:lnTo>
                    <a:pt x="813" y="79"/>
                  </a:lnTo>
                  <a:lnTo>
                    <a:pt x="816" y="86"/>
                  </a:lnTo>
                  <a:lnTo>
                    <a:pt x="817" y="92"/>
                  </a:lnTo>
                  <a:lnTo>
                    <a:pt x="832" y="239"/>
                  </a:lnTo>
                  <a:lnTo>
                    <a:pt x="978" y="252"/>
                  </a:lnTo>
                  <a:lnTo>
                    <a:pt x="978" y="252"/>
                  </a:lnTo>
                  <a:lnTo>
                    <a:pt x="984" y="253"/>
                  </a:lnTo>
                  <a:lnTo>
                    <a:pt x="990" y="257"/>
                  </a:lnTo>
                  <a:lnTo>
                    <a:pt x="995" y="261"/>
                  </a:lnTo>
                  <a:lnTo>
                    <a:pt x="1000" y="266"/>
                  </a:lnTo>
                  <a:lnTo>
                    <a:pt x="1000" y="266"/>
                  </a:lnTo>
                  <a:lnTo>
                    <a:pt x="1003" y="272"/>
                  </a:lnTo>
                  <a:lnTo>
                    <a:pt x="1004" y="280"/>
                  </a:lnTo>
                  <a:lnTo>
                    <a:pt x="1003" y="286"/>
                  </a:lnTo>
                  <a:lnTo>
                    <a:pt x="1001" y="292"/>
                  </a:lnTo>
                  <a:lnTo>
                    <a:pt x="940" y="426"/>
                  </a:lnTo>
                  <a:lnTo>
                    <a:pt x="1060" y="511"/>
                  </a:lnTo>
                  <a:lnTo>
                    <a:pt x="1060" y="511"/>
                  </a:lnTo>
                  <a:lnTo>
                    <a:pt x="1065" y="516"/>
                  </a:lnTo>
                  <a:lnTo>
                    <a:pt x="1069" y="521"/>
                  </a:lnTo>
                  <a:lnTo>
                    <a:pt x="1071" y="527"/>
                  </a:lnTo>
                  <a:lnTo>
                    <a:pt x="1071" y="535"/>
                  </a:lnTo>
                  <a:lnTo>
                    <a:pt x="1071" y="535"/>
                  </a:lnTo>
                  <a:lnTo>
                    <a:pt x="1071" y="541"/>
                  </a:lnTo>
                  <a:lnTo>
                    <a:pt x="1069" y="547"/>
                  </a:lnTo>
                  <a:lnTo>
                    <a:pt x="1065" y="553"/>
                  </a:lnTo>
                  <a:lnTo>
                    <a:pt x="1060" y="557"/>
                  </a:lnTo>
                  <a:lnTo>
                    <a:pt x="940" y="643"/>
                  </a:lnTo>
                  <a:lnTo>
                    <a:pt x="1001" y="776"/>
                  </a:lnTo>
                  <a:lnTo>
                    <a:pt x="1001" y="776"/>
                  </a:lnTo>
                  <a:lnTo>
                    <a:pt x="1003" y="782"/>
                  </a:lnTo>
                  <a:lnTo>
                    <a:pt x="1004" y="790"/>
                  </a:lnTo>
                  <a:lnTo>
                    <a:pt x="1003" y="796"/>
                  </a:lnTo>
                  <a:lnTo>
                    <a:pt x="1000" y="802"/>
                  </a:lnTo>
                  <a:lnTo>
                    <a:pt x="1000" y="802"/>
                  </a:lnTo>
                  <a:lnTo>
                    <a:pt x="995" y="808"/>
                  </a:lnTo>
                  <a:lnTo>
                    <a:pt x="990" y="812"/>
                  </a:lnTo>
                  <a:lnTo>
                    <a:pt x="984" y="814"/>
                  </a:lnTo>
                  <a:lnTo>
                    <a:pt x="978" y="816"/>
                  </a:lnTo>
                  <a:lnTo>
                    <a:pt x="832" y="831"/>
                  </a:lnTo>
                  <a:lnTo>
                    <a:pt x="817" y="976"/>
                  </a:lnTo>
                  <a:lnTo>
                    <a:pt x="817" y="976"/>
                  </a:lnTo>
                  <a:lnTo>
                    <a:pt x="816" y="984"/>
                  </a:lnTo>
                  <a:lnTo>
                    <a:pt x="813" y="989"/>
                  </a:lnTo>
                  <a:lnTo>
                    <a:pt x="808" y="995"/>
                  </a:lnTo>
                  <a:lnTo>
                    <a:pt x="804" y="999"/>
                  </a:lnTo>
                  <a:lnTo>
                    <a:pt x="804" y="999"/>
                  </a:lnTo>
                  <a:lnTo>
                    <a:pt x="797" y="1001"/>
                  </a:lnTo>
                  <a:lnTo>
                    <a:pt x="791" y="1002"/>
                  </a:lnTo>
                  <a:lnTo>
                    <a:pt x="784" y="1001"/>
                  </a:lnTo>
                  <a:lnTo>
                    <a:pt x="777" y="1000"/>
                  </a:lnTo>
                  <a:lnTo>
                    <a:pt x="644" y="939"/>
                  </a:lnTo>
                  <a:lnTo>
                    <a:pt x="558" y="1058"/>
                  </a:lnTo>
                  <a:lnTo>
                    <a:pt x="558" y="1058"/>
                  </a:lnTo>
                  <a:lnTo>
                    <a:pt x="555" y="1063"/>
                  </a:lnTo>
                  <a:lnTo>
                    <a:pt x="548" y="1067"/>
                  </a:lnTo>
                  <a:lnTo>
                    <a:pt x="542" y="1069"/>
                  </a:lnTo>
                  <a:lnTo>
                    <a:pt x="536" y="1071"/>
                  </a:lnTo>
                  <a:lnTo>
                    <a:pt x="536" y="1071"/>
                  </a:lnTo>
                  <a:close/>
                  <a:moveTo>
                    <a:pt x="436" y="874"/>
                  </a:moveTo>
                  <a:lnTo>
                    <a:pt x="436" y="874"/>
                  </a:lnTo>
                  <a:lnTo>
                    <a:pt x="443" y="875"/>
                  </a:lnTo>
                  <a:lnTo>
                    <a:pt x="450" y="878"/>
                  </a:lnTo>
                  <a:lnTo>
                    <a:pt x="455" y="882"/>
                  </a:lnTo>
                  <a:lnTo>
                    <a:pt x="460" y="887"/>
                  </a:lnTo>
                  <a:lnTo>
                    <a:pt x="536" y="992"/>
                  </a:lnTo>
                  <a:lnTo>
                    <a:pt x="612" y="887"/>
                  </a:lnTo>
                  <a:lnTo>
                    <a:pt x="612" y="887"/>
                  </a:lnTo>
                  <a:lnTo>
                    <a:pt x="614" y="883"/>
                  </a:lnTo>
                  <a:lnTo>
                    <a:pt x="618" y="879"/>
                  </a:lnTo>
                  <a:lnTo>
                    <a:pt x="623" y="878"/>
                  </a:lnTo>
                  <a:lnTo>
                    <a:pt x="627" y="875"/>
                  </a:lnTo>
                  <a:lnTo>
                    <a:pt x="632" y="875"/>
                  </a:lnTo>
                  <a:lnTo>
                    <a:pt x="637" y="875"/>
                  </a:lnTo>
                  <a:lnTo>
                    <a:pt x="642" y="875"/>
                  </a:lnTo>
                  <a:lnTo>
                    <a:pt x="647" y="878"/>
                  </a:lnTo>
                  <a:lnTo>
                    <a:pt x="765" y="931"/>
                  </a:lnTo>
                  <a:lnTo>
                    <a:pt x="777" y="802"/>
                  </a:lnTo>
                  <a:lnTo>
                    <a:pt x="777" y="802"/>
                  </a:lnTo>
                  <a:lnTo>
                    <a:pt x="779" y="797"/>
                  </a:lnTo>
                  <a:lnTo>
                    <a:pt x="780" y="792"/>
                  </a:lnTo>
                  <a:lnTo>
                    <a:pt x="782" y="788"/>
                  </a:lnTo>
                  <a:lnTo>
                    <a:pt x="786" y="785"/>
                  </a:lnTo>
                  <a:lnTo>
                    <a:pt x="790" y="781"/>
                  </a:lnTo>
                  <a:lnTo>
                    <a:pt x="794" y="778"/>
                  </a:lnTo>
                  <a:lnTo>
                    <a:pt x="799" y="777"/>
                  </a:lnTo>
                  <a:lnTo>
                    <a:pt x="804" y="776"/>
                  </a:lnTo>
                  <a:lnTo>
                    <a:pt x="933" y="763"/>
                  </a:lnTo>
                  <a:lnTo>
                    <a:pt x="878" y="645"/>
                  </a:lnTo>
                  <a:lnTo>
                    <a:pt x="878" y="645"/>
                  </a:lnTo>
                  <a:lnTo>
                    <a:pt x="877" y="640"/>
                  </a:lnTo>
                  <a:lnTo>
                    <a:pt x="876" y="635"/>
                  </a:lnTo>
                  <a:lnTo>
                    <a:pt x="876" y="630"/>
                  </a:lnTo>
                  <a:lnTo>
                    <a:pt x="877" y="625"/>
                  </a:lnTo>
                  <a:lnTo>
                    <a:pt x="878" y="622"/>
                  </a:lnTo>
                  <a:lnTo>
                    <a:pt x="881" y="617"/>
                  </a:lnTo>
                  <a:lnTo>
                    <a:pt x="884" y="613"/>
                  </a:lnTo>
                  <a:lnTo>
                    <a:pt x="888" y="610"/>
                  </a:lnTo>
                  <a:lnTo>
                    <a:pt x="994" y="535"/>
                  </a:lnTo>
                  <a:lnTo>
                    <a:pt x="888" y="459"/>
                  </a:lnTo>
                  <a:lnTo>
                    <a:pt x="888" y="459"/>
                  </a:lnTo>
                  <a:lnTo>
                    <a:pt x="884" y="455"/>
                  </a:lnTo>
                  <a:lnTo>
                    <a:pt x="881" y="451"/>
                  </a:lnTo>
                  <a:lnTo>
                    <a:pt x="878" y="448"/>
                  </a:lnTo>
                  <a:lnTo>
                    <a:pt x="877" y="443"/>
                  </a:lnTo>
                  <a:lnTo>
                    <a:pt x="876" y="438"/>
                  </a:lnTo>
                  <a:lnTo>
                    <a:pt x="876" y="434"/>
                  </a:lnTo>
                  <a:lnTo>
                    <a:pt x="877" y="429"/>
                  </a:lnTo>
                  <a:lnTo>
                    <a:pt x="878" y="424"/>
                  </a:lnTo>
                  <a:lnTo>
                    <a:pt x="933" y="304"/>
                  </a:lnTo>
                  <a:lnTo>
                    <a:pt x="804" y="292"/>
                  </a:lnTo>
                  <a:lnTo>
                    <a:pt x="804" y="292"/>
                  </a:lnTo>
                  <a:lnTo>
                    <a:pt x="799" y="292"/>
                  </a:lnTo>
                  <a:lnTo>
                    <a:pt x="794" y="290"/>
                  </a:lnTo>
                  <a:lnTo>
                    <a:pt x="790" y="287"/>
                  </a:lnTo>
                  <a:lnTo>
                    <a:pt x="786" y="285"/>
                  </a:lnTo>
                  <a:lnTo>
                    <a:pt x="782" y="281"/>
                  </a:lnTo>
                  <a:lnTo>
                    <a:pt x="780" y="277"/>
                  </a:lnTo>
                  <a:lnTo>
                    <a:pt x="779" y="272"/>
                  </a:lnTo>
                  <a:lnTo>
                    <a:pt x="777" y="267"/>
                  </a:lnTo>
                  <a:lnTo>
                    <a:pt x="765" y="137"/>
                  </a:lnTo>
                  <a:lnTo>
                    <a:pt x="647" y="191"/>
                  </a:lnTo>
                  <a:lnTo>
                    <a:pt x="647" y="191"/>
                  </a:lnTo>
                  <a:lnTo>
                    <a:pt x="642" y="193"/>
                  </a:lnTo>
                  <a:lnTo>
                    <a:pt x="637" y="194"/>
                  </a:lnTo>
                  <a:lnTo>
                    <a:pt x="632" y="194"/>
                  </a:lnTo>
                  <a:lnTo>
                    <a:pt x="627" y="193"/>
                  </a:lnTo>
                  <a:lnTo>
                    <a:pt x="623" y="191"/>
                  </a:lnTo>
                  <a:lnTo>
                    <a:pt x="618" y="189"/>
                  </a:lnTo>
                  <a:lnTo>
                    <a:pt x="614" y="186"/>
                  </a:lnTo>
                  <a:lnTo>
                    <a:pt x="612" y="181"/>
                  </a:lnTo>
                  <a:lnTo>
                    <a:pt x="536" y="76"/>
                  </a:lnTo>
                  <a:lnTo>
                    <a:pt x="460" y="181"/>
                  </a:lnTo>
                  <a:lnTo>
                    <a:pt x="460" y="181"/>
                  </a:lnTo>
                  <a:lnTo>
                    <a:pt x="456" y="186"/>
                  </a:lnTo>
                  <a:lnTo>
                    <a:pt x="453" y="189"/>
                  </a:lnTo>
                  <a:lnTo>
                    <a:pt x="449" y="191"/>
                  </a:lnTo>
                  <a:lnTo>
                    <a:pt x="444" y="193"/>
                  </a:lnTo>
                  <a:lnTo>
                    <a:pt x="439" y="194"/>
                  </a:lnTo>
                  <a:lnTo>
                    <a:pt x="434" y="194"/>
                  </a:lnTo>
                  <a:lnTo>
                    <a:pt x="430" y="193"/>
                  </a:lnTo>
                  <a:lnTo>
                    <a:pt x="425" y="191"/>
                  </a:lnTo>
                  <a:lnTo>
                    <a:pt x="306" y="137"/>
                  </a:lnTo>
                  <a:lnTo>
                    <a:pt x="293" y="267"/>
                  </a:lnTo>
                  <a:lnTo>
                    <a:pt x="293" y="267"/>
                  </a:lnTo>
                  <a:lnTo>
                    <a:pt x="293" y="272"/>
                  </a:lnTo>
                  <a:lnTo>
                    <a:pt x="291" y="277"/>
                  </a:lnTo>
                  <a:lnTo>
                    <a:pt x="288" y="281"/>
                  </a:lnTo>
                  <a:lnTo>
                    <a:pt x="286" y="285"/>
                  </a:lnTo>
                  <a:lnTo>
                    <a:pt x="282" y="287"/>
                  </a:lnTo>
                  <a:lnTo>
                    <a:pt x="277" y="290"/>
                  </a:lnTo>
                  <a:lnTo>
                    <a:pt x="273" y="292"/>
                  </a:lnTo>
                  <a:lnTo>
                    <a:pt x="269" y="292"/>
                  </a:lnTo>
                  <a:lnTo>
                    <a:pt x="138" y="304"/>
                  </a:lnTo>
                  <a:lnTo>
                    <a:pt x="193" y="424"/>
                  </a:lnTo>
                  <a:lnTo>
                    <a:pt x="193" y="424"/>
                  </a:lnTo>
                  <a:lnTo>
                    <a:pt x="194" y="429"/>
                  </a:lnTo>
                  <a:lnTo>
                    <a:pt x="195" y="434"/>
                  </a:lnTo>
                  <a:lnTo>
                    <a:pt x="195" y="438"/>
                  </a:lnTo>
                  <a:lnTo>
                    <a:pt x="194" y="443"/>
                  </a:lnTo>
                  <a:lnTo>
                    <a:pt x="193" y="448"/>
                  </a:lnTo>
                  <a:lnTo>
                    <a:pt x="190" y="451"/>
                  </a:lnTo>
                  <a:lnTo>
                    <a:pt x="186" y="455"/>
                  </a:lnTo>
                  <a:lnTo>
                    <a:pt x="183" y="459"/>
                  </a:lnTo>
                  <a:lnTo>
                    <a:pt x="77" y="535"/>
                  </a:lnTo>
                  <a:lnTo>
                    <a:pt x="183" y="610"/>
                  </a:lnTo>
                  <a:lnTo>
                    <a:pt x="183" y="610"/>
                  </a:lnTo>
                  <a:lnTo>
                    <a:pt x="186" y="613"/>
                  </a:lnTo>
                  <a:lnTo>
                    <a:pt x="190" y="617"/>
                  </a:lnTo>
                  <a:lnTo>
                    <a:pt x="193" y="622"/>
                  </a:lnTo>
                  <a:lnTo>
                    <a:pt x="194" y="625"/>
                  </a:lnTo>
                  <a:lnTo>
                    <a:pt x="195" y="630"/>
                  </a:lnTo>
                  <a:lnTo>
                    <a:pt x="195" y="635"/>
                  </a:lnTo>
                  <a:lnTo>
                    <a:pt x="194" y="640"/>
                  </a:lnTo>
                  <a:lnTo>
                    <a:pt x="193" y="645"/>
                  </a:lnTo>
                  <a:lnTo>
                    <a:pt x="138" y="763"/>
                  </a:lnTo>
                  <a:lnTo>
                    <a:pt x="269" y="776"/>
                  </a:lnTo>
                  <a:lnTo>
                    <a:pt x="269" y="776"/>
                  </a:lnTo>
                  <a:lnTo>
                    <a:pt x="273" y="777"/>
                  </a:lnTo>
                  <a:lnTo>
                    <a:pt x="277" y="778"/>
                  </a:lnTo>
                  <a:lnTo>
                    <a:pt x="282" y="781"/>
                  </a:lnTo>
                  <a:lnTo>
                    <a:pt x="286" y="785"/>
                  </a:lnTo>
                  <a:lnTo>
                    <a:pt x="288" y="788"/>
                  </a:lnTo>
                  <a:lnTo>
                    <a:pt x="291" y="792"/>
                  </a:lnTo>
                  <a:lnTo>
                    <a:pt x="293" y="797"/>
                  </a:lnTo>
                  <a:lnTo>
                    <a:pt x="293" y="802"/>
                  </a:lnTo>
                  <a:lnTo>
                    <a:pt x="306" y="931"/>
                  </a:lnTo>
                  <a:lnTo>
                    <a:pt x="425" y="878"/>
                  </a:lnTo>
                  <a:lnTo>
                    <a:pt x="425" y="878"/>
                  </a:lnTo>
                  <a:lnTo>
                    <a:pt x="430" y="875"/>
                  </a:lnTo>
                  <a:lnTo>
                    <a:pt x="436" y="874"/>
                  </a:lnTo>
                  <a:lnTo>
                    <a:pt x="436" y="87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2" name="Freeform 17">
              <a:extLst>
                <a:ext uri="{FF2B5EF4-FFF2-40B4-BE49-F238E27FC236}">
                  <a16:creationId xmlns:a16="http://schemas.microsoft.com/office/drawing/2014/main" xmlns="" id="{99D41016-1D61-43AA-B507-255D008D0986}"/>
                </a:ext>
              </a:extLst>
            </p:cNvPr>
            <p:cNvSpPr>
              <a:spLocks/>
            </p:cNvSpPr>
            <p:nvPr/>
          </p:nvSpPr>
          <p:spPr bwMode="auto">
            <a:xfrm>
              <a:off x="-1549400" y="1811338"/>
              <a:ext cx="230188" cy="366713"/>
            </a:xfrm>
            <a:custGeom>
              <a:avLst/>
              <a:gdLst>
                <a:gd name="T0" fmla="*/ 47 w 145"/>
                <a:gd name="T1" fmla="*/ 102 h 231"/>
                <a:gd name="T2" fmla="*/ 47 w 145"/>
                <a:gd name="T3" fmla="*/ 102 h 231"/>
                <a:gd name="T4" fmla="*/ 52 w 145"/>
                <a:gd name="T5" fmla="*/ 231 h 231"/>
                <a:gd name="T6" fmla="*/ 0 w 145"/>
                <a:gd name="T7" fmla="*/ 231 h 231"/>
                <a:gd name="T8" fmla="*/ 0 w 145"/>
                <a:gd name="T9" fmla="*/ 0 h 231"/>
                <a:gd name="T10" fmla="*/ 56 w 145"/>
                <a:gd name="T11" fmla="*/ 0 h 231"/>
                <a:gd name="T12" fmla="*/ 98 w 145"/>
                <a:gd name="T13" fmla="*/ 129 h 231"/>
                <a:gd name="T14" fmla="*/ 98 w 145"/>
                <a:gd name="T15" fmla="*/ 129 h 231"/>
                <a:gd name="T16" fmla="*/ 93 w 145"/>
                <a:gd name="T17" fmla="*/ 0 h 231"/>
                <a:gd name="T18" fmla="*/ 145 w 145"/>
                <a:gd name="T19" fmla="*/ 0 h 231"/>
                <a:gd name="T20" fmla="*/ 145 w 145"/>
                <a:gd name="T21" fmla="*/ 231 h 231"/>
                <a:gd name="T22" fmla="*/ 89 w 145"/>
                <a:gd name="T23" fmla="*/ 231 h 231"/>
                <a:gd name="T24" fmla="*/ 47 w 145"/>
                <a:gd name="T25" fmla="*/ 10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231">
                  <a:moveTo>
                    <a:pt x="47" y="102"/>
                  </a:moveTo>
                  <a:lnTo>
                    <a:pt x="47" y="102"/>
                  </a:lnTo>
                  <a:lnTo>
                    <a:pt x="52" y="231"/>
                  </a:lnTo>
                  <a:lnTo>
                    <a:pt x="0" y="231"/>
                  </a:lnTo>
                  <a:lnTo>
                    <a:pt x="0" y="0"/>
                  </a:lnTo>
                  <a:lnTo>
                    <a:pt x="56" y="0"/>
                  </a:lnTo>
                  <a:lnTo>
                    <a:pt x="98" y="129"/>
                  </a:lnTo>
                  <a:lnTo>
                    <a:pt x="98" y="129"/>
                  </a:lnTo>
                  <a:lnTo>
                    <a:pt x="93" y="0"/>
                  </a:lnTo>
                  <a:lnTo>
                    <a:pt x="145" y="0"/>
                  </a:lnTo>
                  <a:lnTo>
                    <a:pt x="145" y="231"/>
                  </a:lnTo>
                  <a:lnTo>
                    <a:pt x="89" y="231"/>
                  </a:lnTo>
                  <a:lnTo>
                    <a:pt x="47" y="10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3" name="Freeform 18">
              <a:extLst>
                <a:ext uri="{FF2B5EF4-FFF2-40B4-BE49-F238E27FC236}">
                  <a16:creationId xmlns:a16="http://schemas.microsoft.com/office/drawing/2014/main" xmlns="" id="{664C3121-4643-4C68-93C9-55431C189B1B}"/>
                </a:ext>
              </a:extLst>
            </p:cNvPr>
            <p:cNvSpPr>
              <a:spLocks/>
            </p:cNvSpPr>
            <p:nvPr/>
          </p:nvSpPr>
          <p:spPr bwMode="auto">
            <a:xfrm>
              <a:off x="-1274763" y="1811338"/>
              <a:ext cx="201613" cy="366713"/>
            </a:xfrm>
            <a:custGeom>
              <a:avLst/>
              <a:gdLst>
                <a:gd name="T0" fmla="*/ 0 w 127"/>
                <a:gd name="T1" fmla="*/ 231 h 231"/>
                <a:gd name="T2" fmla="*/ 0 w 127"/>
                <a:gd name="T3" fmla="*/ 0 h 231"/>
                <a:gd name="T4" fmla="*/ 123 w 127"/>
                <a:gd name="T5" fmla="*/ 0 h 231"/>
                <a:gd name="T6" fmla="*/ 123 w 127"/>
                <a:gd name="T7" fmla="*/ 46 h 231"/>
                <a:gd name="T8" fmla="*/ 53 w 127"/>
                <a:gd name="T9" fmla="*/ 46 h 231"/>
                <a:gd name="T10" fmla="*/ 53 w 127"/>
                <a:gd name="T11" fmla="*/ 88 h 231"/>
                <a:gd name="T12" fmla="*/ 122 w 127"/>
                <a:gd name="T13" fmla="*/ 88 h 231"/>
                <a:gd name="T14" fmla="*/ 122 w 127"/>
                <a:gd name="T15" fmla="*/ 136 h 231"/>
                <a:gd name="T16" fmla="*/ 53 w 127"/>
                <a:gd name="T17" fmla="*/ 136 h 231"/>
                <a:gd name="T18" fmla="*/ 53 w 127"/>
                <a:gd name="T19" fmla="*/ 185 h 231"/>
                <a:gd name="T20" fmla="*/ 127 w 127"/>
                <a:gd name="T21" fmla="*/ 185 h 231"/>
                <a:gd name="T22" fmla="*/ 127 w 127"/>
                <a:gd name="T23" fmla="*/ 231 h 231"/>
                <a:gd name="T24" fmla="*/ 0 w 127"/>
                <a:gd name="T25"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231">
                  <a:moveTo>
                    <a:pt x="0" y="231"/>
                  </a:moveTo>
                  <a:lnTo>
                    <a:pt x="0" y="0"/>
                  </a:lnTo>
                  <a:lnTo>
                    <a:pt x="123" y="0"/>
                  </a:lnTo>
                  <a:lnTo>
                    <a:pt x="123" y="46"/>
                  </a:lnTo>
                  <a:lnTo>
                    <a:pt x="53" y="46"/>
                  </a:lnTo>
                  <a:lnTo>
                    <a:pt x="53" y="88"/>
                  </a:lnTo>
                  <a:lnTo>
                    <a:pt x="122" y="88"/>
                  </a:lnTo>
                  <a:lnTo>
                    <a:pt x="122" y="136"/>
                  </a:lnTo>
                  <a:lnTo>
                    <a:pt x="53" y="136"/>
                  </a:lnTo>
                  <a:lnTo>
                    <a:pt x="53" y="185"/>
                  </a:lnTo>
                  <a:lnTo>
                    <a:pt x="127" y="185"/>
                  </a:lnTo>
                  <a:lnTo>
                    <a:pt x="127" y="231"/>
                  </a:lnTo>
                  <a:lnTo>
                    <a:pt x="0" y="23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4" name="Freeform 19">
              <a:extLst>
                <a:ext uri="{FF2B5EF4-FFF2-40B4-BE49-F238E27FC236}">
                  <a16:creationId xmlns:a16="http://schemas.microsoft.com/office/drawing/2014/main" xmlns="" id="{4B7C9E54-5C3D-4F47-8A8B-84DE7485A379}"/>
                </a:ext>
              </a:extLst>
            </p:cNvPr>
            <p:cNvSpPr>
              <a:spLocks/>
            </p:cNvSpPr>
            <p:nvPr/>
          </p:nvSpPr>
          <p:spPr bwMode="auto">
            <a:xfrm>
              <a:off x="-1047750" y="1811338"/>
              <a:ext cx="368300" cy="366713"/>
            </a:xfrm>
            <a:custGeom>
              <a:avLst/>
              <a:gdLst>
                <a:gd name="T0" fmla="*/ 164 w 232"/>
                <a:gd name="T1" fmla="*/ 162 h 231"/>
                <a:gd name="T2" fmla="*/ 164 w 232"/>
                <a:gd name="T3" fmla="*/ 162 h 231"/>
                <a:gd name="T4" fmla="*/ 181 w 232"/>
                <a:gd name="T5" fmla="*/ 0 h 231"/>
                <a:gd name="T6" fmla="*/ 232 w 232"/>
                <a:gd name="T7" fmla="*/ 0 h 231"/>
                <a:gd name="T8" fmla="*/ 194 w 232"/>
                <a:gd name="T9" fmla="*/ 231 h 231"/>
                <a:gd name="T10" fmla="*/ 133 w 232"/>
                <a:gd name="T11" fmla="*/ 231 h 231"/>
                <a:gd name="T12" fmla="*/ 117 w 232"/>
                <a:gd name="T13" fmla="*/ 68 h 231"/>
                <a:gd name="T14" fmla="*/ 116 w 232"/>
                <a:gd name="T15" fmla="*/ 68 h 231"/>
                <a:gd name="T16" fmla="*/ 98 w 232"/>
                <a:gd name="T17" fmla="*/ 231 h 231"/>
                <a:gd name="T18" fmla="*/ 38 w 232"/>
                <a:gd name="T19" fmla="*/ 231 h 231"/>
                <a:gd name="T20" fmla="*/ 0 w 232"/>
                <a:gd name="T21" fmla="*/ 0 h 231"/>
                <a:gd name="T22" fmla="*/ 52 w 232"/>
                <a:gd name="T23" fmla="*/ 0 h 231"/>
                <a:gd name="T24" fmla="*/ 68 w 232"/>
                <a:gd name="T25" fmla="*/ 163 h 231"/>
                <a:gd name="T26" fmla="*/ 68 w 232"/>
                <a:gd name="T27" fmla="*/ 162 h 231"/>
                <a:gd name="T28" fmla="*/ 91 w 232"/>
                <a:gd name="T29" fmla="*/ 0 h 231"/>
                <a:gd name="T30" fmla="*/ 143 w 232"/>
                <a:gd name="T31" fmla="*/ 0 h 231"/>
                <a:gd name="T32" fmla="*/ 164 w 232"/>
                <a:gd name="T33" fmla="*/ 16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 h="231">
                  <a:moveTo>
                    <a:pt x="164" y="162"/>
                  </a:moveTo>
                  <a:lnTo>
                    <a:pt x="164" y="162"/>
                  </a:lnTo>
                  <a:lnTo>
                    <a:pt x="181" y="0"/>
                  </a:lnTo>
                  <a:lnTo>
                    <a:pt x="232" y="0"/>
                  </a:lnTo>
                  <a:lnTo>
                    <a:pt x="194" y="231"/>
                  </a:lnTo>
                  <a:lnTo>
                    <a:pt x="133" y="231"/>
                  </a:lnTo>
                  <a:lnTo>
                    <a:pt x="117" y="68"/>
                  </a:lnTo>
                  <a:lnTo>
                    <a:pt x="116" y="68"/>
                  </a:lnTo>
                  <a:lnTo>
                    <a:pt x="98" y="231"/>
                  </a:lnTo>
                  <a:lnTo>
                    <a:pt x="38" y="231"/>
                  </a:lnTo>
                  <a:lnTo>
                    <a:pt x="0" y="0"/>
                  </a:lnTo>
                  <a:lnTo>
                    <a:pt x="52" y="0"/>
                  </a:lnTo>
                  <a:lnTo>
                    <a:pt x="68" y="163"/>
                  </a:lnTo>
                  <a:lnTo>
                    <a:pt x="68" y="162"/>
                  </a:lnTo>
                  <a:lnTo>
                    <a:pt x="91" y="0"/>
                  </a:lnTo>
                  <a:lnTo>
                    <a:pt x="143" y="0"/>
                  </a:lnTo>
                  <a:lnTo>
                    <a:pt x="164" y="16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pic>
        <p:nvPicPr>
          <p:cNvPr id="19" name="Picture 2" descr="Risultati immagini per trader's joe logo">
            <a:extLst>
              <a:ext uri="{FF2B5EF4-FFF2-40B4-BE49-F238E27FC236}">
                <a16:creationId xmlns:a16="http://schemas.microsoft.com/office/drawing/2014/main" xmlns="" id="{E67CCEAA-4829-4285-9480-D3217DB653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0352" y="583327"/>
            <a:ext cx="2736666" cy="410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Risultati immagini per whole foods market logo">
            <a:extLst>
              <a:ext uri="{FF2B5EF4-FFF2-40B4-BE49-F238E27FC236}">
                <a16:creationId xmlns:a16="http://schemas.microsoft.com/office/drawing/2014/main" xmlns="" id="{81FF318F-6F43-47A5-8EC1-FD47243D9E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6658" y="329431"/>
            <a:ext cx="1343025" cy="9182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Risultati immagini per cvs pharmacy logo">
            <a:extLst>
              <a:ext uri="{FF2B5EF4-FFF2-40B4-BE49-F238E27FC236}">
                <a16:creationId xmlns:a16="http://schemas.microsoft.com/office/drawing/2014/main" xmlns="" id="{1F8C3F75-2C99-4880-8D44-614E09B331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36662" y="411957"/>
            <a:ext cx="1543050" cy="753241"/>
          </a:xfrm>
          <a:prstGeom prst="rect">
            <a:avLst/>
          </a:prstGeom>
          <a:noFill/>
          <a:extLst>
            <a:ext uri="{909E8E84-426E-40dd-AFC4-6F175D3DCCD1}">
              <a14:hiddenFill xmlns:a14="http://schemas.microsoft.com/office/drawing/2010/main">
                <a:solidFill>
                  <a:srgbClr val="FFFFFF"/>
                </a:solidFill>
              </a14:hiddenFill>
            </a:ext>
          </a:extLst>
        </p:spPr>
      </p:pic>
      <p:pic>
        <p:nvPicPr>
          <p:cNvPr id="27" name="Immagine 26">
            <a:extLst>
              <a:ext uri="{FF2B5EF4-FFF2-40B4-BE49-F238E27FC236}">
                <a16:creationId xmlns:a16="http://schemas.microsoft.com/office/drawing/2014/main" xmlns="" id="{E60CCF1F-D26C-485F-A113-A943CFC2F408}"/>
              </a:ext>
            </a:extLst>
          </p:cNvPr>
          <p:cNvPicPr>
            <a:picLocks noChangeAspect="1"/>
          </p:cNvPicPr>
          <p:nvPr/>
        </p:nvPicPr>
        <p:blipFill>
          <a:blip r:embed="rId9"/>
          <a:stretch>
            <a:fillRect/>
          </a:stretch>
        </p:blipFill>
        <p:spPr>
          <a:xfrm>
            <a:off x="114214" y="304031"/>
            <a:ext cx="3200677" cy="3298222"/>
          </a:xfrm>
          <a:prstGeom prst="rect">
            <a:avLst/>
          </a:prstGeom>
        </p:spPr>
      </p:pic>
    </p:spTree>
    <p:extLst>
      <p:ext uri="{BB962C8B-B14F-4D97-AF65-F5344CB8AC3E}">
        <p14:creationId xmlns:p14="http://schemas.microsoft.com/office/powerpoint/2010/main" val="724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5">
            <a:extLst>
              <a:ext uri="{FF2B5EF4-FFF2-40B4-BE49-F238E27FC236}">
                <a16:creationId xmlns:a16="http://schemas.microsoft.com/office/drawing/2014/main" xmlns="" id="{FD957238-355B-4489-BCAE-346DD351AF0B}"/>
              </a:ext>
            </a:extLst>
          </p:cNvPr>
          <p:cNvSpPr/>
          <p:nvPr/>
        </p:nvSpPr>
        <p:spPr>
          <a:xfrm>
            <a:off x="-3492" y="0"/>
            <a:ext cx="3272350" cy="61086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xmlns="" id="{D1F7D754-90A0-4ECA-A74B-F281A017FE62}"/>
              </a:ext>
            </a:extLst>
          </p:cNvPr>
          <p:cNvSpPr/>
          <p:nvPr/>
        </p:nvSpPr>
        <p:spPr>
          <a:xfrm>
            <a:off x="3268858" y="-33410"/>
            <a:ext cx="2979542" cy="6142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xmlns="" id="{D2ACF433-6049-4B79-9A85-22910913B857}"/>
              </a:ext>
            </a:extLst>
          </p:cNvPr>
          <p:cNvSpPr/>
          <p:nvPr/>
        </p:nvSpPr>
        <p:spPr>
          <a:xfrm>
            <a:off x="6248400" y="-33410"/>
            <a:ext cx="2979542" cy="614210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xmlns="" id="{769A4A6B-B221-4D2A-A450-750F6FAF95DF}"/>
              </a:ext>
            </a:extLst>
          </p:cNvPr>
          <p:cNvSpPr/>
          <p:nvPr/>
        </p:nvSpPr>
        <p:spPr>
          <a:xfrm>
            <a:off x="9227942" y="-33410"/>
            <a:ext cx="2979542" cy="61421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Freeform 29">
            <a:extLst>
              <a:ext uri="{FF2B5EF4-FFF2-40B4-BE49-F238E27FC236}">
                <a16:creationId xmlns:a16="http://schemas.microsoft.com/office/drawing/2014/main" xmlns="" id="{83E92426-F43F-4A29-8E4D-CB86FB6080BF}"/>
              </a:ext>
            </a:extLst>
          </p:cNvPr>
          <p:cNvSpPr>
            <a:spLocks noEditPoints="1"/>
          </p:cNvSpPr>
          <p:nvPr/>
        </p:nvSpPr>
        <p:spPr bwMode="auto">
          <a:xfrm>
            <a:off x="799964" y="4255028"/>
            <a:ext cx="966169" cy="1380561"/>
          </a:xfrm>
          <a:custGeom>
            <a:avLst/>
            <a:gdLst>
              <a:gd name="T0" fmla="*/ 585 w 2376"/>
              <a:gd name="T1" fmla="*/ 1326 h 3397"/>
              <a:gd name="T2" fmla="*/ 1004 w 2376"/>
              <a:gd name="T3" fmla="*/ 1040 h 3397"/>
              <a:gd name="T4" fmla="*/ 649 w 2376"/>
              <a:gd name="T5" fmla="*/ 1135 h 3397"/>
              <a:gd name="T6" fmla="*/ 421 w 2376"/>
              <a:gd name="T7" fmla="*/ 1163 h 3397"/>
              <a:gd name="T8" fmla="*/ 671 w 2376"/>
              <a:gd name="T9" fmla="*/ 408 h 3397"/>
              <a:gd name="T10" fmla="*/ 949 w 2376"/>
              <a:gd name="T11" fmla="*/ 227 h 3397"/>
              <a:gd name="T12" fmla="*/ 1430 w 2376"/>
              <a:gd name="T13" fmla="*/ 408 h 3397"/>
              <a:gd name="T14" fmla="*/ 1431 w 2376"/>
              <a:gd name="T15" fmla="*/ 408 h 3397"/>
              <a:gd name="T16" fmla="*/ 1705 w 2376"/>
              <a:gd name="T17" fmla="*/ 408 h 3397"/>
              <a:gd name="T18" fmla="*/ 1773 w 2376"/>
              <a:gd name="T19" fmla="*/ 227 h 3397"/>
              <a:gd name="T20" fmla="*/ 1612 w 2376"/>
              <a:gd name="T21" fmla="*/ 123 h 3397"/>
              <a:gd name="T22" fmla="*/ 891 w 2376"/>
              <a:gd name="T23" fmla="*/ 0 h 3397"/>
              <a:gd name="T24" fmla="*/ 768 w 2376"/>
              <a:gd name="T25" fmla="*/ 227 h 3397"/>
              <a:gd name="T26" fmla="*/ 617 w 2376"/>
              <a:gd name="T27" fmla="*/ 408 h 3397"/>
              <a:gd name="T28" fmla="*/ 876 w 2376"/>
              <a:gd name="T29" fmla="*/ 1573 h 3397"/>
              <a:gd name="T30" fmla="*/ 549 w 2376"/>
              <a:gd name="T31" fmla="*/ 1696 h 3397"/>
              <a:gd name="T32" fmla="*/ 585 w 2376"/>
              <a:gd name="T33" fmla="*/ 1987 h 3397"/>
              <a:gd name="T34" fmla="*/ 649 w 2376"/>
              <a:gd name="T35" fmla="*/ 2050 h 3397"/>
              <a:gd name="T36" fmla="*/ 876 w 2376"/>
              <a:gd name="T37" fmla="*/ 1573 h 3397"/>
              <a:gd name="T38" fmla="*/ 421 w 2376"/>
              <a:gd name="T39" fmla="*/ 2503 h 3397"/>
              <a:gd name="T40" fmla="*/ 585 w 2376"/>
              <a:gd name="T41" fmla="*/ 2665 h 3397"/>
              <a:gd name="T42" fmla="*/ 1004 w 2376"/>
              <a:gd name="T43" fmla="*/ 2380 h 3397"/>
              <a:gd name="T44" fmla="*/ 649 w 2376"/>
              <a:gd name="T45" fmla="*/ 2475 h 3397"/>
              <a:gd name="T46" fmla="*/ 2253 w 2376"/>
              <a:gd name="T47" fmla="*/ 227 h 3397"/>
              <a:gd name="T48" fmla="*/ 1955 w 2376"/>
              <a:gd name="T49" fmla="*/ 408 h 3397"/>
              <a:gd name="T50" fmla="*/ 2195 w 2376"/>
              <a:gd name="T51" fmla="*/ 3216 h 3397"/>
              <a:gd name="T52" fmla="*/ 181 w 2376"/>
              <a:gd name="T53" fmla="*/ 408 h 3397"/>
              <a:gd name="T54" fmla="*/ 435 w 2376"/>
              <a:gd name="T55" fmla="*/ 227 h 3397"/>
              <a:gd name="T56" fmla="*/ 0 w 2376"/>
              <a:gd name="T57" fmla="*/ 349 h 3397"/>
              <a:gd name="T58" fmla="*/ 123 w 2376"/>
              <a:gd name="T59" fmla="*/ 3397 h 3397"/>
              <a:gd name="T60" fmla="*/ 2376 w 2376"/>
              <a:gd name="T61" fmla="*/ 3274 h 3397"/>
              <a:gd name="T62" fmla="*/ 2253 w 2376"/>
              <a:gd name="T63" fmla="*/ 227 h 3397"/>
              <a:gd name="T64" fmla="*/ 1250 w 2376"/>
              <a:gd name="T65" fmla="*/ 1061 h 3397"/>
              <a:gd name="T66" fmla="*/ 1948 w 2376"/>
              <a:gd name="T67" fmla="*/ 1241 h 3397"/>
              <a:gd name="T68" fmla="*/ 1948 w 2376"/>
              <a:gd name="T69" fmla="*/ 1756 h 3397"/>
              <a:gd name="T70" fmla="*/ 1250 w 2376"/>
              <a:gd name="T71" fmla="*/ 1937 h 3397"/>
              <a:gd name="T72" fmla="*/ 1948 w 2376"/>
              <a:gd name="T73" fmla="*/ 1756 h 3397"/>
              <a:gd name="T74" fmla="*/ 1948 w 2376"/>
              <a:gd name="T75" fmla="*/ 2632 h 3397"/>
              <a:gd name="T76" fmla="*/ 1250 w 2376"/>
              <a:gd name="T77" fmla="*/ 2451 h 3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76" h="3397">
                <a:moveTo>
                  <a:pt x="585" y="1326"/>
                </a:moveTo>
                <a:cubicBezTo>
                  <a:pt x="585" y="1326"/>
                  <a:pt x="585" y="1326"/>
                  <a:pt x="585" y="1326"/>
                </a:cubicBezTo>
                <a:cubicBezTo>
                  <a:pt x="649" y="1390"/>
                  <a:pt x="649" y="1390"/>
                  <a:pt x="649" y="1390"/>
                </a:cubicBezTo>
                <a:cubicBezTo>
                  <a:pt x="1004" y="1040"/>
                  <a:pt x="1004" y="1040"/>
                  <a:pt x="1004" y="1040"/>
                </a:cubicBezTo>
                <a:cubicBezTo>
                  <a:pt x="876" y="912"/>
                  <a:pt x="876" y="912"/>
                  <a:pt x="876" y="912"/>
                </a:cubicBezTo>
                <a:cubicBezTo>
                  <a:pt x="649" y="1135"/>
                  <a:pt x="649" y="1135"/>
                  <a:pt x="649" y="1135"/>
                </a:cubicBezTo>
                <a:cubicBezTo>
                  <a:pt x="549" y="1035"/>
                  <a:pt x="549" y="1035"/>
                  <a:pt x="549" y="1035"/>
                </a:cubicBezTo>
                <a:cubicBezTo>
                  <a:pt x="421" y="1163"/>
                  <a:pt x="421" y="1163"/>
                  <a:pt x="421" y="1163"/>
                </a:cubicBezTo>
                <a:lnTo>
                  <a:pt x="585" y="1326"/>
                </a:lnTo>
                <a:close/>
                <a:moveTo>
                  <a:pt x="671" y="408"/>
                </a:moveTo>
                <a:cubicBezTo>
                  <a:pt x="949" y="408"/>
                  <a:pt x="949" y="408"/>
                  <a:pt x="949" y="408"/>
                </a:cubicBezTo>
                <a:cubicBezTo>
                  <a:pt x="949" y="227"/>
                  <a:pt x="949" y="227"/>
                  <a:pt x="949" y="227"/>
                </a:cubicBezTo>
                <a:cubicBezTo>
                  <a:pt x="1430" y="227"/>
                  <a:pt x="1430" y="227"/>
                  <a:pt x="1430" y="227"/>
                </a:cubicBezTo>
                <a:cubicBezTo>
                  <a:pt x="1430" y="408"/>
                  <a:pt x="1430" y="408"/>
                  <a:pt x="1430" y="408"/>
                </a:cubicBezTo>
                <a:cubicBezTo>
                  <a:pt x="1431" y="408"/>
                  <a:pt x="1431" y="408"/>
                  <a:pt x="1431" y="408"/>
                </a:cubicBezTo>
                <a:cubicBezTo>
                  <a:pt x="1431" y="408"/>
                  <a:pt x="1431" y="408"/>
                  <a:pt x="1431" y="408"/>
                </a:cubicBezTo>
                <a:cubicBezTo>
                  <a:pt x="1705" y="408"/>
                  <a:pt x="1705" y="408"/>
                  <a:pt x="1705" y="408"/>
                </a:cubicBezTo>
                <a:cubicBezTo>
                  <a:pt x="1705" y="408"/>
                  <a:pt x="1705" y="408"/>
                  <a:pt x="1705" y="408"/>
                </a:cubicBezTo>
                <a:cubicBezTo>
                  <a:pt x="1773" y="408"/>
                  <a:pt x="1773" y="408"/>
                  <a:pt x="1773" y="408"/>
                </a:cubicBezTo>
                <a:cubicBezTo>
                  <a:pt x="1773" y="227"/>
                  <a:pt x="1773" y="227"/>
                  <a:pt x="1773" y="227"/>
                </a:cubicBezTo>
                <a:cubicBezTo>
                  <a:pt x="1612" y="227"/>
                  <a:pt x="1612" y="227"/>
                  <a:pt x="1612" y="227"/>
                </a:cubicBezTo>
                <a:cubicBezTo>
                  <a:pt x="1612" y="123"/>
                  <a:pt x="1612" y="123"/>
                  <a:pt x="1612" y="123"/>
                </a:cubicBezTo>
                <a:cubicBezTo>
                  <a:pt x="1612" y="55"/>
                  <a:pt x="1557" y="0"/>
                  <a:pt x="1489" y="0"/>
                </a:cubicBezTo>
                <a:cubicBezTo>
                  <a:pt x="891" y="0"/>
                  <a:pt x="891" y="0"/>
                  <a:pt x="891" y="0"/>
                </a:cubicBezTo>
                <a:cubicBezTo>
                  <a:pt x="823" y="0"/>
                  <a:pt x="768" y="55"/>
                  <a:pt x="768" y="123"/>
                </a:cubicBezTo>
                <a:cubicBezTo>
                  <a:pt x="768" y="227"/>
                  <a:pt x="768" y="227"/>
                  <a:pt x="768" y="227"/>
                </a:cubicBezTo>
                <a:cubicBezTo>
                  <a:pt x="617" y="227"/>
                  <a:pt x="617" y="227"/>
                  <a:pt x="617" y="227"/>
                </a:cubicBezTo>
                <a:cubicBezTo>
                  <a:pt x="617" y="408"/>
                  <a:pt x="617" y="408"/>
                  <a:pt x="617" y="408"/>
                </a:cubicBezTo>
                <a:cubicBezTo>
                  <a:pt x="671" y="408"/>
                  <a:pt x="671" y="408"/>
                  <a:pt x="671" y="408"/>
                </a:cubicBezTo>
                <a:close/>
                <a:moveTo>
                  <a:pt x="876" y="1573"/>
                </a:moveTo>
                <a:cubicBezTo>
                  <a:pt x="649" y="1796"/>
                  <a:pt x="649" y="1796"/>
                  <a:pt x="649" y="1796"/>
                </a:cubicBezTo>
                <a:cubicBezTo>
                  <a:pt x="549" y="1696"/>
                  <a:pt x="549" y="1696"/>
                  <a:pt x="549" y="1696"/>
                </a:cubicBezTo>
                <a:cubicBezTo>
                  <a:pt x="421" y="1824"/>
                  <a:pt x="421" y="1824"/>
                  <a:pt x="421" y="1824"/>
                </a:cubicBezTo>
                <a:cubicBezTo>
                  <a:pt x="585" y="1987"/>
                  <a:pt x="585" y="1987"/>
                  <a:pt x="585" y="1987"/>
                </a:cubicBezTo>
                <a:cubicBezTo>
                  <a:pt x="585" y="1986"/>
                  <a:pt x="585" y="1986"/>
                  <a:pt x="585" y="1986"/>
                </a:cubicBezTo>
                <a:cubicBezTo>
                  <a:pt x="649" y="2050"/>
                  <a:pt x="649" y="2050"/>
                  <a:pt x="649" y="2050"/>
                </a:cubicBezTo>
                <a:cubicBezTo>
                  <a:pt x="1004" y="1701"/>
                  <a:pt x="1004" y="1701"/>
                  <a:pt x="1004" y="1701"/>
                </a:cubicBezTo>
                <a:lnTo>
                  <a:pt x="876" y="1573"/>
                </a:lnTo>
                <a:close/>
                <a:moveTo>
                  <a:pt x="549" y="2375"/>
                </a:moveTo>
                <a:cubicBezTo>
                  <a:pt x="421" y="2503"/>
                  <a:pt x="421" y="2503"/>
                  <a:pt x="421" y="2503"/>
                </a:cubicBezTo>
                <a:cubicBezTo>
                  <a:pt x="585" y="2666"/>
                  <a:pt x="585" y="2666"/>
                  <a:pt x="585" y="2666"/>
                </a:cubicBezTo>
                <a:cubicBezTo>
                  <a:pt x="585" y="2665"/>
                  <a:pt x="585" y="2665"/>
                  <a:pt x="585" y="2665"/>
                </a:cubicBezTo>
                <a:cubicBezTo>
                  <a:pt x="649" y="2729"/>
                  <a:pt x="649" y="2729"/>
                  <a:pt x="649" y="2729"/>
                </a:cubicBezTo>
                <a:cubicBezTo>
                  <a:pt x="1004" y="2380"/>
                  <a:pt x="1004" y="2380"/>
                  <a:pt x="1004" y="2380"/>
                </a:cubicBezTo>
                <a:cubicBezTo>
                  <a:pt x="876" y="2252"/>
                  <a:pt x="876" y="2252"/>
                  <a:pt x="876" y="2252"/>
                </a:cubicBezTo>
                <a:cubicBezTo>
                  <a:pt x="649" y="2475"/>
                  <a:pt x="649" y="2475"/>
                  <a:pt x="649" y="2475"/>
                </a:cubicBezTo>
                <a:lnTo>
                  <a:pt x="549" y="2375"/>
                </a:lnTo>
                <a:close/>
                <a:moveTo>
                  <a:pt x="2253" y="227"/>
                </a:moveTo>
                <a:cubicBezTo>
                  <a:pt x="1955" y="227"/>
                  <a:pt x="1955" y="227"/>
                  <a:pt x="1955" y="227"/>
                </a:cubicBezTo>
                <a:cubicBezTo>
                  <a:pt x="1955" y="408"/>
                  <a:pt x="1955" y="408"/>
                  <a:pt x="1955" y="408"/>
                </a:cubicBezTo>
                <a:cubicBezTo>
                  <a:pt x="2195" y="408"/>
                  <a:pt x="2195" y="408"/>
                  <a:pt x="2195" y="408"/>
                </a:cubicBezTo>
                <a:cubicBezTo>
                  <a:pt x="2195" y="3216"/>
                  <a:pt x="2195" y="3216"/>
                  <a:pt x="2195" y="3216"/>
                </a:cubicBezTo>
                <a:cubicBezTo>
                  <a:pt x="181" y="3216"/>
                  <a:pt x="181" y="3216"/>
                  <a:pt x="181" y="3216"/>
                </a:cubicBezTo>
                <a:cubicBezTo>
                  <a:pt x="181" y="408"/>
                  <a:pt x="181" y="408"/>
                  <a:pt x="181" y="408"/>
                </a:cubicBezTo>
                <a:cubicBezTo>
                  <a:pt x="435" y="408"/>
                  <a:pt x="435" y="408"/>
                  <a:pt x="435" y="408"/>
                </a:cubicBezTo>
                <a:cubicBezTo>
                  <a:pt x="435" y="227"/>
                  <a:pt x="435" y="227"/>
                  <a:pt x="435" y="227"/>
                </a:cubicBezTo>
                <a:cubicBezTo>
                  <a:pt x="123" y="227"/>
                  <a:pt x="123" y="227"/>
                  <a:pt x="123" y="227"/>
                </a:cubicBezTo>
                <a:cubicBezTo>
                  <a:pt x="55" y="227"/>
                  <a:pt x="0" y="282"/>
                  <a:pt x="0" y="349"/>
                </a:cubicBezTo>
                <a:cubicBezTo>
                  <a:pt x="0" y="3274"/>
                  <a:pt x="0" y="3274"/>
                  <a:pt x="0" y="3274"/>
                </a:cubicBezTo>
                <a:cubicBezTo>
                  <a:pt x="0" y="3342"/>
                  <a:pt x="55" y="3397"/>
                  <a:pt x="123" y="3397"/>
                </a:cubicBezTo>
                <a:cubicBezTo>
                  <a:pt x="2253" y="3397"/>
                  <a:pt x="2253" y="3397"/>
                  <a:pt x="2253" y="3397"/>
                </a:cubicBezTo>
                <a:cubicBezTo>
                  <a:pt x="2321" y="3397"/>
                  <a:pt x="2376" y="3342"/>
                  <a:pt x="2376" y="3274"/>
                </a:cubicBezTo>
                <a:cubicBezTo>
                  <a:pt x="2376" y="349"/>
                  <a:pt x="2376" y="349"/>
                  <a:pt x="2376" y="349"/>
                </a:cubicBezTo>
                <a:cubicBezTo>
                  <a:pt x="2376" y="282"/>
                  <a:pt x="2321" y="227"/>
                  <a:pt x="2253" y="227"/>
                </a:cubicBezTo>
                <a:close/>
                <a:moveTo>
                  <a:pt x="1948" y="1061"/>
                </a:moveTo>
                <a:cubicBezTo>
                  <a:pt x="1250" y="1061"/>
                  <a:pt x="1250" y="1061"/>
                  <a:pt x="1250" y="1061"/>
                </a:cubicBezTo>
                <a:cubicBezTo>
                  <a:pt x="1250" y="1241"/>
                  <a:pt x="1250" y="1241"/>
                  <a:pt x="1250" y="1241"/>
                </a:cubicBezTo>
                <a:cubicBezTo>
                  <a:pt x="1948" y="1241"/>
                  <a:pt x="1948" y="1241"/>
                  <a:pt x="1948" y="1241"/>
                </a:cubicBezTo>
                <a:lnTo>
                  <a:pt x="1948" y="1061"/>
                </a:lnTo>
                <a:close/>
                <a:moveTo>
                  <a:pt x="1948" y="1756"/>
                </a:moveTo>
                <a:cubicBezTo>
                  <a:pt x="1250" y="1756"/>
                  <a:pt x="1250" y="1756"/>
                  <a:pt x="1250" y="1756"/>
                </a:cubicBezTo>
                <a:cubicBezTo>
                  <a:pt x="1250" y="1937"/>
                  <a:pt x="1250" y="1937"/>
                  <a:pt x="1250" y="1937"/>
                </a:cubicBezTo>
                <a:cubicBezTo>
                  <a:pt x="1948" y="1937"/>
                  <a:pt x="1948" y="1937"/>
                  <a:pt x="1948" y="1937"/>
                </a:cubicBezTo>
                <a:lnTo>
                  <a:pt x="1948" y="1756"/>
                </a:lnTo>
                <a:close/>
                <a:moveTo>
                  <a:pt x="1250" y="2632"/>
                </a:moveTo>
                <a:cubicBezTo>
                  <a:pt x="1948" y="2632"/>
                  <a:pt x="1948" y="2632"/>
                  <a:pt x="1948" y="2632"/>
                </a:cubicBezTo>
                <a:cubicBezTo>
                  <a:pt x="1948" y="2451"/>
                  <a:pt x="1948" y="2451"/>
                  <a:pt x="1948" y="2451"/>
                </a:cubicBezTo>
                <a:cubicBezTo>
                  <a:pt x="1250" y="2451"/>
                  <a:pt x="1250" y="2451"/>
                  <a:pt x="1250" y="2451"/>
                </a:cubicBezTo>
                <a:lnTo>
                  <a:pt x="1250" y="263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pic>
        <p:nvPicPr>
          <p:cNvPr id="25" name="Picture 3" descr="image011">
            <a:extLst>
              <a:ext uri="{FF2B5EF4-FFF2-40B4-BE49-F238E27FC236}">
                <a16:creationId xmlns:a16="http://schemas.microsoft.com/office/drawing/2014/main" xmlns="" id="{0EDF12A4-C18C-4EA7-AE55-F6EE2EEE0C3A}"/>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22407" r="17110"/>
          <a:stretch/>
        </p:blipFill>
        <p:spPr bwMode="auto">
          <a:xfrm>
            <a:off x="3385582" y="1667406"/>
            <a:ext cx="2700152" cy="372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a:extLst>
              <a:ext uri="{FF2B5EF4-FFF2-40B4-BE49-F238E27FC236}">
                <a16:creationId xmlns:a16="http://schemas.microsoft.com/office/drawing/2014/main" xmlns="" id="{9A9919E6-E041-4299-8D27-5B27122E9E8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6881827" y="2139067"/>
            <a:ext cx="1716601" cy="2788476"/>
          </a:xfrm>
          <a:prstGeom prst="rect">
            <a:avLst/>
          </a:prstGeom>
        </p:spPr>
      </p:pic>
      <p:pic>
        <p:nvPicPr>
          <p:cNvPr id="27" name="Picture 2" descr="Risultati immagini per sprouts farmer market sale">
            <a:extLst>
              <a:ext uri="{FF2B5EF4-FFF2-40B4-BE49-F238E27FC236}">
                <a16:creationId xmlns:a16="http://schemas.microsoft.com/office/drawing/2014/main" xmlns="" id="{FC4B709C-467C-4864-A52D-0068972A22C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9110"/>
          <a:stretch/>
        </p:blipFill>
        <p:spPr bwMode="auto">
          <a:xfrm>
            <a:off x="9390608" y="1695067"/>
            <a:ext cx="2635157" cy="380047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Risultati immagini per market by price chopper log">
            <a:extLst>
              <a:ext uri="{FF2B5EF4-FFF2-40B4-BE49-F238E27FC236}">
                <a16:creationId xmlns:a16="http://schemas.microsoft.com/office/drawing/2014/main" xmlns="" id="{560A8AF7-D4B1-4616-B0FA-8098ACC8EC9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4329" y="342849"/>
            <a:ext cx="1382657" cy="904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a:extLst>
              <a:ext uri="{FF2B5EF4-FFF2-40B4-BE49-F238E27FC236}">
                <a16:creationId xmlns:a16="http://schemas.microsoft.com/office/drawing/2014/main" xmlns="" id="{3F2B69CD-B5BF-4C55-B132-5A31DC13556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22656" y="173576"/>
            <a:ext cx="1231027" cy="1230000"/>
          </a:xfrm>
          <a:prstGeom prst="rect">
            <a:avLst/>
          </a:prstGeom>
        </p:spPr>
      </p:pic>
      <p:pic>
        <p:nvPicPr>
          <p:cNvPr id="35" name="Picture 8" descr="Risultati immagini per sprouts logo">
            <a:extLst>
              <a:ext uri="{FF2B5EF4-FFF2-40B4-BE49-F238E27FC236}">
                <a16:creationId xmlns:a16="http://schemas.microsoft.com/office/drawing/2014/main" xmlns="" id="{C4A09895-328A-43D7-84FB-E28E73288B76}"/>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848704" y="-74943"/>
            <a:ext cx="1727036" cy="1727036"/>
          </a:xfrm>
          <a:prstGeom prst="rect">
            <a:avLst/>
          </a:prstGeom>
          <a:noFill/>
          <a:extLst>
            <a:ext uri="{909E8E84-426E-40dd-AFC4-6F175D3DCCD1}">
              <a14:hiddenFill xmlns:a14="http://schemas.microsoft.com/office/drawing/2010/main">
                <a:solidFill>
                  <a:srgbClr val="FFFFFF"/>
                </a:solidFill>
              </a14:hiddenFill>
            </a:ext>
          </a:extLst>
        </p:spPr>
      </p:pic>
      <p:pic>
        <p:nvPicPr>
          <p:cNvPr id="37" name="Immagine 36">
            <a:extLst>
              <a:ext uri="{FF2B5EF4-FFF2-40B4-BE49-F238E27FC236}">
                <a16:creationId xmlns:a16="http://schemas.microsoft.com/office/drawing/2014/main" xmlns="" id="{607DC5E1-C3EB-40DB-8750-9F6A17580FEE}"/>
              </a:ext>
            </a:extLst>
          </p:cNvPr>
          <p:cNvPicPr>
            <a:picLocks noChangeAspect="1"/>
          </p:cNvPicPr>
          <p:nvPr/>
        </p:nvPicPr>
        <p:blipFill>
          <a:blip r:embed="rId9"/>
          <a:stretch>
            <a:fillRect/>
          </a:stretch>
        </p:blipFill>
        <p:spPr>
          <a:xfrm>
            <a:off x="143949" y="317449"/>
            <a:ext cx="3218967" cy="3310415"/>
          </a:xfrm>
          <a:prstGeom prst="rect">
            <a:avLst/>
          </a:prstGeom>
        </p:spPr>
      </p:pic>
    </p:spTree>
    <p:extLst>
      <p:ext uri="{BB962C8B-B14F-4D97-AF65-F5344CB8AC3E}">
        <p14:creationId xmlns:p14="http://schemas.microsoft.com/office/powerpoint/2010/main" val="10648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5">
            <a:extLst>
              <a:ext uri="{FF2B5EF4-FFF2-40B4-BE49-F238E27FC236}">
                <a16:creationId xmlns:a16="http://schemas.microsoft.com/office/drawing/2014/main" xmlns="" id="{24AE3395-FFB7-4480-87A6-8C49EF0095BD}"/>
              </a:ext>
            </a:extLst>
          </p:cNvPr>
          <p:cNvSpPr/>
          <p:nvPr/>
        </p:nvSpPr>
        <p:spPr>
          <a:xfrm>
            <a:off x="-3492" y="0"/>
            <a:ext cx="3272350" cy="61086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xmlns="" id="{D1F7D754-90A0-4ECA-A74B-F281A017FE62}"/>
              </a:ext>
            </a:extLst>
          </p:cNvPr>
          <p:cNvSpPr/>
          <p:nvPr/>
        </p:nvSpPr>
        <p:spPr>
          <a:xfrm>
            <a:off x="3268858" y="-33410"/>
            <a:ext cx="8923142" cy="6142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0" name="Group 23">
            <a:extLst>
              <a:ext uri="{FF2B5EF4-FFF2-40B4-BE49-F238E27FC236}">
                <a16:creationId xmlns:a16="http://schemas.microsoft.com/office/drawing/2014/main" xmlns="" id="{8D9C430D-18B8-45A7-B882-0A27FDDBDD58}"/>
              </a:ext>
            </a:extLst>
          </p:cNvPr>
          <p:cNvGrpSpPr>
            <a:grpSpLocks noChangeAspect="1"/>
          </p:cNvGrpSpPr>
          <p:nvPr/>
        </p:nvGrpSpPr>
        <p:grpSpPr bwMode="auto">
          <a:xfrm>
            <a:off x="768502" y="4231581"/>
            <a:ext cx="1466697" cy="1404008"/>
            <a:chOff x="1594" y="10"/>
            <a:chExt cx="4492" cy="4300"/>
          </a:xfrm>
          <a:solidFill>
            <a:schemeClr val="accent4"/>
          </a:solidFill>
        </p:grpSpPr>
        <p:sp>
          <p:nvSpPr>
            <p:cNvPr id="21" name="Freeform 24">
              <a:extLst>
                <a:ext uri="{FF2B5EF4-FFF2-40B4-BE49-F238E27FC236}">
                  <a16:creationId xmlns:a16="http://schemas.microsoft.com/office/drawing/2014/main" xmlns="" id="{D057A3C6-90A1-496C-B348-1030ECEE74E9}"/>
                </a:ext>
              </a:extLst>
            </p:cNvPr>
            <p:cNvSpPr>
              <a:spLocks/>
            </p:cNvSpPr>
            <p:nvPr/>
          </p:nvSpPr>
          <p:spPr bwMode="auto">
            <a:xfrm>
              <a:off x="3340" y="3786"/>
              <a:ext cx="522" cy="524"/>
            </a:xfrm>
            <a:custGeom>
              <a:avLst/>
              <a:gdLst>
                <a:gd name="T0" fmla="*/ 262 w 522"/>
                <a:gd name="T1" fmla="*/ 0 h 524"/>
                <a:gd name="T2" fmla="*/ 208 w 522"/>
                <a:gd name="T3" fmla="*/ 6 h 524"/>
                <a:gd name="T4" fmla="*/ 160 w 522"/>
                <a:gd name="T5" fmla="*/ 20 h 524"/>
                <a:gd name="T6" fmla="*/ 114 w 522"/>
                <a:gd name="T7" fmla="*/ 44 h 524"/>
                <a:gd name="T8" fmla="*/ 76 w 522"/>
                <a:gd name="T9" fmla="*/ 76 h 524"/>
                <a:gd name="T10" fmla="*/ 44 w 522"/>
                <a:gd name="T11" fmla="*/ 116 h 524"/>
                <a:gd name="T12" fmla="*/ 20 w 522"/>
                <a:gd name="T13" fmla="*/ 160 h 524"/>
                <a:gd name="T14" fmla="*/ 4 w 522"/>
                <a:gd name="T15" fmla="*/ 210 h 524"/>
                <a:gd name="T16" fmla="*/ 0 w 522"/>
                <a:gd name="T17" fmla="*/ 262 h 524"/>
                <a:gd name="T18" fmla="*/ 0 w 522"/>
                <a:gd name="T19" fmla="*/ 288 h 524"/>
                <a:gd name="T20" fmla="*/ 10 w 522"/>
                <a:gd name="T21" fmla="*/ 340 h 524"/>
                <a:gd name="T22" fmla="*/ 30 w 522"/>
                <a:gd name="T23" fmla="*/ 386 h 524"/>
                <a:gd name="T24" fmla="*/ 58 w 522"/>
                <a:gd name="T25" fmla="*/ 428 h 524"/>
                <a:gd name="T26" fmla="*/ 94 w 522"/>
                <a:gd name="T27" fmla="*/ 464 h 524"/>
                <a:gd name="T28" fmla="*/ 136 w 522"/>
                <a:gd name="T29" fmla="*/ 492 h 524"/>
                <a:gd name="T30" fmla="*/ 184 w 522"/>
                <a:gd name="T31" fmla="*/ 512 h 524"/>
                <a:gd name="T32" fmla="*/ 234 w 522"/>
                <a:gd name="T33" fmla="*/ 522 h 524"/>
                <a:gd name="T34" fmla="*/ 262 w 522"/>
                <a:gd name="T35" fmla="*/ 524 h 524"/>
                <a:gd name="T36" fmla="*/ 314 w 522"/>
                <a:gd name="T37" fmla="*/ 518 h 524"/>
                <a:gd name="T38" fmla="*/ 362 w 522"/>
                <a:gd name="T39" fmla="*/ 504 h 524"/>
                <a:gd name="T40" fmla="*/ 408 w 522"/>
                <a:gd name="T41" fmla="*/ 480 h 524"/>
                <a:gd name="T42" fmla="*/ 446 w 522"/>
                <a:gd name="T43" fmla="*/ 448 h 524"/>
                <a:gd name="T44" fmla="*/ 478 w 522"/>
                <a:gd name="T45" fmla="*/ 408 h 524"/>
                <a:gd name="T46" fmla="*/ 502 w 522"/>
                <a:gd name="T47" fmla="*/ 364 h 524"/>
                <a:gd name="T48" fmla="*/ 518 w 522"/>
                <a:gd name="T49" fmla="*/ 314 h 524"/>
                <a:gd name="T50" fmla="*/ 522 w 522"/>
                <a:gd name="T51" fmla="*/ 262 h 524"/>
                <a:gd name="T52" fmla="*/ 522 w 522"/>
                <a:gd name="T53" fmla="*/ 236 h 524"/>
                <a:gd name="T54" fmla="*/ 512 w 522"/>
                <a:gd name="T55" fmla="*/ 184 h 524"/>
                <a:gd name="T56" fmla="*/ 492 w 522"/>
                <a:gd name="T57" fmla="*/ 138 h 524"/>
                <a:gd name="T58" fmla="*/ 464 w 522"/>
                <a:gd name="T59" fmla="*/ 96 h 524"/>
                <a:gd name="T60" fmla="*/ 428 w 522"/>
                <a:gd name="T61" fmla="*/ 60 h 524"/>
                <a:gd name="T62" fmla="*/ 386 w 522"/>
                <a:gd name="T63" fmla="*/ 32 h 524"/>
                <a:gd name="T64" fmla="*/ 338 w 522"/>
                <a:gd name="T65" fmla="*/ 12 h 524"/>
                <a:gd name="T66" fmla="*/ 288 w 522"/>
                <a:gd name="T67" fmla="*/ 2 h 524"/>
                <a:gd name="T68" fmla="*/ 262 w 522"/>
                <a:gd name="T69"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524">
                  <a:moveTo>
                    <a:pt x="262" y="0"/>
                  </a:moveTo>
                  <a:lnTo>
                    <a:pt x="262" y="0"/>
                  </a:lnTo>
                  <a:lnTo>
                    <a:pt x="234" y="2"/>
                  </a:lnTo>
                  <a:lnTo>
                    <a:pt x="208" y="6"/>
                  </a:lnTo>
                  <a:lnTo>
                    <a:pt x="184" y="12"/>
                  </a:lnTo>
                  <a:lnTo>
                    <a:pt x="160" y="20"/>
                  </a:lnTo>
                  <a:lnTo>
                    <a:pt x="136" y="32"/>
                  </a:lnTo>
                  <a:lnTo>
                    <a:pt x="114" y="44"/>
                  </a:lnTo>
                  <a:lnTo>
                    <a:pt x="94" y="60"/>
                  </a:lnTo>
                  <a:lnTo>
                    <a:pt x="76" y="76"/>
                  </a:lnTo>
                  <a:lnTo>
                    <a:pt x="58" y="96"/>
                  </a:lnTo>
                  <a:lnTo>
                    <a:pt x="44" y="116"/>
                  </a:lnTo>
                  <a:lnTo>
                    <a:pt x="30" y="138"/>
                  </a:lnTo>
                  <a:lnTo>
                    <a:pt x="20" y="160"/>
                  </a:lnTo>
                  <a:lnTo>
                    <a:pt x="10" y="184"/>
                  </a:lnTo>
                  <a:lnTo>
                    <a:pt x="4" y="210"/>
                  </a:lnTo>
                  <a:lnTo>
                    <a:pt x="0" y="236"/>
                  </a:lnTo>
                  <a:lnTo>
                    <a:pt x="0" y="262"/>
                  </a:lnTo>
                  <a:lnTo>
                    <a:pt x="0" y="262"/>
                  </a:lnTo>
                  <a:lnTo>
                    <a:pt x="0" y="288"/>
                  </a:lnTo>
                  <a:lnTo>
                    <a:pt x="4" y="314"/>
                  </a:lnTo>
                  <a:lnTo>
                    <a:pt x="10" y="340"/>
                  </a:lnTo>
                  <a:lnTo>
                    <a:pt x="20" y="364"/>
                  </a:lnTo>
                  <a:lnTo>
                    <a:pt x="30" y="386"/>
                  </a:lnTo>
                  <a:lnTo>
                    <a:pt x="44" y="408"/>
                  </a:lnTo>
                  <a:lnTo>
                    <a:pt x="58" y="428"/>
                  </a:lnTo>
                  <a:lnTo>
                    <a:pt x="76" y="448"/>
                  </a:lnTo>
                  <a:lnTo>
                    <a:pt x="94" y="464"/>
                  </a:lnTo>
                  <a:lnTo>
                    <a:pt x="114" y="480"/>
                  </a:lnTo>
                  <a:lnTo>
                    <a:pt x="136" y="492"/>
                  </a:lnTo>
                  <a:lnTo>
                    <a:pt x="160" y="504"/>
                  </a:lnTo>
                  <a:lnTo>
                    <a:pt x="184" y="512"/>
                  </a:lnTo>
                  <a:lnTo>
                    <a:pt x="208" y="518"/>
                  </a:lnTo>
                  <a:lnTo>
                    <a:pt x="234" y="522"/>
                  </a:lnTo>
                  <a:lnTo>
                    <a:pt x="262" y="524"/>
                  </a:lnTo>
                  <a:lnTo>
                    <a:pt x="262" y="524"/>
                  </a:lnTo>
                  <a:lnTo>
                    <a:pt x="288" y="522"/>
                  </a:lnTo>
                  <a:lnTo>
                    <a:pt x="314" y="518"/>
                  </a:lnTo>
                  <a:lnTo>
                    <a:pt x="338" y="512"/>
                  </a:lnTo>
                  <a:lnTo>
                    <a:pt x="362" y="504"/>
                  </a:lnTo>
                  <a:lnTo>
                    <a:pt x="386" y="492"/>
                  </a:lnTo>
                  <a:lnTo>
                    <a:pt x="408" y="480"/>
                  </a:lnTo>
                  <a:lnTo>
                    <a:pt x="428" y="464"/>
                  </a:lnTo>
                  <a:lnTo>
                    <a:pt x="446" y="448"/>
                  </a:lnTo>
                  <a:lnTo>
                    <a:pt x="464" y="428"/>
                  </a:lnTo>
                  <a:lnTo>
                    <a:pt x="478" y="408"/>
                  </a:lnTo>
                  <a:lnTo>
                    <a:pt x="492" y="386"/>
                  </a:lnTo>
                  <a:lnTo>
                    <a:pt x="502" y="364"/>
                  </a:lnTo>
                  <a:lnTo>
                    <a:pt x="512" y="340"/>
                  </a:lnTo>
                  <a:lnTo>
                    <a:pt x="518" y="314"/>
                  </a:lnTo>
                  <a:lnTo>
                    <a:pt x="522" y="288"/>
                  </a:lnTo>
                  <a:lnTo>
                    <a:pt x="522" y="262"/>
                  </a:lnTo>
                  <a:lnTo>
                    <a:pt x="522" y="262"/>
                  </a:lnTo>
                  <a:lnTo>
                    <a:pt x="522" y="236"/>
                  </a:lnTo>
                  <a:lnTo>
                    <a:pt x="518" y="210"/>
                  </a:lnTo>
                  <a:lnTo>
                    <a:pt x="512" y="184"/>
                  </a:lnTo>
                  <a:lnTo>
                    <a:pt x="502" y="160"/>
                  </a:lnTo>
                  <a:lnTo>
                    <a:pt x="492" y="138"/>
                  </a:lnTo>
                  <a:lnTo>
                    <a:pt x="478" y="116"/>
                  </a:lnTo>
                  <a:lnTo>
                    <a:pt x="464" y="96"/>
                  </a:lnTo>
                  <a:lnTo>
                    <a:pt x="446" y="76"/>
                  </a:lnTo>
                  <a:lnTo>
                    <a:pt x="428" y="60"/>
                  </a:lnTo>
                  <a:lnTo>
                    <a:pt x="408" y="44"/>
                  </a:lnTo>
                  <a:lnTo>
                    <a:pt x="386" y="32"/>
                  </a:lnTo>
                  <a:lnTo>
                    <a:pt x="362" y="20"/>
                  </a:lnTo>
                  <a:lnTo>
                    <a:pt x="338" y="12"/>
                  </a:lnTo>
                  <a:lnTo>
                    <a:pt x="314" y="6"/>
                  </a:lnTo>
                  <a:lnTo>
                    <a:pt x="288" y="2"/>
                  </a:lnTo>
                  <a:lnTo>
                    <a:pt x="262" y="0"/>
                  </a:lnTo>
                  <a:lnTo>
                    <a:pt x="2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2" name="Freeform 25">
              <a:extLst>
                <a:ext uri="{FF2B5EF4-FFF2-40B4-BE49-F238E27FC236}">
                  <a16:creationId xmlns:a16="http://schemas.microsoft.com/office/drawing/2014/main" xmlns="" id="{F3B18741-C435-4940-9493-0D1553CE4F8F}"/>
                </a:ext>
              </a:extLst>
            </p:cNvPr>
            <p:cNvSpPr>
              <a:spLocks/>
            </p:cNvSpPr>
            <p:nvPr/>
          </p:nvSpPr>
          <p:spPr bwMode="auto">
            <a:xfrm>
              <a:off x="4452" y="3786"/>
              <a:ext cx="524" cy="524"/>
            </a:xfrm>
            <a:custGeom>
              <a:avLst/>
              <a:gdLst>
                <a:gd name="T0" fmla="*/ 262 w 524"/>
                <a:gd name="T1" fmla="*/ 0 h 524"/>
                <a:gd name="T2" fmla="*/ 210 w 524"/>
                <a:gd name="T3" fmla="*/ 6 h 524"/>
                <a:gd name="T4" fmla="*/ 160 w 524"/>
                <a:gd name="T5" fmla="*/ 20 h 524"/>
                <a:gd name="T6" fmla="*/ 116 w 524"/>
                <a:gd name="T7" fmla="*/ 44 h 524"/>
                <a:gd name="T8" fmla="*/ 76 w 524"/>
                <a:gd name="T9" fmla="*/ 76 h 524"/>
                <a:gd name="T10" fmla="*/ 44 w 524"/>
                <a:gd name="T11" fmla="*/ 116 h 524"/>
                <a:gd name="T12" fmla="*/ 20 w 524"/>
                <a:gd name="T13" fmla="*/ 160 h 524"/>
                <a:gd name="T14" fmla="*/ 6 w 524"/>
                <a:gd name="T15" fmla="*/ 210 h 524"/>
                <a:gd name="T16" fmla="*/ 0 w 524"/>
                <a:gd name="T17" fmla="*/ 262 h 524"/>
                <a:gd name="T18" fmla="*/ 2 w 524"/>
                <a:gd name="T19" fmla="*/ 288 h 524"/>
                <a:gd name="T20" fmla="*/ 12 w 524"/>
                <a:gd name="T21" fmla="*/ 340 h 524"/>
                <a:gd name="T22" fmla="*/ 32 w 524"/>
                <a:gd name="T23" fmla="*/ 386 h 524"/>
                <a:gd name="T24" fmla="*/ 60 w 524"/>
                <a:gd name="T25" fmla="*/ 428 h 524"/>
                <a:gd name="T26" fmla="*/ 96 w 524"/>
                <a:gd name="T27" fmla="*/ 464 h 524"/>
                <a:gd name="T28" fmla="*/ 138 w 524"/>
                <a:gd name="T29" fmla="*/ 492 h 524"/>
                <a:gd name="T30" fmla="*/ 184 w 524"/>
                <a:gd name="T31" fmla="*/ 512 h 524"/>
                <a:gd name="T32" fmla="*/ 236 w 524"/>
                <a:gd name="T33" fmla="*/ 522 h 524"/>
                <a:gd name="T34" fmla="*/ 262 w 524"/>
                <a:gd name="T35" fmla="*/ 524 h 524"/>
                <a:gd name="T36" fmla="*/ 314 w 524"/>
                <a:gd name="T37" fmla="*/ 518 h 524"/>
                <a:gd name="T38" fmla="*/ 364 w 524"/>
                <a:gd name="T39" fmla="*/ 504 h 524"/>
                <a:gd name="T40" fmla="*/ 408 w 524"/>
                <a:gd name="T41" fmla="*/ 480 h 524"/>
                <a:gd name="T42" fmla="*/ 446 w 524"/>
                <a:gd name="T43" fmla="*/ 448 h 524"/>
                <a:gd name="T44" fmla="*/ 478 w 524"/>
                <a:gd name="T45" fmla="*/ 408 h 524"/>
                <a:gd name="T46" fmla="*/ 502 w 524"/>
                <a:gd name="T47" fmla="*/ 364 h 524"/>
                <a:gd name="T48" fmla="*/ 518 w 524"/>
                <a:gd name="T49" fmla="*/ 314 h 524"/>
                <a:gd name="T50" fmla="*/ 524 w 524"/>
                <a:gd name="T51" fmla="*/ 262 h 524"/>
                <a:gd name="T52" fmla="*/ 522 w 524"/>
                <a:gd name="T53" fmla="*/ 236 h 524"/>
                <a:gd name="T54" fmla="*/ 512 w 524"/>
                <a:gd name="T55" fmla="*/ 184 h 524"/>
                <a:gd name="T56" fmla="*/ 492 w 524"/>
                <a:gd name="T57" fmla="*/ 138 h 524"/>
                <a:gd name="T58" fmla="*/ 464 w 524"/>
                <a:gd name="T59" fmla="*/ 96 h 524"/>
                <a:gd name="T60" fmla="*/ 428 w 524"/>
                <a:gd name="T61" fmla="*/ 60 h 524"/>
                <a:gd name="T62" fmla="*/ 386 w 524"/>
                <a:gd name="T63" fmla="*/ 32 h 524"/>
                <a:gd name="T64" fmla="*/ 340 w 524"/>
                <a:gd name="T65" fmla="*/ 12 h 524"/>
                <a:gd name="T66" fmla="*/ 288 w 524"/>
                <a:gd name="T67" fmla="*/ 2 h 524"/>
                <a:gd name="T68" fmla="*/ 262 w 524"/>
                <a:gd name="T69"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4" h="524">
                  <a:moveTo>
                    <a:pt x="262" y="0"/>
                  </a:moveTo>
                  <a:lnTo>
                    <a:pt x="262" y="0"/>
                  </a:lnTo>
                  <a:lnTo>
                    <a:pt x="236" y="2"/>
                  </a:lnTo>
                  <a:lnTo>
                    <a:pt x="210" y="6"/>
                  </a:lnTo>
                  <a:lnTo>
                    <a:pt x="184" y="12"/>
                  </a:lnTo>
                  <a:lnTo>
                    <a:pt x="160" y="20"/>
                  </a:lnTo>
                  <a:lnTo>
                    <a:pt x="138" y="32"/>
                  </a:lnTo>
                  <a:lnTo>
                    <a:pt x="116" y="44"/>
                  </a:lnTo>
                  <a:lnTo>
                    <a:pt x="96" y="60"/>
                  </a:lnTo>
                  <a:lnTo>
                    <a:pt x="76" y="76"/>
                  </a:lnTo>
                  <a:lnTo>
                    <a:pt x="60" y="96"/>
                  </a:lnTo>
                  <a:lnTo>
                    <a:pt x="44" y="116"/>
                  </a:lnTo>
                  <a:lnTo>
                    <a:pt x="32" y="138"/>
                  </a:lnTo>
                  <a:lnTo>
                    <a:pt x="20" y="160"/>
                  </a:lnTo>
                  <a:lnTo>
                    <a:pt x="12" y="184"/>
                  </a:lnTo>
                  <a:lnTo>
                    <a:pt x="6" y="210"/>
                  </a:lnTo>
                  <a:lnTo>
                    <a:pt x="2" y="236"/>
                  </a:lnTo>
                  <a:lnTo>
                    <a:pt x="0" y="262"/>
                  </a:lnTo>
                  <a:lnTo>
                    <a:pt x="0" y="262"/>
                  </a:lnTo>
                  <a:lnTo>
                    <a:pt x="2" y="288"/>
                  </a:lnTo>
                  <a:lnTo>
                    <a:pt x="6" y="314"/>
                  </a:lnTo>
                  <a:lnTo>
                    <a:pt x="12" y="340"/>
                  </a:lnTo>
                  <a:lnTo>
                    <a:pt x="20" y="364"/>
                  </a:lnTo>
                  <a:lnTo>
                    <a:pt x="32" y="386"/>
                  </a:lnTo>
                  <a:lnTo>
                    <a:pt x="44" y="408"/>
                  </a:lnTo>
                  <a:lnTo>
                    <a:pt x="60" y="428"/>
                  </a:lnTo>
                  <a:lnTo>
                    <a:pt x="76" y="448"/>
                  </a:lnTo>
                  <a:lnTo>
                    <a:pt x="96" y="464"/>
                  </a:lnTo>
                  <a:lnTo>
                    <a:pt x="116" y="480"/>
                  </a:lnTo>
                  <a:lnTo>
                    <a:pt x="138" y="492"/>
                  </a:lnTo>
                  <a:lnTo>
                    <a:pt x="160" y="504"/>
                  </a:lnTo>
                  <a:lnTo>
                    <a:pt x="184" y="512"/>
                  </a:lnTo>
                  <a:lnTo>
                    <a:pt x="210" y="518"/>
                  </a:lnTo>
                  <a:lnTo>
                    <a:pt x="236" y="522"/>
                  </a:lnTo>
                  <a:lnTo>
                    <a:pt x="262" y="524"/>
                  </a:lnTo>
                  <a:lnTo>
                    <a:pt x="262" y="524"/>
                  </a:lnTo>
                  <a:lnTo>
                    <a:pt x="288" y="522"/>
                  </a:lnTo>
                  <a:lnTo>
                    <a:pt x="314" y="518"/>
                  </a:lnTo>
                  <a:lnTo>
                    <a:pt x="340" y="512"/>
                  </a:lnTo>
                  <a:lnTo>
                    <a:pt x="364" y="504"/>
                  </a:lnTo>
                  <a:lnTo>
                    <a:pt x="386" y="492"/>
                  </a:lnTo>
                  <a:lnTo>
                    <a:pt x="408" y="480"/>
                  </a:lnTo>
                  <a:lnTo>
                    <a:pt x="428" y="464"/>
                  </a:lnTo>
                  <a:lnTo>
                    <a:pt x="446" y="448"/>
                  </a:lnTo>
                  <a:lnTo>
                    <a:pt x="464" y="428"/>
                  </a:lnTo>
                  <a:lnTo>
                    <a:pt x="478" y="408"/>
                  </a:lnTo>
                  <a:lnTo>
                    <a:pt x="492" y="386"/>
                  </a:lnTo>
                  <a:lnTo>
                    <a:pt x="502" y="364"/>
                  </a:lnTo>
                  <a:lnTo>
                    <a:pt x="512" y="340"/>
                  </a:lnTo>
                  <a:lnTo>
                    <a:pt x="518" y="314"/>
                  </a:lnTo>
                  <a:lnTo>
                    <a:pt x="522" y="288"/>
                  </a:lnTo>
                  <a:lnTo>
                    <a:pt x="524" y="262"/>
                  </a:lnTo>
                  <a:lnTo>
                    <a:pt x="524" y="262"/>
                  </a:lnTo>
                  <a:lnTo>
                    <a:pt x="522" y="236"/>
                  </a:lnTo>
                  <a:lnTo>
                    <a:pt x="518" y="210"/>
                  </a:lnTo>
                  <a:lnTo>
                    <a:pt x="512" y="184"/>
                  </a:lnTo>
                  <a:lnTo>
                    <a:pt x="502" y="160"/>
                  </a:lnTo>
                  <a:lnTo>
                    <a:pt x="492" y="138"/>
                  </a:lnTo>
                  <a:lnTo>
                    <a:pt x="478" y="116"/>
                  </a:lnTo>
                  <a:lnTo>
                    <a:pt x="464" y="96"/>
                  </a:lnTo>
                  <a:lnTo>
                    <a:pt x="446" y="76"/>
                  </a:lnTo>
                  <a:lnTo>
                    <a:pt x="428" y="60"/>
                  </a:lnTo>
                  <a:lnTo>
                    <a:pt x="408" y="44"/>
                  </a:lnTo>
                  <a:lnTo>
                    <a:pt x="386" y="32"/>
                  </a:lnTo>
                  <a:lnTo>
                    <a:pt x="364" y="20"/>
                  </a:lnTo>
                  <a:lnTo>
                    <a:pt x="340" y="12"/>
                  </a:lnTo>
                  <a:lnTo>
                    <a:pt x="314" y="6"/>
                  </a:lnTo>
                  <a:lnTo>
                    <a:pt x="288" y="2"/>
                  </a:lnTo>
                  <a:lnTo>
                    <a:pt x="262" y="0"/>
                  </a:lnTo>
                  <a:lnTo>
                    <a:pt x="2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4" name="Freeform 26">
              <a:extLst>
                <a:ext uri="{FF2B5EF4-FFF2-40B4-BE49-F238E27FC236}">
                  <a16:creationId xmlns:a16="http://schemas.microsoft.com/office/drawing/2014/main" xmlns="" id="{FC13B3A1-30A6-491F-9523-AF5899159807}"/>
                </a:ext>
              </a:extLst>
            </p:cNvPr>
            <p:cNvSpPr>
              <a:spLocks noEditPoints="1"/>
            </p:cNvSpPr>
            <p:nvPr/>
          </p:nvSpPr>
          <p:spPr bwMode="auto">
            <a:xfrm>
              <a:off x="1594" y="10"/>
              <a:ext cx="4492" cy="3368"/>
            </a:xfrm>
            <a:custGeom>
              <a:avLst/>
              <a:gdLst>
                <a:gd name="T0" fmla="*/ 4458 w 4492"/>
                <a:gd name="T1" fmla="*/ 590 h 3368"/>
                <a:gd name="T2" fmla="*/ 4422 w 4492"/>
                <a:gd name="T3" fmla="*/ 562 h 3368"/>
                <a:gd name="T4" fmla="*/ 4378 w 4492"/>
                <a:gd name="T5" fmla="*/ 548 h 3368"/>
                <a:gd name="T6" fmla="*/ 884 w 4492"/>
                <a:gd name="T7" fmla="*/ 94 h 3368"/>
                <a:gd name="T8" fmla="*/ 866 w 4492"/>
                <a:gd name="T9" fmla="*/ 56 h 3368"/>
                <a:gd name="T10" fmla="*/ 820 w 4492"/>
                <a:gd name="T11" fmla="*/ 14 h 3368"/>
                <a:gd name="T12" fmla="*/ 758 w 4492"/>
                <a:gd name="T13" fmla="*/ 0 h 3368"/>
                <a:gd name="T14" fmla="*/ 116 w 4492"/>
                <a:gd name="T15" fmla="*/ 0 h 3368"/>
                <a:gd name="T16" fmla="*/ 80 w 4492"/>
                <a:gd name="T17" fmla="*/ 10 h 3368"/>
                <a:gd name="T18" fmla="*/ 38 w 4492"/>
                <a:gd name="T19" fmla="*/ 38 h 3368"/>
                <a:gd name="T20" fmla="*/ 10 w 4492"/>
                <a:gd name="T21" fmla="*/ 78 h 3368"/>
                <a:gd name="T22" fmla="*/ 2 w 4492"/>
                <a:gd name="T23" fmla="*/ 116 h 3368"/>
                <a:gd name="T24" fmla="*/ 2 w 4492"/>
                <a:gd name="T25" fmla="*/ 142 h 3368"/>
                <a:gd name="T26" fmla="*/ 10 w 4492"/>
                <a:gd name="T27" fmla="*/ 180 h 3368"/>
                <a:gd name="T28" fmla="*/ 38 w 4492"/>
                <a:gd name="T29" fmla="*/ 220 h 3368"/>
                <a:gd name="T30" fmla="*/ 80 w 4492"/>
                <a:gd name="T31" fmla="*/ 248 h 3368"/>
                <a:gd name="T32" fmla="*/ 116 w 4492"/>
                <a:gd name="T33" fmla="*/ 258 h 3368"/>
                <a:gd name="T34" fmla="*/ 1358 w 4492"/>
                <a:gd name="T35" fmla="*/ 2656 h 3368"/>
                <a:gd name="T36" fmla="*/ 1362 w 4492"/>
                <a:gd name="T37" fmla="*/ 2666 h 3368"/>
                <a:gd name="T38" fmla="*/ 1546 w 4492"/>
                <a:gd name="T39" fmla="*/ 3294 h 3368"/>
                <a:gd name="T40" fmla="*/ 1584 w 4492"/>
                <a:gd name="T41" fmla="*/ 3342 h 3368"/>
                <a:gd name="T42" fmla="*/ 1640 w 4492"/>
                <a:gd name="T43" fmla="*/ 3366 h 3368"/>
                <a:gd name="T44" fmla="*/ 3562 w 4492"/>
                <a:gd name="T45" fmla="*/ 3368 h 3368"/>
                <a:gd name="T46" fmla="*/ 3600 w 4492"/>
                <a:gd name="T47" fmla="*/ 3362 h 3368"/>
                <a:gd name="T48" fmla="*/ 3634 w 4492"/>
                <a:gd name="T49" fmla="*/ 3344 h 3368"/>
                <a:gd name="T50" fmla="*/ 3676 w 4492"/>
                <a:gd name="T51" fmla="*/ 3300 h 3368"/>
                <a:gd name="T52" fmla="*/ 3688 w 4492"/>
                <a:gd name="T53" fmla="*/ 3264 h 3368"/>
                <a:gd name="T54" fmla="*/ 3690 w 4492"/>
                <a:gd name="T55" fmla="*/ 3238 h 3368"/>
                <a:gd name="T56" fmla="*/ 3684 w 4492"/>
                <a:gd name="T57" fmla="*/ 3200 h 3368"/>
                <a:gd name="T58" fmla="*/ 3668 w 4492"/>
                <a:gd name="T59" fmla="*/ 3166 h 3368"/>
                <a:gd name="T60" fmla="*/ 3622 w 4492"/>
                <a:gd name="T61" fmla="*/ 3124 h 3368"/>
                <a:gd name="T62" fmla="*/ 3588 w 4492"/>
                <a:gd name="T63" fmla="*/ 3110 h 3368"/>
                <a:gd name="T64" fmla="*/ 1760 w 4492"/>
                <a:gd name="T65" fmla="*/ 3108 h 3368"/>
                <a:gd name="T66" fmla="*/ 3676 w 4492"/>
                <a:gd name="T67" fmla="*/ 2760 h 3368"/>
                <a:gd name="T68" fmla="*/ 3734 w 4492"/>
                <a:gd name="T69" fmla="*/ 2746 h 3368"/>
                <a:gd name="T70" fmla="*/ 3780 w 4492"/>
                <a:gd name="T71" fmla="*/ 2708 h 3368"/>
                <a:gd name="T72" fmla="*/ 4484 w 4492"/>
                <a:gd name="T73" fmla="*/ 720 h 3368"/>
                <a:gd name="T74" fmla="*/ 4490 w 4492"/>
                <a:gd name="T75" fmla="*/ 690 h 3368"/>
                <a:gd name="T76" fmla="*/ 4486 w 4492"/>
                <a:gd name="T77" fmla="*/ 644 h 3368"/>
                <a:gd name="T78" fmla="*/ 4468 w 4492"/>
                <a:gd name="T79" fmla="*/ 602 h 3368"/>
                <a:gd name="T80" fmla="*/ 1884 w 4492"/>
                <a:gd name="T81" fmla="*/ 806 h 3368"/>
                <a:gd name="T82" fmla="*/ 1104 w 4492"/>
                <a:gd name="T83" fmla="*/ 806 h 3368"/>
                <a:gd name="T84" fmla="*/ 2020 w 4492"/>
                <a:gd name="T85" fmla="*/ 1858 h 3368"/>
                <a:gd name="T86" fmla="*/ 1584 w 4492"/>
                <a:gd name="T87" fmla="*/ 2500 h 3368"/>
                <a:gd name="T88" fmla="*/ 2104 w 4492"/>
                <a:gd name="T89" fmla="*/ 2500 h 3368"/>
                <a:gd name="T90" fmla="*/ 2364 w 4492"/>
                <a:gd name="T91" fmla="*/ 2500 h 3368"/>
                <a:gd name="T92" fmla="*/ 2868 w 4492"/>
                <a:gd name="T93" fmla="*/ 2500 h 3368"/>
                <a:gd name="T94" fmla="*/ 2230 w 4492"/>
                <a:gd name="T95" fmla="*/ 1460 h 3368"/>
                <a:gd name="T96" fmla="*/ 3024 w 4492"/>
                <a:gd name="T97" fmla="*/ 1202 h 3368"/>
                <a:gd name="T98" fmla="*/ 3070 w 4492"/>
                <a:gd name="T99" fmla="*/ 806 h 3368"/>
                <a:gd name="T100" fmla="*/ 3128 w 4492"/>
                <a:gd name="T101" fmla="*/ 2500 h 3368"/>
                <a:gd name="T102" fmla="*/ 3584 w 4492"/>
                <a:gd name="T103" fmla="*/ 2500 h 3368"/>
                <a:gd name="T104" fmla="*/ 3252 w 4492"/>
                <a:gd name="T105" fmla="*/ 1460 h 3368"/>
                <a:gd name="T106" fmla="*/ 4040 w 4492"/>
                <a:gd name="T107" fmla="*/ 1202 h 3368"/>
                <a:gd name="T108" fmla="*/ 4180 w 4492"/>
                <a:gd name="T109" fmla="*/ 806 h 3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92" h="3368">
                  <a:moveTo>
                    <a:pt x="4468" y="602"/>
                  </a:moveTo>
                  <a:lnTo>
                    <a:pt x="4468" y="602"/>
                  </a:lnTo>
                  <a:lnTo>
                    <a:pt x="4458" y="590"/>
                  </a:lnTo>
                  <a:lnTo>
                    <a:pt x="4446" y="580"/>
                  </a:lnTo>
                  <a:lnTo>
                    <a:pt x="4434" y="570"/>
                  </a:lnTo>
                  <a:lnTo>
                    <a:pt x="4422" y="562"/>
                  </a:lnTo>
                  <a:lnTo>
                    <a:pt x="4408" y="556"/>
                  </a:lnTo>
                  <a:lnTo>
                    <a:pt x="4392" y="552"/>
                  </a:lnTo>
                  <a:lnTo>
                    <a:pt x="4378" y="548"/>
                  </a:lnTo>
                  <a:lnTo>
                    <a:pt x="4362" y="548"/>
                  </a:lnTo>
                  <a:lnTo>
                    <a:pt x="1016" y="548"/>
                  </a:lnTo>
                  <a:lnTo>
                    <a:pt x="884" y="94"/>
                  </a:lnTo>
                  <a:lnTo>
                    <a:pt x="884" y="94"/>
                  </a:lnTo>
                  <a:lnTo>
                    <a:pt x="876" y="74"/>
                  </a:lnTo>
                  <a:lnTo>
                    <a:pt x="866" y="56"/>
                  </a:lnTo>
                  <a:lnTo>
                    <a:pt x="852" y="40"/>
                  </a:lnTo>
                  <a:lnTo>
                    <a:pt x="836" y="26"/>
                  </a:lnTo>
                  <a:lnTo>
                    <a:pt x="820" y="14"/>
                  </a:lnTo>
                  <a:lnTo>
                    <a:pt x="800" y="6"/>
                  </a:lnTo>
                  <a:lnTo>
                    <a:pt x="780" y="2"/>
                  </a:lnTo>
                  <a:lnTo>
                    <a:pt x="758" y="0"/>
                  </a:lnTo>
                  <a:lnTo>
                    <a:pt x="130" y="0"/>
                  </a:lnTo>
                  <a:lnTo>
                    <a:pt x="130" y="0"/>
                  </a:lnTo>
                  <a:lnTo>
                    <a:pt x="116" y="0"/>
                  </a:lnTo>
                  <a:lnTo>
                    <a:pt x="104" y="2"/>
                  </a:lnTo>
                  <a:lnTo>
                    <a:pt x="92" y="6"/>
                  </a:lnTo>
                  <a:lnTo>
                    <a:pt x="80" y="10"/>
                  </a:lnTo>
                  <a:lnTo>
                    <a:pt x="68" y="16"/>
                  </a:lnTo>
                  <a:lnTo>
                    <a:pt x="58" y="22"/>
                  </a:lnTo>
                  <a:lnTo>
                    <a:pt x="38" y="38"/>
                  </a:lnTo>
                  <a:lnTo>
                    <a:pt x="22" y="56"/>
                  </a:lnTo>
                  <a:lnTo>
                    <a:pt x="16" y="68"/>
                  </a:lnTo>
                  <a:lnTo>
                    <a:pt x="10" y="78"/>
                  </a:lnTo>
                  <a:lnTo>
                    <a:pt x="6" y="90"/>
                  </a:lnTo>
                  <a:lnTo>
                    <a:pt x="4" y="104"/>
                  </a:lnTo>
                  <a:lnTo>
                    <a:pt x="2" y="116"/>
                  </a:lnTo>
                  <a:lnTo>
                    <a:pt x="0" y="130"/>
                  </a:lnTo>
                  <a:lnTo>
                    <a:pt x="0" y="130"/>
                  </a:lnTo>
                  <a:lnTo>
                    <a:pt x="2" y="142"/>
                  </a:lnTo>
                  <a:lnTo>
                    <a:pt x="4" y="156"/>
                  </a:lnTo>
                  <a:lnTo>
                    <a:pt x="6" y="168"/>
                  </a:lnTo>
                  <a:lnTo>
                    <a:pt x="10" y="180"/>
                  </a:lnTo>
                  <a:lnTo>
                    <a:pt x="16" y="190"/>
                  </a:lnTo>
                  <a:lnTo>
                    <a:pt x="22" y="202"/>
                  </a:lnTo>
                  <a:lnTo>
                    <a:pt x="38" y="220"/>
                  </a:lnTo>
                  <a:lnTo>
                    <a:pt x="58" y="236"/>
                  </a:lnTo>
                  <a:lnTo>
                    <a:pt x="68" y="242"/>
                  </a:lnTo>
                  <a:lnTo>
                    <a:pt x="80" y="248"/>
                  </a:lnTo>
                  <a:lnTo>
                    <a:pt x="92" y="252"/>
                  </a:lnTo>
                  <a:lnTo>
                    <a:pt x="104" y="256"/>
                  </a:lnTo>
                  <a:lnTo>
                    <a:pt x="116" y="258"/>
                  </a:lnTo>
                  <a:lnTo>
                    <a:pt x="130" y="258"/>
                  </a:lnTo>
                  <a:lnTo>
                    <a:pt x="662" y="258"/>
                  </a:lnTo>
                  <a:lnTo>
                    <a:pt x="1358" y="2656"/>
                  </a:lnTo>
                  <a:lnTo>
                    <a:pt x="1360" y="2666"/>
                  </a:lnTo>
                  <a:lnTo>
                    <a:pt x="1360" y="2666"/>
                  </a:lnTo>
                  <a:lnTo>
                    <a:pt x="1362" y="2666"/>
                  </a:lnTo>
                  <a:lnTo>
                    <a:pt x="1538" y="3274"/>
                  </a:lnTo>
                  <a:lnTo>
                    <a:pt x="1538" y="3274"/>
                  </a:lnTo>
                  <a:lnTo>
                    <a:pt x="1546" y="3294"/>
                  </a:lnTo>
                  <a:lnTo>
                    <a:pt x="1556" y="3312"/>
                  </a:lnTo>
                  <a:lnTo>
                    <a:pt x="1568" y="3328"/>
                  </a:lnTo>
                  <a:lnTo>
                    <a:pt x="1584" y="3342"/>
                  </a:lnTo>
                  <a:lnTo>
                    <a:pt x="1602" y="3352"/>
                  </a:lnTo>
                  <a:lnTo>
                    <a:pt x="1620" y="3360"/>
                  </a:lnTo>
                  <a:lnTo>
                    <a:pt x="1640" y="3366"/>
                  </a:lnTo>
                  <a:lnTo>
                    <a:pt x="1662" y="3368"/>
                  </a:lnTo>
                  <a:lnTo>
                    <a:pt x="3562" y="3368"/>
                  </a:lnTo>
                  <a:lnTo>
                    <a:pt x="3562" y="3368"/>
                  </a:lnTo>
                  <a:lnTo>
                    <a:pt x="3574" y="3366"/>
                  </a:lnTo>
                  <a:lnTo>
                    <a:pt x="3588" y="3364"/>
                  </a:lnTo>
                  <a:lnTo>
                    <a:pt x="3600" y="3362"/>
                  </a:lnTo>
                  <a:lnTo>
                    <a:pt x="3612" y="3356"/>
                  </a:lnTo>
                  <a:lnTo>
                    <a:pt x="3622" y="3352"/>
                  </a:lnTo>
                  <a:lnTo>
                    <a:pt x="3634" y="3344"/>
                  </a:lnTo>
                  <a:lnTo>
                    <a:pt x="3652" y="3330"/>
                  </a:lnTo>
                  <a:lnTo>
                    <a:pt x="3668" y="3310"/>
                  </a:lnTo>
                  <a:lnTo>
                    <a:pt x="3676" y="3300"/>
                  </a:lnTo>
                  <a:lnTo>
                    <a:pt x="3680" y="3288"/>
                  </a:lnTo>
                  <a:lnTo>
                    <a:pt x="3684" y="3276"/>
                  </a:lnTo>
                  <a:lnTo>
                    <a:pt x="3688" y="3264"/>
                  </a:lnTo>
                  <a:lnTo>
                    <a:pt x="3690" y="3250"/>
                  </a:lnTo>
                  <a:lnTo>
                    <a:pt x="3690" y="3238"/>
                  </a:lnTo>
                  <a:lnTo>
                    <a:pt x="3690" y="3238"/>
                  </a:lnTo>
                  <a:lnTo>
                    <a:pt x="3690" y="3224"/>
                  </a:lnTo>
                  <a:lnTo>
                    <a:pt x="3688" y="3212"/>
                  </a:lnTo>
                  <a:lnTo>
                    <a:pt x="3684" y="3200"/>
                  </a:lnTo>
                  <a:lnTo>
                    <a:pt x="3680" y="3188"/>
                  </a:lnTo>
                  <a:lnTo>
                    <a:pt x="3676" y="3176"/>
                  </a:lnTo>
                  <a:lnTo>
                    <a:pt x="3668" y="3166"/>
                  </a:lnTo>
                  <a:lnTo>
                    <a:pt x="3652" y="3146"/>
                  </a:lnTo>
                  <a:lnTo>
                    <a:pt x="3634" y="3130"/>
                  </a:lnTo>
                  <a:lnTo>
                    <a:pt x="3622" y="3124"/>
                  </a:lnTo>
                  <a:lnTo>
                    <a:pt x="3612" y="3118"/>
                  </a:lnTo>
                  <a:lnTo>
                    <a:pt x="3600" y="3114"/>
                  </a:lnTo>
                  <a:lnTo>
                    <a:pt x="3588" y="3110"/>
                  </a:lnTo>
                  <a:lnTo>
                    <a:pt x="3574" y="3108"/>
                  </a:lnTo>
                  <a:lnTo>
                    <a:pt x="3562" y="3108"/>
                  </a:lnTo>
                  <a:lnTo>
                    <a:pt x="1760" y="3108"/>
                  </a:lnTo>
                  <a:lnTo>
                    <a:pt x="1658" y="2760"/>
                  </a:lnTo>
                  <a:lnTo>
                    <a:pt x="3676" y="2760"/>
                  </a:lnTo>
                  <a:lnTo>
                    <a:pt x="3676" y="2760"/>
                  </a:lnTo>
                  <a:lnTo>
                    <a:pt x="3696" y="2758"/>
                  </a:lnTo>
                  <a:lnTo>
                    <a:pt x="3716" y="2754"/>
                  </a:lnTo>
                  <a:lnTo>
                    <a:pt x="3734" y="2746"/>
                  </a:lnTo>
                  <a:lnTo>
                    <a:pt x="3752" y="2736"/>
                  </a:lnTo>
                  <a:lnTo>
                    <a:pt x="3766" y="2722"/>
                  </a:lnTo>
                  <a:lnTo>
                    <a:pt x="3780" y="2708"/>
                  </a:lnTo>
                  <a:lnTo>
                    <a:pt x="3790" y="2692"/>
                  </a:lnTo>
                  <a:lnTo>
                    <a:pt x="3798" y="2672"/>
                  </a:lnTo>
                  <a:lnTo>
                    <a:pt x="4484" y="720"/>
                  </a:lnTo>
                  <a:lnTo>
                    <a:pt x="4484" y="720"/>
                  </a:lnTo>
                  <a:lnTo>
                    <a:pt x="4488" y="706"/>
                  </a:lnTo>
                  <a:lnTo>
                    <a:pt x="4490" y="690"/>
                  </a:lnTo>
                  <a:lnTo>
                    <a:pt x="4492" y="674"/>
                  </a:lnTo>
                  <a:lnTo>
                    <a:pt x="4490" y="660"/>
                  </a:lnTo>
                  <a:lnTo>
                    <a:pt x="4486" y="644"/>
                  </a:lnTo>
                  <a:lnTo>
                    <a:pt x="4482" y="630"/>
                  </a:lnTo>
                  <a:lnTo>
                    <a:pt x="4476" y="616"/>
                  </a:lnTo>
                  <a:lnTo>
                    <a:pt x="4468" y="602"/>
                  </a:lnTo>
                  <a:lnTo>
                    <a:pt x="4468" y="602"/>
                  </a:lnTo>
                  <a:close/>
                  <a:moveTo>
                    <a:pt x="1104" y="806"/>
                  </a:moveTo>
                  <a:lnTo>
                    <a:pt x="1884" y="806"/>
                  </a:lnTo>
                  <a:lnTo>
                    <a:pt x="1936" y="1202"/>
                  </a:lnTo>
                  <a:lnTo>
                    <a:pt x="1216" y="1202"/>
                  </a:lnTo>
                  <a:lnTo>
                    <a:pt x="1104" y="806"/>
                  </a:lnTo>
                  <a:close/>
                  <a:moveTo>
                    <a:pt x="1288" y="1460"/>
                  </a:moveTo>
                  <a:lnTo>
                    <a:pt x="1968" y="1460"/>
                  </a:lnTo>
                  <a:lnTo>
                    <a:pt x="2020" y="1858"/>
                  </a:lnTo>
                  <a:lnTo>
                    <a:pt x="1400" y="1858"/>
                  </a:lnTo>
                  <a:lnTo>
                    <a:pt x="1288" y="1460"/>
                  </a:lnTo>
                  <a:close/>
                  <a:moveTo>
                    <a:pt x="1584" y="2500"/>
                  </a:moveTo>
                  <a:lnTo>
                    <a:pt x="1474" y="2116"/>
                  </a:lnTo>
                  <a:lnTo>
                    <a:pt x="2054" y="2116"/>
                  </a:lnTo>
                  <a:lnTo>
                    <a:pt x="2104" y="2500"/>
                  </a:lnTo>
                  <a:lnTo>
                    <a:pt x="1584" y="2500"/>
                  </a:lnTo>
                  <a:close/>
                  <a:moveTo>
                    <a:pt x="2868" y="2500"/>
                  </a:moveTo>
                  <a:lnTo>
                    <a:pt x="2364" y="2500"/>
                  </a:lnTo>
                  <a:lnTo>
                    <a:pt x="2314" y="2116"/>
                  </a:lnTo>
                  <a:lnTo>
                    <a:pt x="2914" y="2116"/>
                  </a:lnTo>
                  <a:lnTo>
                    <a:pt x="2868" y="2500"/>
                  </a:lnTo>
                  <a:close/>
                  <a:moveTo>
                    <a:pt x="2944" y="1858"/>
                  </a:moveTo>
                  <a:lnTo>
                    <a:pt x="2280" y="1858"/>
                  </a:lnTo>
                  <a:lnTo>
                    <a:pt x="2230" y="1460"/>
                  </a:lnTo>
                  <a:lnTo>
                    <a:pt x="2992" y="1460"/>
                  </a:lnTo>
                  <a:lnTo>
                    <a:pt x="2944" y="1858"/>
                  </a:lnTo>
                  <a:close/>
                  <a:moveTo>
                    <a:pt x="3024" y="1202"/>
                  </a:moveTo>
                  <a:lnTo>
                    <a:pt x="2196" y="1202"/>
                  </a:lnTo>
                  <a:lnTo>
                    <a:pt x="2144" y="806"/>
                  </a:lnTo>
                  <a:lnTo>
                    <a:pt x="3070" y="806"/>
                  </a:lnTo>
                  <a:lnTo>
                    <a:pt x="3024" y="1202"/>
                  </a:lnTo>
                  <a:close/>
                  <a:moveTo>
                    <a:pt x="3584" y="2500"/>
                  </a:moveTo>
                  <a:lnTo>
                    <a:pt x="3128" y="2500"/>
                  </a:lnTo>
                  <a:lnTo>
                    <a:pt x="3174" y="2116"/>
                  </a:lnTo>
                  <a:lnTo>
                    <a:pt x="3720" y="2116"/>
                  </a:lnTo>
                  <a:lnTo>
                    <a:pt x="3584" y="2500"/>
                  </a:lnTo>
                  <a:close/>
                  <a:moveTo>
                    <a:pt x="3810" y="1858"/>
                  </a:moveTo>
                  <a:lnTo>
                    <a:pt x="3206" y="1858"/>
                  </a:lnTo>
                  <a:lnTo>
                    <a:pt x="3252" y="1460"/>
                  </a:lnTo>
                  <a:lnTo>
                    <a:pt x="3950" y="1460"/>
                  </a:lnTo>
                  <a:lnTo>
                    <a:pt x="3810" y="1858"/>
                  </a:lnTo>
                  <a:close/>
                  <a:moveTo>
                    <a:pt x="4040" y="1202"/>
                  </a:moveTo>
                  <a:lnTo>
                    <a:pt x="3284" y="1202"/>
                  </a:lnTo>
                  <a:lnTo>
                    <a:pt x="3332" y="806"/>
                  </a:lnTo>
                  <a:lnTo>
                    <a:pt x="4180" y="806"/>
                  </a:lnTo>
                  <a:lnTo>
                    <a:pt x="4040" y="1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pic>
        <p:nvPicPr>
          <p:cNvPr id="29" name="Picture 2" descr="image002">
            <a:extLst>
              <a:ext uri="{FF2B5EF4-FFF2-40B4-BE49-F238E27FC236}">
                <a16:creationId xmlns:a16="http://schemas.microsoft.com/office/drawing/2014/main" xmlns="" id="{CDC2A93F-BA16-4434-A5CD-0CEE20E0E32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50964" y="2612268"/>
            <a:ext cx="3595211" cy="298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Risultati immagini per peapod logo">
            <a:extLst>
              <a:ext uri="{FF2B5EF4-FFF2-40B4-BE49-F238E27FC236}">
                <a16:creationId xmlns:a16="http://schemas.microsoft.com/office/drawing/2014/main" xmlns="" id="{275ABC36-A81A-4945-BA89-8212AFE9A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348" y="1449561"/>
            <a:ext cx="2412123" cy="7104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4" name="Content Placeholder 5">
            <a:extLst>
              <a:ext uri="{FF2B5EF4-FFF2-40B4-BE49-F238E27FC236}">
                <a16:creationId xmlns:a16="http://schemas.microsoft.com/office/drawing/2014/main" xmlns="" id="{380085BC-3C12-4D2D-9003-6622F31366A0}"/>
              </a:ext>
            </a:extLst>
          </p:cNvPr>
          <p:cNvGraphicFramePr>
            <a:graphicFrameLocks/>
          </p:cNvGraphicFramePr>
          <p:nvPr>
            <p:extLst/>
          </p:nvPr>
        </p:nvGraphicFramePr>
        <p:xfrm>
          <a:off x="7727186" y="2162175"/>
          <a:ext cx="4113305" cy="3606621"/>
        </p:xfrm>
        <a:graphic>
          <a:graphicData uri="http://schemas.openxmlformats.org/drawingml/2006/chart">
            <c:chart xmlns:c="http://schemas.openxmlformats.org/drawingml/2006/chart" xmlns:r="http://schemas.openxmlformats.org/officeDocument/2006/relationships" r:id="rId5"/>
          </a:graphicData>
        </a:graphic>
      </p:graphicFrame>
      <p:sp>
        <p:nvSpPr>
          <p:cNvPr id="36" name="TextBox 11">
            <a:extLst>
              <a:ext uri="{FF2B5EF4-FFF2-40B4-BE49-F238E27FC236}">
                <a16:creationId xmlns:a16="http://schemas.microsoft.com/office/drawing/2014/main" xmlns="" id="{D7E15897-A1E5-4935-ACEE-F178A0758558}"/>
              </a:ext>
            </a:extLst>
          </p:cNvPr>
          <p:cNvSpPr txBox="1"/>
          <p:nvPr/>
        </p:nvSpPr>
        <p:spPr>
          <a:xfrm>
            <a:off x="7964137" y="1586032"/>
            <a:ext cx="3648789" cy="53486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17171"/>
                </a:solidFill>
                <a:effectLst/>
                <a:uLnTx/>
                <a:uFillTx/>
                <a:latin typeface="Arial"/>
                <a:ea typeface="+mn-ea"/>
                <a:cs typeface="+mn-cs"/>
              </a:rPr>
              <a:t>Primary Mission on Last Grocery “Trip” to Online-Only Retailer</a:t>
            </a:r>
            <a:endParaRPr kumimoji="0" lang="en-US" sz="1400" b="0" i="0" u="none" strike="noStrike" kern="1200" cap="none" spc="0" normalizeH="0" baseline="0" noProof="0" dirty="0">
              <a:ln>
                <a:noFill/>
              </a:ln>
              <a:solidFill>
                <a:srgbClr val="717171"/>
              </a:solidFill>
              <a:effectLst/>
              <a:uLnTx/>
              <a:uFillTx/>
              <a:latin typeface="Arial"/>
              <a:ea typeface="+mn-ea"/>
              <a:cs typeface="+mn-cs"/>
            </a:endParaRPr>
          </a:p>
        </p:txBody>
      </p:sp>
      <p:sp>
        <p:nvSpPr>
          <p:cNvPr id="37" name="Isosceles Triangle 13">
            <a:extLst>
              <a:ext uri="{FF2B5EF4-FFF2-40B4-BE49-F238E27FC236}">
                <a16:creationId xmlns:a16="http://schemas.microsoft.com/office/drawing/2014/main" xmlns="" id="{EC07B932-9B11-4A1E-800E-62C3DEA354A6}"/>
              </a:ext>
            </a:extLst>
          </p:cNvPr>
          <p:cNvSpPr/>
          <p:nvPr/>
        </p:nvSpPr>
        <p:spPr>
          <a:xfrm>
            <a:off x="11684063" y="4905221"/>
            <a:ext cx="235240" cy="16794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Rettangolo 2">
            <a:extLst>
              <a:ext uri="{FF2B5EF4-FFF2-40B4-BE49-F238E27FC236}">
                <a16:creationId xmlns:a16="http://schemas.microsoft.com/office/drawing/2014/main" xmlns="" id="{06234CFB-2646-4FDA-B250-FCDC819AC71D}"/>
              </a:ext>
            </a:extLst>
          </p:cNvPr>
          <p:cNvSpPr/>
          <p:nvPr/>
        </p:nvSpPr>
        <p:spPr>
          <a:xfrm>
            <a:off x="3850964" y="393602"/>
            <a:ext cx="776196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17171"/>
                </a:solidFill>
                <a:effectLst/>
                <a:uLnTx/>
                <a:uFillTx/>
                <a:latin typeface="Arial"/>
                <a:ea typeface="+mn-ea"/>
                <a:cs typeface="+mn-cs"/>
              </a:rPr>
              <a:t>Online grocery will further shape shoppers’ preferences and expectations for consumables shopping</a:t>
            </a:r>
          </a:p>
        </p:txBody>
      </p:sp>
      <p:sp>
        <p:nvSpPr>
          <p:cNvPr id="38" name="TextBox 12">
            <a:extLst>
              <a:ext uri="{FF2B5EF4-FFF2-40B4-BE49-F238E27FC236}">
                <a16:creationId xmlns:a16="http://schemas.microsoft.com/office/drawing/2014/main" xmlns="" id="{9E2C4751-DA8F-4A36-AD99-C060123C6494}"/>
              </a:ext>
            </a:extLst>
          </p:cNvPr>
          <p:cNvSpPr txBox="1"/>
          <p:nvPr/>
        </p:nvSpPr>
        <p:spPr>
          <a:xfrm>
            <a:off x="3850963" y="5841111"/>
            <a:ext cx="8068339"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17171"/>
                </a:solidFill>
                <a:effectLst/>
                <a:uLnTx/>
                <a:uFillTx/>
                <a:latin typeface="Arial"/>
                <a:ea typeface="+mn-ea"/>
                <a:cs typeface="+mn-cs"/>
              </a:rPr>
              <a:t>Note: Arrow indicates statistically significant year-to-year difference (95% confidence level); online-only retailers include Amazon and Peapod.</a:t>
            </a:r>
          </a:p>
        </p:txBody>
      </p:sp>
      <p:pic>
        <p:nvPicPr>
          <p:cNvPr id="39" name="Immagine 38">
            <a:extLst>
              <a:ext uri="{FF2B5EF4-FFF2-40B4-BE49-F238E27FC236}">
                <a16:creationId xmlns:a16="http://schemas.microsoft.com/office/drawing/2014/main" xmlns="" id="{94F5DE0B-DE93-4768-BF8F-3C3C376721A5}"/>
              </a:ext>
            </a:extLst>
          </p:cNvPr>
          <p:cNvPicPr>
            <a:picLocks noChangeAspect="1"/>
          </p:cNvPicPr>
          <p:nvPr/>
        </p:nvPicPr>
        <p:blipFill>
          <a:blip r:embed="rId6"/>
          <a:stretch>
            <a:fillRect/>
          </a:stretch>
        </p:blipFill>
        <p:spPr>
          <a:xfrm>
            <a:off x="109703" y="305709"/>
            <a:ext cx="3237257" cy="2810500"/>
          </a:xfrm>
          <a:prstGeom prst="rect">
            <a:avLst/>
          </a:prstGeom>
        </p:spPr>
      </p:pic>
    </p:spTree>
    <p:extLst>
      <p:ext uri="{BB962C8B-B14F-4D97-AF65-F5344CB8AC3E}">
        <p14:creationId xmlns:p14="http://schemas.microsoft.com/office/powerpoint/2010/main" val="395848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DD9F9D0-4531-40A6-AAF8-24C8B7434734}"/>
              </a:ext>
            </a:extLst>
          </p:cNvPr>
          <p:cNvSpPr>
            <a:spLocks noGrp="1"/>
          </p:cNvSpPr>
          <p:nvPr>
            <p:ph type="title"/>
          </p:nvPr>
        </p:nvSpPr>
        <p:spPr/>
        <p:txBody>
          <a:bodyPr/>
          <a:lstStyle/>
          <a:p>
            <a:r>
              <a:rPr lang="en-US" dirty="0"/>
              <a:t>Besides moving commerce online, online grocery will impact retail more broadly in several important ways</a:t>
            </a:r>
            <a:endParaRPr lang="en-GB" dirty="0"/>
          </a:p>
        </p:txBody>
      </p:sp>
      <p:pic>
        <p:nvPicPr>
          <p:cNvPr id="4" name="Picture 13">
            <a:extLst>
              <a:ext uri="{FF2B5EF4-FFF2-40B4-BE49-F238E27FC236}">
                <a16:creationId xmlns:a16="http://schemas.microsoft.com/office/drawing/2014/main" xmlns="" id="{F8E8068C-0163-40BB-AAD7-5D4FF5757D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06014" y="1730330"/>
            <a:ext cx="2902172" cy="1573016"/>
          </a:xfrm>
          <a:prstGeom prst="rect">
            <a:avLst/>
          </a:prstGeom>
        </p:spPr>
      </p:pic>
      <p:pic>
        <p:nvPicPr>
          <p:cNvPr id="5" name="Picture 12">
            <a:extLst>
              <a:ext uri="{FF2B5EF4-FFF2-40B4-BE49-F238E27FC236}">
                <a16:creationId xmlns:a16="http://schemas.microsoft.com/office/drawing/2014/main" xmlns="" id="{706F8051-4E1D-41DB-9A22-1560E7FF2D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82606" y="1730331"/>
            <a:ext cx="2913394" cy="1573015"/>
          </a:xfrm>
          <a:prstGeom prst="rect">
            <a:avLst/>
          </a:prstGeom>
        </p:spPr>
      </p:pic>
      <p:cxnSp>
        <p:nvCxnSpPr>
          <p:cNvPr id="6" name="Straight Connector 23">
            <a:extLst>
              <a:ext uri="{FF2B5EF4-FFF2-40B4-BE49-F238E27FC236}">
                <a16:creationId xmlns:a16="http://schemas.microsoft.com/office/drawing/2014/main" xmlns="" id="{811066D7-F3FA-4192-857A-09A6673F3A5C}"/>
              </a:ext>
            </a:extLst>
          </p:cNvPr>
          <p:cNvCxnSpPr/>
          <p:nvPr/>
        </p:nvCxnSpPr>
        <p:spPr>
          <a:xfrm>
            <a:off x="9007491" y="3443861"/>
            <a:ext cx="0" cy="2545920"/>
          </a:xfrm>
          <a:prstGeom prst="line">
            <a:avLst/>
          </a:prstGeom>
          <a:ln w="12700">
            <a:solidFill>
              <a:schemeClr val="bg1">
                <a:lumMod val="75000"/>
              </a:schemeClr>
            </a:solidFill>
            <a:prstDash val="sysDash"/>
            <a:tailEnd type="none"/>
          </a:ln>
        </p:spPr>
        <p:style>
          <a:lnRef idx="1">
            <a:schemeClr val="accent1"/>
          </a:lnRef>
          <a:fillRef idx="0">
            <a:schemeClr val="accent1"/>
          </a:fillRef>
          <a:effectRef idx="0">
            <a:schemeClr val="accent1"/>
          </a:effectRef>
          <a:fontRef idx="minor">
            <a:schemeClr val="tx1"/>
          </a:fontRef>
        </p:style>
      </p:cxnSp>
      <p:graphicFrame>
        <p:nvGraphicFramePr>
          <p:cNvPr id="7" name="Content Placeholder 4">
            <a:extLst>
              <a:ext uri="{FF2B5EF4-FFF2-40B4-BE49-F238E27FC236}">
                <a16:creationId xmlns:a16="http://schemas.microsoft.com/office/drawing/2014/main" xmlns="" id="{AA7561CB-F469-4EDB-BA72-D8EBD913F01C}"/>
              </a:ext>
            </a:extLst>
          </p:cNvPr>
          <p:cNvGraphicFramePr>
            <a:graphicFrameLocks/>
          </p:cNvGraphicFramePr>
          <p:nvPr>
            <p:extLst/>
          </p:nvPr>
        </p:nvGraphicFramePr>
        <p:xfrm>
          <a:off x="3765919" y="3525822"/>
          <a:ext cx="1715130" cy="1746504"/>
        </p:xfrm>
        <a:graphic>
          <a:graphicData uri="http://schemas.openxmlformats.org/drawingml/2006/chart">
            <c:chart xmlns:c="http://schemas.openxmlformats.org/drawingml/2006/chart" xmlns:r="http://schemas.openxmlformats.org/officeDocument/2006/relationships" r:id="rId4"/>
          </a:graphicData>
        </a:graphic>
      </p:graphicFrame>
      <p:sp>
        <p:nvSpPr>
          <p:cNvPr id="8" name="Content Placeholder 3">
            <a:extLst>
              <a:ext uri="{FF2B5EF4-FFF2-40B4-BE49-F238E27FC236}">
                <a16:creationId xmlns:a16="http://schemas.microsoft.com/office/drawing/2014/main" xmlns="" id="{631873EB-437D-41EE-B3A1-702F67AB5BAE}"/>
              </a:ext>
            </a:extLst>
          </p:cNvPr>
          <p:cNvSpPr txBox="1">
            <a:spLocks/>
          </p:cNvSpPr>
          <p:nvPr/>
        </p:nvSpPr>
        <p:spPr>
          <a:xfrm>
            <a:off x="3689760" y="4199308"/>
            <a:ext cx="1867448" cy="348176"/>
          </a:xfrm>
          <a:prstGeom prst="rect">
            <a:avLst/>
          </a:prstGeom>
        </p:spPr>
        <p:txBody>
          <a:bodyPr anchor="ctr"/>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00BA"/>
                </a:solidFill>
                <a:effectLst/>
                <a:uLnTx/>
                <a:uFillTx/>
                <a:latin typeface="Arial"/>
                <a:ea typeface="+mn-ea"/>
                <a:cs typeface="+mn-cs"/>
              </a:rPr>
              <a:t>11%</a:t>
            </a:r>
            <a:endParaRPr kumimoji="0" lang="en-US" sz="2400" b="1" i="0" u="none" strike="noStrike" kern="1200" cap="none" spc="0" normalizeH="0" baseline="0" noProof="0" dirty="0">
              <a:ln>
                <a:noFill/>
              </a:ln>
              <a:solidFill>
                <a:srgbClr val="FF00BA"/>
              </a:solidFill>
              <a:effectLst/>
              <a:uLnTx/>
              <a:uFillTx/>
              <a:latin typeface="Arial"/>
              <a:ea typeface="+mn-ea"/>
              <a:cs typeface="+mn-cs"/>
            </a:endParaRPr>
          </a:p>
        </p:txBody>
      </p:sp>
      <p:graphicFrame>
        <p:nvGraphicFramePr>
          <p:cNvPr id="9" name="Content Placeholder 4">
            <a:extLst>
              <a:ext uri="{FF2B5EF4-FFF2-40B4-BE49-F238E27FC236}">
                <a16:creationId xmlns:a16="http://schemas.microsoft.com/office/drawing/2014/main" xmlns="" id="{8E729FA2-7E68-4302-A9C9-D47B4469010A}"/>
              </a:ext>
            </a:extLst>
          </p:cNvPr>
          <p:cNvGraphicFramePr>
            <a:graphicFrameLocks/>
          </p:cNvGraphicFramePr>
          <p:nvPr>
            <p:extLst/>
          </p:nvPr>
        </p:nvGraphicFramePr>
        <p:xfrm>
          <a:off x="646066" y="3590177"/>
          <a:ext cx="1884657" cy="1715400"/>
        </p:xfrm>
        <a:graphic>
          <a:graphicData uri="http://schemas.openxmlformats.org/drawingml/2006/chart">
            <c:chart xmlns:c="http://schemas.openxmlformats.org/drawingml/2006/chart" xmlns:r="http://schemas.openxmlformats.org/officeDocument/2006/relationships" r:id="rId5"/>
          </a:graphicData>
        </a:graphic>
      </p:graphicFrame>
      <p:sp>
        <p:nvSpPr>
          <p:cNvPr id="10" name="Content Placeholder 3">
            <a:extLst>
              <a:ext uri="{FF2B5EF4-FFF2-40B4-BE49-F238E27FC236}">
                <a16:creationId xmlns:a16="http://schemas.microsoft.com/office/drawing/2014/main" xmlns="" id="{F0A5C752-B8C4-4B38-B08A-2B623D67F940}"/>
              </a:ext>
            </a:extLst>
          </p:cNvPr>
          <p:cNvSpPr txBox="1">
            <a:spLocks/>
          </p:cNvSpPr>
          <p:nvPr/>
        </p:nvSpPr>
        <p:spPr>
          <a:xfrm>
            <a:off x="688373" y="4199308"/>
            <a:ext cx="1820437" cy="347409"/>
          </a:xfrm>
          <a:prstGeom prst="rect">
            <a:avLst/>
          </a:prstGeom>
        </p:spPr>
        <p:txBody>
          <a:bodyPr anchor="ctr"/>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24D3D8">
                    <a:lumMod val="50000"/>
                  </a:srgbClr>
                </a:solidFill>
                <a:effectLst/>
                <a:uLnTx/>
                <a:uFillTx/>
                <a:latin typeface="Arial"/>
                <a:ea typeface="+mn-ea"/>
                <a:cs typeface="+mn-cs"/>
              </a:rPr>
              <a:t>28%</a:t>
            </a:r>
            <a:endParaRPr kumimoji="0" lang="en-US" sz="2400" b="1" i="0" u="none" strike="noStrike" kern="1200" cap="none" spc="0" normalizeH="0" baseline="0" noProof="0" dirty="0">
              <a:ln>
                <a:noFill/>
              </a:ln>
              <a:solidFill>
                <a:srgbClr val="24D3D8">
                  <a:lumMod val="50000"/>
                </a:srgbClr>
              </a:solidFill>
              <a:effectLst/>
              <a:uLnTx/>
              <a:uFillTx/>
              <a:latin typeface="Arial"/>
              <a:ea typeface="+mn-ea"/>
              <a:cs typeface="+mn-cs"/>
            </a:endParaRPr>
          </a:p>
        </p:txBody>
      </p:sp>
      <p:sp>
        <p:nvSpPr>
          <p:cNvPr id="11" name="Content Placeholder 8">
            <a:extLst>
              <a:ext uri="{FF2B5EF4-FFF2-40B4-BE49-F238E27FC236}">
                <a16:creationId xmlns:a16="http://schemas.microsoft.com/office/drawing/2014/main" xmlns="" id="{6C89E51D-8F2A-4A9D-B375-7CFB22DE269D}"/>
              </a:ext>
            </a:extLst>
          </p:cNvPr>
          <p:cNvSpPr txBox="1">
            <a:spLocks/>
          </p:cNvSpPr>
          <p:nvPr/>
        </p:nvSpPr>
        <p:spPr>
          <a:xfrm>
            <a:off x="753757" y="5261021"/>
            <a:ext cx="1655381" cy="252204"/>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4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717171"/>
                </a:solidFill>
                <a:effectLst/>
                <a:uLnTx/>
                <a:uFillTx/>
                <a:latin typeface="Arial"/>
                <a:ea typeface="+mn-ea"/>
                <a:cs typeface="+mn-cs"/>
              </a:rPr>
              <a:t>Spending less in store</a:t>
            </a:r>
          </a:p>
        </p:txBody>
      </p:sp>
      <p:sp>
        <p:nvSpPr>
          <p:cNvPr id="12" name="Content Placeholder 8">
            <a:extLst>
              <a:ext uri="{FF2B5EF4-FFF2-40B4-BE49-F238E27FC236}">
                <a16:creationId xmlns:a16="http://schemas.microsoft.com/office/drawing/2014/main" xmlns="" id="{6E3999EE-46C2-410B-8E5D-D604691CC200}"/>
              </a:ext>
            </a:extLst>
          </p:cNvPr>
          <p:cNvSpPr txBox="1">
            <a:spLocks/>
          </p:cNvSpPr>
          <p:nvPr/>
        </p:nvSpPr>
        <p:spPr>
          <a:xfrm>
            <a:off x="3560448" y="5261021"/>
            <a:ext cx="2148793" cy="327377"/>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4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717171"/>
                </a:solidFill>
                <a:effectLst/>
                <a:uLnTx/>
                <a:uFillTx/>
                <a:latin typeface="Arial"/>
                <a:ea typeface="+mn-ea"/>
                <a:cs typeface="+mn-cs"/>
              </a:rPr>
              <a:t>Have become more impatient with the in-store experience</a:t>
            </a:r>
          </a:p>
        </p:txBody>
      </p:sp>
      <p:graphicFrame>
        <p:nvGraphicFramePr>
          <p:cNvPr id="13" name="Content Placeholder 4">
            <a:extLst>
              <a:ext uri="{FF2B5EF4-FFF2-40B4-BE49-F238E27FC236}">
                <a16:creationId xmlns:a16="http://schemas.microsoft.com/office/drawing/2014/main" xmlns="" id="{F411E693-1B62-4299-B87E-1B4C79979D59}"/>
              </a:ext>
            </a:extLst>
          </p:cNvPr>
          <p:cNvGraphicFramePr>
            <a:graphicFrameLocks/>
          </p:cNvGraphicFramePr>
          <p:nvPr>
            <p:extLst/>
          </p:nvPr>
        </p:nvGraphicFramePr>
        <p:xfrm>
          <a:off x="6694833" y="3543023"/>
          <a:ext cx="1728776" cy="1659977"/>
        </p:xfrm>
        <a:graphic>
          <a:graphicData uri="http://schemas.openxmlformats.org/drawingml/2006/chart">
            <c:chart xmlns:c="http://schemas.openxmlformats.org/drawingml/2006/chart" xmlns:r="http://schemas.openxmlformats.org/officeDocument/2006/relationships" r:id="rId6"/>
          </a:graphicData>
        </a:graphic>
      </p:graphicFrame>
      <p:sp>
        <p:nvSpPr>
          <p:cNvPr id="14" name="Content Placeholder 3">
            <a:extLst>
              <a:ext uri="{FF2B5EF4-FFF2-40B4-BE49-F238E27FC236}">
                <a16:creationId xmlns:a16="http://schemas.microsoft.com/office/drawing/2014/main" xmlns="" id="{E517B9DE-2ECE-47ED-9737-FCFEDAD79FB3}"/>
              </a:ext>
            </a:extLst>
          </p:cNvPr>
          <p:cNvSpPr txBox="1">
            <a:spLocks/>
          </p:cNvSpPr>
          <p:nvPr/>
        </p:nvSpPr>
        <p:spPr>
          <a:xfrm>
            <a:off x="6636635" y="4199308"/>
            <a:ext cx="1820437" cy="347409"/>
          </a:xfrm>
          <a:prstGeom prst="rect">
            <a:avLst/>
          </a:prstGeom>
        </p:spPr>
        <p:txBody>
          <a:bodyPr anchor="ctr"/>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9D00">
                    <a:lumMod val="75000"/>
                  </a:srgbClr>
                </a:solidFill>
                <a:effectLst/>
                <a:uLnTx/>
                <a:uFillTx/>
                <a:latin typeface="Arial"/>
                <a:ea typeface="+mn-ea"/>
                <a:cs typeface="+mn-cs"/>
              </a:rPr>
              <a:t>11%</a:t>
            </a:r>
            <a:endParaRPr kumimoji="0" lang="en-US" sz="2400" b="1" i="0" u="none" strike="noStrike" kern="1200" cap="none" spc="0" normalizeH="0" baseline="0" noProof="0" dirty="0">
              <a:ln>
                <a:noFill/>
              </a:ln>
              <a:solidFill>
                <a:srgbClr val="FF9D00">
                  <a:lumMod val="75000"/>
                </a:srgbClr>
              </a:solidFill>
              <a:effectLst/>
              <a:uLnTx/>
              <a:uFillTx/>
              <a:latin typeface="Arial"/>
              <a:ea typeface="+mn-ea"/>
              <a:cs typeface="+mn-cs"/>
            </a:endParaRPr>
          </a:p>
        </p:txBody>
      </p:sp>
      <p:sp>
        <p:nvSpPr>
          <p:cNvPr id="15" name="Content Placeholder 8">
            <a:extLst>
              <a:ext uri="{FF2B5EF4-FFF2-40B4-BE49-F238E27FC236}">
                <a16:creationId xmlns:a16="http://schemas.microsoft.com/office/drawing/2014/main" xmlns="" id="{5FC060B2-7E7E-4587-AEBE-C7E4836E9C4E}"/>
              </a:ext>
            </a:extLst>
          </p:cNvPr>
          <p:cNvSpPr txBox="1">
            <a:spLocks/>
          </p:cNvSpPr>
          <p:nvPr/>
        </p:nvSpPr>
        <p:spPr>
          <a:xfrm>
            <a:off x="6258048" y="5261021"/>
            <a:ext cx="2607600" cy="224520"/>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4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717171"/>
                </a:solidFill>
                <a:effectLst/>
                <a:uLnTx/>
                <a:uFillTx/>
                <a:latin typeface="Arial"/>
                <a:ea typeface="+mn-ea"/>
                <a:cs typeface="+mn-cs"/>
              </a:rPr>
              <a:t>Go to physical stores that offer nicer shopping experience</a:t>
            </a:r>
          </a:p>
        </p:txBody>
      </p:sp>
      <p:pic>
        <p:nvPicPr>
          <p:cNvPr id="16" name="Picture 10">
            <a:extLst>
              <a:ext uri="{FF2B5EF4-FFF2-40B4-BE49-F238E27FC236}">
                <a16:creationId xmlns:a16="http://schemas.microsoft.com/office/drawing/2014/main" xmlns="" id="{FCBC5772-3364-4912-87CC-4F214FBBD07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1730332"/>
            <a:ext cx="3180180" cy="1573014"/>
          </a:xfrm>
          <a:prstGeom prst="rect">
            <a:avLst/>
          </a:prstGeom>
        </p:spPr>
      </p:pic>
      <p:sp>
        <p:nvSpPr>
          <p:cNvPr id="17" name="Rectangle 11">
            <a:extLst>
              <a:ext uri="{FF2B5EF4-FFF2-40B4-BE49-F238E27FC236}">
                <a16:creationId xmlns:a16="http://schemas.microsoft.com/office/drawing/2014/main" xmlns="" id="{F3C7A4E3-7F95-4F68-B8E9-99DC2E26FF42}"/>
              </a:ext>
            </a:extLst>
          </p:cNvPr>
          <p:cNvSpPr/>
          <p:nvPr/>
        </p:nvSpPr>
        <p:spPr>
          <a:xfrm>
            <a:off x="0" y="1730331"/>
            <a:ext cx="3180180" cy="1573015"/>
          </a:xfrm>
          <a:prstGeom prst="rect">
            <a:avLst/>
          </a:prstGeom>
          <a:solidFill>
            <a:schemeClr val="accent2">
              <a:lumMod val="5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Rectangle 75">
            <a:extLst>
              <a:ext uri="{FF2B5EF4-FFF2-40B4-BE49-F238E27FC236}">
                <a16:creationId xmlns:a16="http://schemas.microsoft.com/office/drawing/2014/main" xmlns="" id="{11382672-F175-473E-BE1B-F2698314FF18}"/>
              </a:ext>
            </a:extLst>
          </p:cNvPr>
          <p:cNvSpPr/>
          <p:nvPr/>
        </p:nvSpPr>
        <p:spPr>
          <a:xfrm>
            <a:off x="3183815" y="1730331"/>
            <a:ext cx="2912185" cy="1573015"/>
          </a:xfrm>
          <a:prstGeom prst="rect">
            <a:avLst/>
          </a:prstGeom>
          <a:solidFill>
            <a:schemeClr val="accent4">
              <a:lumMod val="5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Rectangle 24">
            <a:extLst>
              <a:ext uri="{FF2B5EF4-FFF2-40B4-BE49-F238E27FC236}">
                <a16:creationId xmlns:a16="http://schemas.microsoft.com/office/drawing/2014/main" xmlns="" id="{B8C07078-ACCA-4B98-AF9B-5FC60B852028}"/>
              </a:ext>
            </a:extLst>
          </p:cNvPr>
          <p:cNvSpPr/>
          <p:nvPr/>
        </p:nvSpPr>
        <p:spPr>
          <a:xfrm>
            <a:off x="0" y="2318095"/>
            <a:ext cx="3180180" cy="397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ALTERS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600" b="1" i="0" u="none" strike="noStrike" kern="1200" cap="none" spc="0" normalizeH="0" baseline="0" noProof="0" dirty="0">
                <a:ln>
                  <a:noFill/>
                </a:ln>
                <a:solidFill>
                  <a:srgbClr val="FFFFFF"/>
                </a:solidFill>
                <a:effectLst/>
                <a:uLnTx/>
                <a:uFillTx/>
                <a:latin typeface="Arial"/>
                <a:ea typeface="+mn-ea"/>
                <a:cs typeface="+mn-cs"/>
              </a:rPr>
              <a:t>IN-STORE BEHAVIOR</a:t>
            </a:r>
          </a:p>
        </p:txBody>
      </p:sp>
      <p:sp>
        <p:nvSpPr>
          <p:cNvPr id="20" name="Rectangle 25">
            <a:extLst>
              <a:ext uri="{FF2B5EF4-FFF2-40B4-BE49-F238E27FC236}">
                <a16:creationId xmlns:a16="http://schemas.microsoft.com/office/drawing/2014/main" xmlns="" id="{4D1075CB-A7DF-4AA3-ACAA-5559CC183044}"/>
              </a:ext>
            </a:extLst>
          </p:cNvPr>
          <p:cNvSpPr/>
          <p:nvPr/>
        </p:nvSpPr>
        <p:spPr>
          <a:xfrm>
            <a:off x="3182606" y="2322231"/>
            <a:ext cx="2914604" cy="397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SHAPES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600" b="1" i="0" u="none" strike="noStrike" kern="1200" cap="none" spc="0" normalizeH="0" baseline="0" noProof="0" dirty="0">
                <a:ln>
                  <a:noFill/>
                </a:ln>
                <a:solidFill>
                  <a:srgbClr val="FFFFFF"/>
                </a:solidFill>
                <a:effectLst/>
                <a:uLnTx/>
                <a:uFillTx/>
                <a:latin typeface="Arial"/>
                <a:ea typeface="+mn-ea"/>
                <a:cs typeface="+mn-cs"/>
              </a:rPr>
              <a:t>EXPECTATIONS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E8EA">
                  <a:lumMod val="75000"/>
                </a:srgbClr>
              </a:solidFill>
              <a:effectLst/>
              <a:uLnTx/>
              <a:uFillTx/>
              <a:latin typeface="Arial"/>
              <a:ea typeface="+mn-ea"/>
              <a:cs typeface="+mn-cs"/>
            </a:endParaRPr>
          </a:p>
        </p:txBody>
      </p:sp>
      <p:sp>
        <p:nvSpPr>
          <p:cNvPr id="21" name="Rectangle 76">
            <a:extLst>
              <a:ext uri="{FF2B5EF4-FFF2-40B4-BE49-F238E27FC236}">
                <a16:creationId xmlns:a16="http://schemas.microsoft.com/office/drawing/2014/main" xmlns="" id="{32069715-11BD-418D-987E-697C3CE6132D}"/>
              </a:ext>
            </a:extLst>
          </p:cNvPr>
          <p:cNvSpPr/>
          <p:nvPr/>
        </p:nvSpPr>
        <p:spPr>
          <a:xfrm>
            <a:off x="6095999" y="1730331"/>
            <a:ext cx="2911493" cy="1573015"/>
          </a:xfrm>
          <a:prstGeom prst="rect">
            <a:avLst/>
          </a:prstGeom>
          <a:solidFill>
            <a:schemeClr val="tx2">
              <a:lumMod val="5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2" name="Rectangle 26">
            <a:extLst>
              <a:ext uri="{FF2B5EF4-FFF2-40B4-BE49-F238E27FC236}">
                <a16:creationId xmlns:a16="http://schemas.microsoft.com/office/drawing/2014/main" xmlns="" id="{82188A6B-E6C7-4BC8-9D61-14C2A7EF8B6B}"/>
              </a:ext>
            </a:extLst>
          </p:cNvPr>
          <p:cNvSpPr/>
          <p:nvPr/>
        </p:nvSpPr>
        <p:spPr>
          <a:xfrm>
            <a:off x="6106015" y="2318095"/>
            <a:ext cx="2901478" cy="397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AFFECTS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600" b="1" i="0" u="none" strike="noStrike" kern="1200" cap="none" spc="0" normalizeH="0" baseline="0" noProof="0" dirty="0">
                <a:ln>
                  <a:noFill/>
                </a:ln>
                <a:solidFill>
                  <a:srgbClr val="FFFFFF"/>
                </a:solidFill>
                <a:effectLst/>
                <a:uLnTx/>
                <a:uFillTx/>
                <a:latin typeface="Arial"/>
                <a:ea typeface="+mn-ea"/>
                <a:cs typeface="+mn-cs"/>
              </a:rPr>
              <a:t>RETAILER CHOICE</a:t>
            </a:r>
          </a:p>
        </p:txBody>
      </p:sp>
      <p:cxnSp>
        <p:nvCxnSpPr>
          <p:cNvPr id="23" name="Straight Connector 74">
            <a:extLst>
              <a:ext uri="{FF2B5EF4-FFF2-40B4-BE49-F238E27FC236}">
                <a16:creationId xmlns:a16="http://schemas.microsoft.com/office/drawing/2014/main" xmlns="" id="{F12A3730-620E-4E58-BBB2-C5BD6F1D00A1}"/>
              </a:ext>
            </a:extLst>
          </p:cNvPr>
          <p:cNvCxnSpPr/>
          <p:nvPr/>
        </p:nvCxnSpPr>
        <p:spPr>
          <a:xfrm>
            <a:off x="6106014" y="3443861"/>
            <a:ext cx="0" cy="2545920"/>
          </a:xfrm>
          <a:prstGeom prst="line">
            <a:avLst/>
          </a:prstGeom>
          <a:ln w="12700">
            <a:solidFill>
              <a:schemeClr val="bg1">
                <a:lumMod val="75000"/>
              </a:schemeClr>
            </a:solidFill>
            <a:prstDash val="sysDash"/>
            <a:tailEnd type="none"/>
          </a:ln>
        </p:spPr>
        <p:style>
          <a:lnRef idx="1">
            <a:schemeClr val="accent1"/>
          </a:lnRef>
          <a:fillRef idx="0">
            <a:schemeClr val="accent1"/>
          </a:fillRef>
          <a:effectRef idx="0">
            <a:schemeClr val="accent1"/>
          </a:effectRef>
          <a:fontRef idx="minor">
            <a:schemeClr val="tx1"/>
          </a:fontRef>
        </p:style>
      </p:cxnSp>
      <p:graphicFrame>
        <p:nvGraphicFramePr>
          <p:cNvPr id="24" name="Content Placeholder 4">
            <a:extLst>
              <a:ext uri="{FF2B5EF4-FFF2-40B4-BE49-F238E27FC236}">
                <a16:creationId xmlns:a16="http://schemas.microsoft.com/office/drawing/2014/main" xmlns="" id="{61B09CE0-675F-4408-9561-3CC51D9D6202}"/>
              </a:ext>
            </a:extLst>
          </p:cNvPr>
          <p:cNvGraphicFramePr>
            <a:graphicFrameLocks/>
          </p:cNvGraphicFramePr>
          <p:nvPr>
            <p:extLst/>
          </p:nvPr>
        </p:nvGraphicFramePr>
        <p:xfrm>
          <a:off x="9790655" y="3561307"/>
          <a:ext cx="1618180" cy="1623408"/>
        </p:xfrm>
        <a:graphic>
          <a:graphicData uri="http://schemas.openxmlformats.org/drawingml/2006/chart">
            <c:chart xmlns:c="http://schemas.openxmlformats.org/drawingml/2006/chart" xmlns:r="http://schemas.openxmlformats.org/officeDocument/2006/relationships" r:id="rId8"/>
          </a:graphicData>
        </a:graphic>
      </p:graphicFrame>
      <p:pic>
        <p:nvPicPr>
          <p:cNvPr id="25" name="Picture 16">
            <a:extLst>
              <a:ext uri="{FF2B5EF4-FFF2-40B4-BE49-F238E27FC236}">
                <a16:creationId xmlns:a16="http://schemas.microsoft.com/office/drawing/2014/main" xmlns="" id="{496F1D3B-F940-48EF-96E4-AF4E37C60E5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007491" y="1730330"/>
            <a:ext cx="3184509" cy="1573016"/>
          </a:xfrm>
          <a:prstGeom prst="rect">
            <a:avLst/>
          </a:prstGeom>
        </p:spPr>
      </p:pic>
      <p:sp>
        <p:nvSpPr>
          <p:cNvPr id="26" name="Content Placeholder 3">
            <a:extLst>
              <a:ext uri="{FF2B5EF4-FFF2-40B4-BE49-F238E27FC236}">
                <a16:creationId xmlns:a16="http://schemas.microsoft.com/office/drawing/2014/main" xmlns="" id="{175814AE-2147-4B48-A512-43A61E0691C8}"/>
              </a:ext>
            </a:extLst>
          </p:cNvPr>
          <p:cNvSpPr txBox="1">
            <a:spLocks/>
          </p:cNvSpPr>
          <p:nvPr/>
        </p:nvSpPr>
        <p:spPr>
          <a:xfrm>
            <a:off x="9733728" y="4199308"/>
            <a:ext cx="1820437" cy="347409"/>
          </a:xfrm>
          <a:prstGeom prst="rect">
            <a:avLst/>
          </a:prstGeom>
        </p:spPr>
        <p:txBody>
          <a:bodyPr anchor="ctr"/>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B7DE17">
                    <a:lumMod val="75000"/>
                  </a:srgbClr>
                </a:solidFill>
                <a:effectLst/>
                <a:uLnTx/>
                <a:uFillTx/>
                <a:latin typeface="Arial"/>
                <a:ea typeface="+mn-ea"/>
                <a:cs typeface="+mn-cs"/>
              </a:rPr>
              <a:t>51%</a:t>
            </a:r>
            <a:endParaRPr kumimoji="0" lang="en-US" sz="2400" b="1" i="0" u="none" strike="noStrike" kern="1200" cap="none" spc="0" normalizeH="0" baseline="0" noProof="0" dirty="0">
              <a:ln>
                <a:noFill/>
              </a:ln>
              <a:solidFill>
                <a:srgbClr val="B7DE17">
                  <a:lumMod val="75000"/>
                </a:srgbClr>
              </a:solidFill>
              <a:effectLst/>
              <a:uLnTx/>
              <a:uFillTx/>
              <a:latin typeface="Arial"/>
              <a:ea typeface="+mn-ea"/>
              <a:cs typeface="+mn-cs"/>
            </a:endParaRPr>
          </a:p>
        </p:txBody>
      </p:sp>
      <p:sp>
        <p:nvSpPr>
          <p:cNvPr id="27" name="Content Placeholder 8">
            <a:extLst>
              <a:ext uri="{FF2B5EF4-FFF2-40B4-BE49-F238E27FC236}">
                <a16:creationId xmlns:a16="http://schemas.microsoft.com/office/drawing/2014/main" xmlns="" id="{1AB28DAC-1569-4E8E-8FC5-92AB369C3FF8}"/>
              </a:ext>
            </a:extLst>
          </p:cNvPr>
          <p:cNvSpPr txBox="1">
            <a:spLocks/>
          </p:cNvSpPr>
          <p:nvPr/>
        </p:nvSpPr>
        <p:spPr>
          <a:xfrm>
            <a:off x="9618810" y="5261021"/>
            <a:ext cx="1915067" cy="291768"/>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4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717171"/>
                </a:solidFill>
                <a:effectLst/>
                <a:uLnTx/>
                <a:uFillTx/>
                <a:latin typeface="Arial"/>
                <a:ea typeface="+mn-ea"/>
                <a:cs typeface="+mn-cs"/>
              </a:rPr>
              <a:t>Use mobile device </a:t>
            </a:r>
            <a:br>
              <a:rPr kumimoji="0" lang="en-US" sz="1200" b="0" i="0" u="none" strike="noStrike" kern="1200" cap="none" spc="0" normalizeH="0" baseline="0" noProof="0" dirty="0">
                <a:ln>
                  <a:noFill/>
                </a:ln>
                <a:solidFill>
                  <a:srgbClr val="717171"/>
                </a:solidFill>
                <a:effectLst/>
                <a:uLnTx/>
                <a:uFillTx/>
                <a:latin typeface="Arial"/>
                <a:ea typeface="+mn-ea"/>
                <a:cs typeface="+mn-cs"/>
              </a:rPr>
            </a:br>
            <a:r>
              <a:rPr kumimoji="0" lang="en-US" sz="1200" b="0" i="0" u="none" strike="noStrike" kern="1200" cap="none" spc="0" normalizeH="0" baseline="0" noProof="0" dirty="0">
                <a:ln>
                  <a:noFill/>
                </a:ln>
                <a:solidFill>
                  <a:srgbClr val="717171"/>
                </a:solidFill>
                <a:effectLst/>
                <a:uLnTx/>
                <a:uFillTx/>
                <a:latin typeface="Arial"/>
                <a:ea typeface="+mn-ea"/>
                <a:cs typeface="+mn-cs"/>
              </a:rPr>
              <a:t>to build basket</a:t>
            </a:r>
          </a:p>
        </p:txBody>
      </p:sp>
      <p:sp>
        <p:nvSpPr>
          <p:cNvPr id="28" name="Rectangle 49">
            <a:extLst>
              <a:ext uri="{FF2B5EF4-FFF2-40B4-BE49-F238E27FC236}">
                <a16:creationId xmlns:a16="http://schemas.microsoft.com/office/drawing/2014/main" xmlns="" id="{19B1BB32-71CA-4047-AA70-24B11F8931E4}"/>
              </a:ext>
            </a:extLst>
          </p:cNvPr>
          <p:cNvSpPr/>
          <p:nvPr/>
        </p:nvSpPr>
        <p:spPr>
          <a:xfrm>
            <a:off x="9007492" y="1730331"/>
            <a:ext cx="3184508" cy="1573015"/>
          </a:xfrm>
          <a:prstGeom prst="rect">
            <a:avLst/>
          </a:prstGeom>
          <a:solidFill>
            <a:schemeClr val="accent3">
              <a:lumMod val="5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ectangle 42">
            <a:extLst>
              <a:ext uri="{FF2B5EF4-FFF2-40B4-BE49-F238E27FC236}">
                <a16:creationId xmlns:a16="http://schemas.microsoft.com/office/drawing/2014/main" xmlns="" id="{E5967659-7EFC-4C67-9798-639D7AFA839E}"/>
              </a:ext>
            </a:extLst>
          </p:cNvPr>
          <p:cNvSpPr/>
          <p:nvPr/>
        </p:nvSpPr>
        <p:spPr>
          <a:xfrm>
            <a:off x="9007491" y="2318093"/>
            <a:ext cx="3184509" cy="397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ACCELERATES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600" b="1" i="0" u="none" strike="noStrike" kern="1200" cap="none" spc="0" normalizeH="0" baseline="0" noProof="0" dirty="0">
                <a:ln>
                  <a:noFill/>
                </a:ln>
                <a:solidFill>
                  <a:srgbClr val="FFFFFF"/>
                </a:solidFill>
                <a:effectLst/>
                <a:uLnTx/>
                <a:uFillTx/>
                <a:latin typeface="Arial"/>
                <a:ea typeface="+mn-ea"/>
                <a:cs typeface="+mn-cs"/>
              </a:rPr>
              <a:t>ROLE OF MOBILE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9D00"/>
              </a:solidFill>
              <a:effectLst/>
              <a:uLnTx/>
              <a:uFillTx/>
              <a:latin typeface="Arial"/>
              <a:ea typeface="+mn-ea"/>
              <a:cs typeface="+mn-cs"/>
            </a:endParaRPr>
          </a:p>
        </p:txBody>
      </p:sp>
      <p:cxnSp>
        <p:nvCxnSpPr>
          <p:cNvPr id="30" name="Straight Connector 53">
            <a:extLst>
              <a:ext uri="{FF2B5EF4-FFF2-40B4-BE49-F238E27FC236}">
                <a16:creationId xmlns:a16="http://schemas.microsoft.com/office/drawing/2014/main" xmlns="" id="{88F93633-AB4C-4383-B8D9-88D858480E7E}"/>
              </a:ext>
            </a:extLst>
          </p:cNvPr>
          <p:cNvCxnSpPr/>
          <p:nvPr/>
        </p:nvCxnSpPr>
        <p:spPr>
          <a:xfrm>
            <a:off x="3180180" y="3443861"/>
            <a:ext cx="0" cy="2545920"/>
          </a:xfrm>
          <a:prstGeom prst="line">
            <a:avLst/>
          </a:prstGeom>
          <a:ln w="12700">
            <a:solidFill>
              <a:schemeClr val="bg1">
                <a:lumMod val="75000"/>
              </a:schemeClr>
            </a:solidFill>
            <a:prstDash val="sysDas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97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309BEFC8-306D-4107-80A1-81C21F234E2A}"/>
              </a:ext>
            </a:extLst>
          </p:cNvPr>
          <p:cNvSpPr/>
          <p:nvPr/>
        </p:nvSpPr>
        <p:spPr>
          <a:xfrm>
            <a:off x="283231" y="2334329"/>
            <a:ext cx="10555098" cy="978729"/>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How Trading Partner Collaboration</a:t>
            </a:r>
            <a:br>
              <a:rPr kumimoji="0" lang="en-US" sz="3200" b="1" i="0" u="none" strike="noStrike" kern="1200" cap="none" spc="0" normalizeH="0" baseline="0" noProof="0" dirty="0">
                <a:ln>
                  <a:noFill/>
                </a:ln>
                <a:solidFill>
                  <a:srgbClr val="FFFFFF"/>
                </a:solidFill>
                <a:effectLst/>
                <a:uLnTx/>
                <a:uFillTx/>
                <a:latin typeface="Arial"/>
                <a:ea typeface="+mn-ea"/>
                <a:cs typeface="+mn-cs"/>
              </a:rPr>
            </a:br>
            <a:r>
              <a:rPr kumimoji="0" lang="en-US" sz="3200" b="1" i="0" u="none" strike="noStrike" kern="1200" cap="none" spc="0" normalizeH="0" baseline="0" noProof="0" dirty="0">
                <a:ln>
                  <a:noFill/>
                </a:ln>
                <a:solidFill>
                  <a:srgbClr val="FFFFFF"/>
                </a:solidFill>
                <a:effectLst/>
                <a:uLnTx/>
                <a:uFillTx/>
                <a:latin typeface="Arial"/>
                <a:ea typeface="+mn-ea"/>
                <a:cs typeface="+mn-cs"/>
              </a:rPr>
              <a:t>Drives Superior Retail Execution</a:t>
            </a:r>
            <a:endParaRPr kumimoji="0" lang="en-GB" sz="3200" b="1" i="0" u="none" strike="noStrike" kern="1200" cap="none" spc="0" normalizeH="0" baseline="0" noProof="0" dirty="0">
              <a:ln>
                <a:noFill/>
              </a:ln>
              <a:solidFill>
                <a:srgbClr val="FFFFFF"/>
              </a:solidFill>
              <a:effectLst/>
              <a:uLnTx/>
              <a:uFillTx/>
              <a:latin typeface="Arial"/>
              <a:ea typeface="+mn-ea"/>
              <a:cs typeface="Kantar Brown" panose="020B0504020101010102" pitchFamily="34" charset="0"/>
            </a:endParaRPr>
          </a:p>
        </p:txBody>
      </p:sp>
      <p:grpSp>
        <p:nvGrpSpPr>
          <p:cNvPr id="2" name="Gruppo 1">
            <a:extLst>
              <a:ext uri="{FF2B5EF4-FFF2-40B4-BE49-F238E27FC236}">
                <a16:creationId xmlns:a16="http://schemas.microsoft.com/office/drawing/2014/main" xmlns="" id="{C35C26D8-0F6F-449D-9C82-AFB27D4D3F5F}"/>
              </a:ext>
            </a:extLst>
          </p:cNvPr>
          <p:cNvGrpSpPr/>
          <p:nvPr/>
        </p:nvGrpSpPr>
        <p:grpSpPr>
          <a:xfrm>
            <a:off x="2184581" y="3980209"/>
            <a:ext cx="6929000" cy="1377935"/>
            <a:chOff x="2184581" y="3849579"/>
            <a:chExt cx="6929000" cy="1377935"/>
          </a:xfrm>
        </p:grpSpPr>
        <p:sp>
          <p:nvSpPr>
            <p:cNvPr id="6" name="TextBox 18">
              <a:extLst>
                <a:ext uri="{FF2B5EF4-FFF2-40B4-BE49-F238E27FC236}">
                  <a16:creationId xmlns:a16="http://schemas.microsoft.com/office/drawing/2014/main" xmlns="" id="{DAA2F053-09FF-4CA5-AC4D-56BA35B635AF}"/>
                </a:ext>
              </a:extLst>
            </p:cNvPr>
            <p:cNvSpPr txBox="1"/>
            <p:nvPr/>
          </p:nvSpPr>
          <p:spPr>
            <a:xfrm>
              <a:off x="2184581" y="3849579"/>
              <a:ext cx="4203700"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Kantar Brown" panose="020B0504020101010102" pitchFamily="34" charset="0"/>
                  <a:ea typeface="+mn-ea"/>
                  <a:cs typeface="Kantar Brown" panose="020B0504020101010102" pitchFamily="34" charset="0"/>
                </a:rPr>
                <a:t>DIANA SHEEHAN</a:t>
              </a:r>
            </a:p>
          </p:txBody>
        </p:sp>
        <p:sp>
          <p:nvSpPr>
            <p:cNvPr id="7" name="TextBox 11">
              <a:extLst>
                <a:ext uri="{FF2B5EF4-FFF2-40B4-BE49-F238E27FC236}">
                  <a16:creationId xmlns:a16="http://schemas.microsoft.com/office/drawing/2014/main" xmlns="" id="{5445AA35-07B3-4FF9-B766-5B25CEDD9BAE}"/>
                </a:ext>
              </a:extLst>
            </p:cNvPr>
            <p:cNvSpPr txBox="1"/>
            <p:nvPr/>
          </p:nvSpPr>
          <p:spPr>
            <a:xfrm>
              <a:off x="2184581" y="4353685"/>
              <a:ext cx="6929000" cy="873829"/>
            </a:xfrm>
            <a:prstGeom prst="rect">
              <a:avLst/>
            </a:prstGeom>
            <a:noFill/>
          </p:spPr>
          <p:txBody>
            <a:bodyPr wrap="square" lIns="0" tIns="0" rIns="0" bIns="0" rtlCol="0">
              <a:spAutoFit/>
            </a:bodyPr>
            <a:lstStyle/>
            <a:p>
              <a:pPr marL="0" marR="0" lvl="0" indent="0" algn="l" defTabSz="914400" rtl="0" eaLnBrk="1" fontAlgn="auto" latinLnBrk="0" hangingPunct="1">
                <a:lnSpc>
                  <a:spcPct val="107000"/>
                </a:lnSpc>
                <a:spcBef>
                  <a:spcPts val="100"/>
                </a:spcBef>
                <a:spcAft>
                  <a:spcPts val="3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VP Retail &amp; Shopper Insights,</a:t>
              </a:r>
            </a:p>
            <a:p>
              <a:pPr marL="0" marR="0" lvl="0" indent="0" algn="l" defTabSz="914400" rtl="0" eaLnBrk="1" fontAlgn="auto" latinLnBrk="0" hangingPunct="1">
                <a:lnSpc>
                  <a:spcPct val="107000"/>
                </a:lnSpc>
                <a:spcBef>
                  <a:spcPts val="100"/>
                </a:spcBef>
                <a:spcAft>
                  <a:spcPts val="3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Kantar Consulting Americas</a:t>
              </a:r>
            </a:p>
            <a:p>
              <a:pPr marL="0" marR="0" lvl="0" indent="0" algn="l" defTabSz="914400" rtl="0" eaLnBrk="1" fontAlgn="auto" latinLnBrk="0" hangingPunct="1">
                <a:lnSpc>
                  <a:spcPct val="107000"/>
                </a:lnSpc>
                <a:spcBef>
                  <a:spcPts val="100"/>
                </a:spcBef>
                <a:spcAft>
                  <a:spcPts val="300"/>
                </a:spcAft>
                <a:buClrTx/>
                <a:buSzTx/>
                <a:buFontTx/>
                <a:buNone/>
                <a:tabLst/>
                <a:defRPr/>
              </a:pPr>
              <a:r>
                <a:rPr kumimoji="0" lang="it-IT" sz="1600" b="0" i="0" u="none" strike="noStrike" kern="1200" cap="none" spc="0" normalizeH="0" baseline="0" noProof="0" dirty="0">
                  <a:ln>
                    <a:noFill/>
                  </a:ln>
                  <a:solidFill>
                    <a:srgbClr val="00E8EA"/>
                  </a:solidFill>
                  <a:effectLst/>
                  <a:uLnTx/>
                  <a:uFillTx/>
                  <a:latin typeface="Arial"/>
                  <a:ea typeface="+mn-ea"/>
                  <a:cs typeface="+mn-cs"/>
                </a:rPr>
                <a:t>diana.sheehan@kantarconsulting.com</a:t>
              </a:r>
              <a:endParaRPr kumimoji="0" lang="en-US" sz="1800" b="0" i="0" u="none" strike="noStrike" kern="1200" cap="none" spc="0" normalizeH="0" baseline="0" noProof="0" dirty="0" err="1">
                <a:ln>
                  <a:noFill/>
                </a:ln>
                <a:solidFill>
                  <a:srgbClr val="00E8EA"/>
                </a:solidFill>
                <a:effectLst/>
                <a:uLnTx/>
                <a:uFillTx/>
                <a:latin typeface="Arial"/>
                <a:ea typeface="+mn-ea"/>
                <a:cs typeface="+mn-cs"/>
              </a:endParaRPr>
            </a:p>
          </p:txBody>
        </p:sp>
      </p:grpSp>
      <p:pic>
        <p:nvPicPr>
          <p:cNvPr id="10" name="Immagine 9">
            <a:extLst>
              <a:ext uri="{FF2B5EF4-FFF2-40B4-BE49-F238E27FC236}">
                <a16:creationId xmlns:a16="http://schemas.microsoft.com/office/drawing/2014/main" xmlns="" id="{924E724E-DE02-4C41-8BA4-BBA1B85ACC70}"/>
              </a:ext>
            </a:extLst>
          </p:cNvPr>
          <p:cNvPicPr>
            <a:picLocks noChangeAspect="1"/>
          </p:cNvPicPr>
          <p:nvPr/>
        </p:nvPicPr>
        <p:blipFill>
          <a:blip r:embed="rId2"/>
          <a:stretch>
            <a:fillRect/>
          </a:stretch>
        </p:blipFill>
        <p:spPr>
          <a:xfrm>
            <a:off x="283231" y="3950379"/>
            <a:ext cx="1434525" cy="1440000"/>
          </a:xfrm>
          <a:prstGeom prst="rect">
            <a:avLst/>
          </a:prstGeom>
        </p:spPr>
      </p:pic>
    </p:spTree>
    <p:extLst>
      <p:ext uri="{BB962C8B-B14F-4D97-AF65-F5344CB8AC3E}">
        <p14:creationId xmlns:p14="http://schemas.microsoft.com/office/powerpoint/2010/main" val="186098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xmlns="" id="{D0F91466-3C23-49FA-BCED-A2238B15CF7D}"/>
              </a:ext>
            </a:extLst>
          </p:cNvPr>
          <p:cNvPicPr>
            <a:picLocks noChangeAspect="1"/>
          </p:cNvPicPr>
          <p:nvPr/>
        </p:nvPicPr>
        <p:blipFill>
          <a:blip r:embed="rId2"/>
          <a:stretch>
            <a:fillRect/>
          </a:stretch>
        </p:blipFill>
        <p:spPr>
          <a:xfrm>
            <a:off x="1" y="-1"/>
            <a:ext cx="9247908" cy="6126965"/>
          </a:xfrm>
          <a:prstGeom prst="rect">
            <a:avLst/>
          </a:prstGeom>
        </p:spPr>
      </p:pic>
      <p:sp>
        <p:nvSpPr>
          <p:cNvPr id="5" name="Rectangle 10">
            <a:extLst>
              <a:ext uri="{FF2B5EF4-FFF2-40B4-BE49-F238E27FC236}">
                <a16:creationId xmlns:a16="http://schemas.microsoft.com/office/drawing/2014/main" xmlns="" id="{792C9278-83AF-46FC-88E1-67317371607C}"/>
              </a:ext>
            </a:extLst>
          </p:cNvPr>
          <p:cNvSpPr/>
          <p:nvPr/>
        </p:nvSpPr>
        <p:spPr>
          <a:xfrm>
            <a:off x="0" y="0"/>
            <a:ext cx="8148396" cy="1842448"/>
          </a:xfrm>
          <a:prstGeom prst="rect">
            <a:avLst/>
          </a:prstGeom>
          <a:gradFill>
            <a:gsLst>
              <a:gs pos="40000">
                <a:schemeClr val="bg1">
                  <a:alpha val="51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7">
            <a:extLst>
              <a:ext uri="{FF2B5EF4-FFF2-40B4-BE49-F238E27FC236}">
                <a16:creationId xmlns:a16="http://schemas.microsoft.com/office/drawing/2014/main" xmlns="" id="{6F768A97-7186-43B8-9067-AA996E8B3F2D}"/>
              </a:ext>
            </a:extLst>
          </p:cNvPr>
          <p:cNvSpPr/>
          <p:nvPr/>
        </p:nvSpPr>
        <p:spPr>
          <a:xfrm>
            <a:off x="8148396" y="1"/>
            <a:ext cx="4058572" cy="612696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9" name="Group 14">
            <a:extLst>
              <a:ext uri="{FF2B5EF4-FFF2-40B4-BE49-F238E27FC236}">
                <a16:creationId xmlns:a16="http://schemas.microsoft.com/office/drawing/2014/main" xmlns="" id="{F3D16E09-3F2B-4A3A-A402-7EBE747F3272}"/>
              </a:ext>
            </a:extLst>
          </p:cNvPr>
          <p:cNvGrpSpPr/>
          <p:nvPr/>
        </p:nvGrpSpPr>
        <p:grpSpPr>
          <a:xfrm>
            <a:off x="8552611" y="1940081"/>
            <a:ext cx="3049949" cy="3079455"/>
            <a:chOff x="9115639" y="2673752"/>
            <a:chExt cx="2542647" cy="2434008"/>
          </a:xfrm>
        </p:grpSpPr>
        <p:graphicFrame>
          <p:nvGraphicFramePr>
            <p:cNvPr id="10" name="Content Placeholder 4">
              <a:extLst>
                <a:ext uri="{FF2B5EF4-FFF2-40B4-BE49-F238E27FC236}">
                  <a16:creationId xmlns:a16="http://schemas.microsoft.com/office/drawing/2014/main" xmlns="" id="{7938FBBE-64D5-4734-93DF-FCC0ACB811CD}"/>
                </a:ext>
              </a:extLst>
            </p:cNvPr>
            <p:cNvGraphicFramePr>
              <a:graphicFrameLocks/>
            </p:cNvGraphicFramePr>
            <p:nvPr>
              <p:extLst/>
            </p:nvPr>
          </p:nvGraphicFramePr>
          <p:xfrm>
            <a:off x="9218552" y="2673752"/>
            <a:ext cx="2335256" cy="2434008"/>
          </p:xfrm>
          <a:graphic>
            <a:graphicData uri="http://schemas.openxmlformats.org/drawingml/2006/chart">
              <c:chart xmlns:c="http://schemas.openxmlformats.org/drawingml/2006/chart" xmlns:r="http://schemas.openxmlformats.org/officeDocument/2006/relationships" r:id="rId3"/>
            </a:graphicData>
          </a:graphic>
        </p:graphicFrame>
        <p:sp>
          <p:nvSpPr>
            <p:cNvPr id="11" name="Content Placeholder 3">
              <a:extLst>
                <a:ext uri="{FF2B5EF4-FFF2-40B4-BE49-F238E27FC236}">
                  <a16:creationId xmlns:a16="http://schemas.microsoft.com/office/drawing/2014/main" xmlns="" id="{A3F37FDF-FA1E-419C-AA91-3C5E3ACCB1B2}"/>
                </a:ext>
              </a:extLst>
            </p:cNvPr>
            <p:cNvSpPr txBox="1">
              <a:spLocks/>
            </p:cNvSpPr>
            <p:nvPr/>
          </p:nvSpPr>
          <p:spPr>
            <a:xfrm>
              <a:off x="9115639" y="3649755"/>
              <a:ext cx="2542647" cy="485234"/>
            </a:xfrm>
            <a:prstGeom prst="rect">
              <a:avLst/>
            </a:prstGeom>
          </p:spPr>
          <p:txBody>
            <a:bodyPr anchor="ctr"/>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0E8EA"/>
                  </a:solidFill>
                  <a:effectLst/>
                  <a:uLnTx/>
                  <a:uFillTx/>
                  <a:latin typeface="Arial"/>
                  <a:ea typeface="+mn-ea"/>
                  <a:cs typeface="+mn-cs"/>
                </a:rPr>
                <a:t>62%</a:t>
              </a:r>
              <a:endParaRPr kumimoji="0" lang="en-US" sz="3200" b="0" i="0" u="none" strike="noStrike" kern="1200" cap="none" spc="0" normalizeH="0" baseline="0" noProof="0" dirty="0">
                <a:ln>
                  <a:noFill/>
                </a:ln>
                <a:solidFill>
                  <a:srgbClr val="00E8EA"/>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xmlns="" id="{1C1A5473-DB33-4DD4-B024-5C84A8915DE8}"/>
              </a:ext>
            </a:extLst>
          </p:cNvPr>
          <p:cNvPicPr>
            <a:picLocks noChangeAspect="1"/>
          </p:cNvPicPr>
          <p:nvPr/>
        </p:nvPicPr>
        <p:blipFill>
          <a:blip r:embed="rId4"/>
          <a:stretch>
            <a:fillRect/>
          </a:stretch>
        </p:blipFill>
        <p:spPr>
          <a:xfrm>
            <a:off x="8367013" y="1171917"/>
            <a:ext cx="3621338" cy="768163"/>
          </a:xfrm>
          <a:prstGeom prst="rect">
            <a:avLst/>
          </a:prstGeom>
        </p:spPr>
      </p:pic>
      <p:pic>
        <p:nvPicPr>
          <p:cNvPr id="12" name="Picture 11">
            <a:extLst>
              <a:ext uri="{FF2B5EF4-FFF2-40B4-BE49-F238E27FC236}">
                <a16:creationId xmlns:a16="http://schemas.microsoft.com/office/drawing/2014/main" xmlns="" id="{8875FD35-5953-4D42-8CCD-AE004F35D204}"/>
              </a:ext>
            </a:extLst>
          </p:cNvPr>
          <p:cNvPicPr>
            <a:picLocks noChangeAspect="1"/>
          </p:cNvPicPr>
          <p:nvPr/>
        </p:nvPicPr>
        <p:blipFill>
          <a:blip r:embed="rId5"/>
          <a:stretch>
            <a:fillRect/>
          </a:stretch>
        </p:blipFill>
        <p:spPr>
          <a:xfrm>
            <a:off x="218523" y="2156779"/>
            <a:ext cx="5755123" cy="2036240"/>
          </a:xfrm>
          <a:prstGeom prst="rect">
            <a:avLst/>
          </a:prstGeom>
        </p:spPr>
      </p:pic>
    </p:spTree>
    <p:extLst>
      <p:ext uri="{BB962C8B-B14F-4D97-AF65-F5344CB8AC3E}">
        <p14:creationId xmlns:p14="http://schemas.microsoft.com/office/powerpoint/2010/main" val="428137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xmlns="" id="{E3C82D0C-E4EE-4EA8-B2E0-B47A2348D98F}"/>
              </a:ext>
            </a:extLst>
          </p:cNvPr>
          <p:cNvPicPr>
            <a:picLocks noChangeAspect="1"/>
          </p:cNvPicPr>
          <p:nvPr/>
        </p:nvPicPr>
        <p:blipFill rotWithShape="1">
          <a:blip r:embed="rId2"/>
          <a:srcRect l="7112"/>
          <a:stretch/>
        </p:blipFill>
        <p:spPr>
          <a:xfrm>
            <a:off x="0" y="0"/>
            <a:ext cx="12192000" cy="6110288"/>
          </a:xfrm>
          <a:prstGeom prst="rect">
            <a:avLst/>
          </a:prstGeom>
        </p:spPr>
      </p:pic>
      <p:sp>
        <p:nvSpPr>
          <p:cNvPr id="13" name="Slide Number Placeholder 12"/>
          <p:cNvSpPr>
            <a:spLocks noGrp="1"/>
          </p:cNvSpPr>
          <p:nvPr>
            <p:ph type="sldNum" sz="quarter" idx="4294967295"/>
          </p:nvPr>
        </p:nvSpPr>
        <p:spPr>
          <a:xfrm>
            <a:off x="10856913" y="6394275"/>
            <a:ext cx="969962" cy="19685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4BEE3-566C-4068-A777-C3A4762E861B}" type="slidenum">
              <a:rPr kumimoji="0" lang="en-GB" sz="1000" b="0" i="0" u="none" strike="noStrike" kern="1200" cap="none" spc="0" normalizeH="0" baseline="0" noProof="0" smtClean="0">
                <a:ln>
                  <a:noFill/>
                </a:ln>
                <a:solidFill>
                  <a:srgbClr val="71717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000" b="0" i="0" u="none" strike="noStrike" kern="1200" cap="none" spc="0" normalizeH="0" baseline="0" noProof="0">
              <a:ln>
                <a:noFill/>
              </a:ln>
              <a:solidFill>
                <a:srgbClr val="717171"/>
              </a:solidFill>
              <a:effectLst/>
              <a:uLnTx/>
              <a:uFillTx/>
              <a:latin typeface="Arial"/>
              <a:ea typeface="+mn-ea"/>
              <a:cs typeface="+mn-cs"/>
            </a:endParaRPr>
          </a:p>
        </p:txBody>
      </p:sp>
      <p:grpSp>
        <p:nvGrpSpPr>
          <p:cNvPr id="4" name="Group 3">
            <a:extLst>
              <a:ext uri="{FF2B5EF4-FFF2-40B4-BE49-F238E27FC236}">
                <a16:creationId xmlns:a16="http://schemas.microsoft.com/office/drawing/2014/main" xmlns="" id="{6DAB2CE9-54C5-4162-A477-AC973B59A0F0}"/>
              </a:ext>
            </a:extLst>
          </p:cNvPr>
          <p:cNvGrpSpPr/>
          <p:nvPr/>
        </p:nvGrpSpPr>
        <p:grpSpPr>
          <a:xfrm>
            <a:off x="362838" y="3654863"/>
            <a:ext cx="11486262" cy="527447"/>
            <a:chOff x="362838" y="4174984"/>
            <a:chExt cx="11486262" cy="527447"/>
          </a:xfrm>
        </p:grpSpPr>
        <p:sp>
          <p:nvSpPr>
            <p:cNvPr id="32" name="Freeform 15">
              <a:extLst>
                <a:ext uri="{FF2B5EF4-FFF2-40B4-BE49-F238E27FC236}">
                  <a16:creationId xmlns:a16="http://schemas.microsoft.com/office/drawing/2014/main" xmlns="" id="{38DDAFB1-9576-4496-A18C-34835279E57F}"/>
                </a:ext>
              </a:extLst>
            </p:cNvPr>
            <p:cNvSpPr>
              <a:spLocks/>
            </p:cNvSpPr>
            <p:nvPr/>
          </p:nvSpPr>
          <p:spPr bwMode="auto">
            <a:xfrm>
              <a:off x="362838" y="4206195"/>
              <a:ext cx="190939" cy="323340"/>
            </a:xfrm>
            <a:custGeom>
              <a:avLst/>
              <a:gdLst>
                <a:gd name="T0" fmla="*/ 1 w 623"/>
                <a:gd name="T1" fmla="*/ 236 h 1055"/>
                <a:gd name="T2" fmla="*/ 12 w 623"/>
                <a:gd name="T3" fmla="*/ 202 h 1055"/>
                <a:gd name="T4" fmla="*/ 26 w 623"/>
                <a:gd name="T5" fmla="*/ 171 h 1055"/>
                <a:gd name="T6" fmla="*/ 58 w 623"/>
                <a:gd name="T7" fmla="*/ 117 h 1055"/>
                <a:gd name="T8" fmla="*/ 98 w 623"/>
                <a:gd name="T9" fmla="*/ 76 h 1055"/>
                <a:gd name="T10" fmla="*/ 140 w 623"/>
                <a:gd name="T11" fmla="*/ 45 h 1055"/>
                <a:gd name="T12" fmla="*/ 184 w 623"/>
                <a:gd name="T13" fmla="*/ 23 h 1055"/>
                <a:gd name="T14" fmla="*/ 228 w 623"/>
                <a:gd name="T15" fmla="*/ 10 h 1055"/>
                <a:gd name="T16" fmla="*/ 270 w 623"/>
                <a:gd name="T17" fmla="*/ 3 h 1055"/>
                <a:gd name="T18" fmla="*/ 307 w 623"/>
                <a:gd name="T19" fmla="*/ 0 h 1055"/>
                <a:gd name="T20" fmla="*/ 323 w 623"/>
                <a:gd name="T21" fmla="*/ 1 h 1055"/>
                <a:gd name="T22" fmla="*/ 372 w 623"/>
                <a:gd name="T23" fmla="*/ 7 h 1055"/>
                <a:gd name="T24" fmla="*/ 432 w 623"/>
                <a:gd name="T25" fmla="*/ 26 h 1055"/>
                <a:gd name="T26" fmla="*/ 487 w 623"/>
                <a:gd name="T27" fmla="*/ 55 h 1055"/>
                <a:gd name="T28" fmla="*/ 533 w 623"/>
                <a:gd name="T29" fmla="*/ 93 h 1055"/>
                <a:gd name="T30" fmla="*/ 570 w 623"/>
                <a:gd name="T31" fmla="*/ 139 h 1055"/>
                <a:gd name="T32" fmla="*/ 599 w 623"/>
                <a:gd name="T33" fmla="*/ 192 h 1055"/>
                <a:gd name="T34" fmla="*/ 617 w 623"/>
                <a:gd name="T35" fmla="*/ 251 h 1055"/>
                <a:gd name="T36" fmla="*/ 623 w 623"/>
                <a:gd name="T37" fmla="*/ 314 h 1055"/>
                <a:gd name="T38" fmla="*/ 622 w 623"/>
                <a:gd name="T39" fmla="*/ 336 h 1055"/>
                <a:gd name="T40" fmla="*/ 617 w 623"/>
                <a:gd name="T41" fmla="*/ 379 h 1055"/>
                <a:gd name="T42" fmla="*/ 607 w 623"/>
                <a:gd name="T43" fmla="*/ 420 h 1055"/>
                <a:gd name="T44" fmla="*/ 592 w 623"/>
                <a:gd name="T45" fmla="*/ 460 h 1055"/>
                <a:gd name="T46" fmla="*/ 574 w 623"/>
                <a:gd name="T47" fmla="*/ 498 h 1055"/>
                <a:gd name="T48" fmla="*/ 540 w 623"/>
                <a:gd name="T49" fmla="*/ 551 h 1055"/>
                <a:gd name="T50" fmla="*/ 488 w 623"/>
                <a:gd name="T51" fmla="*/ 618 h 1055"/>
                <a:gd name="T52" fmla="*/ 623 w 623"/>
                <a:gd name="T53" fmla="*/ 914 h 1055"/>
                <a:gd name="T54" fmla="*/ 0 w 623"/>
                <a:gd name="T55" fmla="*/ 1055 h 1055"/>
                <a:gd name="T56" fmla="*/ 355 w 623"/>
                <a:gd name="T57" fmla="*/ 553 h 1055"/>
                <a:gd name="T58" fmla="*/ 383 w 623"/>
                <a:gd name="T59" fmla="*/ 520 h 1055"/>
                <a:gd name="T60" fmla="*/ 428 w 623"/>
                <a:gd name="T61" fmla="*/ 460 h 1055"/>
                <a:gd name="T62" fmla="*/ 451 w 623"/>
                <a:gd name="T63" fmla="*/ 417 h 1055"/>
                <a:gd name="T64" fmla="*/ 462 w 623"/>
                <a:gd name="T65" fmla="*/ 389 h 1055"/>
                <a:gd name="T66" fmla="*/ 471 w 623"/>
                <a:gd name="T67" fmla="*/ 360 h 1055"/>
                <a:gd name="T68" fmla="*/ 473 w 623"/>
                <a:gd name="T69" fmla="*/ 330 h 1055"/>
                <a:gd name="T70" fmla="*/ 475 w 623"/>
                <a:gd name="T71" fmla="*/ 314 h 1055"/>
                <a:gd name="T72" fmla="*/ 472 w 623"/>
                <a:gd name="T73" fmla="*/ 281 h 1055"/>
                <a:gd name="T74" fmla="*/ 462 w 623"/>
                <a:gd name="T75" fmla="*/ 250 h 1055"/>
                <a:gd name="T76" fmla="*/ 449 w 623"/>
                <a:gd name="T77" fmla="*/ 220 h 1055"/>
                <a:gd name="T78" fmla="*/ 428 w 623"/>
                <a:gd name="T79" fmla="*/ 194 h 1055"/>
                <a:gd name="T80" fmla="*/ 405 w 623"/>
                <a:gd name="T81" fmla="*/ 173 h 1055"/>
                <a:gd name="T82" fmla="*/ 376 w 623"/>
                <a:gd name="T83" fmla="*/ 156 h 1055"/>
                <a:gd name="T84" fmla="*/ 345 w 623"/>
                <a:gd name="T85" fmla="*/ 146 h 1055"/>
                <a:gd name="T86" fmla="*/ 310 w 623"/>
                <a:gd name="T87" fmla="*/ 142 h 1055"/>
                <a:gd name="T88" fmla="*/ 293 w 623"/>
                <a:gd name="T89" fmla="*/ 142 h 1055"/>
                <a:gd name="T90" fmla="*/ 260 w 623"/>
                <a:gd name="T91" fmla="*/ 147 h 1055"/>
                <a:gd name="T92" fmla="*/ 233 w 623"/>
                <a:gd name="T93" fmla="*/ 157 h 1055"/>
                <a:gd name="T94" fmla="*/ 207 w 623"/>
                <a:gd name="T95" fmla="*/ 172 h 1055"/>
                <a:gd name="T96" fmla="*/ 185 w 623"/>
                <a:gd name="T97" fmla="*/ 190 h 1055"/>
                <a:gd name="T98" fmla="*/ 166 w 623"/>
                <a:gd name="T99" fmla="*/ 211 h 1055"/>
                <a:gd name="T100" fmla="*/ 151 w 623"/>
                <a:gd name="T101" fmla="*/ 237 h 1055"/>
                <a:gd name="T102" fmla="*/ 139 w 623"/>
                <a:gd name="T103" fmla="*/ 265 h 1055"/>
                <a:gd name="T104" fmla="*/ 1 w 623"/>
                <a:gd name="T105" fmla="*/ 23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 h="1055">
                  <a:moveTo>
                    <a:pt x="1" y="236"/>
                  </a:moveTo>
                  <a:lnTo>
                    <a:pt x="1" y="236"/>
                  </a:lnTo>
                  <a:lnTo>
                    <a:pt x="7" y="218"/>
                  </a:lnTo>
                  <a:lnTo>
                    <a:pt x="12" y="202"/>
                  </a:lnTo>
                  <a:lnTo>
                    <a:pt x="19" y="186"/>
                  </a:lnTo>
                  <a:lnTo>
                    <a:pt x="26" y="171"/>
                  </a:lnTo>
                  <a:lnTo>
                    <a:pt x="42" y="142"/>
                  </a:lnTo>
                  <a:lnTo>
                    <a:pt x="58" y="117"/>
                  </a:lnTo>
                  <a:lnTo>
                    <a:pt x="78" y="96"/>
                  </a:lnTo>
                  <a:lnTo>
                    <a:pt x="98" y="76"/>
                  </a:lnTo>
                  <a:lnTo>
                    <a:pt x="119" y="59"/>
                  </a:lnTo>
                  <a:lnTo>
                    <a:pt x="140" y="45"/>
                  </a:lnTo>
                  <a:lnTo>
                    <a:pt x="162" y="33"/>
                  </a:lnTo>
                  <a:lnTo>
                    <a:pt x="184" y="23"/>
                  </a:lnTo>
                  <a:lnTo>
                    <a:pt x="206" y="16"/>
                  </a:lnTo>
                  <a:lnTo>
                    <a:pt x="228" y="10"/>
                  </a:lnTo>
                  <a:lnTo>
                    <a:pt x="249" y="5"/>
                  </a:lnTo>
                  <a:lnTo>
                    <a:pt x="270" y="3"/>
                  </a:lnTo>
                  <a:lnTo>
                    <a:pt x="289" y="1"/>
                  </a:lnTo>
                  <a:lnTo>
                    <a:pt x="307" y="0"/>
                  </a:lnTo>
                  <a:lnTo>
                    <a:pt x="307" y="0"/>
                  </a:lnTo>
                  <a:lnTo>
                    <a:pt x="323" y="1"/>
                  </a:lnTo>
                  <a:lnTo>
                    <a:pt x="340" y="3"/>
                  </a:lnTo>
                  <a:lnTo>
                    <a:pt x="372" y="7"/>
                  </a:lnTo>
                  <a:lnTo>
                    <a:pt x="404" y="15"/>
                  </a:lnTo>
                  <a:lnTo>
                    <a:pt x="432" y="26"/>
                  </a:lnTo>
                  <a:lnTo>
                    <a:pt x="460" y="38"/>
                  </a:lnTo>
                  <a:lnTo>
                    <a:pt x="487" y="55"/>
                  </a:lnTo>
                  <a:lnTo>
                    <a:pt x="510" y="72"/>
                  </a:lnTo>
                  <a:lnTo>
                    <a:pt x="533" y="93"/>
                  </a:lnTo>
                  <a:lnTo>
                    <a:pt x="552" y="116"/>
                  </a:lnTo>
                  <a:lnTo>
                    <a:pt x="570" y="139"/>
                  </a:lnTo>
                  <a:lnTo>
                    <a:pt x="586" y="165"/>
                  </a:lnTo>
                  <a:lnTo>
                    <a:pt x="599" y="192"/>
                  </a:lnTo>
                  <a:lnTo>
                    <a:pt x="610" y="221"/>
                  </a:lnTo>
                  <a:lnTo>
                    <a:pt x="617" y="251"/>
                  </a:lnTo>
                  <a:lnTo>
                    <a:pt x="621" y="282"/>
                  </a:lnTo>
                  <a:lnTo>
                    <a:pt x="623" y="314"/>
                  </a:lnTo>
                  <a:lnTo>
                    <a:pt x="623" y="314"/>
                  </a:lnTo>
                  <a:lnTo>
                    <a:pt x="622" y="336"/>
                  </a:lnTo>
                  <a:lnTo>
                    <a:pt x="621" y="357"/>
                  </a:lnTo>
                  <a:lnTo>
                    <a:pt x="617" y="379"/>
                  </a:lnTo>
                  <a:lnTo>
                    <a:pt x="612" y="400"/>
                  </a:lnTo>
                  <a:lnTo>
                    <a:pt x="607" y="420"/>
                  </a:lnTo>
                  <a:lnTo>
                    <a:pt x="600" y="441"/>
                  </a:lnTo>
                  <a:lnTo>
                    <a:pt x="592" y="460"/>
                  </a:lnTo>
                  <a:lnTo>
                    <a:pt x="584" y="479"/>
                  </a:lnTo>
                  <a:lnTo>
                    <a:pt x="574" y="498"/>
                  </a:lnTo>
                  <a:lnTo>
                    <a:pt x="563" y="516"/>
                  </a:lnTo>
                  <a:lnTo>
                    <a:pt x="540" y="551"/>
                  </a:lnTo>
                  <a:lnTo>
                    <a:pt x="516" y="585"/>
                  </a:lnTo>
                  <a:lnTo>
                    <a:pt x="488" y="618"/>
                  </a:lnTo>
                  <a:lnTo>
                    <a:pt x="226" y="914"/>
                  </a:lnTo>
                  <a:lnTo>
                    <a:pt x="623" y="914"/>
                  </a:lnTo>
                  <a:lnTo>
                    <a:pt x="623" y="1055"/>
                  </a:lnTo>
                  <a:lnTo>
                    <a:pt x="0" y="1055"/>
                  </a:lnTo>
                  <a:lnTo>
                    <a:pt x="0" y="958"/>
                  </a:lnTo>
                  <a:lnTo>
                    <a:pt x="355" y="553"/>
                  </a:lnTo>
                  <a:lnTo>
                    <a:pt x="355" y="553"/>
                  </a:lnTo>
                  <a:lnTo>
                    <a:pt x="383" y="520"/>
                  </a:lnTo>
                  <a:lnTo>
                    <a:pt x="408" y="488"/>
                  </a:lnTo>
                  <a:lnTo>
                    <a:pt x="428" y="460"/>
                  </a:lnTo>
                  <a:lnTo>
                    <a:pt x="445" y="431"/>
                  </a:lnTo>
                  <a:lnTo>
                    <a:pt x="451" y="417"/>
                  </a:lnTo>
                  <a:lnTo>
                    <a:pt x="458" y="404"/>
                  </a:lnTo>
                  <a:lnTo>
                    <a:pt x="462" y="389"/>
                  </a:lnTo>
                  <a:lnTo>
                    <a:pt x="466" y="375"/>
                  </a:lnTo>
                  <a:lnTo>
                    <a:pt x="471" y="360"/>
                  </a:lnTo>
                  <a:lnTo>
                    <a:pt x="472" y="345"/>
                  </a:lnTo>
                  <a:lnTo>
                    <a:pt x="473" y="330"/>
                  </a:lnTo>
                  <a:lnTo>
                    <a:pt x="475" y="314"/>
                  </a:lnTo>
                  <a:lnTo>
                    <a:pt x="475" y="314"/>
                  </a:lnTo>
                  <a:lnTo>
                    <a:pt x="473" y="297"/>
                  </a:lnTo>
                  <a:lnTo>
                    <a:pt x="472" y="281"/>
                  </a:lnTo>
                  <a:lnTo>
                    <a:pt x="468" y="265"/>
                  </a:lnTo>
                  <a:lnTo>
                    <a:pt x="462" y="250"/>
                  </a:lnTo>
                  <a:lnTo>
                    <a:pt x="456" y="235"/>
                  </a:lnTo>
                  <a:lnTo>
                    <a:pt x="449" y="220"/>
                  </a:lnTo>
                  <a:lnTo>
                    <a:pt x="439" y="207"/>
                  </a:lnTo>
                  <a:lnTo>
                    <a:pt x="428" y="194"/>
                  </a:lnTo>
                  <a:lnTo>
                    <a:pt x="417" y="183"/>
                  </a:lnTo>
                  <a:lnTo>
                    <a:pt x="405" y="173"/>
                  </a:lnTo>
                  <a:lnTo>
                    <a:pt x="391" y="164"/>
                  </a:lnTo>
                  <a:lnTo>
                    <a:pt x="376" y="156"/>
                  </a:lnTo>
                  <a:lnTo>
                    <a:pt x="361" y="150"/>
                  </a:lnTo>
                  <a:lnTo>
                    <a:pt x="345" y="146"/>
                  </a:lnTo>
                  <a:lnTo>
                    <a:pt x="327" y="143"/>
                  </a:lnTo>
                  <a:lnTo>
                    <a:pt x="310" y="142"/>
                  </a:lnTo>
                  <a:lnTo>
                    <a:pt x="310" y="142"/>
                  </a:lnTo>
                  <a:lnTo>
                    <a:pt x="293" y="142"/>
                  </a:lnTo>
                  <a:lnTo>
                    <a:pt x="277" y="145"/>
                  </a:lnTo>
                  <a:lnTo>
                    <a:pt x="260" y="147"/>
                  </a:lnTo>
                  <a:lnTo>
                    <a:pt x="247" y="151"/>
                  </a:lnTo>
                  <a:lnTo>
                    <a:pt x="233" y="157"/>
                  </a:lnTo>
                  <a:lnTo>
                    <a:pt x="219" y="164"/>
                  </a:lnTo>
                  <a:lnTo>
                    <a:pt x="207" y="172"/>
                  </a:lnTo>
                  <a:lnTo>
                    <a:pt x="196" y="180"/>
                  </a:lnTo>
                  <a:lnTo>
                    <a:pt x="185" y="190"/>
                  </a:lnTo>
                  <a:lnTo>
                    <a:pt x="176" y="201"/>
                  </a:lnTo>
                  <a:lnTo>
                    <a:pt x="166" y="211"/>
                  </a:lnTo>
                  <a:lnTo>
                    <a:pt x="158" y="224"/>
                  </a:lnTo>
                  <a:lnTo>
                    <a:pt x="151" y="237"/>
                  </a:lnTo>
                  <a:lnTo>
                    <a:pt x="144" y="251"/>
                  </a:lnTo>
                  <a:lnTo>
                    <a:pt x="139" y="265"/>
                  </a:lnTo>
                  <a:lnTo>
                    <a:pt x="134" y="280"/>
                  </a:lnTo>
                  <a:lnTo>
                    <a:pt x="1" y="23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BA"/>
                </a:solidFill>
                <a:effectLst/>
                <a:uLnTx/>
                <a:uFillTx/>
                <a:latin typeface="Arial"/>
                <a:ea typeface="+mn-ea"/>
                <a:cs typeface="+mn-cs"/>
              </a:endParaRPr>
            </a:p>
          </p:txBody>
        </p:sp>
        <p:cxnSp>
          <p:nvCxnSpPr>
            <p:cNvPr id="39" name="Straight Connector 38">
              <a:extLst>
                <a:ext uri="{FF2B5EF4-FFF2-40B4-BE49-F238E27FC236}">
                  <a16:creationId xmlns:a16="http://schemas.microsoft.com/office/drawing/2014/main" xmlns="" id="{E6801D56-0CBB-469E-A3C7-834DB9B459EB}"/>
                </a:ext>
              </a:extLst>
            </p:cNvPr>
            <p:cNvCxnSpPr/>
            <p:nvPr/>
          </p:nvCxnSpPr>
          <p:spPr>
            <a:xfrm>
              <a:off x="362838" y="4702431"/>
              <a:ext cx="11486262" cy="0"/>
            </a:xfrm>
            <a:prstGeom prst="line">
              <a:avLst/>
            </a:prstGeom>
            <a:ln w="12700">
              <a:gradFill flip="none" rotWithShape="1">
                <a:gsLst>
                  <a:gs pos="0">
                    <a:schemeClr val="tx1">
                      <a:lumMod val="40000"/>
                      <a:lumOff val="60000"/>
                    </a:schemeClr>
                  </a:gs>
                  <a:gs pos="75000">
                    <a:schemeClr val="tx1">
                      <a:lumMod val="40000"/>
                      <a:lumOff val="60000"/>
                      <a:alpha val="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xmlns="" id="{96558932-2952-4C38-A911-B70A24D2B11F}"/>
                </a:ext>
              </a:extLst>
            </p:cNvPr>
            <p:cNvSpPr/>
            <p:nvPr/>
          </p:nvSpPr>
          <p:spPr>
            <a:xfrm>
              <a:off x="780895" y="4174984"/>
              <a:ext cx="7837811" cy="38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Getting Big Box Right</a:t>
              </a:r>
            </a:p>
          </p:txBody>
        </p:sp>
      </p:gr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209" y="701822"/>
            <a:ext cx="5750821" cy="1022170"/>
          </a:xfrm>
          <a:prstGeom prst="rect">
            <a:avLst/>
          </a:prstGeom>
        </p:spPr>
      </p:pic>
      <p:grpSp>
        <p:nvGrpSpPr>
          <p:cNvPr id="3" name="Group 2">
            <a:extLst>
              <a:ext uri="{FF2B5EF4-FFF2-40B4-BE49-F238E27FC236}">
                <a16:creationId xmlns:a16="http://schemas.microsoft.com/office/drawing/2014/main" xmlns="" id="{C9F4867B-1F40-41C6-A5DB-F9D56DD5AC6D}"/>
              </a:ext>
            </a:extLst>
          </p:cNvPr>
          <p:cNvGrpSpPr/>
          <p:nvPr/>
        </p:nvGrpSpPr>
        <p:grpSpPr>
          <a:xfrm>
            <a:off x="354014" y="2796655"/>
            <a:ext cx="11486262" cy="519999"/>
            <a:chOff x="354014" y="3279255"/>
            <a:chExt cx="11486262" cy="519999"/>
          </a:xfrm>
        </p:grpSpPr>
        <p:sp>
          <p:nvSpPr>
            <p:cNvPr id="36" name="Freeform 6">
              <a:extLst>
                <a:ext uri="{FF2B5EF4-FFF2-40B4-BE49-F238E27FC236}">
                  <a16:creationId xmlns:a16="http://schemas.microsoft.com/office/drawing/2014/main" xmlns="" id="{7083258C-486B-461A-AE9B-C0B795F703D2}"/>
                </a:ext>
              </a:extLst>
            </p:cNvPr>
            <p:cNvSpPr>
              <a:spLocks/>
            </p:cNvSpPr>
            <p:nvPr/>
          </p:nvSpPr>
          <p:spPr bwMode="auto">
            <a:xfrm>
              <a:off x="354014" y="3312765"/>
              <a:ext cx="106962" cy="318743"/>
            </a:xfrm>
            <a:custGeom>
              <a:avLst/>
              <a:gdLst>
                <a:gd name="T0" fmla="*/ 0 w 349"/>
                <a:gd name="T1" fmla="*/ 287 h 1040"/>
                <a:gd name="T2" fmla="*/ 0 w 349"/>
                <a:gd name="T3" fmla="*/ 141 h 1040"/>
                <a:gd name="T4" fmla="*/ 245 w 349"/>
                <a:gd name="T5" fmla="*/ 0 h 1040"/>
                <a:gd name="T6" fmla="*/ 349 w 349"/>
                <a:gd name="T7" fmla="*/ 0 h 1040"/>
                <a:gd name="T8" fmla="*/ 349 w 349"/>
                <a:gd name="T9" fmla="*/ 1040 h 1040"/>
                <a:gd name="T10" fmla="*/ 200 w 349"/>
                <a:gd name="T11" fmla="*/ 1040 h 1040"/>
                <a:gd name="T12" fmla="*/ 200 w 349"/>
                <a:gd name="T13" fmla="*/ 186 h 1040"/>
                <a:gd name="T14" fmla="*/ 0 w 349"/>
                <a:gd name="T15" fmla="*/ 287 h 10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9" h="1040">
                  <a:moveTo>
                    <a:pt x="0" y="287"/>
                  </a:moveTo>
                  <a:lnTo>
                    <a:pt x="0" y="141"/>
                  </a:lnTo>
                  <a:lnTo>
                    <a:pt x="245" y="0"/>
                  </a:lnTo>
                  <a:lnTo>
                    <a:pt x="349" y="0"/>
                  </a:lnTo>
                  <a:lnTo>
                    <a:pt x="349" y="1040"/>
                  </a:lnTo>
                  <a:lnTo>
                    <a:pt x="200" y="1040"/>
                  </a:lnTo>
                  <a:lnTo>
                    <a:pt x="200" y="186"/>
                  </a:lnTo>
                  <a:lnTo>
                    <a:pt x="0" y="287"/>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BA"/>
                </a:solidFill>
                <a:effectLst/>
                <a:uLnTx/>
                <a:uFillTx/>
                <a:latin typeface="Arial"/>
                <a:ea typeface="+mn-ea"/>
                <a:cs typeface="+mn-cs"/>
              </a:endParaRPr>
            </a:p>
          </p:txBody>
        </p:sp>
        <p:cxnSp>
          <p:nvCxnSpPr>
            <p:cNvPr id="38" name="Straight Connector 37">
              <a:extLst>
                <a:ext uri="{FF2B5EF4-FFF2-40B4-BE49-F238E27FC236}">
                  <a16:creationId xmlns:a16="http://schemas.microsoft.com/office/drawing/2014/main" xmlns="" id="{3899F7F9-FD30-4C30-B9DA-24E5E19D317A}"/>
                </a:ext>
              </a:extLst>
            </p:cNvPr>
            <p:cNvCxnSpPr/>
            <p:nvPr/>
          </p:nvCxnSpPr>
          <p:spPr>
            <a:xfrm>
              <a:off x="354014" y="3799254"/>
              <a:ext cx="11486262" cy="0"/>
            </a:xfrm>
            <a:prstGeom prst="line">
              <a:avLst/>
            </a:prstGeom>
            <a:ln w="12700">
              <a:gradFill flip="none" rotWithShape="1">
                <a:gsLst>
                  <a:gs pos="0">
                    <a:schemeClr val="tx1">
                      <a:lumMod val="40000"/>
                      <a:lumOff val="60000"/>
                    </a:schemeClr>
                  </a:gs>
                  <a:gs pos="75000">
                    <a:schemeClr val="tx1">
                      <a:lumMod val="40000"/>
                      <a:lumOff val="60000"/>
                      <a:alpha val="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CAD4D0B6-8922-4055-B222-62F1C48B6A4E}"/>
                </a:ext>
              </a:extLst>
            </p:cNvPr>
            <p:cNvSpPr/>
            <p:nvPr/>
          </p:nvSpPr>
          <p:spPr>
            <a:xfrm>
              <a:off x="780895" y="3279255"/>
              <a:ext cx="7837811" cy="38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rPr>
                <a:t>Shoppers: What to know</a:t>
              </a:r>
            </a:p>
          </p:txBody>
        </p:sp>
      </p:grpSp>
      <p:grpSp>
        <p:nvGrpSpPr>
          <p:cNvPr id="5" name="Group 4">
            <a:extLst>
              <a:ext uri="{FF2B5EF4-FFF2-40B4-BE49-F238E27FC236}">
                <a16:creationId xmlns:a16="http://schemas.microsoft.com/office/drawing/2014/main" xmlns="" id="{CA84569F-7C3A-4DE1-9561-0F179D024151}"/>
              </a:ext>
            </a:extLst>
          </p:cNvPr>
          <p:cNvGrpSpPr/>
          <p:nvPr/>
        </p:nvGrpSpPr>
        <p:grpSpPr>
          <a:xfrm>
            <a:off x="362838" y="4520519"/>
            <a:ext cx="11486262" cy="508740"/>
            <a:chOff x="362838" y="4911107"/>
            <a:chExt cx="11486262" cy="508740"/>
          </a:xfrm>
        </p:grpSpPr>
        <p:cxnSp>
          <p:nvCxnSpPr>
            <p:cNvPr id="19" name="Straight Connector 18">
              <a:extLst>
                <a:ext uri="{FF2B5EF4-FFF2-40B4-BE49-F238E27FC236}">
                  <a16:creationId xmlns:a16="http://schemas.microsoft.com/office/drawing/2014/main" xmlns="" id="{BD5CD83F-2451-4FCB-98EB-670E471DFB29}"/>
                </a:ext>
              </a:extLst>
            </p:cNvPr>
            <p:cNvCxnSpPr/>
            <p:nvPr/>
          </p:nvCxnSpPr>
          <p:spPr>
            <a:xfrm>
              <a:off x="362838" y="5419847"/>
              <a:ext cx="11486262" cy="0"/>
            </a:xfrm>
            <a:prstGeom prst="line">
              <a:avLst/>
            </a:prstGeom>
            <a:ln w="12700">
              <a:gradFill flip="none" rotWithShape="1">
                <a:gsLst>
                  <a:gs pos="0">
                    <a:schemeClr val="tx1">
                      <a:lumMod val="40000"/>
                      <a:lumOff val="60000"/>
                    </a:schemeClr>
                  </a:gs>
                  <a:gs pos="75000">
                    <a:schemeClr val="tx1">
                      <a:lumMod val="40000"/>
                      <a:lumOff val="60000"/>
                      <a:alpha val="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xmlns="" id="{0AD9AB84-5704-4318-98C2-8F04B3C01619}"/>
                </a:ext>
              </a:extLst>
            </p:cNvPr>
            <p:cNvSpPr/>
            <p:nvPr/>
          </p:nvSpPr>
          <p:spPr>
            <a:xfrm>
              <a:off x="780894" y="4911107"/>
              <a:ext cx="10357276" cy="38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rPr>
                <a:t>Going Big with Small Format</a:t>
              </a:r>
            </a:p>
          </p:txBody>
        </p:sp>
        <p:sp>
          <p:nvSpPr>
            <p:cNvPr id="23" name="Freeform 8">
              <a:extLst>
                <a:ext uri="{FF2B5EF4-FFF2-40B4-BE49-F238E27FC236}">
                  <a16:creationId xmlns:a16="http://schemas.microsoft.com/office/drawing/2014/main" xmlns="" id="{E9834E12-8B59-48AE-8820-BE048F737238}"/>
                </a:ext>
              </a:extLst>
            </p:cNvPr>
            <p:cNvSpPr>
              <a:spLocks/>
            </p:cNvSpPr>
            <p:nvPr/>
          </p:nvSpPr>
          <p:spPr bwMode="auto">
            <a:xfrm>
              <a:off x="362838" y="4942318"/>
              <a:ext cx="209329" cy="323340"/>
            </a:xfrm>
            <a:custGeom>
              <a:avLst/>
              <a:gdLst>
                <a:gd name="T0" fmla="*/ 131 w 683"/>
                <a:gd name="T1" fmla="*/ 817 h 1055"/>
                <a:gd name="T2" fmla="*/ 157 w 683"/>
                <a:gd name="T3" fmla="*/ 850 h 1055"/>
                <a:gd name="T4" fmla="*/ 189 w 683"/>
                <a:gd name="T5" fmla="*/ 876 h 1055"/>
                <a:gd name="T6" fmla="*/ 229 w 683"/>
                <a:gd name="T7" fmla="*/ 896 h 1055"/>
                <a:gd name="T8" fmla="*/ 273 w 683"/>
                <a:gd name="T9" fmla="*/ 909 h 1055"/>
                <a:gd name="T10" fmla="*/ 319 w 683"/>
                <a:gd name="T11" fmla="*/ 913 h 1055"/>
                <a:gd name="T12" fmla="*/ 363 w 683"/>
                <a:gd name="T13" fmla="*/ 909 h 1055"/>
                <a:gd name="T14" fmla="*/ 421 w 683"/>
                <a:gd name="T15" fmla="*/ 888 h 1055"/>
                <a:gd name="T16" fmla="*/ 470 w 683"/>
                <a:gd name="T17" fmla="*/ 853 h 1055"/>
                <a:gd name="T18" fmla="*/ 509 w 683"/>
                <a:gd name="T19" fmla="*/ 804 h 1055"/>
                <a:gd name="T20" fmla="*/ 531 w 683"/>
                <a:gd name="T21" fmla="*/ 744 h 1055"/>
                <a:gd name="T22" fmla="*/ 535 w 683"/>
                <a:gd name="T23" fmla="*/ 699 h 1055"/>
                <a:gd name="T24" fmla="*/ 525 w 683"/>
                <a:gd name="T25" fmla="*/ 632 h 1055"/>
                <a:gd name="T26" fmla="*/ 498 w 683"/>
                <a:gd name="T27" fmla="*/ 576 h 1055"/>
                <a:gd name="T28" fmla="*/ 455 w 683"/>
                <a:gd name="T29" fmla="*/ 531 h 1055"/>
                <a:gd name="T30" fmla="*/ 401 w 683"/>
                <a:gd name="T31" fmla="*/ 499 h 1055"/>
                <a:gd name="T32" fmla="*/ 334 w 683"/>
                <a:gd name="T33" fmla="*/ 484 h 1055"/>
                <a:gd name="T34" fmla="*/ 289 w 683"/>
                <a:gd name="T35" fmla="*/ 483 h 1055"/>
                <a:gd name="T36" fmla="*/ 207 w 683"/>
                <a:gd name="T37" fmla="*/ 495 h 1055"/>
                <a:gd name="T38" fmla="*/ 412 w 683"/>
                <a:gd name="T39" fmla="*/ 142 h 1055"/>
                <a:gd name="T40" fmla="*/ 631 w 683"/>
                <a:gd name="T41" fmla="*/ 0 h 1055"/>
                <a:gd name="T42" fmla="*/ 402 w 683"/>
                <a:gd name="T43" fmla="*/ 360 h 1055"/>
                <a:gd name="T44" fmla="*/ 487 w 683"/>
                <a:gd name="T45" fmla="*/ 385 h 1055"/>
                <a:gd name="T46" fmla="*/ 561 w 683"/>
                <a:gd name="T47" fmla="*/ 431 h 1055"/>
                <a:gd name="T48" fmla="*/ 619 w 683"/>
                <a:gd name="T49" fmla="*/ 497 h 1055"/>
                <a:gd name="T50" fmla="*/ 662 w 683"/>
                <a:gd name="T51" fmla="*/ 576 h 1055"/>
                <a:gd name="T52" fmla="*/ 682 w 683"/>
                <a:gd name="T53" fmla="*/ 666 h 1055"/>
                <a:gd name="T54" fmla="*/ 682 w 683"/>
                <a:gd name="T55" fmla="*/ 718 h 1055"/>
                <a:gd name="T56" fmla="*/ 675 w 683"/>
                <a:gd name="T57" fmla="*/ 772 h 1055"/>
                <a:gd name="T58" fmla="*/ 662 w 683"/>
                <a:gd name="T59" fmla="*/ 824 h 1055"/>
                <a:gd name="T60" fmla="*/ 640 w 683"/>
                <a:gd name="T61" fmla="*/ 872 h 1055"/>
                <a:gd name="T62" fmla="*/ 611 w 683"/>
                <a:gd name="T63" fmla="*/ 914 h 1055"/>
                <a:gd name="T64" fmla="*/ 578 w 683"/>
                <a:gd name="T65" fmla="*/ 954 h 1055"/>
                <a:gd name="T66" fmla="*/ 539 w 683"/>
                <a:gd name="T67" fmla="*/ 986 h 1055"/>
                <a:gd name="T68" fmla="*/ 496 w 683"/>
                <a:gd name="T69" fmla="*/ 1012 h 1055"/>
                <a:gd name="T70" fmla="*/ 449 w 683"/>
                <a:gd name="T71" fmla="*/ 1034 h 1055"/>
                <a:gd name="T72" fmla="*/ 400 w 683"/>
                <a:gd name="T73" fmla="*/ 1048 h 1055"/>
                <a:gd name="T74" fmla="*/ 346 w 683"/>
                <a:gd name="T75" fmla="*/ 1053 h 1055"/>
                <a:gd name="T76" fmla="*/ 301 w 683"/>
                <a:gd name="T77" fmla="*/ 1053 h 1055"/>
                <a:gd name="T78" fmla="*/ 225 w 683"/>
                <a:gd name="T79" fmla="*/ 1042 h 1055"/>
                <a:gd name="T80" fmla="*/ 155 w 683"/>
                <a:gd name="T81" fmla="*/ 1019 h 1055"/>
                <a:gd name="T82" fmla="*/ 93 w 683"/>
                <a:gd name="T83" fmla="*/ 984 h 1055"/>
                <a:gd name="T84" fmla="*/ 41 w 683"/>
                <a:gd name="T85" fmla="*/ 936 h 1055"/>
                <a:gd name="T86" fmla="*/ 0 w 683"/>
                <a:gd name="T87" fmla="*/ 87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3" h="1055">
                  <a:moveTo>
                    <a:pt x="124" y="805"/>
                  </a:moveTo>
                  <a:lnTo>
                    <a:pt x="124" y="805"/>
                  </a:lnTo>
                  <a:lnTo>
                    <a:pt x="131" y="817"/>
                  </a:lnTo>
                  <a:lnTo>
                    <a:pt x="138" y="828"/>
                  </a:lnTo>
                  <a:lnTo>
                    <a:pt x="147" y="839"/>
                  </a:lnTo>
                  <a:lnTo>
                    <a:pt x="157" y="850"/>
                  </a:lnTo>
                  <a:lnTo>
                    <a:pt x="166" y="860"/>
                  </a:lnTo>
                  <a:lnTo>
                    <a:pt x="177" y="868"/>
                  </a:lnTo>
                  <a:lnTo>
                    <a:pt x="189" y="876"/>
                  </a:lnTo>
                  <a:lnTo>
                    <a:pt x="202" y="884"/>
                  </a:lnTo>
                  <a:lnTo>
                    <a:pt x="215" y="891"/>
                  </a:lnTo>
                  <a:lnTo>
                    <a:pt x="229" y="896"/>
                  </a:lnTo>
                  <a:lnTo>
                    <a:pt x="243" y="902"/>
                  </a:lnTo>
                  <a:lnTo>
                    <a:pt x="258" y="906"/>
                  </a:lnTo>
                  <a:lnTo>
                    <a:pt x="273" y="909"/>
                  </a:lnTo>
                  <a:lnTo>
                    <a:pt x="288" y="911"/>
                  </a:lnTo>
                  <a:lnTo>
                    <a:pt x="303" y="913"/>
                  </a:lnTo>
                  <a:lnTo>
                    <a:pt x="319" y="913"/>
                  </a:lnTo>
                  <a:lnTo>
                    <a:pt x="319" y="913"/>
                  </a:lnTo>
                  <a:lnTo>
                    <a:pt x="341" y="913"/>
                  </a:lnTo>
                  <a:lnTo>
                    <a:pt x="363" y="909"/>
                  </a:lnTo>
                  <a:lnTo>
                    <a:pt x="383" y="905"/>
                  </a:lnTo>
                  <a:lnTo>
                    <a:pt x="402" y="898"/>
                  </a:lnTo>
                  <a:lnTo>
                    <a:pt x="421" y="888"/>
                  </a:lnTo>
                  <a:lnTo>
                    <a:pt x="439" y="879"/>
                  </a:lnTo>
                  <a:lnTo>
                    <a:pt x="455" y="866"/>
                  </a:lnTo>
                  <a:lnTo>
                    <a:pt x="470" y="853"/>
                  </a:lnTo>
                  <a:lnTo>
                    <a:pt x="486" y="838"/>
                  </a:lnTo>
                  <a:lnTo>
                    <a:pt x="498" y="821"/>
                  </a:lnTo>
                  <a:lnTo>
                    <a:pt x="509" y="804"/>
                  </a:lnTo>
                  <a:lnTo>
                    <a:pt x="517" y="784"/>
                  </a:lnTo>
                  <a:lnTo>
                    <a:pt x="525" y="764"/>
                  </a:lnTo>
                  <a:lnTo>
                    <a:pt x="531" y="744"/>
                  </a:lnTo>
                  <a:lnTo>
                    <a:pt x="533" y="722"/>
                  </a:lnTo>
                  <a:lnTo>
                    <a:pt x="535" y="699"/>
                  </a:lnTo>
                  <a:lnTo>
                    <a:pt x="535" y="699"/>
                  </a:lnTo>
                  <a:lnTo>
                    <a:pt x="533" y="675"/>
                  </a:lnTo>
                  <a:lnTo>
                    <a:pt x="531" y="654"/>
                  </a:lnTo>
                  <a:lnTo>
                    <a:pt x="525" y="632"/>
                  </a:lnTo>
                  <a:lnTo>
                    <a:pt x="518" y="611"/>
                  </a:lnTo>
                  <a:lnTo>
                    <a:pt x="509" y="593"/>
                  </a:lnTo>
                  <a:lnTo>
                    <a:pt x="498" y="576"/>
                  </a:lnTo>
                  <a:lnTo>
                    <a:pt x="486" y="559"/>
                  </a:lnTo>
                  <a:lnTo>
                    <a:pt x="472" y="544"/>
                  </a:lnTo>
                  <a:lnTo>
                    <a:pt x="455" y="531"/>
                  </a:lnTo>
                  <a:lnTo>
                    <a:pt x="439" y="518"/>
                  </a:lnTo>
                  <a:lnTo>
                    <a:pt x="420" y="508"/>
                  </a:lnTo>
                  <a:lnTo>
                    <a:pt x="401" y="499"/>
                  </a:lnTo>
                  <a:lnTo>
                    <a:pt x="379" y="493"/>
                  </a:lnTo>
                  <a:lnTo>
                    <a:pt x="357" y="487"/>
                  </a:lnTo>
                  <a:lnTo>
                    <a:pt x="334" y="484"/>
                  </a:lnTo>
                  <a:lnTo>
                    <a:pt x="311" y="483"/>
                  </a:lnTo>
                  <a:lnTo>
                    <a:pt x="311" y="483"/>
                  </a:lnTo>
                  <a:lnTo>
                    <a:pt x="289" y="483"/>
                  </a:lnTo>
                  <a:lnTo>
                    <a:pt x="270" y="484"/>
                  </a:lnTo>
                  <a:lnTo>
                    <a:pt x="234" y="490"/>
                  </a:lnTo>
                  <a:lnTo>
                    <a:pt x="207" y="495"/>
                  </a:lnTo>
                  <a:lnTo>
                    <a:pt x="191" y="499"/>
                  </a:lnTo>
                  <a:lnTo>
                    <a:pt x="191" y="402"/>
                  </a:lnTo>
                  <a:lnTo>
                    <a:pt x="412" y="142"/>
                  </a:lnTo>
                  <a:lnTo>
                    <a:pt x="52" y="142"/>
                  </a:lnTo>
                  <a:lnTo>
                    <a:pt x="52" y="0"/>
                  </a:lnTo>
                  <a:lnTo>
                    <a:pt x="631" y="0"/>
                  </a:lnTo>
                  <a:lnTo>
                    <a:pt x="631" y="97"/>
                  </a:lnTo>
                  <a:lnTo>
                    <a:pt x="402" y="360"/>
                  </a:lnTo>
                  <a:lnTo>
                    <a:pt x="402" y="360"/>
                  </a:lnTo>
                  <a:lnTo>
                    <a:pt x="431" y="366"/>
                  </a:lnTo>
                  <a:lnTo>
                    <a:pt x="460" y="374"/>
                  </a:lnTo>
                  <a:lnTo>
                    <a:pt x="487" y="385"/>
                  </a:lnTo>
                  <a:lnTo>
                    <a:pt x="513" y="398"/>
                  </a:lnTo>
                  <a:lnTo>
                    <a:pt x="537" y="413"/>
                  </a:lnTo>
                  <a:lnTo>
                    <a:pt x="561" y="431"/>
                  </a:lnTo>
                  <a:lnTo>
                    <a:pt x="582" y="452"/>
                  </a:lnTo>
                  <a:lnTo>
                    <a:pt x="601" y="472"/>
                  </a:lnTo>
                  <a:lnTo>
                    <a:pt x="619" y="497"/>
                  </a:lnTo>
                  <a:lnTo>
                    <a:pt x="636" y="521"/>
                  </a:lnTo>
                  <a:lnTo>
                    <a:pt x="649" y="547"/>
                  </a:lnTo>
                  <a:lnTo>
                    <a:pt x="662" y="576"/>
                  </a:lnTo>
                  <a:lnTo>
                    <a:pt x="671" y="604"/>
                  </a:lnTo>
                  <a:lnTo>
                    <a:pt x="678" y="634"/>
                  </a:lnTo>
                  <a:lnTo>
                    <a:pt x="682" y="666"/>
                  </a:lnTo>
                  <a:lnTo>
                    <a:pt x="683" y="699"/>
                  </a:lnTo>
                  <a:lnTo>
                    <a:pt x="683" y="699"/>
                  </a:lnTo>
                  <a:lnTo>
                    <a:pt x="682" y="718"/>
                  </a:lnTo>
                  <a:lnTo>
                    <a:pt x="681" y="735"/>
                  </a:lnTo>
                  <a:lnTo>
                    <a:pt x="679" y="754"/>
                  </a:lnTo>
                  <a:lnTo>
                    <a:pt x="675" y="772"/>
                  </a:lnTo>
                  <a:lnTo>
                    <a:pt x="671" y="790"/>
                  </a:lnTo>
                  <a:lnTo>
                    <a:pt x="667" y="808"/>
                  </a:lnTo>
                  <a:lnTo>
                    <a:pt x="662" y="824"/>
                  </a:lnTo>
                  <a:lnTo>
                    <a:pt x="655" y="840"/>
                  </a:lnTo>
                  <a:lnTo>
                    <a:pt x="648" y="855"/>
                  </a:lnTo>
                  <a:lnTo>
                    <a:pt x="640" y="872"/>
                  </a:lnTo>
                  <a:lnTo>
                    <a:pt x="631" y="887"/>
                  </a:lnTo>
                  <a:lnTo>
                    <a:pt x="622" y="900"/>
                  </a:lnTo>
                  <a:lnTo>
                    <a:pt x="611" y="914"/>
                  </a:lnTo>
                  <a:lnTo>
                    <a:pt x="601" y="928"/>
                  </a:lnTo>
                  <a:lnTo>
                    <a:pt x="589" y="941"/>
                  </a:lnTo>
                  <a:lnTo>
                    <a:pt x="578" y="954"/>
                  </a:lnTo>
                  <a:lnTo>
                    <a:pt x="566" y="965"/>
                  </a:lnTo>
                  <a:lnTo>
                    <a:pt x="552" y="975"/>
                  </a:lnTo>
                  <a:lnTo>
                    <a:pt x="539" y="986"/>
                  </a:lnTo>
                  <a:lnTo>
                    <a:pt x="525" y="996"/>
                  </a:lnTo>
                  <a:lnTo>
                    <a:pt x="511" y="1004"/>
                  </a:lnTo>
                  <a:lnTo>
                    <a:pt x="496" y="1012"/>
                  </a:lnTo>
                  <a:lnTo>
                    <a:pt x="481" y="1020"/>
                  </a:lnTo>
                  <a:lnTo>
                    <a:pt x="465" y="1027"/>
                  </a:lnTo>
                  <a:lnTo>
                    <a:pt x="449" y="1034"/>
                  </a:lnTo>
                  <a:lnTo>
                    <a:pt x="432" y="1040"/>
                  </a:lnTo>
                  <a:lnTo>
                    <a:pt x="416" y="1044"/>
                  </a:lnTo>
                  <a:lnTo>
                    <a:pt x="400" y="1048"/>
                  </a:lnTo>
                  <a:lnTo>
                    <a:pt x="382" y="1051"/>
                  </a:lnTo>
                  <a:lnTo>
                    <a:pt x="364" y="1053"/>
                  </a:lnTo>
                  <a:lnTo>
                    <a:pt x="346" y="1053"/>
                  </a:lnTo>
                  <a:lnTo>
                    <a:pt x="329" y="1055"/>
                  </a:lnTo>
                  <a:lnTo>
                    <a:pt x="329" y="1055"/>
                  </a:lnTo>
                  <a:lnTo>
                    <a:pt x="301" y="1053"/>
                  </a:lnTo>
                  <a:lnTo>
                    <a:pt x="275" y="1052"/>
                  </a:lnTo>
                  <a:lnTo>
                    <a:pt x="251" y="1048"/>
                  </a:lnTo>
                  <a:lnTo>
                    <a:pt x="225" y="1042"/>
                  </a:lnTo>
                  <a:lnTo>
                    <a:pt x="202" y="1037"/>
                  </a:lnTo>
                  <a:lnTo>
                    <a:pt x="179" y="1029"/>
                  </a:lnTo>
                  <a:lnTo>
                    <a:pt x="155" y="1019"/>
                  </a:lnTo>
                  <a:lnTo>
                    <a:pt x="134" y="1008"/>
                  </a:lnTo>
                  <a:lnTo>
                    <a:pt x="113" y="997"/>
                  </a:lnTo>
                  <a:lnTo>
                    <a:pt x="93" y="984"/>
                  </a:lnTo>
                  <a:lnTo>
                    <a:pt x="75" y="969"/>
                  </a:lnTo>
                  <a:lnTo>
                    <a:pt x="57" y="952"/>
                  </a:lnTo>
                  <a:lnTo>
                    <a:pt x="41" y="936"/>
                  </a:lnTo>
                  <a:lnTo>
                    <a:pt x="26" y="917"/>
                  </a:lnTo>
                  <a:lnTo>
                    <a:pt x="12" y="898"/>
                  </a:lnTo>
                  <a:lnTo>
                    <a:pt x="0" y="876"/>
                  </a:lnTo>
                  <a:lnTo>
                    <a:pt x="124" y="805"/>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BA"/>
                </a:solidFill>
                <a:effectLst/>
                <a:uLnTx/>
                <a:uFillTx/>
                <a:latin typeface="Arial"/>
                <a:ea typeface="+mn-ea"/>
                <a:cs typeface="+mn-cs"/>
              </a:endParaRPr>
            </a:p>
          </p:txBody>
        </p:sp>
      </p:grpSp>
      <p:grpSp>
        <p:nvGrpSpPr>
          <p:cNvPr id="17" name="Gruppo 16">
            <a:extLst>
              <a:ext uri="{FF2B5EF4-FFF2-40B4-BE49-F238E27FC236}">
                <a16:creationId xmlns:a16="http://schemas.microsoft.com/office/drawing/2014/main" xmlns="" id="{1BE5BAAE-F4F6-4EEF-8423-CA5CD8493721}"/>
              </a:ext>
            </a:extLst>
          </p:cNvPr>
          <p:cNvGrpSpPr/>
          <p:nvPr/>
        </p:nvGrpSpPr>
        <p:grpSpPr>
          <a:xfrm>
            <a:off x="352869" y="5313247"/>
            <a:ext cx="10775332" cy="385762"/>
            <a:chOff x="352869" y="5313247"/>
            <a:chExt cx="10775332" cy="385762"/>
          </a:xfrm>
        </p:grpSpPr>
        <p:sp>
          <p:nvSpPr>
            <p:cNvPr id="20" name="Rectangle 21">
              <a:extLst>
                <a:ext uri="{FF2B5EF4-FFF2-40B4-BE49-F238E27FC236}">
                  <a16:creationId xmlns:a16="http://schemas.microsoft.com/office/drawing/2014/main" xmlns="" id="{180F171A-B68A-4D82-82F2-20E4ACBC1F88}"/>
                </a:ext>
              </a:extLst>
            </p:cNvPr>
            <p:cNvSpPr/>
            <p:nvPr/>
          </p:nvSpPr>
          <p:spPr>
            <a:xfrm>
              <a:off x="770925" y="5313247"/>
              <a:ext cx="10357276" cy="38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rPr>
                <a:t>Smaller is better? What’s next?</a:t>
              </a:r>
            </a:p>
          </p:txBody>
        </p:sp>
        <p:sp>
          <p:nvSpPr>
            <p:cNvPr id="24" name="Freeform 9">
              <a:extLst>
                <a:ext uri="{FF2B5EF4-FFF2-40B4-BE49-F238E27FC236}">
                  <a16:creationId xmlns:a16="http://schemas.microsoft.com/office/drawing/2014/main" xmlns="" id="{8EA187CE-BE82-4990-806A-91BE39B7D457}"/>
                </a:ext>
              </a:extLst>
            </p:cNvPr>
            <p:cNvSpPr>
              <a:spLocks noEditPoints="1"/>
            </p:cNvSpPr>
            <p:nvPr/>
          </p:nvSpPr>
          <p:spPr bwMode="auto">
            <a:xfrm>
              <a:off x="352869" y="5344458"/>
              <a:ext cx="251925" cy="327094"/>
            </a:xfrm>
            <a:custGeom>
              <a:avLst/>
              <a:gdLst>
                <a:gd name="T0" fmla="*/ 0 w 801"/>
                <a:gd name="T1" fmla="*/ 690 h 1040"/>
                <a:gd name="T2" fmla="*/ 534 w 801"/>
                <a:gd name="T3" fmla="*/ 0 h 1040"/>
                <a:gd name="T4" fmla="*/ 637 w 801"/>
                <a:gd name="T5" fmla="*/ 0 h 1040"/>
                <a:gd name="T6" fmla="*/ 637 w 801"/>
                <a:gd name="T7" fmla="*/ 647 h 1040"/>
                <a:gd name="T8" fmla="*/ 801 w 801"/>
                <a:gd name="T9" fmla="*/ 647 h 1040"/>
                <a:gd name="T10" fmla="*/ 801 w 801"/>
                <a:gd name="T11" fmla="*/ 787 h 1040"/>
                <a:gd name="T12" fmla="*/ 637 w 801"/>
                <a:gd name="T13" fmla="*/ 787 h 1040"/>
                <a:gd name="T14" fmla="*/ 637 w 801"/>
                <a:gd name="T15" fmla="*/ 1040 h 1040"/>
                <a:gd name="T16" fmla="*/ 490 w 801"/>
                <a:gd name="T17" fmla="*/ 1040 h 1040"/>
                <a:gd name="T18" fmla="*/ 490 w 801"/>
                <a:gd name="T19" fmla="*/ 787 h 1040"/>
                <a:gd name="T20" fmla="*/ 0 w 801"/>
                <a:gd name="T21" fmla="*/ 787 h 1040"/>
                <a:gd name="T22" fmla="*/ 0 w 801"/>
                <a:gd name="T23" fmla="*/ 690 h 1040"/>
                <a:gd name="T24" fmla="*/ 490 w 801"/>
                <a:gd name="T25" fmla="*/ 647 h 1040"/>
                <a:gd name="T26" fmla="*/ 490 w 801"/>
                <a:gd name="T27" fmla="*/ 296 h 1040"/>
                <a:gd name="T28" fmla="*/ 210 w 801"/>
                <a:gd name="T29" fmla="*/ 647 h 1040"/>
                <a:gd name="T30" fmla="*/ 490 w 801"/>
                <a:gd name="T31" fmla="*/ 647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1" h="1040">
                  <a:moveTo>
                    <a:pt x="0" y="690"/>
                  </a:moveTo>
                  <a:lnTo>
                    <a:pt x="534" y="0"/>
                  </a:lnTo>
                  <a:lnTo>
                    <a:pt x="637" y="0"/>
                  </a:lnTo>
                  <a:lnTo>
                    <a:pt x="637" y="647"/>
                  </a:lnTo>
                  <a:lnTo>
                    <a:pt x="801" y="647"/>
                  </a:lnTo>
                  <a:lnTo>
                    <a:pt x="801" y="787"/>
                  </a:lnTo>
                  <a:lnTo>
                    <a:pt x="637" y="787"/>
                  </a:lnTo>
                  <a:lnTo>
                    <a:pt x="637" y="1040"/>
                  </a:lnTo>
                  <a:lnTo>
                    <a:pt x="490" y="1040"/>
                  </a:lnTo>
                  <a:lnTo>
                    <a:pt x="490" y="787"/>
                  </a:lnTo>
                  <a:lnTo>
                    <a:pt x="0" y="787"/>
                  </a:lnTo>
                  <a:lnTo>
                    <a:pt x="0" y="690"/>
                  </a:lnTo>
                  <a:close/>
                  <a:moveTo>
                    <a:pt x="490" y="647"/>
                  </a:moveTo>
                  <a:lnTo>
                    <a:pt x="490" y="296"/>
                  </a:lnTo>
                  <a:lnTo>
                    <a:pt x="210" y="647"/>
                  </a:lnTo>
                  <a:lnTo>
                    <a:pt x="490" y="647"/>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171"/>
                </a:solidFill>
                <a:effectLst/>
                <a:uLnTx/>
                <a:uFillTx/>
                <a:latin typeface="Arial"/>
                <a:ea typeface="+mn-ea"/>
                <a:cs typeface="+mn-cs"/>
              </a:endParaRPr>
            </a:p>
          </p:txBody>
        </p:sp>
      </p:grpSp>
    </p:spTree>
    <p:extLst>
      <p:ext uri="{BB962C8B-B14F-4D97-AF65-F5344CB8AC3E}">
        <p14:creationId xmlns:p14="http://schemas.microsoft.com/office/powerpoint/2010/main" val="202321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DD9F9D0-4531-40A6-AAF8-24C8B7434734}"/>
              </a:ext>
            </a:extLst>
          </p:cNvPr>
          <p:cNvSpPr>
            <a:spLocks noGrp="1"/>
          </p:cNvSpPr>
          <p:nvPr>
            <p:ph type="title"/>
          </p:nvPr>
        </p:nvSpPr>
        <p:spPr/>
        <p:txBody>
          <a:bodyPr/>
          <a:lstStyle/>
          <a:p>
            <a:r>
              <a:rPr lang="en-US" dirty="0"/>
              <a:t>Welcome to the new world of commerce</a:t>
            </a:r>
            <a:endParaRPr lang="en-GB" dirty="0"/>
          </a:p>
        </p:txBody>
      </p:sp>
      <p:sp>
        <p:nvSpPr>
          <p:cNvPr id="31" name="Segnaposto testo 30">
            <a:extLst>
              <a:ext uri="{FF2B5EF4-FFF2-40B4-BE49-F238E27FC236}">
                <a16:creationId xmlns:a16="http://schemas.microsoft.com/office/drawing/2014/main" xmlns="" id="{E5C1006B-C187-47E5-ACC0-6ACFB3AFC0FA}"/>
              </a:ext>
            </a:extLst>
          </p:cNvPr>
          <p:cNvSpPr>
            <a:spLocks noGrp="1"/>
          </p:cNvSpPr>
          <p:nvPr>
            <p:ph type="body" sz="quarter" idx="16"/>
          </p:nvPr>
        </p:nvSpPr>
        <p:spPr/>
        <p:txBody>
          <a:bodyPr/>
          <a:lstStyle/>
          <a:p>
            <a:r>
              <a:rPr lang="en-US" dirty="0"/>
              <a:t>Suppliers must place strategic bets to help retailers increase online conversion </a:t>
            </a:r>
            <a:r>
              <a:rPr lang="en-US" u="sng" dirty="0"/>
              <a:t>and</a:t>
            </a:r>
            <a:r>
              <a:rPr lang="en-US" dirty="0"/>
              <a:t> offline trips</a:t>
            </a:r>
          </a:p>
        </p:txBody>
      </p:sp>
      <p:sp>
        <p:nvSpPr>
          <p:cNvPr id="32" name="Rectangle 9">
            <a:extLst>
              <a:ext uri="{FF2B5EF4-FFF2-40B4-BE49-F238E27FC236}">
                <a16:creationId xmlns:a16="http://schemas.microsoft.com/office/drawing/2014/main" xmlns="" id="{ECCAE9C5-3E02-45B8-9A7F-9178660345C7}"/>
              </a:ext>
            </a:extLst>
          </p:cNvPr>
          <p:cNvSpPr/>
          <p:nvPr/>
        </p:nvSpPr>
        <p:spPr>
          <a:xfrm>
            <a:off x="356616" y="2420471"/>
            <a:ext cx="5787002" cy="37348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eCommerce		</a:t>
            </a:r>
          </a:p>
        </p:txBody>
      </p:sp>
      <p:sp>
        <p:nvSpPr>
          <p:cNvPr id="33" name="Rectangle 10">
            <a:extLst>
              <a:ext uri="{FF2B5EF4-FFF2-40B4-BE49-F238E27FC236}">
                <a16:creationId xmlns:a16="http://schemas.microsoft.com/office/drawing/2014/main" xmlns="" id="{DF237CB8-5F19-41ED-8654-D1D0CF66A6D2}"/>
              </a:ext>
            </a:extLst>
          </p:cNvPr>
          <p:cNvSpPr/>
          <p:nvPr/>
        </p:nvSpPr>
        <p:spPr>
          <a:xfrm>
            <a:off x="6096001" y="2420471"/>
            <a:ext cx="5730874" cy="373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D3D8">
                    <a:lumMod val="50000"/>
                  </a:srgbClr>
                </a:solidFill>
                <a:effectLst/>
                <a:uLnTx/>
                <a:uFillTx/>
                <a:latin typeface="Arial"/>
                <a:ea typeface="+mn-ea"/>
                <a:cs typeface="+mn-cs"/>
              </a:rPr>
              <a:t>		Brick-and-Mortar Retail</a:t>
            </a:r>
          </a:p>
        </p:txBody>
      </p:sp>
      <p:pic>
        <p:nvPicPr>
          <p:cNvPr id="34" name="Picture 5">
            <a:extLst>
              <a:ext uri="{FF2B5EF4-FFF2-40B4-BE49-F238E27FC236}">
                <a16:creationId xmlns:a16="http://schemas.microsoft.com/office/drawing/2014/main" xmlns="" id="{B577994B-B4AC-4677-BC90-891A11436821}"/>
              </a:ext>
            </a:extLst>
          </p:cNvPr>
          <p:cNvPicPr>
            <a:picLocks noChangeAspect="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219575" y="2183617"/>
            <a:ext cx="3747721" cy="3492098"/>
          </a:xfrm>
          <a:prstGeom prst="rect">
            <a:avLst/>
          </a:prstGeom>
          <a:noFill/>
        </p:spPr>
      </p:pic>
      <p:sp>
        <p:nvSpPr>
          <p:cNvPr id="35" name="TextBox 6">
            <a:extLst>
              <a:ext uri="{FF2B5EF4-FFF2-40B4-BE49-F238E27FC236}">
                <a16:creationId xmlns:a16="http://schemas.microsoft.com/office/drawing/2014/main" xmlns="" id="{E3911E17-BE44-45D5-AC32-D6C0918B3D97}"/>
              </a:ext>
            </a:extLst>
          </p:cNvPr>
          <p:cNvSpPr txBox="1"/>
          <p:nvPr/>
        </p:nvSpPr>
        <p:spPr>
          <a:xfrm>
            <a:off x="5789234" y="2522826"/>
            <a:ext cx="1320376"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TECHNOLOGY</a:t>
            </a:r>
          </a:p>
        </p:txBody>
      </p:sp>
      <p:sp>
        <p:nvSpPr>
          <p:cNvPr id="36" name="TextBox 7">
            <a:extLst>
              <a:ext uri="{FF2B5EF4-FFF2-40B4-BE49-F238E27FC236}">
                <a16:creationId xmlns:a16="http://schemas.microsoft.com/office/drawing/2014/main" xmlns="" id="{5248F5C1-8BE0-4B52-B306-843C297B4A80}"/>
              </a:ext>
            </a:extLst>
          </p:cNvPr>
          <p:cNvSpPr txBox="1"/>
          <p:nvPr/>
        </p:nvSpPr>
        <p:spPr>
          <a:xfrm>
            <a:off x="4601310" y="4697386"/>
            <a:ext cx="13203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DATA</a:t>
            </a:r>
          </a:p>
        </p:txBody>
      </p:sp>
      <p:sp>
        <p:nvSpPr>
          <p:cNvPr id="37" name="TextBox 8">
            <a:extLst>
              <a:ext uri="{FF2B5EF4-FFF2-40B4-BE49-F238E27FC236}">
                <a16:creationId xmlns:a16="http://schemas.microsoft.com/office/drawing/2014/main" xmlns="" id="{C8020BC8-1B1E-442B-9B6E-37250B5E876B}"/>
              </a:ext>
            </a:extLst>
          </p:cNvPr>
          <p:cNvSpPr txBox="1"/>
          <p:nvPr/>
        </p:nvSpPr>
        <p:spPr>
          <a:xfrm>
            <a:off x="4556485" y="3225058"/>
            <a:ext cx="1320376"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LOGISTICS</a:t>
            </a:r>
          </a:p>
        </p:txBody>
      </p:sp>
      <p:pic>
        <p:nvPicPr>
          <p:cNvPr id="38" name="Picture 11">
            <a:extLst>
              <a:ext uri="{FF2B5EF4-FFF2-40B4-BE49-F238E27FC236}">
                <a16:creationId xmlns:a16="http://schemas.microsoft.com/office/drawing/2014/main" xmlns="" id="{394E6D29-F7D9-4AC8-BA03-4525016D61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889" y="4326335"/>
            <a:ext cx="3037433" cy="999003"/>
          </a:xfrm>
          <a:prstGeom prst="rect">
            <a:avLst/>
          </a:prstGeom>
        </p:spPr>
      </p:pic>
      <p:sp>
        <p:nvSpPr>
          <p:cNvPr id="39" name="TextBox 12">
            <a:extLst>
              <a:ext uri="{FF2B5EF4-FFF2-40B4-BE49-F238E27FC236}">
                <a16:creationId xmlns:a16="http://schemas.microsoft.com/office/drawing/2014/main" xmlns="" id="{D676377A-540F-431E-8A18-02D9D25D8CDB}"/>
              </a:ext>
            </a:extLst>
          </p:cNvPr>
          <p:cNvSpPr txBox="1"/>
          <p:nvPr/>
        </p:nvSpPr>
        <p:spPr>
          <a:xfrm>
            <a:off x="8073255" y="3348169"/>
            <a:ext cx="146528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4D3D8">
                    <a:lumMod val="50000"/>
                  </a:srgbClr>
                </a:solidFill>
                <a:effectLst/>
                <a:uLnTx/>
                <a:uFillTx/>
                <a:latin typeface="Arial"/>
                <a:ea typeface="+mn-ea"/>
                <a:cs typeface="+mn-cs"/>
              </a:rPr>
              <a:t>Small Box</a:t>
            </a:r>
          </a:p>
        </p:txBody>
      </p:sp>
      <p:sp>
        <p:nvSpPr>
          <p:cNvPr id="40" name="TextBox 13">
            <a:extLst>
              <a:ext uri="{FF2B5EF4-FFF2-40B4-BE49-F238E27FC236}">
                <a16:creationId xmlns:a16="http://schemas.microsoft.com/office/drawing/2014/main" xmlns="" id="{5BEE60B8-BDDA-4D7A-8468-BEAD8779E842}"/>
              </a:ext>
            </a:extLst>
          </p:cNvPr>
          <p:cNvSpPr txBox="1"/>
          <p:nvPr/>
        </p:nvSpPr>
        <p:spPr>
          <a:xfrm>
            <a:off x="10034134" y="3348169"/>
            <a:ext cx="146528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4D3D8">
                    <a:lumMod val="50000"/>
                  </a:srgbClr>
                </a:solidFill>
                <a:effectLst/>
                <a:uLnTx/>
                <a:uFillTx/>
                <a:latin typeface="Arial"/>
                <a:ea typeface="+mn-ea"/>
                <a:cs typeface="+mn-cs"/>
              </a:rPr>
              <a:t>Big Box</a:t>
            </a:r>
          </a:p>
        </p:txBody>
      </p:sp>
      <p:sp>
        <p:nvSpPr>
          <p:cNvPr id="41" name="TextBox 14">
            <a:extLst>
              <a:ext uri="{FF2B5EF4-FFF2-40B4-BE49-F238E27FC236}">
                <a16:creationId xmlns:a16="http://schemas.microsoft.com/office/drawing/2014/main" xmlns="" id="{A76A6022-5258-4E28-AE0F-D4BC99973CE6}"/>
              </a:ext>
            </a:extLst>
          </p:cNvPr>
          <p:cNvSpPr txBox="1"/>
          <p:nvPr/>
        </p:nvSpPr>
        <p:spPr>
          <a:xfrm>
            <a:off x="9092724" y="3046938"/>
            <a:ext cx="146528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4D3D8">
                    <a:lumMod val="50000"/>
                  </a:srgbClr>
                </a:solidFill>
                <a:effectLst/>
                <a:uLnTx/>
                <a:uFillTx/>
                <a:latin typeface="Arial"/>
                <a:ea typeface="+mn-ea"/>
                <a:cs typeface="+mn-cs"/>
              </a:rPr>
              <a:t>TRIPS</a:t>
            </a:r>
          </a:p>
        </p:txBody>
      </p:sp>
      <p:cxnSp>
        <p:nvCxnSpPr>
          <p:cNvPr id="42" name="Straight Connector 16">
            <a:extLst>
              <a:ext uri="{FF2B5EF4-FFF2-40B4-BE49-F238E27FC236}">
                <a16:creationId xmlns:a16="http://schemas.microsoft.com/office/drawing/2014/main" xmlns="" id="{54C4FC5B-C058-455A-8E06-6A3D50C0EA56}"/>
              </a:ext>
            </a:extLst>
          </p:cNvPr>
          <p:cNvCxnSpPr>
            <a:cxnSpLocks/>
          </p:cNvCxnSpPr>
          <p:nvPr/>
        </p:nvCxnSpPr>
        <p:spPr>
          <a:xfrm>
            <a:off x="8046016" y="3287955"/>
            <a:ext cx="3872938"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18">
            <a:extLst>
              <a:ext uri="{FF2B5EF4-FFF2-40B4-BE49-F238E27FC236}">
                <a16:creationId xmlns:a16="http://schemas.microsoft.com/office/drawing/2014/main" xmlns="" id="{F6A1DB70-B91F-4FEE-84FB-F3675D15DAEE}"/>
              </a:ext>
            </a:extLst>
          </p:cNvPr>
          <p:cNvCxnSpPr/>
          <p:nvPr/>
        </p:nvCxnSpPr>
        <p:spPr>
          <a:xfrm>
            <a:off x="9825368" y="3332780"/>
            <a:ext cx="0" cy="218947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4" name="Picture 19">
            <a:extLst>
              <a:ext uri="{FF2B5EF4-FFF2-40B4-BE49-F238E27FC236}">
                <a16:creationId xmlns:a16="http://schemas.microsoft.com/office/drawing/2014/main" xmlns="" id="{AF75AF48-398B-4013-83AA-D5D9F6CEA1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19302" y="3652842"/>
            <a:ext cx="1335768" cy="269899"/>
          </a:xfrm>
          <a:prstGeom prst="rect">
            <a:avLst/>
          </a:prstGeom>
        </p:spPr>
      </p:pic>
      <p:pic>
        <p:nvPicPr>
          <p:cNvPr id="45" name="Picture 6">
            <a:extLst>
              <a:ext uri="{FF2B5EF4-FFF2-40B4-BE49-F238E27FC236}">
                <a16:creationId xmlns:a16="http://schemas.microsoft.com/office/drawing/2014/main" xmlns="" id="{0AB57FDA-5BA3-4EBF-BF77-707718BDC91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069357" y="4846675"/>
            <a:ext cx="547246" cy="567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3">
            <a:extLst>
              <a:ext uri="{FF2B5EF4-FFF2-40B4-BE49-F238E27FC236}">
                <a16:creationId xmlns:a16="http://schemas.microsoft.com/office/drawing/2014/main" xmlns="" id="{3D645102-086B-42E5-8B63-E17397F419B6}"/>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26707" b="-26707"/>
          <a:stretch/>
        </p:blipFill>
        <p:spPr bwMode="auto">
          <a:xfrm>
            <a:off x="7952736" y="5436376"/>
            <a:ext cx="830068" cy="270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23">
            <a:extLst>
              <a:ext uri="{FF2B5EF4-FFF2-40B4-BE49-F238E27FC236}">
                <a16:creationId xmlns:a16="http://schemas.microsoft.com/office/drawing/2014/main" xmlns="" id="{992E500A-7EFB-40FF-AE37-096E780EB88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81833" y="5473036"/>
            <a:ext cx="844505" cy="363180"/>
          </a:xfrm>
          <a:prstGeom prst="rect">
            <a:avLst/>
          </a:prstGeom>
        </p:spPr>
      </p:pic>
      <p:pic>
        <p:nvPicPr>
          <p:cNvPr id="49" name="Picture 24">
            <a:extLst>
              <a:ext uri="{FF2B5EF4-FFF2-40B4-BE49-F238E27FC236}">
                <a16:creationId xmlns:a16="http://schemas.microsoft.com/office/drawing/2014/main" xmlns="" id="{F0893769-349F-495D-B1EA-1CFB40C17FD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046016" y="3945911"/>
            <a:ext cx="1024283" cy="324905"/>
          </a:xfrm>
          <a:prstGeom prst="rect">
            <a:avLst/>
          </a:prstGeom>
        </p:spPr>
      </p:pic>
      <p:pic>
        <p:nvPicPr>
          <p:cNvPr id="50" name="Picture 25">
            <a:extLst>
              <a:ext uri="{FF2B5EF4-FFF2-40B4-BE49-F238E27FC236}">
                <a16:creationId xmlns:a16="http://schemas.microsoft.com/office/drawing/2014/main" xmlns="" id="{7CE6F23E-1779-47BB-B2F2-1B1AFC37BEB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70724" y="4467915"/>
            <a:ext cx="616803" cy="281454"/>
          </a:xfrm>
          <a:prstGeom prst="rect">
            <a:avLst/>
          </a:prstGeom>
        </p:spPr>
      </p:pic>
      <p:pic>
        <p:nvPicPr>
          <p:cNvPr id="51" name="Picture 26">
            <a:extLst>
              <a:ext uri="{FF2B5EF4-FFF2-40B4-BE49-F238E27FC236}">
                <a16:creationId xmlns:a16="http://schemas.microsoft.com/office/drawing/2014/main" xmlns="" id="{B3E74E67-6A7B-43D2-8844-B01320286A6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72183" y="4856704"/>
            <a:ext cx="753783" cy="520654"/>
          </a:xfrm>
          <a:prstGeom prst="rect">
            <a:avLst/>
          </a:prstGeom>
        </p:spPr>
      </p:pic>
      <p:pic>
        <p:nvPicPr>
          <p:cNvPr id="52" name="Picture 27">
            <a:extLst>
              <a:ext uri="{FF2B5EF4-FFF2-40B4-BE49-F238E27FC236}">
                <a16:creationId xmlns:a16="http://schemas.microsoft.com/office/drawing/2014/main" xmlns="" id="{A0B8CD44-9363-40A9-9E86-A29243A3742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114209" y="3959382"/>
            <a:ext cx="674999" cy="325446"/>
          </a:xfrm>
          <a:prstGeom prst="rect">
            <a:avLst/>
          </a:prstGeom>
        </p:spPr>
      </p:pic>
      <p:pic>
        <p:nvPicPr>
          <p:cNvPr id="53" name="Picture 28">
            <a:extLst>
              <a:ext uri="{FF2B5EF4-FFF2-40B4-BE49-F238E27FC236}">
                <a16:creationId xmlns:a16="http://schemas.microsoft.com/office/drawing/2014/main" xmlns="" id="{0FD33611-4230-4718-B540-1AF6056A0DA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903302" y="4096447"/>
            <a:ext cx="963734" cy="265548"/>
          </a:xfrm>
          <a:prstGeom prst="rect">
            <a:avLst/>
          </a:prstGeom>
        </p:spPr>
      </p:pic>
      <p:pic>
        <p:nvPicPr>
          <p:cNvPr id="54" name="Picture 29">
            <a:extLst>
              <a:ext uri="{FF2B5EF4-FFF2-40B4-BE49-F238E27FC236}">
                <a16:creationId xmlns:a16="http://schemas.microsoft.com/office/drawing/2014/main" xmlns="" id="{355B4BA7-3A0E-4C29-8F36-95E9E9D5554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4945" y="3559521"/>
            <a:ext cx="1447286" cy="420664"/>
          </a:xfrm>
          <a:prstGeom prst="rect">
            <a:avLst/>
          </a:prstGeom>
        </p:spPr>
      </p:pic>
      <p:pic>
        <p:nvPicPr>
          <p:cNvPr id="55" name="Content Placeholder 6">
            <a:extLst>
              <a:ext uri="{FF2B5EF4-FFF2-40B4-BE49-F238E27FC236}">
                <a16:creationId xmlns:a16="http://schemas.microsoft.com/office/drawing/2014/main" xmlns="" id="{02D572AC-60CA-499D-AC61-1DC2AC8A82E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250636" y="5654626"/>
            <a:ext cx="1375630" cy="193966"/>
          </a:xfrm>
          <a:prstGeom prst="rect">
            <a:avLst/>
          </a:prstGeom>
        </p:spPr>
      </p:pic>
      <p:pic>
        <p:nvPicPr>
          <p:cNvPr id="56" name="Picture 31">
            <a:extLst>
              <a:ext uri="{FF2B5EF4-FFF2-40B4-BE49-F238E27FC236}">
                <a16:creationId xmlns:a16="http://schemas.microsoft.com/office/drawing/2014/main" xmlns="" id="{D2B3C394-E6E4-43B8-9C1D-3A459A4BE18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137808" y="4976301"/>
            <a:ext cx="513888" cy="513888"/>
          </a:xfrm>
          <a:prstGeom prst="rect">
            <a:avLst/>
          </a:prstGeom>
        </p:spPr>
      </p:pic>
      <p:pic>
        <p:nvPicPr>
          <p:cNvPr id="57" name="Picture 32">
            <a:extLst>
              <a:ext uri="{FF2B5EF4-FFF2-40B4-BE49-F238E27FC236}">
                <a16:creationId xmlns:a16="http://schemas.microsoft.com/office/drawing/2014/main" xmlns="" id="{5D5473AE-F701-4C17-9C89-802D898A064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1204583" y="3589367"/>
            <a:ext cx="714371" cy="681449"/>
          </a:xfrm>
          <a:prstGeom prst="rect">
            <a:avLst/>
          </a:prstGeom>
        </p:spPr>
      </p:pic>
      <p:pic>
        <p:nvPicPr>
          <p:cNvPr id="58" name="Picture 33">
            <a:extLst>
              <a:ext uri="{FF2B5EF4-FFF2-40B4-BE49-F238E27FC236}">
                <a16:creationId xmlns:a16="http://schemas.microsoft.com/office/drawing/2014/main" xmlns="" id="{40254546-6DB1-4712-8E8D-677AC1F1FA90}"/>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0993874" y="4899437"/>
            <a:ext cx="859746" cy="643046"/>
          </a:xfrm>
          <a:prstGeom prst="rect">
            <a:avLst/>
          </a:prstGeom>
        </p:spPr>
      </p:pic>
      <p:pic>
        <p:nvPicPr>
          <p:cNvPr id="59" name="Picture 34">
            <a:extLst>
              <a:ext uri="{FF2B5EF4-FFF2-40B4-BE49-F238E27FC236}">
                <a16:creationId xmlns:a16="http://schemas.microsoft.com/office/drawing/2014/main" xmlns="" id="{1B2EA8A7-3132-4F71-9BA1-7F3C5C869AFE}"/>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938451" y="4382474"/>
            <a:ext cx="937747" cy="464820"/>
          </a:xfrm>
          <a:prstGeom prst="rect">
            <a:avLst/>
          </a:prstGeom>
        </p:spPr>
      </p:pic>
      <p:pic>
        <p:nvPicPr>
          <p:cNvPr id="60" name="Picture 35">
            <a:extLst>
              <a:ext uri="{FF2B5EF4-FFF2-40B4-BE49-F238E27FC236}">
                <a16:creationId xmlns:a16="http://schemas.microsoft.com/office/drawing/2014/main" xmlns="" id="{026A8605-B587-4811-9456-AD2EDB0CD0C3}"/>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903302" y="4479841"/>
            <a:ext cx="920104" cy="414047"/>
          </a:xfrm>
          <a:prstGeom prst="rect">
            <a:avLst/>
          </a:prstGeom>
        </p:spPr>
      </p:pic>
      <p:pic>
        <p:nvPicPr>
          <p:cNvPr id="61" name="Picture 36">
            <a:extLst>
              <a:ext uri="{FF2B5EF4-FFF2-40B4-BE49-F238E27FC236}">
                <a16:creationId xmlns:a16="http://schemas.microsoft.com/office/drawing/2014/main" xmlns="" id="{BC31DCA6-7B64-4BEA-913D-A71CEB88D6FE}"/>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08998" y="3187192"/>
            <a:ext cx="1868857" cy="685080"/>
          </a:xfrm>
          <a:prstGeom prst="rect">
            <a:avLst/>
          </a:prstGeom>
        </p:spPr>
      </p:pic>
      <p:pic>
        <p:nvPicPr>
          <p:cNvPr id="62" name="Picture 2" descr="Image result for P&amp;G shop logo">
            <a:extLst>
              <a:ext uri="{FF2B5EF4-FFF2-40B4-BE49-F238E27FC236}">
                <a16:creationId xmlns:a16="http://schemas.microsoft.com/office/drawing/2014/main" xmlns="" id="{A79FF405-7C75-4DE5-8E16-7D6C7DA0BA9D}"/>
              </a:ext>
            </a:extLst>
          </p:cNvPr>
          <p:cNvPicPr>
            <a:picLocks noChangeAspect="1" noChangeArrowheads="1"/>
          </p:cNvPicPr>
          <p:nvPr/>
        </p:nvPicPr>
        <p:blipFill rotWithShape="1">
          <a:blip r:embed="rId21" cstate="email">
            <a:extLst>
              <a:ext uri="{28A0092B-C50C-407E-A947-70E740481C1C}">
                <a14:useLocalDpi xmlns:a14="http://schemas.microsoft.com/office/drawing/2010/main"/>
              </a:ext>
            </a:extLst>
          </a:blip>
          <a:srcRect t="26260" b="27057"/>
          <a:stretch/>
        </p:blipFill>
        <p:spPr bwMode="auto">
          <a:xfrm>
            <a:off x="2180400" y="3113021"/>
            <a:ext cx="1915591" cy="89424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8" descr="Risultati immagini per walmart neighborhood market logo">
            <a:extLst>
              <a:ext uri="{FF2B5EF4-FFF2-40B4-BE49-F238E27FC236}">
                <a16:creationId xmlns:a16="http://schemas.microsoft.com/office/drawing/2014/main" xmlns="" id="{9112787D-F204-4C42-A242-20844280C165}"/>
              </a:ext>
            </a:extLst>
          </p:cNvPr>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88530" y="4414574"/>
            <a:ext cx="1026432" cy="34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84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DD06156D-0482-4C7B-A10C-E24ACB072DC8}"/>
              </a:ext>
            </a:extLst>
          </p:cNvPr>
          <p:cNvSpPr>
            <a:spLocks noGrp="1"/>
          </p:cNvSpPr>
          <p:nvPr>
            <p:ph type="title"/>
          </p:nvPr>
        </p:nvSpPr>
        <p:spPr/>
        <p:txBody>
          <a:bodyPr/>
          <a:lstStyle/>
          <a:p>
            <a:r>
              <a:rPr lang="en-US" dirty="0"/>
              <a:t>Across shopping objectives, shoppers rely on a mix of store and online resources</a:t>
            </a:r>
            <a:endParaRPr lang="en-GB" dirty="0"/>
          </a:p>
        </p:txBody>
      </p:sp>
      <p:sp>
        <p:nvSpPr>
          <p:cNvPr id="4" name="Segnaposto testo 3">
            <a:extLst>
              <a:ext uri="{FF2B5EF4-FFF2-40B4-BE49-F238E27FC236}">
                <a16:creationId xmlns:a16="http://schemas.microsoft.com/office/drawing/2014/main" xmlns="" id="{12027B98-B46E-48A7-984F-1E9A5D152695}"/>
              </a:ext>
            </a:extLst>
          </p:cNvPr>
          <p:cNvSpPr>
            <a:spLocks noGrp="1"/>
          </p:cNvSpPr>
          <p:nvPr>
            <p:ph type="body" sz="quarter" idx="16"/>
          </p:nvPr>
        </p:nvSpPr>
        <p:spPr/>
        <p:txBody>
          <a:bodyPr/>
          <a:lstStyle/>
          <a:p>
            <a:r>
              <a:rPr lang="en-US" dirty="0"/>
              <a:t>Stores still hold sway in most cases, but online is shaping shopper expectations</a:t>
            </a:r>
          </a:p>
        </p:txBody>
      </p:sp>
      <p:graphicFrame>
        <p:nvGraphicFramePr>
          <p:cNvPr id="5" name="Chart 11">
            <a:extLst>
              <a:ext uri="{FF2B5EF4-FFF2-40B4-BE49-F238E27FC236}">
                <a16:creationId xmlns:a16="http://schemas.microsoft.com/office/drawing/2014/main" xmlns="" id="{8153CDF0-DE76-403C-B97A-1536FF24D3AB}"/>
              </a:ext>
            </a:extLst>
          </p:cNvPr>
          <p:cNvGraphicFramePr/>
          <p:nvPr>
            <p:extLst/>
          </p:nvPr>
        </p:nvGraphicFramePr>
        <p:xfrm>
          <a:off x="365125" y="2186798"/>
          <a:ext cx="11461747" cy="3951535"/>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13">
            <a:extLst>
              <a:ext uri="{FF2B5EF4-FFF2-40B4-BE49-F238E27FC236}">
                <a16:creationId xmlns:a16="http://schemas.microsoft.com/office/drawing/2014/main" xmlns="" id="{74F74E1A-4B16-4671-AACE-E3BCCC438B30}"/>
              </a:ext>
            </a:extLst>
          </p:cNvPr>
          <p:cNvCxnSpPr>
            <a:cxnSpLocks/>
          </p:cNvCxnSpPr>
          <p:nvPr/>
        </p:nvCxnSpPr>
        <p:spPr>
          <a:xfrm flipH="1">
            <a:off x="357188" y="5044399"/>
            <a:ext cx="11381196" cy="0"/>
          </a:xfrm>
          <a:prstGeom prst="line">
            <a:avLst/>
          </a:prstGeom>
          <a:ln w="28575">
            <a:solidFill>
              <a:schemeClr val="tx2"/>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18">
            <a:extLst>
              <a:ext uri="{FF2B5EF4-FFF2-40B4-BE49-F238E27FC236}">
                <a16:creationId xmlns:a16="http://schemas.microsoft.com/office/drawing/2014/main" xmlns="" id="{CF2D6B3D-2138-49DD-9C0D-A18BA1690FD4}"/>
              </a:ext>
            </a:extLst>
          </p:cNvPr>
          <p:cNvCxnSpPr>
            <a:cxnSpLocks/>
          </p:cNvCxnSpPr>
          <p:nvPr/>
        </p:nvCxnSpPr>
        <p:spPr>
          <a:xfrm flipV="1">
            <a:off x="11738384" y="2728452"/>
            <a:ext cx="7647" cy="2359492"/>
          </a:xfrm>
          <a:prstGeom prst="line">
            <a:avLst/>
          </a:prstGeom>
          <a:ln w="28575">
            <a:solidFill>
              <a:schemeClr val="tx2"/>
            </a:solidFill>
            <a:prstDash val="sys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8" name="TextBox 21">
            <a:extLst>
              <a:ext uri="{FF2B5EF4-FFF2-40B4-BE49-F238E27FC236}">
                <a16:creationId xmlns:a16="http://schemas.microsoft.com/office/drawing/2014/main" xmlns="" id="{87770DD6-40A5-4665-AA47-15FE33CCB13A}"/>
              </a:ext>
            </a:extLst>
          </p:cNvPr>
          <p:cNvSpPr txBox="1"/>
          <p:nvPr/>
        </p:nvSpPr>
        <p:spPr>
          <a:xfrm>
            <a:off x="10479105" y="4166727"/>
            <a:ext cx="1157829" cy="83099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17171"/>
                </a:solidFill>
                <a:effectLst/>
                <a:uLnTx/>
                <a:uFillTx/>
                <a:latin typeface="Arial"/>
                <a:ea typeface="+mn-ea"/>
                <a:cs typeface="+mn-cs"/>
              </a:rPr>
              <a:t>Stores the preferred venue</a:t>
            </a:r>
          </a:p>
        </p:txBody>
      </p:sp>
      <p:sp>
        <p:nvSpPr>
          <p:cNvPr id="9" name="TextBox 22">
            <a:extLst>
              <a:ext uri="{FF2B5EF4-FFF2-40B4-BE49-F238E27FC236}">
                <a16:creationId xmlns:a16="http://schemas.microsoft.com/office/drawing/2014/main" xmlns="" id="{E37A90A8-6208-44D1-AF8F-9BC8618ECEB0}"/>
              </a:ext>
            </a:extLst>
          </p:cNvPr>
          <p:cNvSpPr txBox="1"/>
          <p:nvPr/>
        </p:nvSpPr>
        <p:spPr>
          <a:xfrm>
            <a:off x="390686" y="1725133"/>
            <a:ext cx="1114167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17171"/>
                </a:solidFill>
                <a:effectLst/>
                <a:uLnTx/>
                <a:uFillTx/>
                <a:latin typeface="Arial"/>
                <a:ea typeface="+mn-ea"/>
                <a:cs typeface="+mn-cs"/>
              </a:rPr>
              <a:t>Venue Shoppers Say Is Best for Key Aspects of Shopping </a:t>
            </a:r>
            <a:r>
              <a:rPr kumimoji="0" lang="en-US" sz="1400" b="0" i="0" u="none" strike="noStrike" kern="1200" cap="none" spc="0" normalizeH="0" baseline="0" noProof="0" dirty="0">
                <a:ln>
                  <a:noFill/>
                </a:ln>
                <a:solidFill>
                  <a:srgbClr val="717171"/>
                </a:solidFill>
                <a:effectLst/>
                <a:uLnTx/>
                <a:uFillTx/>
                <a:latin typeface="Arial"/>
                <a:ea typeface="+mn-ea"/>
                <a:cs typeface="+mn-cs"/>
              </a:rPr>
              <a:t>(among all primary household shoppers)</a:t>
            </a:r>
            <a:r>
              <a:rPr kumimoji="0" lang="en-US" sz="1400" b="1" i="0" u="none" strike="noStrike" kern="1200" cap="none" spc="0" normalizeH="0" baseline="0" noProof="0" dirty="0">
                <a:ln>
                  <a:noFill/>
                </a:ln>
                <a:solidFill>
                  <a:srgbClr val="717171"/>
                </a:solidFill>
                <a:effectLst/>
                <a:uLnTx/>
                <a:uFillTx/>
                <a:latin typeface="Arial"/>
                <a:ea typeface="+mn-ea"/>
                <a:cs typeface="+mn-cs"/>
              </a:rPr>
              <a:t> </a:t>
            </a:r>
          </a:p>
        </p:txBody>
      </p:sp>
    </p:spTree>
    <p:extLst>
      <p:ext uri="{BB962C8B-B14F-4D97-AF65-F5344CB8AC3E}">
        <p14:creationId xmlns:p14="http://schemas.microsoft.com/office/powerpoint/2010/main" val="68318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5">
            <a:extLst>
              <a:ext uri="{FF2B5EF4-FFF2-40B4-BE49-F238E27FC236}">
                <a16:creationId xmlns:a16="http://schemas.microsoft.com/office/drawing/2014/main" xmlns="" id="{DBF34D42-4ACD-40AA-91A4-5DE61675811C}"/>
              </a:ext>
            </a:extLst>
          </p:cNvPr>
          <p:cNvSpPr/>
          <p:nvPr/>
        </p:nvSpPr>
        <p:spPr>
          <a:xfrm>
            <a:off x="-3492" y="0"/>
            <a:ext cx="3272350" cy="61086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xmlns="" id="{B9F4E67D-EF1D-4BCA-BCC1-D54E5C0CF0A1}"/>
              </a:ext>
            </a:extLst>
          </p:cNvPr>
          <p:cNvGrpSpPr/>
          <p:nvPr/>
        </p:nvGrpSpPr>
        <p:grpSpPr>
          <a:xfrm>
            <a:off x="5378865" y="-8965"/>
            <a:ext cx="2268000" cy="6122894"/>
            <a:chOff x="5378865" y="-8965"/>
            <a:chExt cx="2268000" cy="6122894"/>
          </a:xfrm>
        </p:grpSpPr>
        <p:sp>
          <p:nvSpPr>
            <p:cNvPr id="6" name="Rectangle 12">
              <a:extLst>
                <a:ext uri="{FF2B5EF4-FFF2-40B4-BE49-F238E27FC236}">
                  <a16:creationId xmlns:a16="http://schemas.microsoft.com/office/drawing/2014/main" xmlns="" id="{BB17AF0B-5FFD-4C91-9968-87B9B3A2ECCA}"/>
                </a:ext>
              </a:extLst>
            </p:cNvPr>
            <p:cNvSpPr/>
            <p:nvPr/>
          </p:nvSpPr>
          <p:spPr>
            <a:xfrm>
              <a:off x="5378865" y="-8965"/>
              <a:ext cx="2268000" cy="612289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0" bIns="32400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Frictionless </a:t>
              </a:r>
              <a:br>
                <a:rPr kumimoji="0" lang="en-US" sz="2800" b="0" i="0" u="none" strike="noStrike" kern="1200" cap="none" spc="0" normalizeH="0" baseline="0" noProof="0" dirty="0">
                  <a:ln>
                    <a:noFill/>
                  </a:ln>
                  <a:solidFill>
                    <a:srgbClr val="FFFFFF"/>
                  </a:solidFill>
                  <a:effectLst/>
                  <a:uLnTx/>
                  <a:uFillTx/>
                  <a:latin typeface="Arial"/>
                  <a:ea typeface="+mn-ea"/>
                  <a:cs typeface="+mn-cs"/>
                </a:rPr>
              </a:br>
              <a:r>
                <a:rPr kumimoji="0" lang="en-US" sz="2800" b="0" i="0" u="none" strike="noStrike" kern="1200" cap="none" spc="0" normalizeH="0" baseline="0" noProof="0" dirty="0">
                  <a:ln>
                    <a:noFill/>
                  </a:ln>
                  <a:solidFill>
                    <a:srgbClr val="FFFFFF"/>
                  </a:solidFill>
                  <a:effectLst/>
                  <a:uLnTx/>
                  <a:uFillTx/>
                  <a:latin typeface="Arial"/>
                  <a:ea typeface="+mn-ea"/>
                  <a:cs typeface="+mn-cs"/>
                </a:rPr>
                <a:t>Experiences</a:t>
              </a:r>
            </a:p>
          </p:txBody>
        </p:sp>
        <p:pic>
          <p:nvPicPr>
            <p:cNvPr id="13" name="Picture 18">
              <a:extLst>
                <a:ext uri="{FF2B5EF4-FFF2-40B4-BE49-F238E27FC236}">
                  <a16:creationId xmlns:a16="http://schemas.microsoft.com/office/drawing/2014/main" xmlns="" id="{045DD839-09A4-4488-A007-C7B55760353D}"/>
                </a:ext>
              </a:extLst>
            </p:cNvPr>
            <p:cNvPicPr>
              <a:picLocks noChangeAspect="1"/>
            </p:cNvPicPr>
            <p:nvPr/>
          </p:nvPicPr>
          <p:blipFill>
            <a:blip r:embed="rId2" cstate="email">
              <a:biLevel thresh="25000"/>
              <a:extLst>
                <a:ext uri="{28A0092B-C50C-407E-A947-70E740481C1C}">
                  <a14:useLocalDpi xmlns:a14="http://schemas.microsoft.com/office/drawing/2010/main"/>
                </a:ext>
              </a:extLst>
            </a:blip>
            <a:stretch>
              <a:fillRect/>
            </a:stretch>
          </p:blipFill>
          <p:spPr>
            <a:xfrm>
              <a:off x="5541949" y="2328300"/>
              <a:ext cx="1941832" cy="1676888"/>
            </a:xfrm>
            <a:prstGeom prst="rect">
              <a:avLst/>
            </a:prstGeom>
          </p:spPr>
        </p:pic>
      </p:grpSp>
      <p:grpSp>
        <p:nvGrpSpPr>
          <p:cNvPr id="20" name="Group 19">
            <a:extLst>
              <a:ext uri="{FF2B5EF4-FFF2-40B4-BE49-F238E27FC236}">
                <a16:creationId xmlns:a16="http://schemas.microsoft.com/office/drawing/2014/main" xmlns="" id="{860F3C6D-29CD-4774-B323-B6E14641C03F}"/>
              </a:ext>
            </a:extLst>
          </p:cNvPr>
          <p:cNvGrpSpPr/>
          <p:nvPr/>
        </p:nvGrpSpPr>
        <p:grpSpPr>
          <a:xfrm>
            <a:off x="7645082" y="-8965"/>
            <a:ext cx="2278917" cy="6122894"/>
            <a:chOff x="7645082" y="-8965"/>
            <a:chExt cx="2278917" cy="6122894"/>
          </a:xfrm>
        </p:grpSpPr>
        <p:sp>
          <p:nvSpPr>
            <p:cNvPr id="7" name="Rectangle 13">
              <a:extLst>
                <a:ext uri="{FF2B5EF4-FFF2-40B4-BE49-F238E27FC236}">
                  <a16:creationId xmlns:a16="http://schemas.microsoft.com/office/drawing/2014/main" xmlns="" id="{C388923A-B383-45A1-81EA-16BC0F935597}"/>
                </a:ext>
              </a:extLst>
            </p:cNvPr>
            <p:cNvSpPr/>
            <p:nvPr/>
          </p:nvSpPr>
          <p:spPr>
            <a:xfrm>
              <a:off x="7645082" y="-8965"/>
              <a:ext cx="2278917" cy="61228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0" bIns="32400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4D3D8">
                      <a:lumMod val="50000"/>
                    </a:srgbClr>
                  </a:solidFill>
                  <a:effectLst/>
                  <a:uLnTx/>
                  <a:uFillTx/>
                  <a:latin typeface="Arial"/>
                  <a:ea typeface="+mn-ea"/>
                  <a:cs typeface="+mn-cs"/>
                </a:rPr>
                <a:t>Product </a:t>
              </a:r>
              <a:br>
                <a:rPr kumimoji="0" lang="en-US" sz="2800" b="0" i="0" u="none" strike="noStrike" kern="1200" cap="none" spc="0" normalizeH="0" baseline="0" noProof="0" dirty="0">
                  <a:ln>
                    <a:noFill/>
                  </a:ln>
                  <a:solidFill>
                    <a:srgbClr val="24D3D8">
                      <a:lumMod val="50000"/>
                    </a:srgbClr>
                  </a:solidFill>
                  <a:effectLst/>
                  <a:uLnTx/>
                  <a:uFillTx/>
                  <a:latin typeface="Arial"/>
                  <a:ea typeface="+mn-ea"/>
                  <a:cs typeface="+mn-cs"/>
                </a:rPr>
              </a:br>
              <a:r>
                <a:rPr kumimoji="0" lang="en-US" sz="2800" b="0" i="0" u="none" strike="noStrike" kern="1200" cap="none" spc="0" normalizeH="0" baseline="0" noProof="0" dirty="0">
                  <a:ln>
                    <a:noFill/>
                  </a:ln>
                  <a:solidFill>
                    <a:srgbClr val="24D3D8">
                      <a:lumMod val="50000"/>
                    </a:srgbClr>
                  </a:solidFill>
                  <a:effectLst/>
                  <a:uLnTx/>
                  <a:uFillTx/>
                  <a:latin typeface="Arial"/>
                  <a:ea typeface="+mn-ea"/>
                  <a:cs typeface="+mn-cs"/>
                </a:rPr>
                <a:t>Expertise</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 name="Group 8">
              <a:extLst>
                <a:ext uri="{FF2B5EF4-FFF2-40B4-BE49-F238E27FC236}">
                  <a16:creationId xmlns:a16="http://schemas.microsoft.com/office/drawing/2014/main" xmlns="" id="{8FA678A7-2DAE-4AD7-8E7C-E8C478DF9D17}"/>
                </a:ext>
              </a:extLst>
            </p:cNvPr>
            <p:cNvGrpSpPr>
              <a:grpSpLocks noChangeAspect="1"/>
            </p:cNvGrpSpPr>
            <p:nvPr/>
          </p:nvGrpSpPr>
          <p:grpSpPr bwMode="auto">
            <a:xfrm>
              <a:off x="8201903" y="2645546"/>
              <a:ext cx="1154360" cy="1042396"/>
              <a:chOff x="1448" y="0"/>
              <a:chExt cx="4784" cy="4320"/>
            </a:xfrm>
            <a:solidFill>
              <a:schemeClr val="accent2">
                <a:lumMod val="50000"/>
              </a:schemeClr>
            </a:solidFill>
          </p:grpSpPr>
          <p:sp>
            <p:nvSpPr>
              <p:cNvPr id="15" name="Freeform 9">
                <a:extLst>
                  <a:ext uri="{FF2B5EF4-FFF2-40B4-BE49-F238E27FC236}">
                    <a16:creationId xmlns:a16="http://schemas.microsoft.com/office/drawing/2014/main" xmlns="" id="{486D53EE-7EBF-4F27-82F1-45AD9E02203A}"/>
                  </a:ext>
                </a:extLst>
              </p:cNvPr>
              <p:cNvSpPr>
                <a:spLocks noEditPoints="1"/>
              </p:cNvSpPr>
              <p:nvPr/>
            </p:nvSpPr>
            <p:spPr bwMode="auto">
              <a:xfrm>
                <a:off x="1448" y="0"/>
                <a:ext cx="1686" cy="4320"/>
              </a:xfrm>
              <a:custGeom>
                <a:avLst/>
                <a:gdLst>
                  <a:gd name="T0" fmla="*/ 129 w 1686"/>
                  <a:gd name="T1" fmla="*/ 0 h 4320"/>
                  <a:gd name="T2" fmla="*/ 116 w 1686"/>
                  <a:gd name="T3" fmla="*/ 0 h 4320"/>
                  <a:gd name="T4" fmla="*/ 90 w 1686"/>
                  <a:gd name="T5" fmla="*/ 6 h 4320"/>
                  <a:gd name="T6" fmla="*/ 67 w 1686"/>
                  <a:gd name="T7" fmla="*/ 17 h 4320"/>
                  <a:gd name="T8" fmla="*/ 45 w 1686"/>
                  <a:gd name="T9" fmla="*/ 30 h 4320"/>
                  <a:gd name="T10" fmla="*/ 36 w 1686"/>
                  <a:gd name="T11" fmla="*/ 39 h 4320"/>
                  <a:gd name="T12" fmla="*/ 19 w 1686"/>
                  <a:gd name="T13" fmla="*/ 60 h 4320"/>
                  <a:gd name="T14" fmla="*/ 7 w 1686"/>
                  <a:gd name="T15" fmla="*/ 84 h 4320"/>
                  <a:gd name="T16" fmla="*/ 2 w 1686"/>
                  <a:gd name="T17" fmla="*/ 108 h 4320"/>
                  <a:gd name="T18" fmla="*/ 0 w 1686"/>
                  <a:gd name="T19" fmla="*/ 135 h 4320"/>
                  <a:gd name="T20" fmla="*/ 60 w 1686"/>
                  <a:gd name="T21" fmla="*/ 1476 h 4320"/>
                  <a:gd name="T22" fmla="*/ 151 w 1686"/>
                  <a:gd name="T23" fmla="*/ 3507 h 4320"/>
                  <a:gd name="T24" fmla="*/ 155 w 1686"/>
                  <a:gd name="T25" fmla="*/ 3528 h 4320"/>
                  <a:gd name="T26" fmla="*/ 170 w 1686"/>
                  <a:gd name="T27" fmla="*/ 3567 h 4320"/>
                  <a:gd name="T28" fmla="*/ 333 w 1686"/>
                  <a:gd name="T29" fmla="*/ 3769 h 4320"/>
                  <a:gd name="T30" fmla="*/ 333 w 1686"/>
                  <a:gd name="T31" fmla="*/ 4191 h 4320"/>
                  <a:gd name="T32" fmla="*/ 336 w 1686"/>
                  <a:gd name="T33" fmla="*/ 4217 h 4320"/>
                  <a:gd name="T34" fmla="*/ 344 w 1686"/>
                  <a:gd name="T35" fmla="*/ 4242 h 4320"/>
                  <a:gd name="T36" fmla="*/ 355 w 1686"/>
                  <a:gd name="T37" fmla="*/ 4264 h 4320"/>
                  <a:gd name="T38" fmla="*/ 370 w 1686"/>
                  <a:gd name="T39" fmla="*/ 4283 h 4320"/>
                  <a:gd name="T40" fmla="*/ 391 w 1686"/>
                  <a:gd name="T41" fmla="*/ 4298 h 4320"/>
                  <a:gd name="T42" fmla="*/ 411 w 1686"/>
                  <a:gd name="T43" fmla="*/ 4311 h 4320"/>
                  <a:gd name="T44" fmla="*/ 435 w 1686"/>
                  <a:gd name="T45" fmla="*/ 4318 h 4320"/>
                  <a:gd name="T46" fmla="*/ 462 w 1686"/>
                  <a:gd name="T47" fmla="*/ 4320 h 4320"/>
                  <a:gd name="T48" fmla="*/ 1224 w 1686"/>
                  <a:gd name="T49" fmla="*/ 4320 h 4320"/>
                  <a:gd name="T50" fmla="*/ 1250 w 1686"/>
                  <a:gd name="T51" fmla="*/ 4318 h 4320"/>
                  <a:gd name="T52" fmla="*/ 1274 w 1686"/>
                  <a:gd name="T53" fmla="*/ 4311 h 4320"/>
                  <a:gd name="T54" fmla="*/ 1295 w 1686"/>
                  <a:gd name="T55" fmla="*/ 4298 h 4320"/>
                  <a:gd name="T56" fmla="*/ 1316 w 1686"/>
                  <a:gd name="T57" fmla="*/ 4283 h 4320"/>
                  <a:gd name="T58" fmla="*/ 1331 w 1686"/>
                  <a:gd name="T59" fmla="*/ 4264 h 4320"/>
                  <a:gd name="T60" fmla="*/ 1344 w 1686"/>
                  <a:gd name="T61" fmla="*/ 4242 h 4320"/>
                  <a:gd name="T62" fmla="*/ 1351 w 1686"/>
                  <a:gd name="T63" fmla="*/ 4217 h 4320"/>
                  <a:gd name="T64" fmla="*/ 1353 w 1686"/>
                  <a:gd name="T65" fmla="*/ 4191 h 4320"/>
                  <a:gd name="T66" fmla="*/ 1504 w 1686"/>
                  <a:gd name="T67" fmla="*/ 3584 h 4320"/>
                  <a:gd name="T68" fmla="*/ 1517 w 1686"/>
                  <a:gd name="T69" fmla="*/ 3567 h 4320"/>
                  <a:gd name="T70" fmla="*/ 1532 w 1686"/>
                  <a:gd name="T71" fmla="*/ 3528 h 4320"/>
                  <a:gd name="T72" fmla="*/ 1686 w 1686"/>
                  <a:gd name="T73" fmla="*/ 135 h 4320"/>
                  <a:gd name="T74" fmla="*/ 1686 w 1686"/>
                  <a:gd name="T75" fmla="*/ 121 h 4320"/>
                  <a:gd name="T76" fmla="*/ 1682 w 1686"/>
                  <a:gd name="T77" fmla="*/ 95 h 4320"/>
                  <a:gd name="T78" fmla="*/ 1673 w 1686"/>
                  <a:gd name="T79" fmla="*/ 71 h 4320"/>
                  <a:gd name="T80" fmla="*/ 1659 w 1686"/>
                  <a:gd name="T81" fmla="*/ 50 h 4320"/>
                  <a:gd name="T82" fmla="*/ 1650 w 1686"/>
                  <a:gd name="T83" fmla="*/ 39 h 4320"/>
                  <a:gd name="T84" fmla="*/ 1630 w 1686"/>
                  <a:gd name="T85" fmla="*/ 22 h 4320"/>
                  <a:gd name="T86" fmla="*/ 1607 w 1686"/>
                  <a:gd name="T87" fmla="*/ 9 h 4320"/>
                  <a:gd name="T88" fmla="*/ 1583 w 1686"/>
                  <a:gd name="T89" fmla="*/ 2 h 4320"/>
                  <a:gd name="T90" fmla="*/ 1557 w 1686"/>
                  <a:gd name="T91" fmla="*/ 0 h 4320"/>
                  <a:gd name="T92" fmla="*/ 1422 w 1686"/>
                  <a:gd name="T93" fmla="*/ 258 h 4320"/>
                  <a:gd name="T94" fmla="*/ 312 w 1686"/>
                  <a:gd name="T95" fmla="*/ 1340 h 4320"/>
                  <a:gd name="T96" fmla="*/ 1422 w 1686"/>
                  <a:gd name="T97" fmla="*/ 258 h 4320"/>
                  <a:gd name="T98" fmla="*/ 1164 w 1686"/>
                  <a:gd name="T99" fmla="*/ 3589 h 4320"/>
                  <a:gd name="T100" fmla="*/ 407 w 1686"/>
                  <a:gd name="T101" fmla="*/ 3453 h 4320"/>
                  <a:gd name="T102" fmla="*/ 1323 w 1686"/>
                  <a:gd name="T103" fmla="*/ 2451 h 4320"/>
                  <a:gd name="T104" fmla="*/ 323 w 1686"/>
                  <a:gd name="T105" fmla="*/ 1598 h 4320"/>
                  <a:gd name="T106" fmla="*/ 1334 w 1686"/>
                  <a:gd name="T107" fmla="*/ 2194 h 4320"/>
                  <a:gd name="T108" fmla="*/ 323 w 1686"/>
                  <a:gd name="T109" fmla="*/ 1598 h 4320"/>
                  <a:gd name="T110" fmla="*/ 591 w 1686"/>
                  <a:gd name="T111" fmla="*/ 4062 h 4320"/>
                  <a:gd name="T112" fmla="*/ 1095 w 1686"/>
                  <a:gd name="T113" fmla="*/ 3849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86" h="4320">
                    <a:moveTo>
                      <a:pt x="1557" y="0"/>
                    </a:moveTo>
                    <a:lnTo>
                      <a:pt x="129" y="0"/>
                    </a:lnTo>
                    <a:lnTo>
                      <a:pt x="129" y="0"/>
                    </a:lnTo>
                    <a:lnTo>
                      <a:pt x="116" y="0"/>
                    </a:lnTo>
                    <a:lnTo>
                      <a:pt x="103" y="2"/>
                    </a:lnTo>
                    <a:lnTo>
                      <a:pt x="90" y="6"/>
                    </a:lnTo>
                    <a:lnTo>
                      <a:pt x="78" y="9"/>
                    </a:lnTo>
                    <a:lnTo>
                      <a:pt x="67" y="17"/>
                    </a:lnTo>
                    <a:lnTo>
                      <a:pt x="56" y="22"/>
                    </a:lnTo>
                    <a:lnTo>
                      <a:pt x="45" y="30"/>
                    </a:lnTo>
                    <a:lnTo>
                      <a:pt x="36" y="39"/>
                    </a:lnTo>
                    <a:lnTo>
                      <a:pt x="36" y="39"/>
                    </a:lnTo>
                    <a:lnTo>
                      <a:pt x="26" y="50"/>
                    </a:lnTo>
                    <a:lnTo>
                      <a:pt x="19" y="60"/>
                    </a:lnTo>
                    <a:lnTo>
                      <a:pt x="13" y="71"/>
                    </a:lnTo>
                    <a:lnTo>
                      <a:pt x="7" y="84"/>
                    </a:lnTo>
                    <a:lnTo>
                      <a:pt x="4" y="95"/>
                    </a:lnTo>
                    <a:lnTo>
                      <a:pt x="2" y="108"/>
                    </a:lnTo>
                    <a:lnTo>
                      <a:pt x="0" y="121"/>
                    </a:lnTo>
                    <a:lnTo>
                      <a:pt x="0" y="135"/>
                    </a:lnTo>
                    <a:lnTo>
                      <a:pt x="60" y="1476"/>
                    </a:lnTo>
                    <a:lnTo>
                      <a:pt x="60" y="1476"/>
                    </a:lnTo>
                    <a:lnTo>
                      <a:pt x="60" y="1482"/>
                    </a:lnTo>
                    <a:lnTo>
                      <a:pt x="151" y="3507"/>
                    </a:lnTo>
                    <a:lnTo>
                      <a:pt x="151" y="3507"/>
                    </a:lnTo>
                    <a:lnTo>
                      <a:pt x="155" y="3528"/>
                    </a:lnTo>
                    <a:lnTo>
                      <a:pt x="161" y="3548"/>
                    </a:lnTo>
                    <a:lnTo>
                      <a:pt x="170" y="3567"/>
                    </a:lnTo>
                    <a:lnTo>
                      <a:pt x="181" y="3584"/>
                    </a:lnTo>
                    <a:lnTo>
                      <a:pt x="333" y="3769"/>
                    </a:lnTo>
                    <a:lnTo>
                      <a:pt x="333" y="4191"/>
                    </a:lnTo>
                    <a:lnTo>
                      <a:pt x="333" y="4191"/>
                    </a:lnTo>
                    <a:lnTo>
                      <a:pt x="335" y="4204"/>
                    </a:lnTo>
                    <a:lnTo>
                      <a:pt x="336" y="4217"/>
                    </a:lnTo>
                    <a:lnTo>
                      <a:pt x="338" y="4228"/>
                    </a:lnTo>
                    <a:lnTo>
                      <a:pt x="344" y="4242"/>
                    </a:lnTo>
                    <a:lnTo>
                      <a:pt x="348" y="4253"/>
                    </a:lnTo>
                    <a:lnTo>
                      <a:pt x="355" y="4264"/>
                    </a:lnTo>
                    <a:lnTo>
                      <a:pt x="363" y="4273"/>
                    </a:lnTo>
                    <a:lnTo>
                      <a:pt x="370" y="4283"/>
                    </a:lnTo>
                    <a:lnTo>
                      <a:pt x="379" y="4290"/>
                    </a:lnTo>
                    <a:lnTo>
                      <a:pt x="391" y="4298"/>
                    </a:lnTo>
                    <a:lnTo>
                      <a:pt x="400" y="4305"/>
                    </a:lnTo>
                    <a:lnTo>
                      <a:pt x="411" y="4311"/>
                    </a:lnTo>
                    <a:lnTo>
                      <a:pt x="424" y="4314"/>
                    </a:lnTo>
                    <a:lnTo>
                      <a:pt x="435" y="4318"/>
                    </a:lnTo>
                    <a:lnTo>
                      <a:pt x="449" y="4320"/>
                    </a:lnTo>
                    <a:lnTo>
                      <a:pt x="462" y="4320"/>
                    </a:lnTo>
                    <a:lnTo>
                      <a:pt x="1224" y="4320"/>
                    </a:lnTo>
                    <a:lnTo>
                      <a:pt x="1224" y="4320"/>
                    </a:lnTo>
                    <a:lnTo>
                      <a:pt x="1237" y="4320"/>
                    </a:lnTo>
                    <a:lnTo>
                      <a:pt x="1250" y="4318"/>
                    </a:lnTo>
                    <a:lnTo>
                      <a:pt x="1261" y="4314"/>
                    </a:lnTo>
                    <a:lnTo>
                      <a:pt x="1274" y="4311"/>
                    </a:lnTo>
                    <a:lnTo>
                      <a:pt x="1286" y="4305"/>
                    </a:lnTo>
                    <a:lnTo>
                      <a:pt x="1295" y="4298"/>
                    </a:lnTo>
                    <a:lnTo>
                      <a:pt x="1306" y="4290"/>
                    </a:lnTo>
                    <a:lnTo>
                      <a:pt x="1316" y="4283"/>
                    </a:lnTo>
                    <a:lnTo>
                      <a:pt x="1323" y="4273"/>
                    </a:lnTo>
                    <a:lnTo>
                      <a:pt x="1331" y="4264"/>
                    </a:lnTo>
                    <a:lnTo>
                      <a:pt x="1338" y="4253"/>
                    </a:lnTo>
                    <a:lnTo>
                      <a:pt x="1344" y="4242"/>
                    </a:lnTo>
                    <a:lnTo>
                      <a:pt x="1347" y="4228"/>
                    </a:lnTo>
                    <a:lnTo>
                      <a:pt x="1351" y="4217"/>
                    </a:lnTo>
                    <a:lnTo>
                      <a:pt x="1353" y="4204"/>
                    </a:lnTo>
                    <a:lnTo>
                      <a:pt x="1353" y="4191"/>
                    </a:lnTo>
                    <a:lnTo>
                      <a:pt x="1353" y="3769"/>
                    </a:lnTo>
                    <a:lnTo>
                      <a:pt x="1504" y="3584"/>
                    </a:lnTo>
                    <a:lnTo>
                      <a:pt x="1504" y="3584"/>
                    </a:lnTo>
                    <a:lnTo>
                      <a:pt x="1517" y="3567"/>
                    </a:lnTo>
                    <a:lnTo>
                      <a:pt x="1525" y="3548"/>
                    </a:lnTo>
                    <a:lnTo>
                      <a:pt x="1532" y="3528"/>
                    </a:lnTo>
                    <a:lnTo>
                      <a:pt x="1534" y="3507"/>
                    </a:lnTo>
                    <a:lnTo>
                      <a:pt x="1686" y="135"/>
                    </a:lnTo>
                    <a:lnTo>
                      <a:pt x="1686" y="135"/>
                    </a:lnTo>
                    <a:lnTo>
                      <a:pt x="1686" y="121"/>
                    </a:lnTo>
                    <a:lnTo>
                      <a:pt x="1684" y="108"/>
                    </a:lnTo>
                    <a:lnTo>
                      <a:pt x="1682" y="95"/>
                    </a:lnTo>
                    <a:lnTo>
                      <a:pt x="1678" y="84"/>
                    </a:lnTo>
                    <a:lnTo>
                      <a:pt x="1673" y="71"/>
                    </a:lnTo>
                    <a:lnTo>
                      <a:pt x="1667" y="60"/>
                    </a:lnTo>
                    <a:lnTo>
                      <a:pt x="1659" y="50"/>
                    </a:lnTo>
                    <a:lnTo>
                      <a:pt x="1650" y="39"/>
                    </a:lnTo>
                    <a:lnTo>
                      <a:pt x="1650" y="39"/>
                    </a:lnTo>
                    <a:lnTo>
                      <a:pt x="1641" y="30"/>
                    </a:lnTo>
                    <a:lnTo>
                      <a:pt x="1630" y="22"/>
                    </a:lnTo>
                    <a:lnTo>
                      <a:pt x="1618" y="17"/>
                    </a:lnTo>
                    <a:lnTo>
                      <a:pt x="1607" y="9"/>
                    </a:lnTo>
                    <a:lnTo>
                      <a:pt x="1596" y="6"/>
                    </a:lnTo>
                    <a:lnTo>
                      <a:pt x="1583" y="2"/>
                    </a:lnTo>
                    <a:lnTo>
                      <a:pt x="1570" y="0"/>
                    </a:lnTo>
                    <a:lnTo>
                      <a:pt x="1557" y="0"/>
                    </a:lnTo>
                    <a:lnTo>
                      <a:pt x="1557" y="0"/>
                    </a:lnTo>
                    <a:close/>
                    <a:moveTo>
                      <a:pt x="1422" y="258"/>
                    </a:moveTo>
                    <a:lnTo>
                      <a:pt x="1374" y="1340"/>
                    </a:lnTo>
                    <a:lnTo>
                      <a:pt x="312" y="1340"/>
                    </a:lnTo>
                    <a:lnTo>
                      <a:pt x="263" y="258"/>
                    </a:lnTo>
                    <a:lnTo>
                      <a:pt x="1422" y="258"/>
                    </a:lnTo>
                    <a:close/>
                    <a:moveTo>
                      <a:pt x="1278" y="3453"/>
                    </a:moveTo>
                    <a:lnTo>
                      <a:pt x="1164" y="3589"/>
                    </a:lnTo>
                    <a:lnTo>
                      <a:pt x="521" y="3589"/>
                    </a:lnTo>
                    <a:lnTo>
                      <a:pt x="407" y="3453"/>
                    </a:lnTo>
                    <a:lnTo>
                      <a:pt x="363" y="2451"/>
                    </a:lnTo>
                    <a:lnTo>
                      <a:pt x="1323" y="2451"/>
                    </a:lnTo>
                    <a:lnTo>
                      <a:pt x="1278" y="3453"/>
                    </a:lnTo>
                    <a:close/>
                    <a:moveTo>
                      <a:pt x="323" y="1598"/>
                    </a:moveTo>
                    <a:lnTo>
                      <a:pt x="1362" y="1598"/>
                    </a:lnTo>
                    <a:lnTo>
                      <a:pt x="1334" y="2194"/>
                    </a:lnTo>
                    <a:lnTo>
                      <a:pt x="351" y="2194"/>
                    </a:lnTo>
                    <a:lnTo>
                      <a:pt x="323" y="1598"/>
                    </a:lnTo>
                    <a:close/>
                    <a:moveTo>
                      <a:pt x="1095" y="4062"/>
                    </a:moveTo>
                    <a:lnTo>
                      <a:pt x="591" y="4062"/>
                    </a:lnTo>
                    <a:lnTo>
                      <a:pt x="591" y="3849"/>
                    </a:lnTo>
                    <a:lnTo>
                      <a:pt x="1095" y="3849"/>
                    </a:lnTo>
                    <a:lnTo>
                      <a:pt x="1095" y="40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6" name="Freeform 10">
                <a:extLst>
                  <a:ext uri="{FF2B5EF4-FFF2-40B4-BE49-F238E27FC236}">
                    <a16:creationId xmlns:a16="http://schemas.microsoft.com/office/drawing/2014/main" xmlns="" id="{7FAC59CB-3C5F-48E3-9AC9-6180E111EAD9}"/>
                  </a:ext>
                </a:extLst>
              </p:cNvPr>
              <p:cNvSpPr>
                <a:spLocks noEditPoints="1"/>
              </p:cNvSpPr>
              <p:nvPr/>
            </p:nvSpPr>
            <p:spPr bwMode="auto">
              <a:xfrm>
                <a:off x="3257" y="768"/>
                <a:ext cx="2975" cy="3552"/>
              </a:xfrm>
              <a:custGeom>
                <a:avLst/>
                <a:gdLst>
                  <a:gd name="T0" fmla="*/ 116 w 2975"/>
                  <a:gd name="T1" fmla="*/ 2 h 3552"/>
                  <a:gd name="T2" fmla="*/ 67 w 2975"/>
                  <a:gd name="T3" fmla="*/ 15 h 3552"/>
                  <a:gd name="T4" fmla="*/ 28 w 2975"/>
                  <a:gd name="T5" fmla="*/ 47 h 3552"/>
                  <a:gd name="T6" fmla="*/ 6 w 2975"/>
                  <a:gd name="T7" fmla="*/ 92 h 3552"/>
                  <a:gd name="T8" fmla="*/ 0 w 2975"/>
                  <a:gd name="T9" fmla="*/ 3423 h 3552"/>
                  <a:gd name="T10" fmla="*/ 6 w 2975"/>
                  <a:gd name="T11" fmla="*/ 3460 h 3552"/>
                  <a:gd name="T12" fmla="*/ 28 w 2975"/>
                  <a:gd name="T13" fmla="*/ 3505 h 3552"/>
                  <a:gd name="T14" fmla="*/ 67 w 2975"/>
                  <a:gd name="T15" fmla="*/ 3537 h 3552"/>
                  <a:gd name="T16" fmla="*/ 116 w 2975"/>
                  <a:gd name="T17" fmla="*/ 3552 h 3552"/>
                  <a:gd name="T18" fmla="*/ 2859 w 2975"/>
                  <a:gd name="T19" fmla="*/ 3552 h 3552"/>
                  <a:gd name="T20" fmla="*/ 2908 w 2975"/>
                  <a:gd name="T21" fmla="*/ 3537 h 3552"/>
                  <a:gd name="T22" fmla="*/ 2945 w 2975"/>
                  <a:gd name="T23" fmla="*/ 3505 h 3552"/>
                  <a:gd name="T24" fmla="*/ 2969 w 2975"/>
                  <a:gd name="T25" fmla="*/ 3460 h 3552"/>
                  <a:gd name="T26" fmla="*/ 2975 w 2975"/>
                  <a:gd name="T27" fmla="*/ 129 h 3552"/>
                  <a:gd name="T28" fmla="*/ 2969 w 2975"/>
                  <a:gd name="T29" fmla="*/ 92 h 3552"/>
                  <a:gd name="T30" fmla="*/ 2945 w 2975"/>
                  <a:gd name="T31" fmla="*/ 47 h 3552"/>
                  <a:gd name="T32" fmla="*/ 2908 w 2975"/>
                  <a:gd name="T33" fmla="*/ 15 h 3552"/>
                  <a:gd name="T34" fmla="*/ 2859 w 2975"/>
                  <a:gd name="T35" fmla="*/ 2 h 3552"/>
                  <a:gd name="T36" fmla="*/ 2717 w 2975"/>
                  <a:gd name="T37" fmla="*/ 830 h 3552"/>
                  <a:gd name="T38" fmla="*/ 2650 w 2975"/>
                  <a:gd name="T39" fmla="*/ 1872 h 3552"/>
                  <a:gd name="T40" fmla="*/ 2484 w 2975"/>
                  <a:gd name="T41" fmla="*/ 1771 h 3552"/>
                  <a:gd name="T42" fmla="*/ 2345 w 2975"/>
                  <a:gd name="T43" fmla="*/ 1713 h 3552"/>
                  <a:gd name="T44" fmla="*/ 2201 w 2975"/>
                  <a:gd name="T45" fmla="*/ 1674 h 3552"/>
                  <a:gd name="T46" fmla="*/ 2067 w 2975"/>
                  <a:gd name="T47" fmla="*/ 1657 h 3552"/>
                  <a:gd name="T48" fmla="*/ 1852 w 2975"/>
                  <a:gd name="T49" fmla="*/ 1669 h 3552"/>
                  <a:gd name="T50" fmla="*/ 1633 w 2975"/>
                  <a:gd name="T51" fmla="*/ 1728 h 3552"/>
                  <a:gd name="T52" fmla="*/ 1435 w 2975"/>
                  <a:gd name="T53" fmla="*/ 1809 h 3552"/>
                  <a:gd name="T54" fmla="*/ 1218 w 2975"/>
                  <a:gd name="T55" fmla="*/ 1896 h 3552"/>
                  <a:gd name="T56" fmla="*/ 1041 w 2975"/>
                  <a:gd name="T57" fmla="*/ 1938 h 3552"/>
                  <a:gd name="T58" fmla="*/ 846 w 2975"/>
                  <a:gd name="T59" fmla="*/ 1932 h 3552"/>
                  <a:gd name="T60" fmla="*/ 684 w 2975"/>
                  <a:gd name="T61" fmla="*/ 1887 h 3552"/>
                  <a:gd name="T62" fmla="*/ 525 w 2975"/>
                  <a:gd name="T63" fmla="*/ 1809 h 3552"/>
                  <a:gd name="T64" fmla="*/ 409 w 2975"/>
                  <a:gd name="T65" fmla="*/ 1715 h 3552"/>
                  <a:gd name="T66" fmla="*/ 323 w 2975"/>
                  <a:gd name="T67" fmla="*/ 1612 h 3552"/>
                  <a:gd name="T68" fmla="*/ 258 w 2975"/>
                  <a:gd name="T69" fmla="*/ 830 h 3552"/>
                  <a:gd name="T70" fmla="*/ 258 w 2975"/>
                  <a:gd name="T71" fmla="*/ 258 h 3552"/>
                  <a:gd name="T72" fmla="*/ 258 w 2975"/>
                  <a:gd name="T73" fmla="*/ 1925 h 3552"/>
                  <a:gd name="T74" fmla="*/ 402 w 2975"/>
                  <a:gd name="T75" fmla="*/ 2035 h 3552"/>
                  <a:gd name="T76" fmla="*/ 592 w 2975"/>
                  <a:gd name="T77" fmla="*/ 2128 h 3552"/>
                  <a:gd name="T78" fmla="*/ 703 w 2975"/>
                  <a:gd name="T79" fmla="*/ 2164 h 3552"/>
                  <a:gd name="T80" fmla="*/ 843 w 2975"/>
                  <a:gd name="T81" fmla="*/ 2192 h 3552"/>
                  <a:gd name="T82" fmla="*/ 1003 w 2975"/>
                  <a:gd name="T83" fmla="*/ 2199 h 3552"/>
                  <a:gd name="T84" fmla="*/ 1235 w 2975"/>
                  <a:gd name="T85" fmla="*/ 2162 h 3552"/>
                  <a:gd name="T86" fmla="*/ 1443 w 2975"/>
                  <a:gd name="T87" fmla="*/ 2087 h 3552"/>
                  <a:gd name="T88" fmla="*/ 1671 w 2975"/>
                  <a:gd name="T89" fmla="*/ 1990 h 3552"/>
                  <a:gd name="T90" fmla="*/ 1844 w 2975"/>
                  <a:gd name="T91" fmla="*/ 1934 h 3552"/>
                  <a:gd name="T92" fmla="*/ 2028 w 2975"/>
                  <a:gd name="T93" fmla="*/ 1913 h 3552"/>
                  <a:gd name="T94" fmla="*/ 2235 w 2975"/>
                  <a:gd name="T95" fmla="*/ 1949 h 3552"/>
                  <a:gd name="T96" fmla="*/ 2375 w 2975"/>
                  <a:gd name="T97" fmla="*/ 2005 h 3552"/>
                  <a:gd name="T98" fmla="*/ 2512 w 2975"/>
                  <a:gd name="T99" fmla="*/ 2091 h 3552"/>
                  <a:gd name="T100" fmla="*/ 2612 w 2975"/>
                  <a:gd name="T101" fmla="*/ 2190 h 3552"/>
                  <a:gd name="T102" fmla="*/ 2687 w 2975"/>
                  <a:gd name="T103" fmla="*/ 2296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75" h="3552">
                    <a:moveTo>
                      <a:pt x="2846" y="0"/>
                    </a:moveTo>
                    <a:lnTo>
                      <a:pt x="129" y="0"/>
                    </a:lnTo>
                    <a:lnTo>
                      <a:pt x="129" y="0"/>
                    </a:lnTo>
                    <a:lnTo>
                      <a:pt x="116" y="2"/>
                    </a:lnTo>
                    <a:lnTo>
                      <a:pt x="103" y="4"/>
                    </a:lnTo>
                    <a:lnTo>
                      <a:pt x="90" y="6"/>
                    </a:lnTo>
                    <a:lnTo>
                      <a:pt x="78" y="11"/>
                    </a:lnTo>
                    <a:lnTo>
                      <a:pt x="67" y="15"/>
                    </a:lnTo>
                    <a:lnTo>
                      <a:pt x="56" y="22"/>
                    </a:lnTo>
                    <a:lnTo>
                      <a:pt x="47" y="30"/>
                    </a:lnTo>
                    <a:lnTo>
                      <a:pt x="37" y="37"/>
                    </a:lnTo>
                    <a:lnTo>
                      <a:pt x="28" y="47"/>
                    </a:lnTo>
                    <a:lnTo>
                      <a:pt x="21" y="58"/>
                    </a:lnTo>
                    <a:lnTo>
                      <a:pt x="15" y="67"/>
                    </a:lnTo>
                    <a:lnTo>
                      <a:pt x="9" y="78"/>
                    </a:lnTo>
                    <a:lnTo>
                      <a:pt x="6" y="92"/>
                    </a:lnTo>
                    <a:lnTo>
                      <a:pt x="2" y="103"/>
                    </a:lnTo>
                    <a:lnTo>
                      <a:pt x="0" y="116"/>
                    </a:lnTo>
                    <a:lnTo>
                      <a:pt x="0" y="129"/>
                    </a:lnTo>
                    <a:lnTo>
                      <a:pt x="0" y="3423"/>
                    </a:lnTo>
                    <a:lnTo>
                      <a:pt x="0" y="3423"/>
                    </a:lnTo>
                    <a:lnTo>
                      <a:pt x="0" y="3436"/>
                    </a:lnTo>
                    <a:lnTo>
                      <a:pt x="2" y="3449"/>
                    </a:lnTo>
                    <a:lnTo>
                      <a:pt x="6" y="3460"/>
                    </a:lnTo>
                    <a:lnTo>
                      <a:pt x="9" y="3474"/>
                    </a:lnTo>
                    <a:lnTo>
                      <a:pt x="15" y="3485"/>
                    </a:lnTo>
                    <a:lnTo>
                      <a:pt x="21" y="3496"/>
                    </a:lnTo>
                    <a:lnTo>
                      <a:pt x="28" y="3505"/>
                    </a:lnTo>
                    <a:lnTo>
                      <a:pt x="37" y="3515"/>
                    </a:lnTo>
                    <a:lnTo>
                      <a:pt x="47" y="3522"/>
                    </a:lnTo>
                    <a:lnTo>
                      <a:pt x="56" y="3530"/>
                    </a:lnTo>
                    <a:lnTo>
                      <a:pt x="67" y="3537"/>
                    </a:lnTo>
                    <a:lnTo>
                      <a:pt x="78" y="3543"/>
                    </a:lnTo>
                    <a:lnTo>
                      <a:pt x="90" y="3546"/>
                    </a:lnTo>
                    <a:lnTo>
                      <a:pt x="103" y="3550"/>
                    </a:lnTo>
                    <a:lnTo>
                      <a:pt x="116" y="3552"/>
                    </a:lnTo>
                    <a:lnTo>
                      <a:pt x="129" y="3552"/>
                    </a:lnTo>
                    <a:lnTo>
                      <a:pt x="2846" y="3552"/>
                    </a:lnTo>
                    <a:lnTo>
                      <a:pt x="2846" y="3552"/>
                    </a:lnTo>
                    <a:lnTo>
                      <a:pt x="2859" y="3552"/>
                    </a:lnTo>
                    <a:lnTo>
                      <a:pt x="2872" y="3550"/>
                    </a:lnTo>
                    <a:lnTo>
                      <a:pt x="2885" y="3546"/>
                    </a:lnTo>
                    <a:lnTo>
                      <a:pt x="2897" y="3543"/>
                    </a:lnTo>
                    <a:lnTo>
                      <a:pt x="2908" y="3537"/>
                    </a:lnTo>
                    <a:lnTo>
                      <a:pt x="2919" y="3530"/>
                    </a:lnTo>
                    <a:lnTo>
                      <a:pt x="2928" y="3522"/>
                    </a:lnTo>
                    <a:lnTo>
                      <a:pt x="2938" y="3515"/>
                    </a:lnTo>
                    <a:lnTo>
                      <a:pt x="2945" y="3505"/>
                    </a:lnTo>
                    <a:lnTo>
                      <a:pt x="2953" y="3496"/>
                    </a:lnTo>
                    <a:lnTo>
                      <a:pt x="2960" y="3485"/>
                    </a:lnTo>
                    <a:lnTo>
                      <a:pt x="2966" y="3474"/>
                    </a:lnTo>
                    <a:lnTo>
                      <a:pt x="2969" y="3460"/>
                    </a:lnTo>
                    <a:lnTo>
                      <a:pt x="2973" y="3449"/>
                    </a:lnTo>
                    <a:lnTo>
                      <a:pt x="2975" y="3436"/>
                    </a:lnTo>
                    <a:lnTo>
                      <a:pt x="2975" y="3423"/>
                    </a:lnTo>
                    <a:lnTo>
                      <a:pt x="2975" y="129"/>
                    </a:lnTo>
                    <a:lnTo>
                      <a:pt x="2975" y="129"/>
                    </a:lnTo>
                    <a:lnTo>
                      <a:pt x="2975" y="116"/>
                    </a:lnTo>
                    <a:lnTo>
                      <a:pt x="2973" y="103"/>
                    </a:lnTo>
                    <a:lnTo>
                      <a:pt x="2969" y="92"/>
                    </a:lnTo>
                    <a:lnTo>
                      <a:pt x="2966" y="78"/>
                    </a:lnTo>
                    <a:lnTo>
                      <a:pt x="2960" y="67"/>
                    </a:lnTo>
                    <a:lnTo>
                      <a:pt x="2953" y="58"/>
                    </a:lnTo>
                    <a:lnTo>
                      <a:pt x="2945" y="47"/>
                    </a:lnTo>
                    <a:lnTo>
                      <a:pt x="2938" y="37"/>
                    </a:lnTo>
                    <a:lnTo>
                      <a:pt x="2928" y="30"/>
                    </a:lnTo>
                    <a:lnTo>
                      <a:pt x="2919" y="22"/>
                    </a:lnTo>
                    <a:lnTo>
                      <a:pt x="2908" y="15"/>
                    </a:lnTo>
                    <a:lnTo>
                      <a:pt x="2897" y="11"/>
                    </a:lnTo>
                    <a:lnTo>
                      <a:pt x="2885" y="6"/>
                    </a:lnTo>
                    <a:lnTo>
                      <a:pt x="2872" y="4"/>
                    </a:lnTo>
                    <a:lnTo>
                      <a:pt x="2859" y="2"/>
                    </a:lnTo>
                    <a:lnTo>
                      <a:pt x="2846" y="0"/>
                    </a:lnTo>
                    <a:lnTo>
                      <a:pt x="2846" y="0"/>
                    </a:lnTo>
                    <a:close/>
                    <a:moveTo>
                      <a:pt x="258" y="830"/>
                    </a:moveTo>
                    <a:lnTo>
                      <a:pt x="2717" y="830"/>
                    </a:lnTo>
                    <a:lnTo>
                      <a:pt x="2717" y="1928"/>
                    </a:lnTo>
                    <a:lnTo>
                      <a:pt x="2717" y="1928"/>
                    </a:lnTo>
                    <a:lnTo>
                      <a:pt x="2685" y="1900"/>
                    </a:lnTo>
                    <a:lnTo>
                      <a:pt x="2650" y="1872"/>
                    </a:lnTo>
                    <a:lnTo>
                      <a:pt x="2612" y="1846"/>
                    </a:lnTo>
                    <a:lnTo>
                      <a:pt x="2571" y="1820"/>
                    </a:lnTo>
                    <a:lnTo>
                      <a:pt x="2530" y="1796"/>
                    </a:lnTo>
                    <a:lnTo>
                      <a:pt x="2484" y="1771"/>
                    </a:lnTo>
                    <a:lnTo>
                      <a:pt x="2435" y="1749"/>
                    </a:lnTo>
                    <a:lnTo>
                      <a:pt x="2383" y="1726"/>
                    </a:lnTo>
                    <a:lnTo>
                      <a:pt x="2383" y="1726"/>
                    </a:lnTo>
                    <a:lnTo>
                      <a:pt x="2345" y="1713"/>
                    </a:lnTo>
                    <a:lnTo>
                      <a:pt x="2308" y="1702"/>
                    </a:lnTo>
                    <a:lnTo>
                      <a:pt x="2272" y="1691"/>
                    </a:lnTo>
                    <a:lnTo>
                      <a:pt x="2235" y="1682"/>
                    </a:lnTo>
                    <a:lnTo>
                      <a:pt x="2201" y="1674"/>
                    </a:lnTo>
                    <a:lnTo>
                      <a:pt x="2166" y="1669"/>
                    </a:lnTo>
                    <a:lnTo>
                      <a:pt x="2132" y="1663"/>
                    </a:lnTo>
                    <a:lnTo>
                      <a:pt x="2099" y="1659"/>
                    </a:lnTo>
                    <a:lnTo>
                      <a:pt x="2067" y="1657"/>
                    </a:lnTo>
                    <a:lnTo>
                      <a:pt x="2033" y="1655"/>
                    </a:lnTo>
                    <a:lnTo>
                      <a:pt x="1971" y="1655"/>
                    </a:lnTo>
                    <a:lnTo>
                      <a:pt x="1910" y="1661"/>
                    </a:lnTo>
                    <a:lnTo>
                      <a:pt x="1852" y="1669"/>
                    </a:lnTo>
                    <a:lnTo>
                      <a:pt x="1794" y="1680"/>
                    </a:lnTo>
                    <a:lnTo>
                      <a:pt x="1740" y="1693"/>
                    </a:lnTo>
                    <a:lnTo>
                      <a:pt x="1686" y="1710"/>
                    </a:lnTo>
                    <a:lnTo>
                      <a:pt x="1633" y="1728"/>
                    </a:lnTo>
                    <a:lnTo>
                      <a:pt x="1583" y="1747"/>
                    </a:lnTo>
                    <a:lnTo>
                      <a:pt x="1532" y="1768"/>
                    </a:lnTo>
                    <a:lnTo>
                      <a:pt x="1435" y="1809"/>
                    </a:lnTo>
                    <a:lnTo>
                      <a:pt x="1435" y="1809"/>
                    </a:lnTo>
                    <a:lnTo>
                      <a:pt x="1347" y="1848"/>
                    </a:lnTo>
                    <a:lnTo>
                      <a:pt x="1304" y="1865"/>
                    </a:lnTo>
                    <a:lnTo>
                      <a:pt x="1261" y="1882"/>
                    </a:lnTo>
                    <a:lnTo>
                      <a:pt x="1218" y="1896"/>
                    </a:lnTo>
                    <a:lnTo>
                      <a:pt x="1174" y="1911"/>
                    </a:lnTo>
                    <a:lnTo>
                      <a:pt x="1131" y="1923"/>
                    </a:lnTo>
                    <a:lnTo>
                      <a:pt x="1086" y="1932"/>
                    </a:lnTo>
                    <a:lnTo>
                      <a:pt x="1041" y="1938"/>
                    </a:lnTo>
                    <a:lnTo>
                      <a:pt x="994" y="1941"/>
                    </a:lnTo>
                    <a:lnTo>
                      <a:pt x="946" y="1941"/>
                    </a:lnTo>
                    <a:lnTo>
                      <a:pt x="897" y="1939"/>
                    </a:lnTo>
                    <a:lnTo>
                      <a:pt x="846" y="1932"/>
                    </a:lnTo>
                    <a:lnTo>
                      <a:pt x="794" y="1921"/>
                    </a:lnTo>
                    <a:lnTo>
                      <a:pt x="740" y="1906"/>
                    </a:lnTo>
                    <a:lnTo>
                      <a:pt x="684" y="1887"/>
                    </a:lnTo>
                    <a:lnTo>
                      <a:pt x="684" y="1887"/>
                    </a:lnTo>
                    <a:lnTo>
                      <a:pt x="639" y="1868"/>
                    </a:lnTo>
                    <a:lnTo>
                      <a:pt x="600" y="1850"/>
                    </a:lnTo>
                    <a:lnTo>
                      <a:pt x="561" y="1829"/>
                    </a:lnTo>
                    <a:lnTo>
                      <a:pt x="525" y="1809"/>
                    </a:lnTo>
                    <a:lnTo>
                      <a:pt x="493" y="1786"/>
                    </a:lnTo>
                    <a:lnTo>
                      <a:pt x="463" y="1764"/>
                    </a:lnTo>
                    <a:lnTo>
                      <a:pt x="435" y="1740"/>
                    </a:lnTo>
                    <a:lnTo>
                      <a:pt x="409" y="1715"/>
                    </a:lnTo>
                    <a:lnTo>
                      <a:pt x="385" y="1691"/>
                    </a:lnTo>
                    <a:lnTo>
                      <a:pt x="362" y="1665"/>
                    </a:lnTo>
                    <a:lnTo>
                      <a:pt x="342" y="1639"/>
                    </a:lnTo>
                    <a:lnTo>
                      <a:pt x="323" y="1612"/>
                    </a:lnTo>
                    <a:lnTo>
                      <a:pt x="305" y="1586"/>
                    </a:lnTo>
                    <a:lnTo>
                      <a:pt x="288" y="1558"/>
                    </a:lnTo>
                    <a:lnTo>
                      <a:pt x="258" y="1504"/>
                    </a:lnTo>
                    <a:lnTo>
                      <a:pt x="258" y="830"/>
                    </a:lnTo>
                    <a:close/>
                    <a:moveTo>
                      <a:pt x="2717" y="258"/>
                    </a:moveTo>
                    <a:lnTo>
                      <a:pt x="2717" y="572"/>
                    </a:lnTo>
                    <a:lnTo>
                      <a:pt x="258" y="572"/>
                    </a:lnTo>
                    <a:lnTo>
                      <a:pt x="258" y="258"/>
                    </a:lnTo>
                    <a:lnTo>
                      <a:pt x="2717" y="258"/>
                    </a:lnTo>
                    <a:close/>
                    <a:moveTo>
                      <a:pt x="258" y="3294"/>
                    </a:moveTo>
                    <a:lnTo>
                      <a:pt x="258" y="1925"/>
                    </a:lnTo>
                    <a:lnTo>
                      <a:pt x="258" y="1925"/>
                    </a:lnTo>
                    <a:lnTo>
                      <a:pt x="290" y="1954"/>
                    </a:lnTo>
                    <a:lnTo>
                      <a:pt x="325" y="1982"/>
                    </a:lnTo>
                    <a:lnTo>
                      <a:pt x="362" y="2009"/>
                    </a:lnTo>
                    <a:lnTo>
                      <a:pt x="402" y="2035"/>
                    </a:lnTo>
                    <a:lnTo>
                      <a:pt x="445" y="2061"/>
                    </a:lnTo>
                    <a:lnTo>
                      <a:pt x="491" y="2083"/>
                    </a:lnTo>
                    <a:lnTo>
                      <a:pt x="540" y="2108"/>
                    </a:lnTo>
                    <a:lnTo>
                      <a:pt x="592" y="2128"/>
                    </a:lnTo>
                    <a:lnTo>
                      <a:pt x="592" y="2128"/>
                    </a:lnTo>
                    <a:lnTo>
                      <a:pt x="630" y="2141"/>
                    </a:lnTo>
                    <a:lnTo>
                      <a:pt x="667" y="2154"/>
                    </a:lnTo>
                    <a:lnTo>
                      <a:pt x="703" y="2164"/>
                    </a:lnTo>
                    <a:lnTo>
                      <a:pt x="738" y="2173"/>
                    </a:lnTo>
                    <a:lnTo>
                      <a:pt x="774" y="2181"/>
                    </a:lnTo>
                    <a:lnTo>
                      <a:pt x="809" y="2188"/>
                    </a:lnTo>
                    <a:lnTo>
                      <a:pt x="843" y="2192"/>
                    </a:lnTo>
                    <a:lnTo>
                      <a:pt x="876" y="2195"/>
                    </a:lnTo>
                    <a:lnTo>
                      <a:pt x="908" y="2199"/>
                    </a:lnTo>
                    <a:lnTo>
                      <a:pt x="942" y="2199"/>
                    </a:lnTo>
                    <a:lnTo>
                      <a:pt x="1003" y="2199"/>
                    </a:lnTo>
                    <a:lnTo>
                      <a:pt x="1065" y="2195"/>
                    </a:lnTo>
                    <a:lnTo>
                      <a:pt x="1123" y="2186"/>
                    </a:lnTo>
                    <a:lnTo>
                      <a:pt x="1181" y="2175"/>
                    </a:lnTo>
                    <a:lnTo>
                      <a:pt x="1235" y="2162"/>
                    </a:lnTo>
                    <a:lnTo>
                      <a:pt x="1289" y="2145"/>
                    </a:lnTo>
                    <a:lnTo>
                      <a:pt x="1342" y="2126"/>
                    </a:lnTo>
                    <a:lnTo>
                      <a:pt x="1392" y="2108"/>
                    </a:lnTo>
                    <a:lnTo>
                      <a:pt x="1443" y="2087"/>
                    </a:lnTo>
                    <a:lnTo>
                      <a:pt x="1540" y="2046"/>
                    </a:lnTo>
                    <a:lnTo>
                      <a:pt x="1540" y="2046"/>
                    </a:lnTo>
                    <a:lnTo>
                      <a:pt x="1628" y="2007"/>
                    </a:lnTo>
                    <a:lnTo>
                      <a:pt x="1671" y="1990"/>
                    </a:lnTo>
                    <a:lnTo>
                      <a:pt x="1714" y="1973"/>
                    </a:lnTo>
                    <a:lnTo>
                      <a:pt x="1757" y="1958"/>
                    </a:lnTo>
                    <a:lnTo>
                      <a:pt x="1800" y="1945"/>
                    </a:lnTo>
                    <a:lnTo>
                      <a:pt x="1844" y="1934"/>
                    </a:lnTo>
                    <a:lnTo>
                      <a:pt x="1889" y="1925"/>
                    </a:lnTo>
                    <a:lnTo>
                      <a:pt x="1934" y="1917"/>
                    </a:lnTo>
                    <a:lnTo>
                      <a:pt x="1981" y="1913"/>
                    </a:lnTo>
                    <a:lnTo>
                      <a:pt x="2028" y="1913"/>
                    </a:lnTo>
                    <a:lnTo>
                      <a:pt x="2078" y="1917"/>
                    </a:lnTo>
                    <a:lnTo>
                      <a:pt x="2128" y="1923"/>
                    </a:lnTo>
                    <a:lnTo>
                      <a:pt x="2181" y="1934"/>
                    </a:lnTo>
                    <a:lnTo>
                      <a:pt x="2235" y="1949"/>
                    </a:lnTo>
                    <a:lnTo>
                      <a:pt x="2291" y="1968"/>
                    </a:lnTo>
                    <a:lnTo>
                      <a:pt x="2291" y="1968"/>
                    </a:lnTo>
                    <a:lnTo>
                      <a:pt x="2336" y="1986"/>
                    </a:lnTo>
                    <a:lnTo>
                      <a:pt x="2375" y="2005"/>
                    </a:lnTo>
                    <a:lnTo>
                      <a:pt x="2413" y="2025"/>
                    </a:lnTo>
                    <a:lnTo>
                      <a:pt x="2448" y="2046"/>
                    </a:lnTo>
                    <a:lnTo>
                      <a:pt x="2482" y="2068"/>
                    </a:lnTo>
                    <a:lnTo>
                      <a:pt x="2512" y="2091"/>
                    </a:lnTo>
                    <a:lnTo>
                      <a:pt x="2540" y="2115"/>
                    </a:lnTo>
                    <a:lnTo>
                      <a:pt x="2566" y="2139"/>
                    </a:lnTo>
                    <a:lnTo>
                      <a:pt x="2590" y="2164"/>
                    </a:lnTo>
                    <a:lnTo>
                      <a:pt x="2612" y="2190"/>
                    </a:lnTo>
                    <a:lnTo>
                      <a:pt x="2633" y="2216"/>
                    </a:lnTo>
                    <a:lnTo>
                      <a:pt x="2652" y="2242"/>
                    </a:lnTo>
                    <a:lnTo>
                      <a:pt x="2670" y="2268"/>
                    </a:lnTo>
                    <a:lnTo>
                      <a:pt x="2687" y="2296"/>
                    </a:lnTo>
                    <a:lnTo>
                      <a:pt x="2717" y="2351"/>
                    </a:lnTo>
                    <a:lnTo>
                      <a:pt x="2717" y="3294"/>
                    </a:lnTo>
                    <a:lnTo>
                      <a:pt x="258" y="3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grpSp>
      <p:grpSp>
        <p:nvGrpSpPr>
          <p:cNvPr id="21" name="Group 20">
            <a:extLst>
              <a:ext uri="{FF2B5EF4-FFF2-40B4-BE49-F238E27FC236}">
                <a16:creationId xmlns:a16="http://schemas.microsoft.com/office/drawing/2014/main" xmlns="" id="{7EF23969-9FD2-4C38-9576-F4EC8FA12003}"/>
              </a:ext>
            </a:extLst>
          </p:cNvPr>
          <p:cNvGrpSpPr/>
          <p:nvPr/>
        </p:nvGrpSpPr>
        <p:grpSpPr>
          <a:xfrm>
            <a:off x="9924000" y="-8965"/>
            <a:ext cx="2268000" cy="6122894"/>
            <a:chOff x="9924000" y="-8965"/>
            <a:chExt cx="2268000" cy="6122894"/>
          </a:xfrm>
        </p:grpSpPr>
        <p:sp>
          <p:nvSpPr>
            <p:cNvPr id="8" name="Rectangle 14">
              <a:extLst>
                <a:ext uri="{FF2B5EF4-FFF2-40B4-BE49-F238E27FC236}">
                  <a16:creationId xmlns:a16="http://schemas.microsoft.com/office/drawing/2014/main" xmlns="" id="{7A986D34-F0EF-4657-A10C-54E02A572A38}"/>
                </a:ext>
              </a:extLst>
            </p:cNvPr>
            <p:cNvSpPr/>
            <p:nvPr/>
          </p:nvSpPr>
          <p:spPr>
            <a:xfrm>
              <a:off x="9924000" y="-8965"/>
              <a:ext cx="2268000" cy="612289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0" bIns="32400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4D3D8">
                      <a:lumMod val="50000"/>
                    </a:srgbClr>
                  </a:solidFill>
                  <a:effectLst/>
                  <a:uLnTx/>
                  <a:uFillTx/>
                  <a:latin typeface="Arial"/>
                  <a:ea typeface="+mn-ea"/>
                  <a:cs typeface="+mn-cs"/>
                </a:rPr>
                <a:t>Problem </a:t>
              </a:r>
              <a:br>
                <a:rPr kumimoji="0" lang="en-US" sz="2800" b="0" i="0" u="none" strike="noStrike" kern="1200" cap="none" spc="0" normalizeH="0" baseline="0" noProof="0" dirty="0">
                  <a:ln>
                    <a:noFill/>
                  </a:ln>
                  <a:solidFill>
                    <a:srgbClr val="24D3D8">
                      <a:lumMod val="50000"/>
                    </a:srgbClr>
                  </a:solidFill>
                  <a:effectLst/>
                  <a:uLnTx/>
                  <a:uFillTx/>
                  <a:latin typeface="Arial"/>
                  <a:ea typeface="+mn-ea"/>
                  <a:cs typeface="+mn-cs"/>
                </a:rPr>
              </a:br>
              <a:r>
                <a:rPr kumimoji="0" lang="en-US" sz="2800" b="0" i="0" u="none" strike="noStrike" kern="1200" cap="none" spc="0" normalizeH="0" baseline="0" noProof="0" dirty="0">
                  <a:ln>
                    <a:noFill/>
                  </a:ln>
                  <a:solidFill>
                    <a:srgbClr val="24D3D8">
                      <a:lumMod val="50000"/>
                    </a:srgbClr>
                  </a:solidFill>
                  <a:effectLst/>
                  <a:uLnTx/>
                  <a:uFillTx/>
                  <a:latin typeface="Arial"/>
                  <a:ea typeface="+mn-ea"/>
                  <a:cs typeface="+mn-cs"/>
                </a:rPr>
                <a:t>Solving</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Freeform 9">
              <a:extLst>
                <a:ext uri="{FF2B5EF4-FFF2-40B4-BE49-F238E27FC236}">
                  <a16:creationId xmlns:a16="http://schemas.microsoft.com/office/drawing/2014/main" xmlns="" id="{1ABBAB61-9D56-4BD2-9645-8C7BF1DA3360}"/>
                </a:ext>
              </a:extLst>
            </p:cNvPr>
            <p:cNvSpPr>
              <a:spLocks noEditPoints="1"/>
            </p:cNvSpPr>
            <p:nvPr/>
          </p:nvSpPr>
          <p:spPr bwMode="auto">
            <a:xfrm>
              <a:off x="10515127" y="2586183"/>
              <a:ext cx="1085746" cy="1161122"/>
            </a:xfrm>
            <a:custGeom>
              <a:avLst/>
              <a:gdLst>
                <a:gd name="T0" fmla="*/ 678 w 2458"/>
                <a:gd name="T1" fmla="*/ 802 h 2465"/>
                <a:gd name="T2" fmla="*/ 865 w 2458"/>
                <a:gd name="T3" fmla="*/ 835 h 2465"/>
                <a:gd name="T4" fmla="*/ 814 w 2458"/>
                <a:gd name="T5" fmla="*/ 628 h 2465"/>
                <a:gd name="T6" fmla="*/ 814 w 2458"/>
                <a:gd name="T7" fmla="*/ 570 h 2465"/>
                <a:gd name="T8" fmla="*/ 865 w 2458"/>
                <a:gd name="T9" fmla="*/ 363 h 2465"/>
                <a:gd name="T10" fmla="*/ 678 w 2458"/>
                <a:gd name="T11" fmla="*/ 396 h 2465"/>
                <a:gd name="T12" fmla="*/ 520 w 2458"/>
                <a:gd name="T13" fmla="*/ 252 h 2465"/>
                <a:gd name="T14" fmla="*/ 460 w 2458"/>
                <a:gd name="T15" fmla="*/ 432 h 2465"/>
                <a:gd name="T16" fmla="*/ 257 w 2458"/>
                <a:gd name="T17" fmla="*/ 500 h 2465"/>
                <a:gd name="T18" fmla="*/ 381 w 2458"/>
                <a:gd name="T19" fmla="*/ 599 h 2465"/>
                <a:gd name="T20" fmla="*/ 257 w 2458"/>
                <a:gd name="T21" fmla="*/ 698 h 2465"/>
                <a:gd name="T22" fmla="*/ 460 w 2458"/>
                <a:gd name="T23" fmla="*/ 766 h 2465"/>
                <a:gd name="T24" fmla="*/ 520 w 2458"/>
                <a:gd name="T25" fmla="*/ 946 h 2465"/>
                <a:gd name="T26" fmla="*/ 511 w 2458"/>
                <a:gd name="T27" fmla="*/ 599 h 2465"/>
                <a:gd name="T28" fmla="*/ 687 w 2458"/>
                <a:gd name="T29" fmla="*/ 599 h 2465"/>
                <a:gd name="T30" fmla="*/ 511 w 2458"/>
                <a:gd name="T31" fmla="*/ 599 h 2465"/>
                <a:gd name="T32" fmla="*/ 1260 w 2458"/>
                <a:gd name="T33" fmla="*/ 301 h 2465"/>
                <a:gd name="T34" fmla="*/ 599 w 2458"/>
                <a:gd name="T35" fmla="*/ 0 h 2465"/>
                <a:gd name="T36" fmla="*/ 312 w 2458"/>
                <a:gd name="T37" fmla="*/ 1125 h 2465"/>
                <a:gd name="T38" fmla="*/ 834 w 2458"/>
                <a:gd name="T39" fmla="*/ 2118 h 2465"/>
                <a:gd name="T40" fmla="*/ 900 w 2458"/>
                <a:gd name="T41" fmla="*/ 2465 h 2465"/>
                <a:gd name="T42" fmla="*/ 1780 w 2458"/>
                <a:gd name="T43" fmla="*/ 2399 h 2465"/>
                <a:gd name="T44" fmla="*/ 2152 w 2458"/>
                <a:gd name="T45" fmla="*/ 2218 h 2465"/>
                <a:gd name="T46" fmla="*/ 2218 w 2458"/>
                <a:gd name="T47" fmla="*/ 1514 h 2465"/>
                <a:gd name="T48" fmla="*/ 2458 w 2458"/>
                <a:gd name="T49" fmla="*/ 1448 h 2465"/>
                <a:gd name="T50" fmla="*/ 2148 w 2458"/>
                <a:gd name="T51" fmla="*/ 901 h 2465"/>
                <a:gd name="T52" fmla="*/ 599 w 2458"/>
                <a:gd name="T53" fmla="*/ 132 h 2465"/>
                <a:gd name="T54" fmla="*/ 599 w 2458"/>
                <a:gd name="T55" fmla="*/ 1066 h 2465"/>
                <a:gd name="T56" fmla="*/ 2152 w 2458"/>
                <a:gd name="T57" fmla="*/ 1382 h 2465"/>
                <a:gd name="T58" fmla="*/ 2086 w 2458"/>
                <a:gd name="T59" fmla="*/ 2086 h 2465"/>
                <a:gd name="T60" fmla="*/ 1647 w 2458"/>
                <a:gd name="T61" fmla="*/ 2152 h 2465"/>
                <a:gd name="T62" fmla="*/ 966 w 2458"/>
                <a:gd name="T63" fmla="*/ 2333 h 2465"/>
                <a:gd name="T64" fmla="*/ 927 w 2458"/>
                <a:gd name="T65" fmla="*/ 2015 h 2465"/>
                <a:gd name="T66" fmla="*/ 438 w 2458"/>
                <a:gd name="T67" fmla="*/ 1176 h 2465"/>
                <a:gd name="T68" fmla="*/ 1198 w 2458"/>
                <a:gd name="T69" fmla="*/ 599 h 2465"/>
                <a:gd name="T70" fmla="*/ 1260 w 2458"/>
                <a:gd name="T71" fmla="*/ 433 h 2465"/>
                <a:gd name="T72" fmla="*/ 2031 w 2458"/>
                <a:gd name="T73" fmla="*/ 963 h 2465"/>
                <a:gd name="T74" fmla="*/ 2152 w 2458"/>
                <a:gd name="T75" fmla="*/ 1382 h 2465"/>
                <a:gd name="T76" fmla="*/ 1577 w 2458"/>
                <a:gd name="T77" fmla="*/ 1150 h 2465"/>
                <a:gd name="T78" fmla="*/ 1835 w 2458"/>
                <a:gd name="T79" fmla="*/ 1150 h 2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58" h="2465">
                  <a:moveTo>
                    <a:pt x="678" y="946"/>
                  </a:moveTo>
                  <a:cubicBezTo>
                    <a:pt x="678" y="802"/>
                    <a:pt x="678" y="802"/>
                    <a:pt x="678" y="802"/>
                  </a:cubicBezTo>
                  <a:cubicBezTo>
                    <a:pt x="700" y="793"/>
                    <a:pt x="720" y="781"/>
                    <a:pt x="738" y="766"/>
                  </a:cubicBezTo>
                  <a:cubicBezTo>
                    <a:pt x="865" y="835"/>
                    <a:pt x="865" y="835"/>
                    <a:pt x="865" y="835"/>
                  </a:cubicBezTo>
                  <a:cubicBezTo>
                    <a:pt x="941" y="698"/>
                    <a:pt x="941" y="698"/>
                    <a:pt x="941" y="698"/>
                  </a:cubicBezTo>
                  <a:cubicBezTo>
                    <a:pt x="814" y="628"/>
                    <a:pt x="814" y="628"/>
                    <a:pt x="814" y="628"/>
                  </a:cubicBezTo>
                  <a:cubicBezTo>
                    <a:pt x="815" y="618"/>
                    <a:pt x="817" y="609"/>
                    <a:pt x="817" y="599"/>
                  </a:cubicBezTo>
                  <a:cubicBezTo>
                    <a:pt x="817" y="589"/>
                    <a:pt x="815" y="580"/>
                    <a:pt x="814" y="570"/>
                  </a:cubicBezTo>
                  <a:cubicBezTo>
                    <a:pt x="941" y="500"/>
                    <a:pt x="941" y="500"/>
                    <a:pt x="941" y="500"/>
                  </a:cubicBezTo>
                  <a:cubicBezTo>
                    <a:pt x="865" y="363"/>
                    <a:pt x="865" y="363"/>
                    <a:pt x="865" y="363"/>
                  </a:cubicBezTo>
                  <a:cubicBezTo>
                    <a:pt x="738" y="432"/>
                    <a:pt x="738" y="432"/>
                    <a:pt x="738" y="432"/>
                  </a:cubicBezTo>
                  <a:cubicBezTo>
                    <a:pt x="720" y="417"/>
                    <a:pt x="700" y="405"/>
                    <a:pt x="678" y="396"/>
                  </a:cubicBezTo>
                  <a:cubicBezTo>
                    <a:pt x="678" y="252"/>
                    <a:pt x="678" y="252"/>
                    <a:pt x="678" y="252"/>
                  </a:cubicBezTo>
                  <a:cubicBezTo>
                    <a:pt x="520" y="252"/>
                    <a:pt x="520" y="252"/>
                    <a:pt x="520" y="252"/>
                  </a:cubicBezTo>
                  <a:cubicBezTo>
                    <a:pt x="520" y="396"/>
                    <a:pt x="520" y="396"/>
                    <a:pt x="520" y="396"/>
                  </a:cubicBezTo>
                  <a:cubicBezTo>
                    <a:pt x="498" y="405"/>
                    <a:pt x="478" y="417"/>
                    <a:pt x="460" y="432"/>
                  </a:cubicBezTo>
                  <a:cubicBezTo>
                    <a:pt x="333" y="363"/>
                    <a:pt x="333" y="363"/>
                    <a:pt x="333" y="363"/>
                  </a:cubicBezTo>
                  <a:cubicBezTo>
                    <a:pt x="257" y="500"/>
                    <a:pt x="257" y="500"/>
                    <a:pt x="257" y="500"/>
                  </a:cubicBezTo>
                  <a:cubicBezTo>
                    <a:pt x="384" y="570"/>
                    <a:pt x="384" y="570"/>
                    <a:pt x="384" y="570"/>
                  </a:cubicBezTo>
                  <a:cubicBezTo>
                    <a:pt x="383" y="580"/>
                    <a:pt x="381" y="589"/>
                    <a:pt x="381" y="599"/>
                  </a:cubicBezTo>
                  <a:cubicBezTo>
                    <a:pt x="381" y="609"/>
                    <a:pt x="383" y="618"/>
                    <a:pt x="384" y="628"/>
                  </a:cubicBezTo>
                  <a:cubicBezTo>
                    <a:pt x="257" y="698"/>
                    <a:pt x="257" y="698"/>
                    <a:pt x="257" y="698"/>
                  </a:cubicBezTo>
                  <a:cubicBezTo>
                    <a:pt x="333" y="835"/>
                    <a:pt x="333" y="835"/>
                    <a:pt x="333" y="835"/>
                  </a:cubicBezTo>
                  <a:cubicBezTo>
                    <a:pt x="460" y="766"/>
                    <a:pt x="460" y="766"/>
                    <a:pt x="460" y="766"/>
                  </a:cubicBezTo>
                  <a:cubicBezTo>
                    <a:pt x="478" y="781"/>
                    <a:pt x="498" y="793"/>
                    <a:pt x="520" y="802"/>
                  </a:cubicBezTo>
                  <a:cubicBezTo>
                    <a:pt x="520" y="946"/>
                    <a:pt x="520" y="946"/>
                    <a:pt x="520" y="946"/>
                  </a:cubicBezTo>
                  <a:lnTo>
                    <a:pt x="678" y="946"/>
                  </a:lnTo>
                  <a:close/>
                  <a:moveTo>
                    <a:pt x="511" y="599"/>
                  </a:moveTo>
                  <a:cubicBezTo>
                    <a:pt x="511" y="551"/>
                    <a:pt x="551" y="511"/>
                    <a:pt x="599" y="511"/>
                  </a:cubicBezTo>
                  <a:cubicBezTo>
                    <a:pt x="648" y="511"/>
                    <a:pt x="687" y="551"/>
                    <a:pt x="687" y="599"/>
                  </a:cubicBezTo>
                  <a:cubicBezTo>
                    <a:pt x="687" y="647"/>
                    <a:pt x="648" y="687"/>
                    <a:pt x="599" y="687"/>
                  </a:cubicBezTo>
                  <a:cubicBezTo>
                    <a:pt x="551" y="687"/>
                    <a:pt x="511" y="647"/>
                    <a:pt x="511" y="599"/>
                  </a:cubicBezTo>
                  <a:close/>
                  <a:moveTo>
                    <a:pt x="2148" y="901"/>
                  </a:moveTo>
                  <a:cubicBezTo>
                    <a:pt x="2001" y="536"/>
                    <a:pt x="1653" y="301"/>
                    <a:pt x="1260" y="301"/>
                  </a:cubicBezTo>
                  <a:cubicBezTo>
                    <a:pt x="1214" y="301"/>
                    <a:pt x="1169" y="305"/>
                    <a:pt x="1124" y="312"/>
                  </a:cubicBezTo>
                  <a:cubicBezTo>
                    <a:pt x="1023" y="126"/>
                    <a:pt x="825" y="0"/>
                    <a:pt x="599" y="0"/>
                  </a:cubicBezTo>
                  <a:cubicBezTo>
                    <a:pt x="269" y="0"/>
                    <a:pt x="0" y="269"/>
                    <a:pt x="0" y="599"/>
                  </a:cubicBezTo>
                  <a:cubicBezTo>
                    <a:pt x="0" y="825"/>
                    <a:pt x="126" y="1023"/>
                    <a:pt x="312" y="1125"/>
                  </a:cubicBezTo>
                  <a:cubicBezTo>
                    <a:pt x="306" y="1169"/>
                    <a:pt x="301" y="1213"/>
                    <a:pt x="301" y="1259"/>
                  </a:cubicBezTo>
                  <a:cubicBezTo>
                    <a:pt x="301" y="1624"/>
                    <a:pt x="509" y="1956"/>
                    <a:pt x="834" y="2118"/>
                  </a:cubicBezTo>
                  <a:cubicBezTo>
                    <a:pt x="834" y="2399"/>
                    <a:pt x="834" y="2399"/>
                    <a:pt x="834" y="2399"/>
                  </a:cubicBezTo>
                  <a:cubicBezTo>
                    <a:pt x="834" y="2435"/>
                    <a:pt x="864" y="2465"/>
                    <a:pt x="900" y="2465"/>
                  </a:cubicBezTo>
                  <a:cubicBezTo>
                    <a:pt x="1713" y="2465"/>
                    <a:pt x="1713" y="2465"/>
                    <a:pt x="1713" y="2465"/>
                  </a:cubicBezTo>
                  <a:cubicBezTo>
                    <a:pt x="1750" y="2465"/>
                    <a:pt x="1780" y="2435"/>
                    <a:pt x="1780" y="2399"/>
                  </a:cubicBezTo>
                  <a:cubicBezTo>
                    <a:pt x="1780" y="2218"/>
                    <a:pt x="1780" y="2218"/>
                    <a:pt x="1780" y="2218"/>
                  </a:cubicBezTo>
                  <a:cubicBezTo>
                    <a:pt x="2152" y="2218"/>
                    <a:pt x="2152" y="2218"/>
                    <a:pt x="2152" y="2218"/>
                  </a:cubicBezTo>
                  <a:cubicBezTo>
                    <a:pt x="2189" y="2218"/>
                    <a:pt x="2218" y="2188"/>
                    <a:pt x="2218" y="2152"/>
                  </a:cubicBezTo>
                  <a:cubicBezTo>
                    <a:pt x="2218" y="1514"/>
                    <a:pt x="2218" y="1514"/>
                    <a:pt x="2218" y="1514"/>
                  </a:cubicBezTo>
                  <a:cubicBezTo>
                    <a:pt x="2391" y="1514"/>
                    <a:pt x="2391" y="1514"/>
                    <a:pt x="2391" y="1514"/>
                  </a:cubicBezTo>
                  <a:cubicBezTo>
                    <a:pt x="2429" y="1513"/>
                    <a:pt x="2458" y="1484"/>
                    <a:pt x="2458" y="1448"/>
                  </a:cubicBezTo>
                  <a:cubicBezTo>
                    <a:pt x="2458" y="1431"/>
                    <a:pt x="2452" y="1416"/>
                    <a:pt x="2441" y="1404"/>
                  </a:cubicBezTo>
                  <a:lnTo>
                    <a:pt x="2148" y="901"/>
                  </a:lnTo>
                  <a:close/>
                  <a:moveTo>
                    <a:pt x="132" y="599"/>
                  </a:moveTo>
                  <a:cubicBezTo>
                    <a:pt x="132" y="342"/>
                    <a:pt x="342" y="132"/>
                    <a:pt x="599" y="132"/>
                  </a:cubicBezTo>
                  <a:cubicBezTo>
                    <a:pt x="856" y="132"/>
                    <a:pt x="1066" y="342"/>
                    <a:pt x="1066" y="599"/>
                  </a:cubicBezTo>
                  <a:cubicBezTo>
                    <a:pt x="1066" y="856"/>
                    <a:pt x="856" y="1066"/>
                    <a:pt x="599" y="1066"/>
                  </a:cubicBezTo>
                  <a:cubicBezTo>
                    <a:pt x="342" y="1066"/>
                    <a:pt x="132" y="856"/>
                    <a:pt x="132" y="599"/>
                  </a:cubicBezTo>
                  <a:close/>
                  <a:moveTo>
                    <a:pt x="2152" y="1382"/>
                  </a:moveTo>
                  <a:cubicBezTo>
                    <a:pt x="2116" y="1382"/>
                    <a:pt x="2086" y="1411"/>
                    <a:pt x="2086" y="1448"/>
                  </a:cubicBezTo>
                  <a:cubicBezTo>
                    <a:pt x="2086" y="2086"/>
                    <a:pt x="2086" y="2086"/>
                    <a:pt x="2086" y="2086"/>
                  </a:cubicBezTo>
                  <a:cubicBezTo>
                    <a:pt x="1713" y="2086"/>
                    <a:pt x="1713" y="2086"/>
                    <a:pt x="1713" y="2086"/>
                  </a:cubicBezTo>
                  <a:cubicBezTo>
                    <a:pt x="1677" y="2086"/>
                    <a:pt x="1647" y="2115"/>
                    <a:pt x="1647" y="2152"/>
                  </a:cubicBezTo>
                  <a:cubicBezTo>
                    <a:pt x="1647" y="2333"/>
                    <a:pt x="1647" y="2333"/>
                    <a:pt x="1647" y="2333"/>
                  </a:cubicBezTo>
                  <a:cubicBezTo>
                    <a:pt x="966" y="2333"/>
                    <a:pt x="966" y="2333"/>
                    <a:pt x="966" y="2333"/>
                  </a:cubicBezTo>
                  <a:cubicBezTo>
                    <a:pt x="966" y="2076"/>
                    <a:pt x="966" y="2076"/>
                    <a:pt x="966" y="2076"/>
                  </a:cubicBezTo>
                  <a:cubicBezTo>
                    <a:pt x="966" y="2050"/>
                    <a:pt x="951" y="2026"/>
                    <a:pt x="927" y="2015"/>
                  </a:cubicBezTo>
                  <a:cubicBezTo>
                    <a:pt x="627" y="1883"/>
                    <a:pt x="433" y="1586"/>
                    <a:pt x="433" y="1259"/>
                  </a:cubicBezTo>
                  <a:cubicBezTo>
                    <a:pt x="433" y="1231"/>
                    <a:pt x="435" y="1203"/>
                    <a:pt x="438" y="1176"/>
                  </a:cubicBezTo>
                  <a:cubicBezTo>
                    <a:pt x="490" y="1190"/>
                    <a:pt x="543" y="1198"/>
                    <a:pt x="599" y="1198"/>
                  </a:cubicBezTo>
                  <a:cubicBezTo>
                    <a:pt x="929" y="1198"/>
                    <a:pt x="1198" y="929"/>
                    <a:pt x="1198" y="599"/>
                  </a:cubicBezTo>
                  <a:cubicBezTo>
                    <a:pt x="1198" y="543"/>
                    <a:pt x="1190" y="489"/>
                    <a:pt x="1175" y="438"/>
                  </a:cubicBezTo>
                  <a:cubicBezTo>
                    <a:pt x="1203" y="435"/>
                    <a:pt x="1231" y="433"/>
                    <a:pt x="1260" y="433"/>
                  </a:cubicBezTo>
                  <a:cubicBezTo>
                    <a:pt x="1600" y="433"/>
                    <a:pt x="1901" y="638"/>
                    <a:pt x="2027" y="954"/>
                  </a:cubicBezTo>
                  <a:cubicBezTo>
                    <a:pt x="2028" y="958"/>
                    <a:pt x="2030" y="960"/>
                    <a:pt x="2031" y="963"/>
                  </a:cubicBezTo>
                  <a:cubicBezTo>
                    <a:pt x="2275" y="1382"/>
                    <a:pt x="2275" y="1382"/>
                    <a:pt x="2275" y="1382"/>
                  </a:cubicBezTo>
                  <a:lnTo>
                    <a:pt x="2152" y="1382"/>
                  </a:lnTo>
                  <a:close/>
                  <a:moveTo>
                    <a:pt x="1706" y="1021"/>
                  </a:moveTo>
                  <a:cubicBezTo>
                    <a:pt x="1635" y="1021"/>
                    <a:pt x="1577" y="1079"/>
                    <a:pt x="1577" y="1150"/>
                  </a:cubicBezTo>
                  <a:cubicBezTo>
                    <a:pt x="1577" y="1221"/>
                    <a:pt x="1635" y="1279"/>
                    <a:pt x="1706" y="1279"/>
                  </a:cubicBezTo>
                  <a:cubicBezTo>
                    <a:pt x="1777" y="1279"/>
                    <a:pt x="1835" y="1221"/>
                    <a:pt x="1835" y="1150"/>
                  </a:cubicBezTo>
                  <a:cubicBezTo>
                    <a:pt x="1835" y="1079"/>
                    <a:pt x="1777" y="1021"/>
                    <a:pt x="1706" y="1021"/>
                  </a:cubicBez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xmlns="" id="{6BE6C1C5-BD98-4E06-933D-5AC2D06D2871}"/>
              </a:ext>
            </a:extLst>
          </p:cNvPr>
          <p:cNvGrpSpPr/>
          <p:nvPr/>
        </p:nvGrpSpPr>
        <p:grpSpPr>
          <a:xfrm>
            <a:off x="3112647" y="-8965"/>
            <a:ext cx="2268000" cy="6122894"/>
            <a:chOff x="3112647" y="-8965"/>
            <a:chExt cx="2268000" cy="6122894"/>
          </a:xfrm>
        </p:grpSpPr>
        <p:sp>
          <p:nvSpPr>
            <p:cNvPr id="5" name="Rectangle 11">
              <a:extLst>
                <a:ext uri="{FF2B5EF4-FFF2-40B4-BE49-F238E27FC236}">
                  <a16:creationId xmlns:a16="http://schemas.microsoft.com/office/drawing/2014/main" xmlns="" id="{C09AE01B-B8E8-4465-A5F1-D8A94F697213}"/>
                </a:ext>
              </a:extLst>
            </p:cNvPr>
            <p:cNvSpPr/>
            <p:nvPr/>
          </p:nvSpPr>
          <p:spPr>
            <a:xfrm>
              <a:off x="3112647" y="-8965"/>
              <a:ext cx="2268000" cy="612289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0" bIns="32400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Value </a:t>
              </a:r>
              <a:br>
                <a:rPr kumimoji="0" lang="en-US" sz="2800" b="0" i="0" u="none" strike="noStrike" kern="1200" cap="none" spc="0" normalizeH="0" baseline="0" noProof="0" dirty="0">
                  <a:ln>
                    <a:noFill/>
                  </a:ln>
                  <a:solidFill>
                    <a:srgbClr val="FFFFFF"/>
                  </a:solidFill>
                  <a:effectLst/>
                  <a:uLnTx/>
                  <a:uFillTx/>
                  <a:latin typeface="Arial"/>
                  <a:ea typeface="+mn-ea"/>
                  <a:cs typeface="+mn-cs"/>
                </a:rPr>
              </a:br>
              <a:r>
                <a:rPr kumimoji="0" lang="en-US" sz="2800" b="0" i="0" u="none" strike="noStrike" kern="1200" cap="none" spc="0" normalizeH="0" baseline="0" noProof="0" dirty="0">
                  <a:ln>
                    <a:noFill/>
                  </a:ln>
                  <a:solidFill>
                    <a:srgbClr val="FFFFFF"/>
                  </a:solidFill>
                  <a:effectLst/>
                  <a:uLnTx/>
                  <a:uFillTx/>
                  <a:latin typeface="Arial"/>
                  <a:ea typeface="+mn-ea"/>
                  <a:cs typeface="+mn-cs"/>
                </a:rPr>
                <a:t>Leadership</a:t>
              </a:r>
            </a:p>
          </p:txBody>
        </p:sp>
        <p:sp>
          <p:nvSpPr>
            <p:cNvPr id="18" name="Freeform 5">
              <a:extLst>
                <a:ext uri="{FF2B5EF4-FFF2-40B4-BE49-F238E27FC236}">
                  <a16:creationId xmlns:a16="http://schemas.microsoft.com/office/drawing/2014/main" xmlns="" id="{C001D963-D53A-47FE-9746-5098397022D3}"/>
                </a:ext>
              </a:extLst>
            </p:cNvPr>
            <p:cNvSpPr>
              <a:spLocks noEditPoints="1"/>
            </p:cNvSpPr>
            <p:nvPr/>
          </p:nvSpPr>
          <p:spPr bwMode="auto">
            <a:xfrm>
              <a:off x="3726526" y="2612075"/>
              <a:ext cx="1040242" cy="1109336"/>
            </a:xfrm>
            <a:custGeom>
              <a:avLst/>
              <a:gdLst>
                <a:gd name="T0" fmla="*/ 3486 w 4044"/>
                <a:gd name="T1" fmla="*/ 3386 h 4042"/>
                <a:gd name="T2" fmla="*/ 2958 w 4044"/>
                <a:gd name="T3" fmla="*/ 3276 h 4042"/>
                <a:gd name="T4" fmla="*/ 2860 w 4044"/>
                <a:gd name="T5" fmla="*/ 3396 h 4042"/>
                <a:gd name="T6" fmla="*/ 3006 w 4044"/>
                <a:gd name="T7" fmla="*/ 3556 h 4042"/>
                <a:gd name="T8" fmla="*/ 2298 w 4044"/>
                <a:gd name="T9" fmla="*/ 3822 h 4042"/>
                <a:gd name="T10" fmla="*/ 1490 w 4044"/>
                <a:gd name="T11" fmla="*/ 3766 h 4042"/>
                <a:gd name="T12" fmla="*/ 732 w 4044"/>
                <a:gd name="T13" fmla="*/ 3310 h 4042"/>
                <a:gd name="T14" fmla="*/ 322 w 4044"/>
                <a:gd name="T15" fmla="*/ 2684 h 4042"/>
                <a:gd name="T16" fmla="*/ 198 w 4044"/>
                <a:gd name="T17" fmla="*/ 1962 h 4042"/>
                <a:gd name="T18" fmla="*/ 350 w 4044"/>
                <a:gd name="T19" fmla="*/ 1296 h 4042"/>
                <a:gd name="T20" fmla="*/ 278 w 4044"/>
                <a:gd name="T21" fmla="*/ 1158 h 4042"/>
                <a:gd name="T22" fmla="*/ 138 w 4044"/>
                <a:gd name="T23" fmla="*/ 1286 h 4042"/>
                <a:gd name="T24" fmla="*/ 2 w 4044"/>
                <a:gd name="T25" fmla="*/ 2086 h 4042"/>
                <a:gd name="T26" fmla="*/ 166 w 4044"/>
                <a:gd name="T27" fmla="*/ 2824 h 4042"/>
                <a:gd name="T28" fmla="*/ 592 w 4044"/>
                <a:gd name="T29" fmla="*/ 3452 h 4042"/>
                <a:gd name="T30" fmla="*/ 1026 w 4044"/>
                <a:gd name="T31" fmla="*/ 3782 h 4042"/>
                <a:gd name="T32" fmla="*/ 1528 w 4044"/>
                <a:gd name="T33" fmla="*/ 3982 h 4042"/>
                <a:gd name="T34" fmla="*/ 2022 w 4044"/>
                <a:gd name="T35" fmla="*/ 4042 h 4042"/>
                <a:gd name="T36" fmla="*/ 2900 w 4044"/>
                <a:gd name="T37" fmla="*/ 3842 h 4042"/>
                <a:gd name="T38" fmla="*/ 3304 w 4044"/>
                <a:gd name="T39" fmla="*/ 3860 h 4042"/>
                <a:gd name="T40" fmla="*/ 3956 w 4044"/>
                <a:gd name="T41" fmla="*/ 1434 h 4042"/>
                <a:gd name="T42" fmla="*/ 3556 w 4044"/>
                <a:gd name="T43" fmla="*/ 706 h 4042"/>
                <a:gd name="T44" fmla="*/ 3144 w 4044"/>
                <a:gd name="T45" fmla="*/ 338 h 4042"/>
                <a:gd name="T46" fmla="*/ 2658 w 4044"/>
                <a:gd name="T47" fmla="*/ 102 h 4042"/>
                <a:gd name="T48" fmla="*/ 2122 w 4044"/>
                <a:gd name="T49" fmla="*/ 4 h 4042"/>
                <a:gd name="T50" fmla="*/ 1370 w 4044"/>
                <a:gd name="T51" fmla="*/ 106 h 4042"/>
                <a:gd name="T52" fmla="*/ 756 w 4044"/>
                <a:gd name="T53" fmla="*/ 240 h 4042"/>
                <a:gd name="T54" fmla="*/ 618 w 4044"/>
                <a:gd name="T55" fmla="*/ 148 h 4042"/>
                <a:gd name="T56" fmla="*/ 574 w 4044"/>
                <a:gd name="T57" fmla="*/ 716 h 4042"/>
                <a:gd name="T58" fmla="*/ 1124 w 4044"/>
                <a:gd name="T59" fmla="*/ 760 h 4042"/>
                <a:gd name="T60" fmla="*/ 1156 w 4044"/>
                <a:gd name="T61" fmla="*/ 598 h 4042"/>
                <a:gd name="T62" fmla="*/ 1218 w 4044"/>
                <a:gd name="T63" fmla="*/ 386 h 4042"/>
                <a:gd name="T64" fmla="*/ 1952 w 4044"/>
                <a:gd name="T65" fmla="*/ 202 h 4042"/>
                <a:gd name="T66" fmla="*/ 2802 w 4044"/>
                <a:gd name="T67" fmla="*/ 374 h 4042"/>
                <a:gd name="T68" fmla="*/ 3450 w 4044"/>
                <a:gd name="T69" fmla="*/ 890 h 4042"/>
                <a:gd name="T70" fmla="*/ 3784 w 4044"/>
                <a:gd name="T71" fmla="*/ 1550 h 4042"/>
                <a:gd name="T72" fmla="*/ 3826 w 4044"/>
                <a:gd name="T73" fmla="*/ 2284 h 4042"/>
                <a:gd name="T74" fmla="*/ 3688 w 4044"/>
                <a:gd name="T75" fmla="*/ 2806 h 4042"/>
                <a:gd name="T76" fmla="*/ 3822 w 4044"/>
                <a:gd name="T77" fmla="*/ 2880 h 4042"/>
                <a:gd name="T78" fmla="*/ 4008 w 4044"/>
                <a:gd name="T79" fmla="*/ 2400 h 4042"/>
                <a:gd name="T80" fmla="*/ 4010 w 4044"/>
                <a:gd name="T81" fmla="*/ 1658 h 4042"/>
                <a:gd name="T82" fmla="*/ 2450 w 4044"/>
                <a:gd name="T83" fmla="*/ 2112 h 4042"/>
                <a:gd name="T84" fmla="*/ 2188 w 4044"/>
                <a:gd name="T85" fmla="*/ 1906 h 4042"/>
                <a:gd name="T86" fmla="*/ 1768 w 4044"/>
                <a:gd name="T87" fmla="*/ 1678 h 4042"/>
                <a:gd name="T88" fmla="*/ 1762 w 4044"/>
                <a:gd name="T89" fmla="*/ 1436 h 4042"/>
                <a:gd name="T90" fmla="*/ 2012 w 4044"/>
                <a:gd name="T91" fmla="*/ 1324 h 4042"/>
                <a:gd name="T92" fmla="*/ 2444 w 4044"/>
                <a:gd name="T93" fmla="*/ 1274 h 4042"/>
                <a:gd name="T94" fmla="*/ 1896 w 4044"/>
                <a:gd name="T95" fmla="*/ 858 h 4042"/>
                <a:gd name="T96" fmla="*/ 1608 w 4044"/>
                <a:gd name="T97" fmla="*/ 1274 h 4042"/>
                <a:gd name="T98" fmla="*/ 1502 w 4044"/>
                <a:gd name="T99" fmla="*/ 1606 h 4042"/>
                <a:gd name="T100" fmla="*/ 1638 w 4044"/>
                <a:gd name="T101" fmla="*/ 1860 h 4042"/>
                <a:gd name="T102" fmla="*/ 2010 w 4044"/>
                <a:gd name="T103" fmla="*/ 2058 h 4042"/>
                <a:gd name="T104" fmla="*/ 2286 w 4044"/>
                <a:gd name="T105" fmla="*/ 2292 h 4042"/>
                <a:gd name="T106" fmla="*/ 2208 w 4044"/>
                <a:gd name="T107" fmla="*/ 2542 h 4042"/>
                <a:gd name="T108" fmla="*/ 1922 w 4044"/>
                <a:gd name="T109" fmla="*/ 2612 h 4042"/>
                <a:gd name="T110" fmla="*/ 1614 w 4044"/>
                <a:gd name="T111" fmla="*/ 2440 h 4042"/>
                <a:gd name="T112" fmla="*/ 1634 w 4044"/>
                <a:gd name="T113" fmla="*/ 2734 h 4042"/>
                <a:gd name="T114" fmla="*/ 2110 w 4044"/>
                <a:gd name="T115" fmla="*/ 3082 h 4042"/>
                <a:gd name="T116" fmla="*/ 2410 w 4044"/>
                <a:gd name="T117" fmla="*/ 2658 h 4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4" h="4042">
                  <a:moveTo>
                    <a:pt x="3388" y="3904"/>
                  </a:moveTo>
                  <a:lnTo>
                    <a:pt x="3388" y="3904"/>
                  </a:lnTo>
                  <a:lnTo>
                    <a:pt x="3408" y="3902"/>
                  </a:lnTo>
                  <a:lnTo>
                    <a:pt x="3426" y="3896"/>
                  </a:lnTo>
                  <a:lnTo>
                    <a:pt x="3442" y="3886"/>
                  </a:lnTo>
                  <a:lnTo>
                    <a:pt x="3458" y="3874"/>
                  </a:lnTo>
                  <a:lnTo>
                    <a:pt x="3470" y="3860"/>
                  </a:lnTo>
                  <a:lnTo>
                    <a:pt x="3478" y="3842"/>
                  </a:lnTo>
                  <a:lnTo>
                    <a:pt x="3484" y="3824"/>
                  </a:lnTo>
                  <a:lnTo>
                    <a:pt x="3486" y="3804"/>
                  </a:lnTo>
                  <a:lnTo>
                    <a:pt x="3486" y="3386"/>
                  </a:lnTo>
                  <a:lnTo>
                    <a:pt x="3486" y="3386"/>
                  </a:lnTo>
                  <a:lnTo>
                    <a:pt x="3484" y="3366"/>
                  </a:lnTo>
                  <a:lnTo>
                    <a:pt x="3478" y="3346"/>
                  </a:lnTo>
                  <a:lnTo>
                    <a:pt x="3470" y="3328"/>
                  </a:lnTo>
                  <a:lnTo>
                    <a:pt x="3456" y="3310"/>
                  </a:lnTo>
                  <a:lnTo>
                    <a:pt x="3456" y="3310"/>
                  </a:lnTo>
                  <a:lnTo>
                    <a:pt x="3438" y="3296"/>
                  </a:lnTo>
                  <a:lnTo>
                    <a:pt x="3420" y="3284"/>
                  </a:lnTo>
                  <a:lnTo>
                    <a:pt x="3398" y="3278"/>
                  </a:lnTo>
                  <a:lnTo>
                    <a:pt x="3376" y="3276"/>
                  </a:lnTo>
                  <a:lnTo>
                    <a:pt x="2958" y="3276"/>
                  </a:lnTo>
                  <a:lnTo>
                    <a:pt x="2958" y="3276"/>
                  </a:lnTo>
                  <a:lnTo>
                    <a:pt x="2938" y="3278"/>
                  </a:lnTo>
                  <a:lnTo>
                    <a:pt x="2920" y="3284"/>
                  </a:lnTo>
                  <a:lnTo>
                    <a:pt x="2902" y="3292"/>
                  </a:lnTo>
                  <a:lnTo>
                    <a:pt x="2888" y="3304"/>
                  </a:lnTo>
                  <a:lnTo>
                    <a:pt x="2876" y="3320"/>
                  </a:lnTo>
                  <a:lnTo>
                    <a:pt x="2866" y="3336"/>
                  </a:lnTo>
                  <a:lnTo>
                    <a:pt x="2860" y="3356"/>
                  </a:lnTo>
                  <a:lnTo>
                    <a:pt x="2858" y="3376"/>
                  </a:lnTo>
                  <a:lnTo>
                    <a:pt x="2858" y="3376"/>
                  </a:lnTo>
                  <a:lnTo>
                    <a:pt x="2860" y="3396"/>
                  </a:lnTo>
                  <a:lnTo>
                    <a:pt x="2866" y="3414"/>
                  </a:lnTo>
                  <a:lnTo>
                    <a:pt x="2876" y="3430"/>
                  </a:lnTo>
                  <a:lnTo>
                    <a:pt x="2888" y="3446"/>
                  </a:lnTo>
                  <a:lnTo>
                    <a:pt x="2902" y="3458"/>
                  </a:lnTo>
                  <a:lnTo>
                    <a:pt x="2920" y="3466"/>
                  </a:lnTo>
                  <a:lnTo>
                    <a:pt x="2938" y="3472"/>
                  </a:lnTo>
                  <a:lnTo>
                    <a:pt x="2958" y="3474"/>
                  </a:lnTo>
                  <a:lnTo>
                    <a:pt x="3124" y="3474"/>
                  </a:lnTo>
                  <a:lnTo>
                    <a:pt x="3064" y="3516"/>
                  </a:lnTo>
                  <a:lnTo>
                    <a:pt x="3064" y="3516"/>
                  </a:lnTo>
                  <a:lnTo>
                    <a:pt x="3006" y="3556"/>
                  </a:lnTo>
                  <a:lnTo>
                    <a:pt x="2948" y="3592"/>
                  </a:lnTo>
                  <a:lnTo>
                    <a:pt x="2888" y="3626"/>
                  </a:lnTo>
                  <a:lnTo>
                    <a:pt x="2826" y="3656"/>
                  </a:lnTo>
                  <a:lnTo>
                    <a:pt x="2762" y="3686"/>
                  </a:lnTo>
                  <a:lnTo>
                    <a:pt x="2698" y="3712"/>
                  </a:lnTo>
                  <a:lnTo>
                    <a:pt x="2634" y="3738"/>
                  </a:lnTo>
                  <a:lnTo>
                    <a:pt x="2568" y="3760"/>
                  </a:lnTo>
                  <a:lnTo>
                    <a:pt x="2502" y="3778"/>
                  </a:lnTo>
                  <a:lnTo>
                    <a:pt x="2434" y="3796"/>
                  </a:lnTo>
                  <a:lnTo>
                    <a:pt x="2366" y="3810"/>
                  </a:lnTo>
                  <a:lnTo>
                    <a:pt x="2298" y="3822"/>
                  </a:lnTo>
                  <a:lnTo>
                    <a:pt x="2230" y="3832"/>
                  </a:lnTo>
                  <a:lnTo>
                    <a:pt x="2160" y="3838"/>
                  </a:lnTo>
                  <a:lnTo>
                    <a:pt x="2092" y="3842"/>
                  </a:lnTo>
                  <a:lnTo>
                    <a:pt x="2022" y="3844"/>
                  </a:lnTo>
                  <a:lnTo>
                    <a:pt x="2022" y="3844"/>
                  </a:lnTo>
                  <a:lnTo>
                    <a:pt x="1930" y="3842"/>
                  </a:lnTo>
                  <a:lnTo>
                    <a:pt x="1840" y="3836"/>
                  </a:lnTo>
                  <a:lnTo>
                    <a:pt x="1752" y="3824"/>
                  </a:lnTo>
                  <a:lnTo>
                    <a:pt x="1664" y="3808"/>
                  </a:lnTo>
                  <a:lnTo>
                    <a:pt x="1576" y="3790"/>
                  </a:lnTo>
                  <a:lnTo>
                    <a:pt x="1490" y="3766"/>
                  </a:lnTo>
                  <a:lnTo>
                    <a:pt x="1406" y="3738"/>
                  </a:lnTo>
                  <a:lnTo>
                    <a:pt x="1324" y="3706"/>
                  </a:lnTo>
                  <a:lnTo>
                    <a:pt x="1242" y="3670"/>
                  </a:lnTo>
                  <a:lnTo>
                    <a:pt x="1164" y="3630"/>
                  </a:lnTo>
                  <a:lnTo>
                    <a:pt x="1086" y="3586"/>
                  </a:lnTo>
                  <a:lnTo>
                    <a:pt x="1010" y="3540"/>
                  </a:lnTo>
                  <a:lnTo>
                    <a:pt x="938" y="3488"/>
                  </a:lnTo>
                  <a:lnTo>
                    <a:pt x="866" y="3432"/>
                  </a:lnTo>
                  <a:lnTo>
                    <a:pt x="798" y="3374"/>
                  </a:lnTo>
                  <a:lnTo>
                    <a:pt x="732" y="3310"/>
                  </a:lnTo>
                  <a:lnTo>
                    <a:pt x="732" y="3310"/>
                  </a:lnTo>
                  <a:lnTo>
                    <a:pt x="684" y="3260"/>
                  </a:lnTo>
                  <a:lnTo>
                    <a:pt x="638" y="3208"/>
                  </a:lnTo>
                  <a:lnTo>
                    <a:pt x="594" y="3154"/>
                  </a:lnTo>
                  <a:lnTo>
                    <a:pt x="552" y="3100"/>
                  </a:lnTo>
                  <a:lnTo>
                    <a:pt x="512" y="3044"/>
                  </a:lnTo>
                  <a:lnTo>
                    <a:pt x="474" y="2986"/>
                  </a:lnTo>
                  <a:lnTo>
                    <a:pt x="440" y="2928"/>
                  </a:lnTo>
                  <a:lnTo>
                    <a:pt x="406" y="2868"/>
                  </a:lnTo>
                  <a:lnTo>
                    <a:pt x="376" y="2808"/>
                  </a:lnTo>
                  <a:lnTo>
                    <a:pt x="348" y="2746"/>
                  </a:lnTo>
                  <a:lnTo>
                    <a:pt x="322" y="2684"/>
                  </a:lnTo>
                  <a:lnTo>
                    <a:pt x="298" y="2622"/>
                  </a:lnTo>
                  <a:lnTo>
                    <a:pt x="278" y="2558"/>
                  </a:lnTo>
                  <a:lnTo>
                    <a:pt x="260" y="2494"/>
                  </a:lnTo>
                  <a:lnTo>
                    <a:pt x="244" y="2428"/>
                  </a:lnTo>
                  <a:lnTo>
                    <a:pt x="230" y="2364"/>
                  </a:lnTo>
                  <a:lnTo>
                    <a:pt x="218" y="2298"/>
                  </a:lnTo>
                  <a:lnTo>
                    <a:pt x="210" y="2230"/>
                  </a:lnTo>
                  <a:lnTo>
                    <a:pt x="202" y="2164"/>
                  </a:lnTo>
                  <a:lnTo>
                    <a:pt x="200" y="2096"/>
                  </a:lnTo>
                  <a:lnTo>
                    <a:pt x="198" y="2030"/>
                  </a:lnTo>
                  <a:lnTo>
                    <a:pt x="198" y="1962"/>
                  </a:lnTo>
                  <a:lnTo>
                    <a:pt x="202" y="1894"/>
                  </a:lnTo>
                  <a:lnTo>
                    <a:pt x="208" y="1828"/>
                  </a:lnTo>
                  <a:lnTo>
                    <a:pt x="218" y="1760"/>
                  </a:lnTo>
                  <a:lnTo>
                    <a:pt x="228" y="1692"/>
                  </a:lnTo>
                  <a:lnTo>
                    <a:pt x="242" y="1626"/>
                  </a:lnTo>
                  <a:lnTo>
                    <a:pt x="258" y="1560"/>
                  </a:lnTo>
                  <a:lnTo>
                    <a:pt x="278" y="1492"/>
                  </a:lnTo>
                  <a:lnTo>
                    <a:pt x="298" y="1426"/>
                  </a:lnTo>
                  <a:lnTo>
                    <a:pt x="322" y="1360"/>
                  </a:lnTo>
                  <a:lnTo>
                    <a:pt x="350" y="1296"/>
                  </a:lnTo>
                  <a:lnTo>
                    <a:pt x="350" y="1296"/>
                  </a:lnTo>
                  <a:lnTo>
                    <a:pt x="356" y="1276"/>
                  </a:lnTo>
                  <a:lnTo>
                    <a:pt x="358" y="1258"/>
                  </a:lnTo>
                  <a:lnTo>
                    <a:pt x="356" y="1238"/>
                  </a:lnTo>
                  <a:lnTo>
                    <a:pt x="350" y="1220"/>
                  </a:lnTo>
                  <a:lnTo>
                    <a:pt x="350" y="1220"/>
                  </a:lnTo>
                  <a:lnTo>
                    <a:pt x="342" y="1202"/>
                  </a:lnTo>
                  <a:lnTo>
                    <a:pt x="330" y="1186"/>
                  </a:lnTo>
                  <a:lnTo>
                    <a:pt x="316" y="1174"/>
                  </a:lnTo>
                  <a:lnTo>
                    <a:pt x="298" y="1164"/>
                  </a:lnTo>
                  <a:lnTo>
                    <a:pt x="298" y="1164"/>
                  </a:lnTo>
                  <a:lnTo>
                    <a:pt x="278" y="1158"/>
                  </a:lnTo>
                  <a:lnTo>
                    <a:pt x="258" y="1156"/>
                  </a:lnTo>
                  <a:lnTo>
                    <a:pt x="258" y="1156"/>
                  </a:lnTo>
                  <a:lnTo>
                    <a:pt x="240" y="1158"/>
                  </a:lnTo>
                  <a:lnTo>
                    <a:pt x="222" y="1164"/>
                  </a:lnTo>
                  <a:lnTo>
                    <a:pt x="222" y="1164"/>
                  </a:lnTo>
                  <a:lnTo>
                    <a:pt x="204" y="1172"/>
                  </a:lnTo>
                  <a:lnTo>
                    <a:pt x="190" y="1184"/>
                  </a:lnTo>
                  <a:lnTo>
                    <a:pt x="176" y="1200"/>
                  </a:lnTo>
                  <a:lnTo>
                    <a:pt x="168" y="1216"/>
                  </a:lnTo>
                  <a:lnTo>
                    <a:pt x="168" y="1216"/>
                  </a:lnTo>
                  <a:lnTo>
                    <a:pt x="138" y="1286"/>
                  </a:lnTo>
                  <a:lnTo>
                    <a:pt x="112" y="1356"/>
                  </a:lnTo>
                  <a:lnTo>
                    <a:pt x="90" y="1428"/>
                  </a:lnTo>
                  <a:lnTo>
                    <a:pt x="68" y="1498"/>
                  </a:lnTo>
                  <a:lnTo>
                    <a:pt x="52" y="1570"/>
                  </a:lnTo>
                  <a:lnTo>
                    <a:pt x="36" y="1644"/>
                  </a:lnTo>
                  <a:lnTo>
                    <a:pt x="24" y="1716"/>
                  </a:lnTo>
                  <a:lnTo>
                    <a:pt x="14" y="1790"/>
                  </a:lnTo>
                  <a:lnTo>
                    <a:pt x="6" y="1864"/>
                  </a:lnTo>
                  <a:lnTo>
                    <a:pt x="2" y="1938"/>
                  </a:lnTo>
                  <a:lnTo>
                    <a:pt x="0" y="2012"/>
                  </a:lnTo>
                  <a:lnTo>
                    <a:pt x="2" y="2086"/>
                  </a:lnTo>
                  <a:lnTo>
                    <a:pt x="6" y="2162"/>
                  </a:lnTo>
                  <a:lnTo>
                    <a:pt x="12" y="2236"/>
                  </a:lnTo>
                  <a:lnTo>
                    <a:pt x="22" y="2310"/>
                  </a:lnTo>
                  <a:lnTo>
                    <a:pt x="34" y="2384"/>
                  </a:lnTo>
                  <a:lnTo>
                    <a:pt x="34" y="2384"/>
                  </a:lnTo>
                  <a:lnTo>
                    <a:pt x="48" y="2460"/>
                  </a:lnTo>
                  <a:lnTo>
                    <a:pt x="66" y="2536"/>
                  </a:lnTo>
                  <a:lnTo>
                    <a:pt x="88" y="2608"/>
                  </a:lnTo>
                  <a:lnTo>
                    <a:pt x="110" y="2682"/>
                  </a:lnTo>
                  <a:lnTo>
                    <a:pt x="136" y="2754"/>
                  </a:lnTo>
                  <a:lnTo>
                    <a:pt x="166" y="2824"/>
                  </a:lnTo>
                  <a:lnTo>
                    <a:pt x="196" y="2892"/>
                  </a:lnTo>
                  <a:lnTo>
                    <a:pt x="230" y="2960"/>
                  </a:lnTo>
                  <a:lnTo>
                    <a:pt x="268" y="3028"/>
                  </a:lnTo>
                  <a:lnTo>
                    <a:pt x="306" y="3092"/>
                  </a:lnTo>
                  <a:lnTo>
                    <a:pt x="348" y="3156"/>
                  </a:lnTo>
                  <a:lnTo>
                    <a:pt x="392" y="3218"/>
                  </a:lnTo>
                  <a:lnTo>
                    <a:pt x="438" y="3280"/>
                  </a:lnTo>
                  <a:lnTo>
                    <a:pt x="488" y="3338"/>
                  </a:lnTo>
                  <a:lnTo>
                    <a:pt x="538" y="3396"/>
                  </a:lnTo>
                  <a:lnTo>
                    <a:pt x="592" y="3452"/>
                  </a:lnTo>
                  <a:lnTo>
                    <a:pt x="592" y="3452"/>
                  </a:lnTo>
                  <a:lnTo>
                    <a:pt x="628" y="3486"/>
                  </a:lnTo>
                  <a:lnTo>
                    <a:pt x="664" y="3522"/>
                  </a:lnTo>
                  <a:lnTo>
                    <a:pt x="702" y="3554"/>
                  </a:lnTo>
                  <a:lnTo>
                    <a:pt x="740" y="3586"/>
                  </a:lnTo>
                  <a:lnTo>
                    <a:pt x="780" y="3618"/>
                  </a:lnTo>
                  <a:lnTo>
                    <a:pt x="820" y="3648"/>
                  </a:lnTo>
                  <a:lnTo>
                    <a:pt x="860" y="3676"/>
                  </a:lnTo>
                  <a:lnTo>
                    <a:pt x="900" y="3704"/>
                  </a:lnTo>
                  <a:lnTo>
                    <a:pt x="942" y="3732"/>
                  </a:lnTo>
                  <a:lnTo>
                    <a:pt x="984" y="3758"/>
                  </a:lnTo>
                  <a:lnTo>
                    <a:pt x="1026" y="3782"/>
                  </a:lnTo>
                  <a:lnTo>
                    <a:pt x="1070" y="3806"/>
                  </a:lnTo>
                  <a:lnTo>
                    <a:pt x="1114" y="3828"/>
                  </a:lnTo>
                  <a:lnTo>
                    <a:pt x="1158" y="3850"/>
                  </a:lnTo>
                  <a:lnTo>
                    <a:pt x="1202" y="3870"/>
                  </a:lnTo>
                  <a:lnTo>
                    <a:pt x="1248" y="3890"/>
                  </a:lnTo>
                  <a:lnTo>
                    <a:pt x="1292" y="3908"/>
                  </a:lnTo>
                  <a:lnTo>
                    <a:pt x="1338" y="3926"/>
                  </a:lnTo>
                  <a:lnTo>
                    <a:pt x="1386" y="3942"/>
                  </a:lnTo>
                  <a:lnTo>
                    <a:pt x="1432" y="3956"/>
                  </a:lnTo>
                  <a:lnTo>
                    <a:pt x="1480" y="3970"/>
                  </a:lnTo>
                  <a:lnTo>
                    <a:pt x="1528" y="3982"/>
                  </a:lnTo>
                  <a:lnTo>
                    <a:pt x="1576" y="3994"/>
                  </a:lnTo>
                  <a:lnTo>
                    <a:pt x="1624" y="4004"/>
                  </a:lnTo>
                  <a:lnTo>
                    <a:pt x="1672" y="4014"/>
                  </a:lnTo>
                  <a:lnTo>
                    <a:pt x="1722" y="4020"/>
                  </a:lnTo>
                  <a:lnTo>
                    <a:pt x="1772" y="4028"/>
                  </a:lnTo>
                  <a:lnTo>
                    <a:pt x="1820" y="4034"/>
                  </a:lnTo>
                  <a:lnTo>
                    <a:pt x="1870" y="4038"/>
                  </a:lnTo>
                  <a:lnTo>
                    <a:pt x="1920" y="4040"/>
                  </a:lnTo>
                  <a:lnTo>
                    <a:pt x="1972" y="4042"/>
                  </a:lnTo>
                  <a:lnTo>
                    <a:pt x="2022" y="4042"/>
                  </a:lnTo>
                  <a:lnTo>
                    <a:pt x="2022" y="4042"/>
                  </a:lnTo>
                  <a:lnTo>
                    <a:pt x="2104" y="4042"/>
                  </a:lnTo>
                  <a:lnTo>
                    <a:pt x="2188" y="4036"/>
                  </a:lnTo>
                  <a:lnTo>
                    <a:pt x="2270" y="4028"/>
                  </a:lnTo>
                  <a:lnTo>
                    <a:pt x="2352" y="4016"/>
                  </a:lnTo>
                  <a:lnTo>
                    <a:pt x="2432" y="4000"/>
                  </a:lnTo>
                  <a:lnTo>
                    <a:pt x="2512" y="3982"/>
                  </a:lnTo>
                  <a:lnTo>
                    <a:pt x="2592" y="3960"/>
                  </a:lnTo>
                  <a:lnTo>
                    <a:pt x="2670" y="3936"/>
                  </a:lnTo>
                  <a:lnTo>
                    <a:pt x="2748" y="3908"/>
                  </a:lnTo>
                  <a:lnTo>
                    <a:pt x="2824" y="3876"/>
                  </a:lnTo>
                  <a:lnTo>
                    <a:pt x="2900" y="3842"/>
                  </a:lnTo>
                  <a:lnTo>
                    <a:pt x="2974" y="3806"/>
                  </a:lnTo>
                  <a:lnTo>
                    <a:pt x="3046" y="3766"/>
                  </a:lnTo>
                  <a:lnTo>
                    <a:pt x="3116" y="3722"/>
                  </a:lnTo>
                  <a:lnTo>
                    <a:pt x="3184" y="3676"/>
                  </a:lnTo>
                  <a:lnTo>
                    <a:pt x="3250" y="3628"/>
                  </a:lnTo>
                  <a:lnTo>
                    <a:pt x="3288" y="3600"/>
                  </a:lnTo>
                  <a:lnTo>
                    <a:pt x="3288" y="3804"/>
                  </a:lnTo>
                  <a:lnTo>
                    <a:pt x="3288" y="3804"/>
                  </a:lnTo>
                  <a:lnTo>
                    <a:pt x="3290" y="3824"/>
                  </a:lnTo>
                  <a:lnTo>
                    <a:pt x="3296" y="3842"/>
                  </a:lnTo>
                  <a:lnTo>
                    <a:pt x="3304" y="3860"/>
                  </a:lnTo>
                  <a:lnTo>
                    <a:pt x="3316" y="3874"/>
                  </a:lnTo>
                  <a:lnTo>
                    <a:pt x="3332" y="3886"/>
                  </a:lnTo>
                  <a:lnTo>
                    <a:pt x="3348" y="3896"/>
                  </a:lnTo>
                  <a:lnTo>
                    <a:pt x="3368" y="3902"/>
                  </a:lnTo>
                  <a:lnTo>
                    <a:pt x="3388" y="3904"/>
                  </a:lnTo>
                  <a:lnTo>
                    <a:pt x="3388" y="3904"/>
                  </a:lnTo>
                  <a:close/>
                  <a:moveTo>
                    <a:pt x="4010" y="1658"/>
                  </a:moveTo>
                  <a:lnTo>
                    <a:pt x="4010" y="1658"/>
                  </a:lnTo>
                  <a:lnTo>
                    <a:pt x="3994" y="1584"/>
                  </a:lnTo>
                  <a:lnTo>
                    <a:pt x="3978" y="1508"/>
                  </a:lnTo>
                  <a:lnTo>
                    <a:pt x="3956" y="1434"/>
                  </a:lnTo>
                  <a:lnTo>
                    <a:pt x="3932" y="1362"/>
                  </a:lnTo>
                  <a:lnTo>
                    <a:pt x="3906" y="1290"/>
                  </a:lnTo>
                  <a:lnTo>
                    <a:pt x="3878" y="1220"/>
                  </a:lnTo>
                  <a:lnTo>
                    <a:pt x="3846" y="1150"/>
                  </a:lnTo>
                  <a:lnTo>
                    <a:pt x="3812" y="1082"/>
                  </a:lnTo>
                  <a:lnTo>
                    <a:pt x="3776" y="1016"/>
                  </a:lnTo>
                  <a:lnTo>
                    <a:pt x="3738" y="950"/>
                  </a:lnTo>
                  <a:lnTo>
                    <a:pt x="3696" y="888"/>
                  </a:lnTo>
                  <a:lnTo>
                    <a:pt x="3652" y="824"/>
                  </a:lnTo>
                  <a:lnTo>
                    <a:pt x="3606" y="764"/>
                  </a:lnTo>
                  <a:lnTo>
                    <a:pt x="3556" y="706"/>
                  </a:lnTo>
                  <a:lnTo>
                    <a:pt x="3506" y="648"/>
                  </a:lnTo>
                  <a:lnTo>
                    <a:pt x="3452" y="592"/>
                  </a:lnTo>
                  <a:lnTo>
                    <a:pt x="3452" y="592"/>
                  </a:lnTo>
                  <a:lnTo>
                    <a:pt x="3416" y="556"/>
                  </a:lnTo>
                  <a:lnTo>
                    <a:pt x="3378" y="522"/>
                  </a:lnTo>
                  <a:lnTo>
                    <a:pt x="3342" y="490"/>
                  </a:lnTo>
                  <a:lnTo>
                    <a:pt x="3302" y="458"/>
                  </a:lnTo>
                  <a:lnTo>
                    <a:pt x="3264" y="426"/>
                  </a:lnTo>
                  <a:lnTo>
                    <a:pt x="3224" y="396"/>
                  </a:lnTo>
                  <a:lnTo>
                    <a:pt x="3184" y="366"/>
                  </a:lnTo>
                  <a:lnTo>
                    <a:pt x="3144" y="338"/>
                  </a:lnTo>
                  <a:lnTo>
                    <a:pt x="3102" y="312"/>
                  </a:lnTo>
                  <a:lnTo>
                    <a:pt x="3060" y="286"/>
                  </a:lnTo>
                  <a:lnTo>
                    <a:pt x="3018" y="262"/>
                  </a:lnTo>
                  <a:lnTo>
                    <a:pt x="2974" y="238"/>
                  </a:lnTo>
                  <a:lnTo>
                    <a:pt x="2930" y="214"/>
                  </a:lnTo>
                  <a:lnTo>
                    <a:pt x="2886" y="194"/>
                  </a:lnTo>
                  <a:lnTo>
                    <a:pt x="2842" y="172"/>
                  </a:lnTo>
                  <a:lnTo>
                    <a:pt x="2796" y="154"/>
                  </a:lnTo>
                  <a:lnTo>
                    <a:pt x="2750" y="136"/>
                  </a:lnTo>
                  <a:lnTo>
                    <a:pt x="2704" y="118"/>
                  </a:lnTo>
                  <a:lnTo>
                    <a:pt x="2658" y="102"/>
                  </a:lnTo>
                  <a:lnTo>
                    <a:pt x="2612" y="88"/>
                  </a:lnTo>
                  <a:lnTo>
                    <a:pt x="2564" y="74"/>
                  </a:lnTo>
                  <a:lnTo>
                    <a:pt x="2516" y="62"/>
                  </a:lnTo>
                  <a:lnTo>
                    <a:pt x="2468" y="50"/>
                  </a:lnTo>
                  <a:lnTo>
                    <a:pt x="2420" y="40"/>
                  </a:lnTo>
                  <a:lnTo>
                    <a:pt x="2370" y="30"/>
                  </a:lnTo>
                  <a:lnTo>
                    <a:pt x="2322" y="22"/>
                  </a:lnTo>
                  <a:lnTo>
                    <a:pt x="2272" y="16"/>
                  </a:lnTo>
                  <a:lnTo>
                    <a:pt x="2222" y="10"/>
                  </a:lnTo>
                  <a:lnTo>
                    <a:pt x="2172" y="6"/>
                  </a:lnTo>
                  <a:lnTo>
                    <a:pt x="2122" y="4"/>
                  </a:lnTo>
                  <a:lnTo>
                    <a:pt x="2072" y="2"/>
                  </a:lnTo>
                  <a:lnTo>
                    <a:pt x="2022" y="0"/>
                  </a:lnTo>
                  <a:lnTo>
                    <a:pt x="2022" y="0"/>
                  </a:lnTo>
                  <a:lnTo>
                    <a:pt x="1938" y="2"/>
                  </a:lnTo>
                  <a:lnTo>
                    <a:pt x="1854" y="8"/>
                  </a:lnTo>
                  <a:lnTo>
                    <a:pt x="1772" y="16"/>
                  </a:lnTo>
                  <a:lnTo>
                    <a:pt x="1690" y="28"/>
                  </a:lnTo>
                  <a:lnTo>
                    <a:pt x="1608" y="42"/>
                  </a:lnTo>
                  <a:lnTo>
                    <a:pt x="1528" y="60"/>
                  </a:lnTo>
                  <a:lnTo>
                    <a:pt x="1450" y="82"/>
                  </a:lnTo>
                  <a:lnTo>
                    <a:pt x="1370" y="106"/>
                  </a:lnTo>
                  <a:lnTo>
                    <a:pt x="1294" y="134"/>
                  </a:lnTo>
                  <a:lnTo>
                    <a:pt x="1218" y="166"/>
                  </a:lnTo>
                  <a:lnTo>
                    <a:pt x="1144" y="200"/>
                  </a:lnTo>
                  <a:lnTo>
                    <a:pt x="1070" y="236"/>
                  </a:lnTo>
                  <a:lnTo>
                    <a:pt x="1000" y="276"/>
                  </a:lnTo>
                  <a:lnTo>
                    <a:pt x="928" y="320"/>
                  </a:lnTo>
                  <a:lnTo>
                    <a:pt x="860" y="366"/>
                  </a:lnTo>
                  <a:lnTo>
                    <a:pt x="794" y="416"/>
                  </a:lnTo>
                  <a:lnTo>
                    <a:pt x="756" y="444"/>
                  </a:lnTo>
                  <a:lnTo>
                    <a:pt x="756" y="240"/>
                  </a:lnTo>
                  <a:lnTo>
                    <a:pt x="756" y="240"/>
                  </a:lnTo>
                  <a:lnTo>
                    <a:pt x="754" y="220"/>
                  </a:lnTo>
                  <a:lnTo>
                    <a:pt x="748" y="200"/>
                  </a:lnTo>
                  <a:lnTo>
                    <a:pt x="738" y="184"/>
                  </a:lnTo>
                  <a:lnTo>
                    <a:pt x="726" y="170"/>
                  </a:lnTo>
                  <a:lnTo>
                    <a:pt x="712" y="156"/>
                  </a:lnTo>
                  <a:lnTo>
                    <a:pt x="696" y="148"/>
                  </a:lnTo>
                  <a:lnTo>
                    <a:pt x="676" y="142"/>
                  </a:lnTo>
                  <a:lnTo>
                    <a:pt x="656" y="140"/>
                  </a:lnTo>
                  <a:lnTo>
                    <a:pt x="656" y="140"/>
                  </a:lnTo>
                  <a:lnTo>
                    <a:pt x="636" y="142"/>
                  </a:lnTo>
                  <a:lnTo>
                    <a:pt x="618" y="148"/>
                  </a:lnTo>
                  <a:lnTo>
                    <a:pt x="600" y="156"/>
                  </a:lnTo>
                  <a:lnTo>
                    <a:pt x="586" y="170"/>
                  </a:lnTo>
                  <a:lnTo>
                    <a:pt x="574" y="184"/>
                  </a:lnTo>
                  <a:lnTo>
                    <a:pt x="564" y="200"/>
                  </a:lnTo>
                  <a:lnTo>
                    <a:pt x="558" y="220"/>
                  </a:lnTo>
                  <a:lnTo>
                    <a:pt x="556" y="240"/>
                  </a:lnTo>
                  <a:lnTo>
                    <a:pt x="556" y="658"/>
                  </a:lnTo>
                  <a:lnTo>
                    <a:pt x="556" y="658"/>
                  </a:lnTo>
                  <a:lnTo>
                    <a:pt x="558" y="678"/>
                  </a:lnTo>
                  <a:lnTo>
                    <a:pt x="564" y="698"/>
                  </a:lnTo>
                  <a:lnTo>
                    <a:pt x="574" y="716"/>
                  </a:lnTo>
                  <a:lnTo>
                    <a:pt x="588" y="734"/>
                  </a:lnTo>
                  <a:lnTo>
                    <a:pt x="594" y="740"/>
                  </a:lnTo>
                  <a:lnTo>
                    <a:pt x="594" y="740"/>
                  </a:lnTo>
                  <a:lnTo>
                    <a:pt x="610" y="752"/>
                  </a:lnTo>
                  <a:lnTo>
                    <a:pt x="628" y="762"/>
                  </a:lnTo>
                  <a:lnTo>
                    <a:pt x="648" y="766"/>
                  </a:lnTo>
                  <a:lnTo>
                    <a:pt x="668" y="768"/>
                  </a:lnTo>
                  <a:lnTo>
                    <a:pt x="1086" y="768"/>
                  </a:lnTo>
                  <a:lnTo>
                    <a:pt x="1086" y="768"/>
                  </a:lnTo>
                  <a:lnTo>
                    <a:pt x="1106" y="766"/>
                  </a:lnTo>
                  <a:lnTo>
                    <a:pt x="1124" y="760"/>
                  </a:lnTo>
                  <a:lnTo>
                    <a:pt x="1142" y="752"/>
                  </a:lnTo>
                  <a:lnTo>
                    <a:pt x="1156" y="738"/>
                  </a:lnTo>
                  <a:lnTo>
                    <a:pt x="1168" y="724"/>
                  </a:lnTo>
                  <a:lnTo>
                    <a:pt x="1178" y="708"/>
                  </a:lnTo>
                  <a:lnTo>
                    <a:pt x="1182" y="688"/>
                  </a:lnTo>
                  <a:lnTo>
                    <a:pt x="1184" y="668"/>
                  </a:lnTo>
                  <a:lnTo>
                    <a:pt x="1184" y="668"/>
                  </a:lnTo>
                  <a:lnTo>
                    <a:pt x="1182" y="648"/>
                  </a:lnTo>
                  <a:lnTo>
                    <a:pt x="1178" y="630"/>
                  </a:lnTo>
                  <a:lnTo>
                    <a:pt x="1168" y="612"/>
                  </a:lnTo>
                  <a:lnTo>
                    <a:pt x="1156" y="598"/>
                  </a:lnTo>
                  <a:lnTo>
                    <a:pt x="1142" y="586"/>
                  </a:lnTo>
                  <a:lnTo>
                    <a:pt x="1124" y="576"/>
                  </a:lnTo>
                  <a:lnTo>
                    <a:pt x="1106" y="570"/>
                  </a:lnTo>
                  <a:lnTo>
                    <a:pt x="1086" y="568"/>
                  </a:lnTo>
                  <a:lnTo>
                    <a:pt x="920" y="568"/>
                  </a:lnTo>
                  <a:lnTo>
                    <a:pt x="978" y="526"/>
                  </a:lnTo>
                  <a:lnTo>
                    <a:pt x="978" y="526"/>
                  </a:lnTo>
                  <a:lnTo>
                    <a:pt x="1036" y="488"/>
                  </a:lnTo>
                  <a:lnTo>
                    <a:pt x="1096" y="452"/>
                  </a:lnTo>
                  <a:lnTo>
                    <a:pt x="1156" y="418"/>
                  </a:lnTo>
                  <a:lnTo>
                    <a:pt x="1218" y="386"/>
                  </a:lnTo>
                  <a:lnTo>
                    <a:pt x="1280" y="356"/>
                  </a:lnTo>
                  <a:lnTo>
                    <a:pt x="1344" y="330"/>
                  </a:lnTo>
                  <a:lnTo>
                    <a:pt x="1408" y="306"/>
                  </a:lnTo>
                  <a:lnTo>
                    <a:pt x="1474" y="284"/>
                  </a:lnTo>
                  <a:lnTo>
                    <a:pt x="1540" y="264"/>
                  </a:lnTo>
                  <a:lnTo>
                    <a:pt x="1606" y="246"/>
                  </a:lnTo>
                  <a:lnTo>
                    <a:pt x="1674" y="232"/>
                  </a:lnTo>
                  <a:lnTo>
                    <a:pt x="1742" y="220"/>
                  </a:lnTo>
                  <a:lnTo>
                    <a:pt x="1812" y="212"/>
                  </a:lnTo>
                  <a:lnTo>
                    <a:pt x="1882" y="206"/>
                  </a:lnTo>
                  <a:lnTo>
                    <a:pt x="1952" y="202"/>
                  </a:lnTo>
                  <a:lnTo>
                    <a:pt x="2022" y="200"/>
                  </a:lnTo>
                  <a:lnTo>
                    <a:pt x="2022" y="200"/>
                  </a:lnTo>
                  <a:lnTo>
                    <a:pt x="2112" y="202"/>
                  </a:lnTo>
                  <a:lnTo>
                    <a:pt x="2204" y="208"/>
                  </a:lnTo>
                  <a:lnTo>
                    <a:pt x="2292" y="220"/>
                  </a:lnTo>
                  <a:lnTo>
                    <a:pt x="2380" y="234"/>
                  </a:lnTo>
                  <a:lnTo>
                    <a:pt x="2468" y="254"/>
                  </a:lnTo>
                  <a:lnTo>
                    <a:pt x="2554" y="278"/>
                  </a:lnTo>
                  <a:lnTo>
                    <a:pt x="2638" y="306"/>
                  </a:lnTo>
                  <a:lnTo>
                    <a:pt x="2720" y="338"/>
                  </a:lnTo>
                  <a:lnTo>
                    <a:pt x="2802" y="374"/>
                  </a:lnTo>
                  <a:lnTo>
                    <a:pt x="2880" y="414"/>
                  </a:lnTo>
                  <a:lnTo>
                    <a:pt x="2958" y="456"/>
                  </a:lnTo>
                  <a:lnTo>
                    <a:pt x="3032" y="504"/>
                  </a:lnTo>
                  <a:lnTo>
                    <a:pt x="3106" y="556"/>
                  </a:lnTo>
                  <a:lnTo>
                    <a:pt x="3176" y="612"/>
                  </a:lnTo>
                  <a:lnTo>
                    <a:pt x="3244" y="670"/>
                  </a:lnTo>
                  <a:lnTo>
                    <a:pt x="3310" y="732"/>
                  </a:lnTo>
                  <a:lnTo>
                    <a:pt x="3310" y="732"/>
                  </a:lnTo>
                  <a:lnTo>
                    <a:pt x="3360" y="784"/>
                  </a:lnTo>
                  <a:lnTo>
                    <a:pt x="3406" y="836"/>
                  </a:lnTo>
                  <a:lnTo>
                    <a:pt x="3450" y="890"/>
                  </a:lnTo>
                  <a:lnTo>
                    <a:pt x="3492" y="944"/>
                  </a:lnTo>
                  <a:lnTo>
                    <a:pt x="3532" y="1000"/>
                  </a:lnTo>
                  <a:lnTo>
                    <a:pt x="3570" y="1058"/>
                  </a:lnTo>
                  <a:lnTo>
                    <a:pt x="3604" y="1116"/>
                  </a:lnTo>
                  <a:lnTo>
                    <a:pt x="3638" y="1174"/>
                  </a:lnTo>
                  <a:lnTo>
                    <a:pt x="3668" y="1236"/>
                  </a:lnTo>
                  <a:lnTo>
                    <a:pt x="3696" y="1296"/>
                  </a:lnTo>
                  <a:lnTo>
                    <a:pt x="3722" y="1358"/>
                  </a:lnTo>
                  <a:lnTo>
                    <a:pt x="3744" y="1422"/>
                  </a:lnTo>
                  <a:lnTo>
                    <a:pt x="3766" y="1486"/>
                  </a:lnTo>
                  <a:lnTo>
                    <a:pt x="3784" y="1550"/>
                  </a:lnTo>
                  <a:lnTo>
                    <a:pt x="3800" y="1616"/>
                  </a:lnTo>
                  <a:lnTo>
                    <a:pt x="3814" y="1680"/>
                  </a:lnTo>
                  <a:lnTo>
                    <a:pt x="3826" y="1746"/>
                  </a:lnTo>
                  <a:lnTo>
                    <a:pt x="3834" y="1812"/>
                  </a:lnTo>
                  <a:lnTo>
                    <a:pt x="3840" y="1880"/>
                  </a:lnTo>
                  <a:lnTo>
                    <a:pt x="3844" y="1946"/>
                  </a:lnTo>
                  <a:lnTo>
                    <a:pt x="3846" y="2014"/>
                  </a:lnTo>
                  <a:lnTo>
                    <a:pt x="3844" y="2082"/>
                  </a:lnTo>
                  <a:lnTo>
                    <a:pt x="3842" y="2148"/>
                  </a:lnTo>
                  <a:lnTo>
                    <a:pt x="3836" y="2216"/>
                  </a:lnTo>
                  <a:lnTo>
                    <a:pt x="3826" y="2284"/>
                  </a:lnTo>
                  <a:lnTo>
                    <a:pt x="3816" y="2350"/>
                  </a:lnTo>
                  <a:lnTo>
                    <a:pt x="3802" y="2418"/>
                  </a:lnTo>
                  <a:lnTo>
                    <a:pt x="3786" y="2484"/>
                  </a:lnTo>
                  <a:lnTo>
                    <a:pt x="3766" y="2552"/>
                  </a:lnTo>
                  <a:lnTo>
                    <a:pt x="3744" y="2618"/>
                  </a:lnTo>
                  <a:lnTo>
                    <a:pt x="3720" y="2682"/>
                  </a:lnTo>
                  <a:lnTo>
                    <a:pt x="3694" y="2748"/>
                  </a:lnTo>
                  <a:lnTo>
                    <a:pt x="3694" y="2748"/>
                  </a:lnTo>
                  <a:lnTo>
                    <a:pt x="3688" y="2766"/>
                  </a:lnTo>
                  <a:lnTo>
                    <a:pt x="3686" y="2786"/>
                  </a:lnTo>
                  <a:lnTo>
                    <a:pt x="3688" y="2806"/>
                  </a:lnTo>
                  <a:lnTo>
                    <a:pt x="3692" y="2824"/>
                  </a:lnTo>
                  <a:lnTo>
                    <a:pt x="3692" y="2824"/>
                  </a:lnTo>
                  <a:lnTo>
                    <a:pt x="3702" y="2842"/>
                  </a:lnTo>
                  <a:lnTo>
                    <a:pt x="3714" y="2856"/>
                  </a:lnTo>
                  <a:lnTo>
                    <a:pt x="3728" y="2870"/>
                  </a:lnTo>
                  <a:lnTo>
                    <a:pt x="3746" y="2880"/>
                  </a:lnTo>
                  <a:lnTo>
                    <a:pt x="3746" y="2880"/>
                  </a:lnTo>
                  <a:lnTo>
                    <a:pt x="3764" y="2884"/>
                  </a:lnTo>
                  <a:lnTo>
                    <a:pt x="3784" y="2886"/>
                  </a:lnTo>
                  <a:lnTo>
                    <a:pt x="3804" y="2884"/>
                  </a:lnTo>
                  <a:lnTo>
                    <a:pt x="3822" y="2880"/>
                  </a:lnTo>
                  <a:lnTo>
                    <a:pt x="3838" y="2870"/>
                  </a:lnTo>
                  <a:lnTo>
                    <a:pt x="3854" y="2858"/>
                  </a:lnTo>
                  <a:lnTo>
                    <a:pt x="3866" y="2844"/>
                  </a:lnTo>
                  <a:lnTo>
                    <a:pt x="3876" y="2828"/>
                  </a:lnTo>
                  <a:lnTo>
                    <a:pt x="3876" y="2828"/>
                  </a:lnTo>
                  <a:lnTo>
                    <a:pt x="3906" y="2758"/>
                  </a:lnTo>
                  <a:lnTo>
                    <a:pt x="3930" y="2688"/>
                  </a:lnTo>
                  <a:lnTo>
                    <a:pt x="3954" y="2616"/>
                  </a:lnTo>
                  <a:lnTo>
                    <a:pt x="3974" y="2546"/>
                  </a:lnTo>
                  <a:lnTo>
                    <a:pt x="3992" y="2472"/>
                  </a:lnTo>
                  <a:lnTo>
                    <a:pt x="4008" y="2400"/>
                  </a:lnTo>
                  <a:lnTo>
                    <a:pt x="4020" y="2328"/>
                  </a:lnTo>
                  <a:lnTo>
                    <a:pt x="4030" y="2254"/>
                  </a:lnTo>
                  <a:lnTo>
                    <a:pt x="4038" y="2180"/>
                  </a:lnTo>
                  <a:lnTo>
                    <a:pt x="4042" y="2106"/>
                  </a:lnTo>
                  <a:lnTo>
                    <a:pt x="4044" y="2032"/>
                  </a:lnTo>
                  <a:lnTo>
                    <a:pt x="4042" y="1956"/>
                  </a:lnTo>
                  <a:lnTo>
                    <a:pt x="4038" y="1882"/>
                  </a:lnTo>
                  <a:lnTo>
                    <a:pt x="4032" y="1808"/>
                  </a:lnTo>
                  <a:lnTo>
                    <a:pt x="4022" y="1734"/>
                  </a:lnTo>
                  <a:lnTo>
                    <a:pt x="4010" y="1658"/>
                  </a:lnTo>
                  <a:lnTo>
                    <a:pt x="4010" y="1658"/>
                  </a:lnTo>
                  <a:close/>
                  <a:moveTo>
                    <a:pt x="2520" y="2348"/>
                  </a:moveTo>
                  <a:lnTo>
                    <a:pt x="2520" y="2348"/>
                  </a:lnTo>
                  <a:lnTo>
                    <a:pt x="2518" y="2320"/>
                  </a:lnTo>
                  <a:lnTo>
                    <a:pt x="2516" y="2292"/>
                  </a:lnTo>
                  <a:lnTo>
                    <a:pt x="2512" y="2264"/>
                  </a:lnTo>
                  <a:lnTo>
                    <a:pt x="2506" y="2236"/>
                  </a:lnTo>
                  <a:lnTo>
                    <a:pt x="2498" y="2210"/>
                  </a:lnTo>
                  <a:lnTo>
                    <a:pt x="2488" y="2184"/>
                  </a:lnTo>
                  <a:lnTo>
                    <a:pt x="2478" y="2160"/>
                  </a:lnTo>
                  <a:lnTo>
                    <a:pt x="2466" y="2136"/>
                  </a:lnTo>
                  <a:lnTo>
                    <a:pt x="2450" y="2112"/>
                  </a:lnTo>
                  <a:lnTo>
                    <a:pt x="2434" y="2090"/>
                  </a:lnTo>
                  <a:lnTo>
                    <a:pt x="2418" y="2068"/>
                  </a:lnTo>
                  <a:lnTo>
                    <a:pt x="2398" y="2046"/>
                  </a:lnTo>
                  <a:lnTo>
                    <a:pt x="2376" y="2026"/>
                  </a:lnTo>
                  <a:lnTo>
                    <a:pt x="2354" y="2006"/>
                  </a:lnTo>
                  <a:lnTo>
                    <a:pt x="2330" y="1988"/>
                  </a:lnTo>
                  <a:lnTo>
                    <a:pt x="2304" y="1970"/>
                  </a:lnTo>
                  <a:lnTo>
                    <a:pt x="2304" y="1970"/>
                  </a:lnTo>
                  <a:lnTo>
                    <a:pt x="2276" y="1952"/>
                  </a:lnTo>
                  <a:lnTo>
                    <a:pt x="2248" y="1936"/>
                  </a:lnTo>
                  <a:lnTo>
                    <a:pt x="2188" y="1906"/>
                  </a:lnTo>
                  <a:lnTo>
                    <a:pt x="2124" y="1876"/>
                  </a:lnTo>
                  <a:lnTo>
                    <a:pt x="2060" y="1850"/>
                  </a:lnTo>
                  <a:lnTo>
                    <a:pt x="2060" y="1850"/>
                  </a:lnTo>
                  <a:lnTo>
                    <a:pt x="1996" y="1822"/>
                  </a:lnTo>
                  <a:lnTo>
                    <a:pt x="1936" y="1794"/>
                  </a:lnTo>
                  <a:lnTo>
                    <a:pt x="1878" y="1764"/>
                  </a:lnTo>
                  <a:lnTo>
                    <a:pt x="1852" y="1748"/>
                  </a:lnTo>
                  <a:lnTo>
                    <a:pt x="1828" y="1732"/>
                  </a:lnTo>
                  <a:lnTo>
                    <a:pt x="1806" y="1716"/>
                  </a:lnTo>
                  <a:lnTo>
                    <a:pt x="1786" y="1696"/>
                  </a:lnTo>
                  <a:lnTo>
                    <a:pt x="1768" y="1678"/>
                  </a:lnTo>
                  <a:lnTo>
                    <a:pt x="1752" y="1656"/>
                  </a:lnTo>
                  <a:lnTo>
                    <a:pt x="1740" y="1634"/>
                  </a:lnTo>
                  <a:lnTo>
                    <a:pt x="1732" y="1612"/>
                  </a:lnTo>
                  <a:lnTo>
                    <a:pt x="1726" y="1586"/>
                  </a:lnTo>
                  <a:lnTo>
                    <a:pt x="1724" y="1558"/>
                  </a:lnTo>
                  <a:lnTo>
                    <a:pt x="1724" y="1558"/>
                  </a:lnTo>
                  <a:lnTo>
                    <a:pt x="1726" y="1530"/>
                  </a:lnTo>
                  <a:lnTo>
                    <a:pt x="1732" y="1504"/>
                  </a:lnTo>
                  <a:lnTo>
                    <a:pt x="1738" y="1480"/>
                  </a:lnTo>
                  <a:lnTo>
                    <a:pt x="1750" y="1458"/>
                  </a:lnTo>
                  <a:lnTo>
                    <a:pt x="1762" y="1436"/>
                  </a:lnTo>
                  <a:lnTo>
                    <a:pt x="1778" y="1418"/>
                  </a:lnTo>
                  <a:lnTo>
                    <a:pt x="1796" y="1400"/>
                  </a:lnTo>
                  <a:lnTo>
                    <a:pt x="1814" y="1384"/>
                  </a:lnTo>
                  <a:lnTo>
                    <a:pt x="1836" y="1370"/>
                  </a:lnTo>
                  <a:lnTo>
                    <a:pt x="1858" y="1358"/>
                  </a:lnTo>
                  <a:lnTo>
                    <a:pt x="1882" y="1348"/>
                  </a:lnTo>
                  <a:lnTo>
                    <a:pt x="1906" y="1340"/>
                  </a:lnTo>
                  <a:lnTo>
                    <a:pt x="1932" y="1334"/>
                  </a:lnTo>
                  <a:lnTo>
                    <a:pt x="1958" y="1328"/>
                  </a:lnTo>
                  <a:lnTo>
                    <a:pt x="1984" y="1326"/>
                  </a:lnTo>
                  <a:lnTo>
                    <a:pt x="2012" y="1324"/>
                  </a:lnTo>
                  <a:lnTo>
                    <a:pt x="2012" y="1324"/>
                  </a:lnTo>
                  <a:lnTo>
                    <a:pt x="2052" y="1326"/>
                  </a:lnTo>
                  <a:lnTo>
                    <a:pt x="2090" y="1332"/>
                  </a:lnTo>
                  <a:lnTo>
                    <a:pt x="2130" y="1340"/>
                  </a:lnTo>
                  <a:lnTo>
                    <a:pt x="2168" y="1354"/>
                  </a:lnTo>
                  <a:lnTo>
                    <a:pt x="2206" y="1370"/>
                  </a:lnTo>
                  <a:lnTo>
                    <a:pt x="2242" y="1388"/>
                  </a:lnTo>
                  <a:lnTo>
                    <a:pt x="2278" y="1412"/>
                  </a:lnTo>
                  <a:lnTo>
                    <a:pt x="2312" y="1438"/>
                  </a:lnTo>
                  <a:lnTo>
                    <a:pt x="2444" y="1274"/>
                  </a:lnTo>
                  <a:lnTo>
                    <a:pt x="2444" y="1274"/>
                  </a:lnTo>
                  <a:lnTo>
                    <a:pt x="2406" y="1244"/>
                  </a:lnTo>
                  <a:lnTo>
                    <a:pt x="2368" y="1218"/>
                  </a:lnTo>
                  <a:lnTo>
                    <a:pt x="2328" y="1196"/>
                  </a:lnTo>
                  <a:lnTo>
                    <a:pt x="2288" y="1174"/>
                  </a:lnTo>
                  <a:lnTo>
                    <a:pt x="2246" y="1156"/>
                  </a:lnTo>
                  <a:lnTo>
                    <a:pt x="2204" y="1142"/>
                  </a:lnTo>
                  <a:lnTo>
                    <a:pt x="2160" y="1130"/>
                  </a:lnTo>
                  <a:lnTo>
                    <a:pt x="2116" y="1122"/>
                  </a:lnTo>
                  <a:lnTo>
                    <a:pt x="2110" y="1120"/>
                  </a:lnTo>
                  <a:lnTo>
                    <a:pt x="2110" y="858"/>
                  </a:lnTo>
                  <a:lnTo>
                    <a:pt x="1896" y="858"/>
                  </a:lnTo>
                  <a:lnTo>
                    <a:pt x="1896" y="1122"/>
                  </a:lnTo>
                  <a:lnTo>
                    <a:pt x="1890" y="1124"/>
                  </a:lnTo>
                  <a:lnTo>
                    <a:pt x="1890" y="1124"/>
                  </a:lnTo>
                  <a:lnTo>
                    <a:pt x="1848" y="1132"/>
                  </a:lnTo>
                  <a:lnTo>
                    <a:pt x="1808" y="1146"/>
                  </a:lnTo>
                  <a:lnTo>
                    <a:pt x="1768" y="1160"/>
                  </a:lnTo>
                  <a:lnTo>
                    <a:pt x="1732" y="1178"/>
                  </a:lnTo>
                  <a:lnTo>
                    <a:pt x="1698" y="1200"/>
                  </a:lnTo>
                  <a:lnTo>
                    <a:pt x="1666" y="1222"/>
                  </a:lnTo>
                  <a:lnTo>
                    <a:pt x="1636" y="1248"/>
                  </a:lnTo>
                  <a:lnTo>
                    <a:pt x="1608" y="1274"/>
                  </a:lnTo>
                  <a:lnTo>
                    <a:pt x="1584" y="1304"/>
                  </a:lnTo>
                  <a:lnTo>
                    <a:pt x="1562" y="1336"/>
                  </a:lnTo>
                  <a:lnTo>
                    <a:pt x="1544" y="1368"/>
                  </a:lnTo>
                  <a:lnTo>
                    <a:pt x="1528" y="1402"/>
                  </a:lnTo>
                  <a:lnTo>
                    <a:pt x="1516" y="1438"/>
                  </a:lnTo>
                  <a:lnTo>
                    <a:pt x="1506" y="1474"/>
                  </a:lnTo>
                  <a:lnTo>
                    <a:pt x="1502" y="1512"/>
                  </a:lnTo>
                  <a:lnTo>
                    <a:pt x="1500" y="1552"/>
                  </a:lnTo>
                  <a:lnTo>
                    <a:pt x="1500" y="1552"/>
                  </a:lnTo>
                  <a:lnTo>
                    <a:pt x="1500" y="1580"/>
                  </a:lnTo>
                  <a:lnTo>
                    <a:pt x="1502" y="1606"/>
                  </a:lnTo>
                  <a:lnTo>
                    <a:pt x="1506" y="1634"/>
                  </a:lnTo>
                  <a:lnTo>
                    <a:pt x="1512" y="1660"/>
                  </a:lnTo>
                  <a:lnTo>
                    <a:pt x="1520" y="1684"/>
                  </a:lnTo>
                  <a:lnTo>
                    <a:pt x="1528" y="1708"/>
                  </a:lnTo>
                  <a:lnTo>
                    <a:pt x="1540" y="1732"/>
                  </a:lnTo>
                  <a:lnTo>
                    <a:pt x="1552" y="1756"/>
                  </a:lnTo>
                  <a:lnTo>
                    <a:pt x="1566" y="1778"/>
                  </a:lnTo>
                  <a:lnTo>
                    <a:pt x="1582" y="1800"/>
                  </a:lnTo>
                  <a:lnTo>
                    <a:pt x="1598" y="1820"/>
                  </a:lnTo>
                  <a:lnTo>
                    <a:pt x="1618" y="1840"/>
                  </a:lnTo>
                  <a:lnTo>
                    <a:pt x="1638" y="1860"/>
                  </a:lnTo>
                  <a:lnTo>
                    <a:pt x="1660" y="1880"/>
                  </a:lnTo>
                  <a:lnTo>
                    <a:pt x="1684" y="1898"/>
                  </a:lnTo>
                  <a:lnTo>
                    <a:pt x="1710" y="1916"/>
                  </a:lnTo>
                  <a:lnTo>
                    <a:pt x="1710" y="1916"/>
                  </a:lnTo>
                  <a:lnTo>
                    <a:pt x="1736" y="1932"/>
                  </a:lnTo>
                  <a:lnTo>
                    <a:pt x="1764" y="1948"/>
                  </a:lnTo>
                  <a:lnTo>
                    <a:pt x="1824" y="1978"/>
                  </a:lnTo>
                  <a:lnTo>
                    <a:pt x="1884" y="2004"/>
                  </a:lnTo>
                  <a:lnTo>
                    <a:pt x="1944" y="2030"/>
                  </a:lnTo>
                  <a:lnTo>
                    <a:pt x="1944" y="2030"/>
                  </a:lnTo>
                  <a:lnTo>
                    <a:pt x="2010" y="2058"/>
                  </a:lnTo>
                  <a:lnTo>
                    <a:pt x="2074" y="2086"/>
                  </a:lnTo>
                  <a:lnTo>
                    <a:pt x="2106" y="2102"/>
                  </a:lnTo>
                  <a:lnTo>
                    <a:pt x="2134" y="2118"/>
                  </a:lnTo>
                  <a:lnTo>
                    <a:pt x="2162" y="2134"/>
                  </a:lnTo>
                  <a:lnTo>
                    <a:pt x="2186" y="2152"/>
                  </a:lnTo>
                  <a:lnTo>
                    <a:pt x="2210" y="2172"/>
                  </a:lnTo>
                  <a:lnTo>
                    <a:pt x="2230" y="2192"/>
                  </a:lnTo>
                  <a:lnTo>
                    <a:pt x="2248" y="2214"/>
                  </a:lnTo>
                  <a:lnTo>
                    <a:pt x="2264" y="2238"/>
                  </a:lnTo>
                  <a:lnTo>
                    <a:pt x="2276" y="2264"/>
                  </a:lnTo>
                  <a:lnTo>
                    <a:pt x="2286" y="2292"/>
                  </a:lnTo>
                  <a:lnTo>
                    <a:pt x="2292" y="2322"/>
                  </a:lnTo>
                  <a:lnTo>
                    <a:pt x="2294" y="2356"/>
                  </a:lnTo>
                  <a:lnTo>
                    <a:pt x="2294" y="2356"/>
                  </a:lnTo>
                  <a:lnTo>
                    <a:pt x="2292" y="2384"/>
                  </a:lnTo>
                  <a:lnTo>
                    <a:pt x="2288" y="2410"/>
                  </a:lnTo>
                  <a:lnTo>
                    <a:pt x="2280" y="2434"/>
                  </a:lnTo>
                  <a:lnTo>
                    <a:pt x="2270" y="2460"/>
                  </a:lnTo>
                  <a:lnTo>
                    <a:pt x="2258" y="2482"/>
                  </a:lnTo>
                  <a:lnTo>
                    <a:pt x="2244" y="2504"/>
                  </a:lnTo>
                  <a:lnTo>
                    <a:pt x="2226" y="2524"/>
                  </a:lnTo>
                  <a:lnTo>
                    <a:pt x="2208" y="2542"/>
                  </a:lnTo>
                  <a:lnTo>
                    <a:pt x="2186" y="2558"/>
                  </a:lnTo>
                  <a:lnTo>
                    <a:pt x="2164" y="2574"/>
                  </a:lnTo>
                  <a:lnTo>
                    <a:pt x="2138" y="2586"/>
                  </a:lnTo>
                  <a:lnTo>
                    <a:pt x="2112" y="2596"/>
                  </a:lnTo>
                  <a:lnTo>
                    <a:pt x="2084" y="2606"/>
                  </a:lnTo>
                  <a:lnTo>
                    <a:pt x="2054" y="2612"/>
                  </a:lnTo>
                  <a:lnTo>
                    <a:pt x="2024" y="2616"/>
                  </a:lnTo>
                  <a:lnTo>
                    <a:pt x="1992" y="2616"/>
                  </a:lnTo>
                  <a:lnTo>
                    <a:pt x="1992" y="2616"/>
                  </a:lnTo>
                  <a:lnTo>
                    <a:pt x="1958" y="2616"/>
                  </a:lnTo>
                  <a:lnTo>
                    <a:pt x="1922" y="2612"/>
                  </a:lnTo>
                  <a:lnTo>
                    <a:pt x="1890" y="2606"/>
                  </a:lnTo>
                  <a:lnTo>
                    <a:pt x="1858" y="2596"/>
                  </a:lnTo>
                  <a:lnTo>
                    <a:pt x="1828" y="2586"/>
                  </a:lnTo>
                  <a:lnTo>
                    <a:pt x="1800" y="2576"/>
                  </a:lnTo>
                  <a:lnTo>
                    <a:pt x="1772" y="2562"/>
                  </a:lnTo>
                  <a:lnTo>
                    <a:pt x="1746" y="2546"/>
                  </a:lnTo>
                  <a:lnTo>
                    <a:pt x="1720" y="2532"/>
                  </a:lnTo>
                  <a:lnTo>
                    <a:pt x="1696" y="2514"/>
                  </a:lnTo>
                  <a:lnTo>
                    <a:pt x="1674" y="2496"/>
                  </a:lnTo>
                  <a:lnTo>
                    <a:pt x="1652" y="2478"/>
                  </a:lnTo>
                  <a:lnTo>
                    <a:pt x="1614" y="2440"/>
                  </a:lnTo>
                  <a:lnTo>
                    <a:pt x="1580" y="2404"/>
                  </a:lnTo>
                  <a:lnTo>
                    <a:pt x="1424" y="2556"/>
                  </a:lnTo>
                  <a:lnTo>
                    <a:pt x="1424" y="2556"/>
                  </a:lnTo>
                  <a:lnTo>
                    <a:pt x="1448" y="2584"/>
                  </a:lnTo>
                  <a:lnTo>
                    <a:pt x="1472" y="2608"/>
                  </a:lnTo>
                  <a:lnTo>
                    <a:pt x="1496" y="2632"/>
                  </a:lnTo>
                  <a:lnTo>
                    <a:pt x="1522" y="2656"/>
                  </a:lnTo>
                  <a:lnTo>
                    <a:pt x="1550" y="2678"/>
                  </a:lnTo>
                  <a:lnTo>
                    <a:pt x="1576" y="2698"/>
                  </a:lnTo>
                  <a:lnTo>
                    <a:pt x="1604" y="2716"/>
                  </a:lnTo>
                  <a:lnTo>
                    <a:pt x="1634" y="2734"/>
                  </a:lnTo>
                  <a:lnTo>
                    <a:pt x="1664" y="2750"/>
                  </a:lnTo>
                  <a:lnTo>
                    <a:pt x="1694" y="2764"/>
                  </a:lnTo>
                  <a:lnTo>
                    <a:pt x="1724" y="2776"/>
                  </a:lnTo>
                  <a:lnTo>
                    <a:pt x="1756" y="2788"/>
                  </a:lnTo>
                  <a:lnTo>
                    <a:pt x="1790" y="2798"/>
                  </a:lnTo>
                  <a:lnTo>
                    <a:pt x="1822" y="2808"/>
                  </a:lnTo>
                  <a:lnTo>
                    <a:pt x="1856" y="2814"/>
                  </a:lnTo>
                  <a:lnTo>
                    <a:pt x="1890" y="2820"/>
                  </a:lnTo>
                  <a:lnTo>
                    <a:pt x="1896" y="2822"/>
                  </a:lnTo>
                  <a:lnTo>
                    <a:pt x="1896" y="3082"/>
                  </a:lnTo>
                  <a:lnTo>
                    <a:pt x="2110" y="3082"/>
                  </a:lnTo>
                  <a:lnTo>
                    <a:pt x="2110" y="2822"/>
                  </a:lnTo>
                  <a:lnTo>
                    <a:pt x="2116" y="2820"/>
                  </a:lnTo>
                  <a:lnTo>
                    <a:pt x="2116" y="2820"/>
                  </a:lnTo>
                  <a:lnTo>
                    <a:pt x="2162" y="2810"/>
                  </a:lnTo>
                  <a:lnTo>
                    <a:pt x="2204" y="2796"/>
                  </a:lnTo>
                  <a:lnTo>
                    <a:pt x="2244" y="2780"/>
                  </a:lnTo>
                  <a:lnTo>
                    <a:pt x="2282" y="2762"/>
                  </a:lnTo>
                  <a:lnTo>
                    <a:pt x="2318" y="2740"/>
                  </a:lnTo>
                  <a:lnTo>
                    <a:pt x="2352" y="2714"/>
                  </a:lnTo>
                  <a:lnTo>
                    <a:pt x="2382" y="2688"/>
                  </a:lnTo>
                  <a:lnTo>
                    <a:pt x="2410" y="2658"/>
                  </a:lnTo>
                  <a:lnTo>
                    <a:pt x="2434" y="2626"/>
                  </a:lnTo>
                  <a:lnTo>
                    <a:pt x="2456" y="2592"/>
                  </a:lnTo>
                  <a:lnTo>
                    <a:pt x="2476" y="2556"/>
                  </a:lnTo>
                  <a:lnTo>
                    <a:pt x="2490" y="2518"/>
                  </a:lnTo>
                  <a:lnTo>
                    <a:pt x="2504" y="2478"/>
                  </a:lnTo>
                  <a:lnTo>
                    <a:pt x="2512" y="2436"/>
                  </a:lnTo>
                  <a:lnTo>
                    <a:pt x="2518" y="2394"/>
                  </a:lnTo>
                  <a:lnTo>
                    <a:pt x="2520" y="2348"/>
                  </a:lnTo>
                  <a:lnTo>
                    <a:pt x="2520" y="2348"/>
                  </a:lnTo>
                  <a:close/>
                </a:path>
              </a:pathLst>
            </a:custGeom>
            <a:solidFill>
              <a:schemeClr val="bg1"/>
            </a:solidFill>
            <a:ln>
              <a:noFill/>
            </a:ln>
            <a:extLst/>
          </p:spPr>
          <p:txBody>
            <a:bodyPr vert="horz" wrap="square" lIns="91440" tIns="45720" rIns="91440" bIns="324000" numCol="1" anchor="b"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pic>
        <p:nvPicPr>
          <p:cNvPr id="24" name="Immagine 23">
            <a:extLst>
              <a:ext uri="{FF2B5EF4-FFF2-40B4-BE49-F238E27FC236}">
                <a16:creationId xmlns:a16="http://schemas.microsoft.com/office/drawing/2014/main" xmlns="" id="{E35AC98E-1564-4A37-96F1-4B62F7152C5F}"/>
              </a:ext>
            </a:extLst>
          </p:cNvPr>
          <p:cNvPicPr>
            <a:picLocks noChangeAspect="1"/>
          </p:cNvPicPr>
          <p:nvPr/>
        </p:nvPicPr>
        <p:blipFill>
          <a:blip r:embed="rId3"/>
          <a:stretch>
            <a:fillRect/>
          </a:stretch>
        </p:blipFill>
        <p:spPr>
          <a:xfrm>
            <a:off x="70282" y="305534"/>
            <a:ext cx="3176291" cy="3298222"/>
          </a:xfrm>
          <a:prstGeom prst="rect">
            <a:avLst/>
          </a:prstGeom>
        </p:spPr>
      </p:pic>
    </p:spTree>
    <p:extLst>
      <p:ext uri="{BB962C8B-B14F-4D97-AF65-F5344CB8AC3E}">
        <p14:creationId xmlns:p14="http://schemas.microsoft.com/office/powerpoint/2010/main" val="385870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15">
            <a:extLst>
              <a:ext uri="{FF2B5EF4-FFF2-40B4-BE49-F238E27FC236}">
                <a16:creationId xmlns:a16="http://schemas.microsoft.com/office/drawing/2014/main" xmlns="" id="{EF4544F2-67CA-4503-9EF1-478ADB1D7C05}"/>
              </a:ext>
            </a:extLst>
          </p:cNvPr>
          <p:cNvSpPr/>
          <p:nvPr/>
        </p:nvSpPr>
        <p:spPr>
          <a:xfrm>
            <a:off x="-3492" y="0"/>
            <a:ext cx="3272350" cy="61086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Rectangle 37">
            <a:extLst>
              <a:ext uri="{FF2B5EF4-FFF2-40B4-BE49-F238E27FC236}">
                <a16:creationId xmlns:a16="http://schemas.microsoft.com/office/drawing/2014/main" xmlns="" id="{DE1AB767-34EF-4FD5-8EE0-11397AEF3E4A}"/>
              </a:ext>
            </a:extLst>
          </p:cNvPr>
          <p:cNvSpPr/>
          <p:nvPr/>
        </p:nvSpPr>
        <p:spPr>
          <a:xfrm>
            <a:off x="5333907" y="-33410"/>
            <a:ext cx="2301878" cy="6142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9" name="Rectangle 38">
            <a:extLst>
              <a:ext uri="{FF2B5EF4-FFF2-40B4-BE49-F238E27FC236}">
                <a16:creationId xmlns:a16="http://schemas.microsoft.com/office/drawing/2014/main" xmlns="" id="{63B80067-C2FE-4186-86DA-62B8A7C5404E}"/>
              </a:ext>
            </a:extLst>
          </p:cNvPr>
          <p:cNvSpPr/>
          <p:nvPr/>
        </p:nvSpPr>
        <p:spPr>
          <a:xfrm>
            <a:off x="7636389" y="-33410"/>
            <a:ext cx="2269217" cy="614210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xmlns="" id="{2541110F-4125-47D8-A2E9-773F1F26D309}"/>
              </a:ext>
            </a:extLst>
          </p:cNvPr>
          <p:cNvSpPr/>
          <p:nvPr/>
        </p:nvSpPr>
        <p:spPr>
          <a:xfrm>
            <a:off x="9905606" y="-33410"/>
            <a:ext cx="2301878" cy="61421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5" name="Rectangle 44">
            <a:extLst>
              <a:ext uri="{FF2B5EF4-FFF2-40B4-BE49-F238E27FC236}">
                <a16:creationId xmlns:a16="http://schemas.microsoft.com/office/drawing/2014/main" xmlns="" id="{32920C26-D071-4CDC-A14E-144930B651B5}"/>
              </a:ext>
            </a:extLst>
          </p:cNvPr>
          <p:cNvSpPr/>
          <p:nvPr/>
        </p:nvSpPr>
        <p:spPr>
          <a:xfrm>
            <a:off x="3035300" y="-33410"/>
            <a:ext cx="2301878" cy="6142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6" name="Picture 10">
            <a:extLst>
              <a:ext uri="{FF2B5EF4-FFF2-40B4-BE49-F238E27FC236}">
                <a16:creationId xmlns:a16="http://schemas.microsoft.com/office/drawing/2014/main" xmlns="" id="{87432FCF-63A3-4D54-BD78-C5B54352C25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56933" y="1771339"/>
            <a:ext cx="2040052" cy="2220681"/>
          </a:xfrm>
          <a:prstGeom prst="rect">
            <a:avLst/>
          </a:prstGeom>
          <a:ln>
            <a:solidFill>
              <a:schemeClr val="bg1"/>
            </a:solidFill>
          </a:ln>
        </p:spPr>
      </p:pic>
      <p:pic>
        <p:nvPicPr>
          <p:cNvPr id="7" name="Picture 3" descr="R:\North America\USA\Lowes\_Images\Store photos\2016-11-01_Lowe's, Quincy, MA\IMG_5164.JPG">
            <a:extLst>
              <a:ext uri="{FF2B5EF4-FFF2-40B4-BE49-F238E27FC236}">
                <a16:creationId xmlns:a16="http://schemas.microsoft.com/office/drawing/2014/main" xmlns="" id="{C6F8000A-ACD0-439D-BC28-BA66C7148ED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62881" y="1893623"/>
            <a:ext cx="2048894" cy="2731857"/>
          </a:xfrm>
          <a:prstGeom prst="rect">
            <a:avLst/>
          </a:prstGeom>
          <a:ln>
            <a:solidFill>
              <a:schemeClr val="bg1"/>
            </a:solidFill>
          </a:ln>
          <a:extLst>
            <a:ext uri="{909E8E84-426E-40dd-AFC4-6F175D3DCCD1}">
              <a14:hiddenFill xmlns:a14="http://schemas.microsoft.com/office/drawing/2010/main">
                <a:solidFill>
                  <a:srgbClr val="FFFFFF"/>
                </a:solidFill>
              </a14:hiddenFill>
            </a:ext>
          </a:extLst>
        </p:spPr>
      </p:pic>
      <p:pic>
        <p:nvPicPr>
          <p:cNvPr id="10" name="Picture 16">
            <a:extLst>
              <a:ext uri="{FF2B5EF4-FFF2-40B4-BE49-F238E27FC236}">
                <a16:creationId xmlns:a16="http://schemas.microsoft.com/office/drawing/2014/main" xmlns="" id="{DD27F20C-7E1E-4FA6-A798-CF587F02AA0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731601" y="4920343"/>
            <a:ext cx="2080173" cy="525472"/>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2">
            <a:extLst>
              <a:ext uri="{FF2B5EF4-FFF2-40B4-BE49-F238E27FC236}">
                <a16:creationId xmlns:a16="http://schemas.microsoft.com/office/drawing/2014/main" xmlns="" id="{2F2377E7-DB31-4C2B-9C41-24987D66604D}"/>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10269100" y="2956700"/>
            <a:ext cx="1586985" cy="1613132"/>
          </a:xfrm>
          <a:prstGeom prst="rect">
            <a:avLst/>
          </a:prstGeom>
          <a:ln>
            <a:solidFill>
              <a:schemeClr val="bg1"/>
            </a:solidFill>
          </a:ln>
          <a:extLst>
            <a:ext uri="{909E8E84-426E-40dd-AFC4-6F175D3DCCD1}">
              <a14:hiddenFill xmlns:a14="http://schemas.microsoft.com/office/drawing/2010/main">
                <a:solidFill>
                  <a:schemeClr val="accent1"/>
                </a:solidFill>
              </a14:hiddenFill>
            </a:ext>
          </a:extLst>
        </p:spPr>
      </p:pic>
      <p:sp>
        <p:nvSpPr>
          <p:cNvPr id="12" name="Freeform 30">
            <a:extLst>
              <a:ext uri="{FF2B5EF4-FFF2-40B4-BE49-F238E27FC236}">
                <a16:creationId xmlns:a16="http://schemas.microsoft.com/office/drawing/2014/main" xmlns="" id="{70D01263-0E41-4E57-A965-D8BDFBD793D5}"/>
              </a:ext>
            </a:extLst>
          </p:cNvPr>
          <p:cNvSpPr>
            <a:spLocks noEditPoints="1"/>
          </p:cNvSpPr>
          <p:nvPr/>
        </p:nvSpPr>
        <p:spPr bwMode="auto">
          <a:xfrm>
            <a:off x="3708385" y="185127"/>
            <a:ext cx="955709" cy="785724"/>
          </a:xfrm>
          <a:custGeom>
            <a:avLst/>
            <a:gdLst>
              <a:gd name="T0" fmla="*/ 4700 w 4734"/>
              <a:gd name="T1" fmla="*/ 1462 h 3892"/>
              <a:gd name="T2" fmla="*/ 4660 w 4734"/>
              <a:gd name="T3" fmla="*/ 1430 h 3892"/>
              <a:gd name="T4" fmla="*/ 4610 w 4734"/>
              <a:gd name="T5" fmla="*/ 1414 h 3892"/>
              <a:gd name="T6" fmla="*/ 3056 w 4734"/>
              <a:gd name="T7" fmla="*/ 104 h 3892"/>
              <a:gd name="T8" fmla="*/ 3036 w 4734"/>
              <a:gd name="T9" fmla="*/ 62 h 3892"/>
              <a:gd name="T10" fmla="*/ 2986 w 4734"/>
              <a:gd name="T11" fmla="*/ 16 h 3892"/>
              <a:gd name="T12" fmla="*/ 2918 w 4734"/>
              <a:gd name="T13" fmla="*/ 0 h 3892"/>
              <a:gd name="T14" fmla="*/ 1776 w 4734"/>
              <a:gd name="T15" fmla="*/ 2 h 3892"/>
              <a:gd name="T16" fmla="*/ 1714 w 4734"/>
              <a:gd name="T17" fmla="*/ 30 h 3892"/>
              <a:gd name="T18" fmla="*/ 1672 w 4734"/>
              <a:gd name="T19" fmla="*/ 82 h 3892"/>
              <a:gd name="T20" fmla="*/ 142 w 4734"/>
              <a:gd name="T21" fmla="*/ 1414 h 3892"/>
              <a:gd name="T22" fmla="*/ 108 w 4734"/>
              <a:gd name="T23" fmla="*/ 1418 h 3892"/>
              <a:gd name="T24" fmla="*/ 60 w 4734"/>
              <a:gd name="T25" fmla="*/ 1440 h 3892"/>
              <a:gd name="T26" fmla="*/ 24 w 4734"/>
              <a:gd name="T27" fmla="*/ 1476 h 3892"/>
              <a:gd name="T28" fmla="*/ 8 w 4734"/>
              <a:gd name="T29" fmla="*/ 1508 h 3892"/>
              <a:gd name="T30" fmla="*/ 0 w 4734"/>
              <a:gd name="T31" fmla="*/ 1560 h 3892"/>
              <a:gd name="T32" fmla="*/ 12 w 4734"/>
              <a:gd name="T33" fmla="*/ 1610 h 3892"/>
              <a:gd name="T34" fmla="*/ 950 w 4734"/>
              <a:gd name="T35" fmla="*/ 3824 h 3892"/>
              <a:gd name="T36" fmla="*/ 992 w 4734"/>
              <a:gd name="T37" fmla="*/ 3868 h 3892"/>
              <a:gd name="T38" fmla="*/ 1050 w 4734"/>
              <a:gd name="T39" fmla="*/ 3890 h 3892"/>
              <a:gd name="T40" fmla="*/ 3700 w 4734"/>
              <a:gd name="T41" fmla="*/ 3892 h 3892"/>
              <a:gd name="T42" fmla="*/ 3762 w 4734"/>
              <a:gd name="T43" fmla="*/ 3878 h 3892"/>
              <a:gd name="T44" fmla="*/ 3810 w 4734"/>
              <a:gd name="T45" fmla="*/ 3840 h 3892"/>
              <a:gd name="T46" fmla="*/ 4724 w 4734"/>
              <a:gd name="T47" fmla="*/ 1610 h 3892"/>
              <a:gd name="T48" fmla="*/ 4734 w 4734"/>
              <a:gd name="T49" fmla="*/ 1576 h 3892"/>
              <a:gd name="T50" fmla="*/ 4732 w 4734"/>
              <a:gd name="T51" fmla="*/ 1524 h 3892"/>
              <a:gd name="T52" fmla="*/ 4710 w 4734"/>
              <a:gd name="T53" fmla="*/ 1476 h 3892"/>
              <a:gd name="T54" fmla="*/ 2812 w 4734"/>
              <a:gd name="T55" fmla="*/ 284 h 3892"/>
              <a:gd name="T56" fmla="*/ 1908 w 4734"/>
              <a:gd name="T57" fmla="*/ 284 h 3892"/>
              <a:gd name="T58" fmla="*/ 1812 w 4734"/>
              <a:gd name="T59" fmla="*/ 2470 h 3892"/>
              <a:gd name="T60" fmla="*/ 3288 w 4734"/>
              <a:gd name="T61" fmla="*/ 2470 h 3892"/>
              <a:gd name="T62" fmla="*/ 3200 w 4734"/>
              <a:gd name="T63" fmla="*/ 2904 h 3892"/>
              <a:gd name="T64" fmla="*/ 2766 w 4734"/>
              <a:gd name="T65" fmla="*/ 3608 h 3892"/>
              <a:gd name="T66" fmla="*/ 2852 w 4734"/>
              <a:gd name="T67" fmla="*/ 3188 h 3892"/>
              <a:gd name="T68" fmla="*/ 1616 w 4734"/>
              <a:gd name="T69" fmla="*/ 2904 h 3892"/>
              <a:gd name="T70" fmla="*/ 1750 w 4734"/>
              <a:gd name="T71" fmla="*/ 2184 h 3892"/>
              <a:gd name="T72" fmla="*/ 3056 w 4734"/>
              <a:gd name="T73" fmla="*/ 2184 h 3892"/>
              <a:gd name="T74" fmla="*/ 1458 w 4734"/>
              <a:gd name="T75" fmla="*/ 2184 h 3892"/>
              <a:gd name="T76" fmla="*/ 1352 w 4734"/>
              <a:gd name="T77" fmla="*/ 1698 h 3892"/>
              <a:gd name="T78" fmla="*/ 1770 w 4734"/>
              <a:gd name="T79" fmla="*/ 3608 h 3892"/>
              <a:gd name="T80" fmla="*/ 3604 w 4734"/>
              <a:gd name="T81" fmla="*/ 3608 h 3892"/>
              <a:gd name="T82" fmla="*/ 3776 w 4734"/>
              <a:gd name="T83" fmla="*/ 3188 h 3892"/>
              <a:gd name="T84" fmla="*/ 3346 w 4734"/>
              <a:gd name="T85" fmla="*/ 2184 h 3892"/>
              <a:gd name="T86" fmla="*/ 4184 w 4734"/>
              <a:gd name="T87" fmla="*/ 2184 h 3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34" h="3892">
                <a:moveTo>
                  <a:pt x="4710" y="1476"/>
                </a:moveTo>
                <a:lnTo>
                  <a:pt x="4710" y="1476"/>
                </a:lnTo>
                <a:lnTo>
                  <a:pt x="4700" y="1462"/>
                </a:lnTo>
                <a:lnTo>
                  <a:pt x="4688" y="1450"/>
                </a:lnTo>
                <a:lnTo>
                  <a:pt x="4674" y="1438"/>
                </a:lnTo>
                <a:lnTo>
                  <a:pt x="4660" y="1430"/>
                </a:lnTo>
                <a:lnTo>
                  <a:pt x="4644" y="1422"/>
                </a:lnTo>
                <a:lnTo>
                  <a:pt x="4628" y="1418"/>
                </a:lnTo>
                <a:lnTo>
                  <a:pt x="4610" y="1414"/>
                </a:lnTo>
                <a:lnTo>
                  <a:pt x="4592" y="1414"/>
                </a:lnTo>
                <a:lnTo>
                  <a:pt x="3428" y="1414"/>
                </a:lnTo>
                <a:lnTo>
                  <a:pt x="3056" y="104"/>
                </a:lnTo>
                <a:lnTo>
                  <a:pt x="3056" y="104"/>
                </a:lnTo>
                <a:lnTo>
                  <a:pt x="3048" y="82"/>
                </a:lnTo>
                <a:lnTo>
                  <a:pt x="3036" y="62"/>
                </a:lnTo>
                <a:lnTo>
                  <a:pt x="3022" y="44"/>
                </a:lnTo>
                <a:lnTo>
                  <a:pt x="3004" y="30"/>
                </a:lnTo>
                <a:lnTo>
                  <a:pt x="2986" y="16"/>
                </a:lnTo>
                <a:lnTo>
                  <a:pt x="2964" y="8"/>
                </a:lnTo>
                <a:lnTo>
                  <a:pt x="2942" y="2"/>
                </a:lnTo>
                <a:lnTo>
                  <a:pt x="2918" y="0"/>
                </a:lnTo>
                <a:lnTo>
                  <a:pt x="1800" y="0"/>
                </a:lnTo>
                <a:lnTo>
                  <a:pt x="1800" y="0"/>
                </a:lnTo>
                <a:lnTo>
                  <a:pt x="1776" y="2"/>
                </a:lnTo>
                <a:lnTo>
                  <a:pt x="1754" y="8"/>
                </a:lnTo>
                <a:lnTo>
                  <a:pt x="1734" y="18"/>
                </a:lnTo>
                <a:lnTo>
                  <a:pt x="1714" y="30"/>
                </a:lnTo>
                <a:lnTo>
                  <a:pt x="1696" y="44"/>
                </a:lnTo>
                <a:lnTo>
                  <a:pt x="1682" y="62"/>
                </a:lnTo>
                <a:lnTo>
                  <a:pt x="1672" y="82"/>
                </a:lnTo>
                <a:lnTo>
                  <a:pt x="1664" y="106"/>
                </a:lnTo>
                <a:lnTo>
                  <a:pt x="1306" y="1414"/>
                </a:lnTo>
                <a:lnTo>
                  <a:pt x="142" y="1414"/>
                </a:lnTo>
                <a:lnTo>
                  <a:pt x="142" y="1414"/>
                </a:lnTo>
                <a:lnTo>
                  <a:pt x="124" y="1414"/>
                </a:lnTo>
                <a:lnTo>
                  <a:pt x="108" y="1418"/>
                </a:lnTo>
                <a:lnTo>
                  <a:pt x="90" y="1422"/>
                </a:lnTo>
                <a:lnTo>
                  <a:pt x="74" y="1430"/>
                </a:lnTo>
                <a:lnTo>
                  <a:pt x="60" y="1440"/>
                </a:lnTo>
                <a:lnTo>
                  <a:pt x="46" y="1450"/>
                </a:lnTo>
                <a:lnTo>
                  <a:pt x="34" y="1462"/>
                </a:lnTo>
                <a:lnTo>
                  <a:pt x="24" y="1476"/>
                </a:lnTo>
                <a:lnTo>
                  <a:pt x="24" y="1476"/>
                </a:lnTo>
                <a:lnTo>
                  <a:pt x="14" y="1492"/>
                </a:lnTo>
                <a:lnTo>
                  <a:pt x="8" y="1508"/>
                </a:lnTo>
                <a:lnTo>
                  <a:pt x="4" y="1526"/>
                </a:lnTo>
                <a:lnTo>
                  <a:pt x="0" y="1542"/>
                </a:lnTo>
                <a:lnTo>
                  <a:pt x="0" y="1560"/>
                </a:lnTo>
                <a:lnTo>
                  <a:pt x="2" y="1576"/>
                </a:lnTo>
                <a:lnTo>
                  <a:pt x="6" y="1594"/>
                </a:lnTo>
                <a:lnTo>
                  <a:pt x="12" y="1610"/>
                </a:lnTo>
                <a:lnTo>
                  <a:pt x="940" y="3806"/>
                </a:lnTo>
                <a:lnTo>
                  <a:pt x="940" y="3806"/>
                </a:lnTo>
                <a:lnTo>
                  <a:pt x="950" y="3824"/>
                </a:lnTo>
                <a:lnTo>
                  <a:pt x="962" y="3842"/>
                </a:lnTo>
                <a:lnTo>
                  <a:pt x="976" y="3856"/>
                </a:lnTo>
                <a:lnTo>
                  <a:pt x="992" y="3868"/>
                </a:lnTo>
                <a:lnTo>
                  <a:pt x="1010" y="3878"/>
                </a:lnTo>
                <a:lnTo>
                  <a:pt x="1030" y="3886"/>
                </a:lnTo>
                <a:lnTo>
                  <a:pt x="1050" y="3890"/>
                </a:lnTo>
                <a:lnTo>
                  <a:pt x="1072" y="3892"/>
                </a:lnTo>
                <a:lnTo>
                  <a:pt x="3700" y="3892"/>
                </a:lnTo>
                <a:lnTo>
                  <a:pt x="3700" y="3892"/>
                </a:lnTo>
                <a:lnTo>
                  <a:pt x="3722" y="3890"/>
                </a:lnTo>
                <a:lnTo>
                  <a:pt x="3742" y="3886"/>
                </a:lnTo>
                <a:lnTo>
                  <a:pt x="3762" y="3878"/>
                </a:lnTo>
                <a:lnTo>
                  <a:pt x="3780" y="3868"/>
                </a:lnTo>
                <a:lnTo>
                  <a:pt x="3796" y="3856"/>
                </a:lnTo>
                <a:lnTo>
                  <a:pt x="3810" y="3840"/>
                </a:lnTo>
                <a:lnTo>
                  <a:pt x="3822" y="3822"/>
                </a:lnTo>
                <a:lnTo>
                  <a:pt x="3832" y="3804"/>
                </a:lnTo>
                <a:lnTo>
                  <a:pt x="4724" y="1610"/>
                </a:lnTo>
                <a:lnTo>
                  <a:pt x="4724" y="1610"/>
                </a:lnTo>
                <a:lnTo>
                  <a:pt x="4730" y="1592"/>
                </a:lnTo>
                <a:lnTo>
                  <a:pt x="4734" y="1576"/>
                </a:lnTo>
                <a:lnTo>
                  <a:pt x="4734" y="1558"/>
                </a:lnTo>
                <a:lnTo>
                  <a:pt x="4734" y="1540"/>
                </a:lnTo>
                <a:lnTo>
                  <a:pt x="4732" y="1524"/>
                </a:lnTo>
                <a:lnTo>
                  <a:pt x="4726" y="1508"/>
                </a:lnTo>
                <a:lnTo>
                  <a:pt x="4720" y="1492"/>
                </a:lnTo>
                <a:lnTo>
                  <a:pt x="4710" y="1476"/>
                </a:lnTo>
                <a:lnTo>
                  <a:pt x="4710" y="1476"/>
                </a:lnTo>
                <a:close/>
                <a:moveTo>
                  <a:pt x="1908" y="284"/>
                </a:moveTo>
                <a:lnTo>
                  <a:pt x="2812" y="284"/>
                </a:lnTo>
                <a:lnTo>
                  <a:pt x="3126" y="1394"/>
                </a:lnTo>
                <a:lnTo>
                  <a:pt x="1606" y="1394"/>
                </a:lnTo>
                <a:lnTo>
                  <a:pt x="1908" y="284"/>
                </a:lnTo>
                <a:close/>
                <a:moveTo>
                  <a:pt x="2910" y="2904"/>
                </a:moveTo>
                <a:lnTo>
                  <a:pt x="1906" y="2904"/>
                </a:lnTo>
                <a:lnTo>
                  <a:pt x="1812" y="2470"/>
                </a:lnTo>
                <a:lnTo>
                  <a:pt x="2998" y="2470"/>
                </a:lnTo>
                <a:lnTo>
                  <a:pt x="2910" y="2904"/>
                </a:lnTo>
                <a:close/>
                <a:moveTo>
                  <a:pt x="3288" y="2470"/>
                </a:moveTo>
                <a:lnTo>
                  <a:pt x="4068" y="2470"/>
                </a:lnTo>
                <a:lnTo>
                  <a:pt x="3890" y="2904"/>
                </a:lnTo>
                <a:lnTo>
                  <a:pt x="3200" y="2904"/>
                </a:lnTo>
                <a:lnTo>
                  <a:pt x="3288" y="2470"/>
                </a:lnTo>
                <a:close/>
                <a:moveTo>
                  <a:pt x="2852" y="3188"/>
                </a:moveTo>
                <a:lnTo>
                  <a:pt x="2766" y="3608"/>
                </a:lnTo>
                <a:lnTo>
                  <a:pt x="2060" y="3608"/>
                </a:lnTo>
                <a:lnTo>
                  <a:pt x="1968" y="3188"/>
                </a:lnTo>
                <a:lnTo>
                  <a:pt x="2852" y="3188"/>
                </a:lnTo>
                <a:close/>
                <a:moveTo>
                  <a:pt x="684" y="2470"/>
                </a:moveTo>
                <a:lnTo>
                  <a:pt x="1520" y="2470"/>
                </a:lnTo>
                <a:lnTo>
                  <a:pt x="1616" y="2904"/>
                </a:lnTo>
                <a:lnTo>
                  <a:pt x="868" y="2904"/>
                </a:lnTo>
                <a:lnTo>
                  <a:pt x="684" y="2470"/>
                </a:lnTo>
                <a:close/>
                <a:moveTo>
                  <a:pt x="1750" y="2184"/>
                </a:moveTo>
                <a:lnTo>
                  <a:pt x="1644" y="1698"/>
                </a:lnTo>
                <a:lnTo>
                  <a:pt x="3156" y="1698"/>
                </a:lnTo>
                <a:lnTo>
                  <a:pt x="3056" y="2184"/>
                </a:lnTo>
                <a:lnTo>
                  <a:pt x="1750" y="2184"/>
                </a:lnTo>
                <a:close/>
                <a:moveTo>
                  <a:pt x="1352" y="1698"/>
                </a:moveTo>
                <a:lnTo>
                  <a:pt x="1458" y="2184"/>
                </a:lnTo>
                <a:lnTo>
                  <a:pt x="564" y="2184"/>
                </a:lnTo>
                <a:lnTo>
                  <a:pt x="356" y="1698"/>
                </a:lnTo>
                <a:lnTo>
                  <a:pt x="1352" y="1698"/>
                </a:lnTo>
                <a:close/>
                <a:moveTo>
                  <a:pt x="988" y="3188"/>
                </a:moveTo>
                <a:lnTo>
                  <a:pt x="1678" y="3188"/>
                </a:lnTo>
                <a:lnTo>
                  <a:pt x="1770" y="3608"/>
                </a:lnTo>
                <a:lnTo>
                  <a:pt x="1166" y="3608"/>
                </a:lnTo>
                <a:lnTo>
                  <a:pt x="988" y="3188"/>
                </a:lnTo>
                <a:close/>
                <a:moveTo>
                  <a:pt x="3604" y="3608"/>
                </a:moveTo>
                <a:lnTo>
                  <a:pt x="3056" y="3608"/>
                </a:lnTo>
                <a:lnTo>
                  <a:pt x="3142" y="3188"/>
                </a:lnTo>
                <a:lnTo>
                  <a:pt x="3776" y="3188"/>
                </a:lnTo>
                <a:lnTo>
                  <a:pt x="3604" y="3608"/>
                </a:lnTo>
                <a:close/>
                <a:moveTo>
                  <a:pt x="4184" y="2184"/>
                </a:moveTo>
                <a:lnTo>
                  <a:pt x="3346" y="2184"/>
                </a:lnTo>
                <a:lnTo>
                  <a:pt x="3446" y="1698"/>
                </a:lnTo>
                <a:lnTo>
                  <a:pt x="4382" y="1698"/>
                </a:lnTo>
                <a:lnTo>
                  <a:pt x="4184" y="2184"/>
                </a:lnTo>
                <a:close/>
              </a:path>
            </a:pathLst>
          </a:custGeom>
          <a:solidFill>
            <a:srgbClr val="24D3D8"/>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nvGrpSpPr>
          <p:cNvPr id="36" name="Gruppo 35">
            <a:extLst>
              <a:ext uri="{FF2B5EF4-FFF2-40B4-BE49-F238E27FC236}">
                <a16:creationId xmlns:a16="http://schemas.microsoft.com/office/drawing/2014/main" xmlns="" id="{F6004BCE-DC8E-4E9C-B826-B2199C2163B7}"/>
              </a:ext>
            </a:extLst>
          </p:cNvPr>
          <p:cNvGrpSpPr/>
          <p:nvPr/>
        </p:nvGrpSpPr>
        <p:grpSpPr>
          <a:xfrm>
            <a:off x="5812455" y="147494"/>
            <a:ext cx="1344783" cy="860991"/>
            <a:chOff x="3935892" y="1813766"/>
            <a:chExt cx="942411" cy="603374"/>
          </a:xfrm>
          <a:solidFill>
            <a:schemeClr val="accent4"/>
          </a:solidFill>
        </p:grpSpPr>
        <p:grpSp>
          <p:nvGrpSpPr>
            <p:cNvPr id="13" name="Group 20">
              <a:extLst>
                <a:ext uri="{FF2B5EF4-FFF2-40B4-BE49-F238E27FC236}">
                  <a16:creationId xmlns:a16="http://schemas.microsoft.com/office/drawing/2014/main" xmlns="" id="{6B3B838B-6E41-43A4-B8F6-E5D450AFDCBA}"/>
                </a:ext>
              </a:extLst>
            </p:cNvPr>
            <p:cNvGrpSpPr/>
            <p:nvPr/>
          </p:nvGrpSpPr>
          <p:grpSpPr>
            <a:xfrm>
              <a:off x="4398118" y="1813766"/>
              <a:ext cx="480185" cy="532716"/>
              <a:chOff x="444676" y="3585692"/>
              <a:chExt cx="639126" cy="709046"/>
            </a:xfrm>
            <a:grpFill/>
          </p:grpSpPr>
          <p:grpSp>
            <p:nvGrpSpPr>
              <p:cNvPr id="14" name="Group 21">
                <a:extLst>
                  <a:ext uri="{FF2B5EF4-FFF2-40B4-BE49-F238E27FC236}">
                    <a16:creationId xmlns:a16="http://schemas.microsoft.com/office/drawing/2014/main" xmlns="" id="{D1809983-4F95-4EFC-A220-8060E680F1CC}"/>
                  </a:ext>
                </a:extLst>
              </p:cNvPr>
              <p:cNvGrpSpPr>
                <a:grpSpLocks noChangeAspect="1"/>
              </p:cNvGrpSpPr>
              <p:nvPr/>
            </p:nvGrpSpPr>
            <p:grpSpPr bwMode="auto">
              <a:xfrm>
                <a:off x="444676" y="3829919"/>
                <a:ext cx="639126" cy="464819"/>
                <a:chOff x="1893" y="1488"/>
                <a:chExt cx="3894" cy="2832"/>
              </a:xfrm>
              <a:grpFill/>
            </p:grpSpPr>
            <p:sp>
              <p:nvSpPr>
                <p:cNvPr id="16" name="Freeform 12">
                  <a:extLst>
                    <a:ext uri="{FF2B5EF4-FFF2-40B4-BE49-F238E27FC236}">
                      <a16:creationId xmlns:a16="http://schemas.microsoft.com/office/drawing/2014/main" xmlns="" id="{0BA27F17-746A-427B-A7C4-BF2886E9031B}"/>
                    </a:ext>
                  </a:extLst>
                </p:cNvPr>
                <p:cNvSpPr>
                  <a:spLocks noEditPoints="1"/>
                </p:cNvSpPr>
                <p:nvPr/>
              </p:nvSpPr>
              <p:spPr bwMode="auto">
                <a:xfrm>
                  <a:off x="1893" y="1488"/>
                  <a:ext cx="3894" cy="2832"/>
                </a:xfrm>
                <a:custGeom>
                  <a:avLst/>
                  <a:gdLst>
                    <a:gd name="T0" fmla="*/ 3235 w 3894"/>
                    <a:gd name="T1" fmla="*/ 2832 h 2832"/>
                    <a:gd name="T2" fmla="*/ 3223 w 3894"/>
                    <a:gd name="T3" fmla="*/ 2832 h 2832"/>
                    <a:gd name="T4" fmla="*/ 3187 w 3894"/>
                    <a:gd name="T5" fmla="*/ 2822 h 2832"/>
                    <a:gd name="T6" fmla="*/ 3150 w 3894"/>
                    <a:gd name="T7" fmla="*/ 2797 h 2832"/>
                    <a:gd name="T8" fmla="*/ 3125 w 3894"/>
                    <a:gd name="T9" fmla="*/ 2759 h 2832"/>
                    <a:gd name="T10" fmla="*/ 3117 w 3894"/>
                    <a:gd name="T11" fmla="*/ 2726 h 2832"/>
                    <a:gd name="T12" fmla="*/ 3115 w 3894"/>
                    <a:gd name="T13" fmla="*/ 1197 h 2832"/>
                    <a:gd name="T14" fmla="*/ 2506 w 3894"/>
                    <a:gd name="T15" fmla="*/ 2714 h 2832"/>
                    <a:gd name="T16" fmla="*/ 2506 w 3894"/>
                    <a:gd name="T17" fmla="*/ 2726 h 2832"/>
                    <a:gd name="T18" fmla="*/ 2497 w 3894"/>
                    <a:gd name="T19" fmla="*/ 2759 h 2832"/>
                    <a:gd name="T20" fmla="*/ 2471 w 3894"/>
                    <a:gd name="T21" fmla="*/ 2797 h 2832"/>
                    <a:gd name="T22" fmla="*/ 2434 w 3894"/>
                    <a:gd name="T23" fmla="*/ 2822 h 2832"/>
                    <a:gd name="T24" fmla="*/ 2400 w 3894"/>
                    <a:gd name="T25" fmla="*/ 2832 h 2832"/>
                    <a:gd name="T26" fmla="*/ 118 w 3894"/>
                    <a:gd name="T27" fmla="*/ 2832 h 2832"/>
                    <a:gd name="T28" fmla="*/ 106 w 3894"/>
                    <a:gd name="T29" fmla="*/ 2832 h 2832"/>
                    <a:gd name="T30" fmla="*/ 71 w 3894"/>
                    <a:gd name="T31" fmla="*/ 2822 h 2832"/>
                    <a:gd name="T32" fmla="*/ 33 w 3894"/>
                    <a:gd name="T33" fmla="*/ 2797 h 2832"/>
                    <a:gd name="T34" fmla="*/ 8 w 3894"/>
                    <a:gd name="T35" fmla="*/ 2759 h 2832"/>
                    <a:gd name="T36" fmla="*/ 0 w 3894"/>
                    <a:gd name="T37" fmla="*/ 2726 h 2832"/>
                    <a:gd name="T38" fmla="*/ 0 w 3894"/>
                    <a:gd name="T39" fmla="*/ 119 h 2832"/>
                    <a:gd name="T40" fmla="*/ 0 w 3894"/>
                    <a:gd name="T41" fmla="*/ 108 h 2832"/>
                    <a:gd name="T42" fmla="*/ 8 w 3894"/>
                    <a:gd name="T43" fmla="*/ 72 h 2832"/>
                    <a:gd name="T44" fmla="*/ 33 w 3894"/>
                    <a:gd name="T45" fmla="*/ 35 h 2832"/>
                    <a:gd name="T46" fmla="*/ 71 w 3894"/>
                    <a:gd name="T47" fmla="*/ 10 h 2832"/>
                    <a:gd name="T48" fmla="*/ 106 w 3894"/>
                    <a:gd name="T49" fmla="*/ 2 h 2832"/>
                    <a:gd name="T50" fmla="*/ 3774 w 3894"/>
                    <a:gd name="T51" fmla="*/ 0 h 2832"/>
                    <a:gd name="T52" fmla="*/ 3786 w 3894"/>
                    <a:gd name="T53" fmla="*/ 2 h 2832"/>
                    <a:gd name="T54" fmla="*/ 3821 w 3894"/>
                    <a:gd name="T55" fmla="*/ 10 h 2832"/>
                    <a:gd name="T56" fmla="*/ 3859 w 3894"/>
                    <a:gd name="T57" fmla="*/ 35 h 2832"/>
                    <a:gd name="T58" fmla="*/ 3884 w 3894"/>
                    <a:gd name="T59" fmla="*/ 72 h 2832"/>
                    <a:gd name="T60" fmla="*/ 3892 w 3894"/>
                    <a:gd name="T61" fmla="*/ 108 h 2832"/>
                    <a:gd name="T62" fmla="*/ 3894 w 3894"/>
                    <a:gd name="T63" fmla="*/ 2714 h 2832"/>
                    <a:gd name="T64" fmla="*/ 3892 w 3894"/>
                    <a:gd name="T65" fmla="*/ 2726 h 2832"/>
                    <a:gd name="T66" fmla="*/ 3884 w 3894"/>
                    <a:gd name="T67" fmla="*/ 2759 h 2832"/>
                    <a:gd name="T68" fmla="*/ 3859 w 3894"/>
                    <a:gd name="T69" fmla="*/ 2797 h 2832"/>
                    <a:gd name="T70" fmla="*/ 3821 w 3894"/>
                    <a:gd name="T71" fmla="*/ 2822 h 2832"/>
                    <a:gd name="T72" fmla="*/ 3786 w 3894"/>
                    <a:gd name="T73" fmla="*/ 2832 h 2832"/>
                    <a:gd name="T74" fmla="*/ 3774 w 3894"/>
                    <a:gd name="T75" fmla="*/ 2832 h 2832"/>
                    <a:gd name="T76" fmla="*/ 3657 w 3894"/>
                    <a:gd name="T77" fmla="*/ 2595 h 2832"/>
                    <a:gd name="T78" fmla="*/ 236 w 3894"/>
                    <a:gd name="T79" fmla="*/ 237 h 2832"/>
                    <a:gd name="T80" fmla="*/ 2269 w 3894"/>
                    <a:gd name="T81" fmla="*/ 2595 h 2832"/>
                    <a:gd name="T82" fmla="*/ 2269 w 3894"/>
                    <a:gd name="T83" fmla="*/ 1079 h 2832"/>
                    <a:gd name="T84" fmla="*/ 2273 w 3894"/>
                    <a:gd name="T85" fmla="*/ 1056 h 2832"/>
                    <a:gd name="T86" fmla="*/ 2290 w 3894"/>
                    <a:gd name="T87" fmla="*/ 1013 h 2832"/>
                    <a:gd name="T88" fmla="*/ 2322 w 3894"/>
                    <a:gd name="T89" fmla="*/ 981 h 2832"/>
                    <a:gd name="T90" fmla="*/ 2365 w 3894"/>
                    <a:gd name="T91" fmla="*/ 963 h 2832"/>
                    <a:gd name="T92" fmla="*/ 2389 w 3894"/>
                    <a:gd name="T93" fmla="*/ 960 h 2832"/>
                    <a:gd name="T94" fmla="*/ 3235 w 3894"/>
                    <a:gd name="T95" fmla="*/ 960 h 2832"/>
                    <a:gd name="T96" fmla="*/ 3258 w 3894"/>
                    <a:gd name="T97" fmla="*/ 963 h 2832"/>
                    <a:gd name="T98" fmla="*/ 3301 w 3894"/>
                    <a:gd name="T99" fmla="*/ 981 h 2832"/>
                    <a:gd name="T100" fmla="*/ 3333 w 3894"/>
                    <a:gd name="T101" fmla="*/ 1013 h 2832"/>
                    <a:gd name="T102" fmla="*/ 3350 w 3894"/>
                    <a:gd name="T103" fmla="*/ 1056 h 2832"/>
                    <a:gd name="T104" fmla="*/ 3352 w 3894"/>
                    <a:gd name="T105" fmla="*/ 1079 h 2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94" h="2832">
                      <a:moveTo>
                        <a:pt x="3774" y="2832"/>
                      </a:moveTo>
                      <a:lnTo>
                        <a:pt x="3235" y="2832"/>
                      </a:lnTo>
                      <a:lnTo>
                        <a:pt x="3235" y="2832"/>
                      </a:lnTo>
                      <a:lnTo>
                        <a:pt x="3223" y="2832"/>
                      </a:lnTo>
                      <a:lnTo>
                        <a:pt x="3211" y="2830"/>
                      </a:lnTo>
                      <a:lnTo>
                        <a:pt x="3187" y="2822"/>
                      </a:lnTo>
                      <a:lnTo>
                        <a:pt x="3168" y="2812"/>
                      </a:lnTo>
                      <a:lnTo>
                        <a:pt x="3150" y="2797"/>
                      </a:lnTo>
                      <a:lnTo>
                        <a:pt x="3136" y="2779"/>
                      </a:lnTo>
                      <a:lnTo>
                        <a:pt x="3125" y="2759"/>
                      </a:lnTo>
                      <a:lnTo>
                        <a:pt x="3119" y="2738"/>
                      </a:lnTo>
                      <a:lnTo>
                        <a:pt x="3117" y="2726"/>
                      </a:lnTo>
                      <a:lnTo>
                        <a:pt x="3115" y="2714"/>
                      </a:lnTo>
                      <a:lnTo>
                        <a:pt x="3115" y="1197"/>
                      </a:lnTo>
                      <a:lnTo>
                        <a:pt x="2506" y="1197"/>
                      </a:lnTo>
                      <a:lnTo>
                        <a:pt x="2506" y="2714"/>
                      </a:lnTo>
                      <a:lnTo>
                        <a:pt x="2506" y="2714"/>
                      </a:lnTo>
                      <a:lnTo>
                        <a:pt x="2506" y="2726"/>
                      </a:lnTo>
                      <a:lnTo>
                        <a:pt x="2504" y="2738"/>
                      </a:lnTo>
                      <a:lnTo>
                        <a:pt x="2497" y="2759"/>
                      </a:lnTo>
                      <a:lnTo>
                        <a:pt x="2487" y="2779"/>
                      </a:lnTo>
                      <a:lnTo>
                        <a:pt x="2471" y="2797"/>
                      </a:lnTo>
                      <a:lnTo>
                        <a:pt x="2455" y="2812"/>
                      </a:lnTo>
                      <a:lnTo>
                        <a:pt x="2434" y="2822"/>
                      </a:lnTo>
                      <a:lnTo>
                        <a:pt x="2412" y="2830"/>
                      </a:lnTo>
                      <a:lnTo>
                        <a:pt x="2400" y="2832"/>
                      </a:lnTo>
                      <a:lnTo>
                        <a:pt x="2389" y="2832"/>
                      </a:lnTo>
                      <a:lnTo>
                        <a:pt x="118" y="2832"/>
                      </a:lnTo>
                      <a:lnTo>
                        <a:pt x="118" y="2832"/>
                      </a:lnTo>
                      <a:lnTo>
                        <a:pt x="106" y="2832"/>
                      </a:lnTo>
                      <a:lnTo>
                        <a:pt x="94" y="2830"/>
                      </a:lnTo>
                      <a:lnTo>
                        <a:pt x="71" y="2822"/>
                      </a:lnTo>
                      <a:lnTo>
                        <a:pt x="51" y="2812"/>
                      </a:lnTo>
                      <a:lnTo>
                        <a:pt x="33" y="2797"/>
                      </a:lnTo>
                      <a:lnTo>
                        <a:pt x="20" y="2779"/>
                      </a:lnTo>
                      <a:lnTo>
                        <a:pt x="8" y="2759"/>
                      </a:lnTo>
                      <a:lnTo>
                        <a:pt x="2" y="2738"/>
                      </a:lnTo>
                      <a:lnTo>
                        <a:pt x="0" y="2726"/>
                      </a:lnTo>
                      <a:lnTo>
                        <a:pt x="0" y="2714"/>
                      </a:lnTo>
                      <a:lnTo>
                        <a:pt x="0" y="119"/>
                      </a:lnTo>
                      <a:lnTo>
                        <a:pt x="0" y="119"/>
                      </a:lnTo>
                      <a:lnTo>
                        <a:pt x="0" y="108"/>
                      </a:lnTo>
                      <a:lnTo>
                        <a:pt x="2" y="96"/>
                      </a:lnTo>
                      <a:lnTo>
                        <a:pt x="8" y="72"/>
                      </a:lnTo>
                      <a:lnTo>
                        <a:pt x="20" y="53"/>
                      </a:lnTo>
                      <a:lnTo>
                        <a:pt x="33" y="35"/>
                      </a:lnTo>
                      <a:lnTo>
                        <a:pt x="51" y="21"/>
                      </a:lnTo>
                      <a:lnTo>
                        <a:pt x="71" y="10"/>
                      </a:lnTo>
                      <a:lnTo>
                        <a:pt x="94" y="4"/>
                      </a:lnTo>
                      <a:lnTo>
                        <a:pt x="106" y="2"/>
                      </a:lnTo>
                      <a:lnTo>
                        <a:pt x="118" y="0"/>
                      </a:lnTo>
                      <a:lnTo>
                        <a:pt x="3774" y="0"/>
                      </a:lnTo>
                      <a:lnTo>
                        <a:pt x="3774" y="0"/>
                      </a:lnTo>
                      <a:lnTo>
                        <a:pt x="3786" y="2"/>
                      </a:lnTo>
                      <a:lnTo>
                        <a:pt x="3798" y="4"/>
                      </a:lnTo>
                      <a:lnTo>
                        <a:pt x="3821" y="10"/>
                      </a:lnTo>
                      <a:lnTo>
                        <a:pt x="3841" y="21"/>
                      </a:lnTo>
                      <a:lnTo>
                        <a:pt x="3859" y="35"/>
                      </a:lnTo>
                      <a:lnTo>
                        <a:pt x="3872" y="53"/>
                      </a:lnTo>
                      <a:lnTo>
                        <a:pt x="3884" y="72"/>
                      </a:lnTo>
                      <a:lnTo>
                        <a:pt x="3890" y="96"/>
                      </a:lnTo>
                      <a:lnTo>
                        <a:pt x="3892" y="108"/>
                      </a:lnTo>
                      <a:lnTo>
                        <a:pt x="3894" y="119"/>
                      </a:lnTo>
                      <a:lnTo>
                        <a:pt x="3894" y="2714"/>
                      </a:lnTo>
                      <a:lnTo>
                        <a:pt x="3894" y="2714"/>
                      </a:lnTo>
                      <a:lnTo>
                        <a:pt x="3892" y="2726"/>
                      </a:lnTo>
                      <a:lnTo>
                        <a:pt x="3890" y="2738"/>
                      </a:lnTo>
                      <a:lnTo>
                        <a:pt x="3884" y="2759"/>
                      </a:lnTo>
                      <a:lnTo>
                        <a:pt x="3872" y="2779"/>
                      </a:lnTo>
                      <a:lnTo>
                        <a:pt x="3859" y="2797"/>
                      </a:lnTo>
                      <a:lnTo>
                        <a:pt x="3841" y="2812"/>
                      </a:lnTo>
                      <a:lnTo>
                        <a:pt x="3821" y="2822"/>
                      </a:lnTo>
                      <a:lnTo>
                        <a:pt x="3798" y="2830"/>
                      </a:lnTo>
                      <a:lnTo>
                        <a:pt x="3786" y="2832"/>
                      </a:lnTo>
                      <a:lnTo>
                        <a:pt x="3774" y="2832"/>
                      </a:lnTo>
                      <a:lnTo>
                        <a:pt x="3774" y="2832"/>
                      </a:lnTo>
                      <a:close/>
                      <a:moveTo>
                        <a:pt x="3352" y="2595"/>
                      </a:moveTo>
                      <a:lnTo>
                        <a:pt x="3657" y="2595"/>
                      </a:lnTo>
                      <a:lnTo>
                        <a:pt x="3657" y="237"/>
                      </a:lnTo>
                      <a:lnTo>
                        <a:pt x="236" y="237"/>
                      </a:lnTo>
                      <a:lnTo>
                        <a:pt x="236" y="2595"/>
                      </a:lnTo>
                      <a:lnTo>
                        <a:pt x="2269" y="2595"/>
                      </a:lnTo>
                      <a:lnTo>
                        <a:pt x="2269" y="1079"/>
                      </a:lnTo>
                      <a:lnTo>
                        <a:pt x="2269" y="1079"/>
                      </a:lnTo>
                      <a:lnTo>
                        <a:pt x="2271" y="1067"/>
                      </a:lnTo>
                      <a:lnTo>
                        <a:pt x="2273" y="1056"/>
                      </a:lnTo>
                      <a:lnTo>
                        <a:pt x="2279" y="1032"/>
                      </a:lnTo>
                      <a:lnTo>
                        <a:pt x="2290" y="1013"/>
                      </a:lnTo>
                      <a:lnTo>
                        <a:pt x="2304" y="995"/>
                      </a:lnTo>
                      <a:lnTo>
                        <a:pt x="2322" y="981"/>
                      </a:lnTo>
                      <a:lnTo>
                        <a:pt x="2342" y="969"/>
                      </a:lnTo>
                      <a:lnTo>
                        <a:pt x="2365" y="963"/>
                      </a:lnTo>
                      <a:lnTo>
                        <a:pt x="2377" y="962"/>
                      </a:lnTo>
                      <a:lnTo>
                        <a:pt x="2389" y="960"/>
                      </a:lnTo>
                      <a:lnTo>
                        <a:pt x="3235" y="960"/>
                      </a:lnTo>
                      <a:lnTo>
                        <a:pt x="3235" y="960"/>
                      </a:lnTo>
                      <a:lnTo>
                        <a:pt x="3246" y="962"/>
                      </a:lnTo>
                      <a:lnTo>
                        <a:pt x="3258" y="963"/>
                      </a:lnTo>
                      <a:lnTo>
                        <a:pt x="3280" y="969"/>
                      </a:lnTo>
                      <a:lnTo>
                        <a:pt x="3301" y="981"/>
                      </a:lnTo>
                      <a:lnTo>
                        <a:pt x="3317" y="995"/>
                      </a:lnTo>
                      <a:lnTo>
                        <a:pt x="3333" y="1013"/>
                      </a:lnTo>
                      <a:lnTo>
                        <a:pt x="3342" y="1032"/>
                      </a:lnTo>
                      <a:lnTo>
                        <a:pt x="3350" y="1056"/>
                      </a:lnTo>
                      <a:lnTo>
                        <a:pt x="3352" y="1067"/>
                      </a:lnTo>
                      <a:lnTo>
                        <a:pt x="3352" y="1079"/>
                      </a:lnTo>
                      <a:lnTo>
                        <a:pt x="3352" y="25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7" name="Freeform 16">
                  <a:extLst>
                    <a:ext uri="{FF2B5EF4-FFF2-40B4-BE49-F238E27FC236}">
                      <a16:creationId xmlns:a16="http://schemas.microsoft.com/office/drawing/2014/main" xmlns="" id="{2407D11E-D730-4DA2-B199-1748B670732C}"/>
                    </a:ext>
                  </a:extLst>
                </p:cNvPr>
                <p:cNvSpPr>
                  <a:spLocks noEditPoints="1"/>
                </p:cNvSpPr>
                <p:nvPr/>
              </p:nvSpPr>
              <p:spPr bwMode="auto">
                <a:xfrm>
                  <a:off x="2374" y="2448"/>
                  <a:ext cx="1378" cy="1001"/>
                </a:xfrm>
                <a:custGeom>
                  <a:avLst/>
                  <a:gdLst>
                    <a:gd name="T0" fmla="*/ 1378 w 1378"/>
                    <a:gd name="T1" fmla="*/ 1001 h 1001"/>
                    <a:gd name="T2" fmla="*/ 0 w 1378"/>
                    <a:gd name="T3" fmla="*/ 1001 h 1001"/>
                    <a:gd name="T4" fmla="*/ 0 w 1378"/>
                    <a:gd name="T5" fmla="*/ 0 h 1001"/>
                    <a:gd name="T6" fmla="*/ 1378 w 1378"/>
                    <a:gd name="T7" fmla="*/ 0 h 1001"/>
                    <a:gd name="T8" fmla="*/ 1378 w 1378"/>
                    <a:gd name="T9" fmla="*/ 1001 h 1001"/>
                    <a:gd name="T10" fmla="*/ 235 w 1378"/>
                    <a:gd name="T11" fmla="*/ 765 h 1001"/>
                    <a:gd name="T12" fmla="*/ 1140 w 1378"/>
                    <a:gd name="T13" fmla="*/ 765 h 1001"/>
                    <a:gd name="T14" fmla="*/ 1140 w 1378"/>
                    <a:gd name="T15" fmla="*/ 237 h 1001"/>
                    <a:gd name="T16" fmla="*/ 235 w 1378"/>
                    <a:gd name="T17" fmla="*/ 237 h 1001"/>
                    <a:gd name="T18" fmla="*/ 235 w 1378"/>
                    <a:gd name="T19" fmla="*/ 765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8" h="1001">
                      <a:moveTo>
                        <a:pt x="1378" y="1001"/>
                      </a:moveTo>
                      <a:lnTo>
                        <a:pt x="0" y="1001"/>
                      </a:lnTo>
                      <a:lnTo>
                        <a:pt x="0" y="0"/>
                      </a:lnTo>
                      <a:lnTo>
                        <a:pt x="1378" y="0"/>
                      </a:lnTo>
                      <a:lnTo>
                        <a:pt x="1378" y="1001"/>
                      </a:lnTo>
                      <a:close/>
                      <a:moveTo>
                        <a:pt x="235" y="765"/>
                      </a:moveTo>
                      <a:lnTo>
                        <a:pt x="1140" y="765"/>
                      </a:lnTo>
                      <a:lnTo>
                        <a:pt x="1140" y="237"/>
                      </a:lnTo>
                      <a:lnTo>
                        <a:pt x="235" y="237"/>
                      </a:lnTo>
                      <a:lnTo>
                        <a:pt x="235" y="7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sp>
            <p:nvSpPr>
              <p:cNvPr id="15" name="Freeform 13">
                <a:extLst>
                  <a:ext uri="{FF2B5EF4-FFF2-40B4-BE49-F238E27FC236}">
                    <a16:creationId xmlns:a16="http://schemas.microsoft.com/office/drawing/2014/main" xmlns="" id="{5D18B6B6-0D6E-48B7-B99C-0211F9B2D7E3}"/>
                  </a:ext>
                </a:extLst>
              </p:cNvPr>
              <p:cNvSpPr>
                <a:spLocks noEditPoints="1"/>
              </p:cNvSpPr>
              <p:nvPr/>
            </p:nvSpPr>
            <p:spPr bwMode="auto">
              <a:xfrm>
                <a:off x="450421" y="3585692"/>
                <a:ext cx="628293" cy="211729"/>
              </a:xfrm>
              <a:custGeom>
                <a:avLst/>
                <a:gdLst>
                  <a:gd name="T0" fmla="*/ 3570 w 3828"/>
                  <a:gd name="T1" fmla="*/ 905 h 1290"/>
                  <a:gd name="T2" fmla="*/ 3464 w 3828"/>
                  <a:gd name="T3" fmla="*/ 1025 h 1290"/>
                  <a:gd name="T4" fmla="*/ 3323 w 3828"/>
                  <a:gd name="T5" fmla="*/ 1052 h 1290"/>
                  <a:gd name="T6" fmla="*/ 3178 w 3828"/>
                  <a:gd name="T7" fmla="*/ 981 h 1290"/>
                  <a:gd name="T8" fmla="*/ 3109 w 3828"/>
                  <a:gd name="T9" fmla="*/ 836 h 1290"/>
                  <a:gd name="T10" fmla="*/ 3078 w 3828"/>
                  <a:gd name="T11" fmla="*/ 699 h 1290"/>
                  <a:gd name="T12" fmla="*/ 2962 w 3828"/>
                  <a:gd name="T13" fmla="*/ 593 h 1290"/>
                  <a:gd name="T14" fmla="*/ 2823 w 3828"/>
                  <a:gd name="T15" fmla="*/ 579 h 1290"/>
                  <a:gd name="T16" fmla="*/ 2687 w 3828"/>
                  <a:gd name="T17" fmla="*/ 661 h 1290"/>
                  <a:gd name="T18" fmla="*/ 2632 w 3828"/>
                  <a:gd name="T19" fmla="*/ 811 h 1290"/>
                  <a:gd name="T20" fmla="*/ 2591 w 3828"/>
                  <a:gd name="T21" fmla="*/ 946 h 1290"/>
                  <a:gd name="T22" fmla="*/ 2464 w 3828"/>
                  <a:gd name="T23" fmla="*/ 1042 h 1290"/>
                  <a:gd name="T24" fmla="*/ 2320 w 3828"/>
                  <a:gd name="T25" fmla="*/ 1042 h 1290"/>
                  <a:gd name="T26" fmla="*/ 2193 w 3828"/>
                  <a:gd name="T27" fmla="*/ 946 h 1290"/>
                  <a:gd name="T28" fmla="*/ 2151 w 3828"/>
                  <a:gd name="T29" fmla="*/ 811 h 1290"/>
                  <a:gd name="T30" fmla="*/ 2096 w 3828"/>
                  <a:gd name="T31" fmla="*/ 661 h 1290"/>
                  <a:gd name="T32" fmla="*/ 1961 w 3828"/>
                  <a:gd name="T33" fmla="*/ 579 h 1290"/>
                  <a:gd name="T34" fmla="*/ 1822 w 3828"/>
                  <a:gd name="T35" fmla="*/ 593 h 1290"/>
                  <a:gd name="T36" fmla="*/ 1706 w 3828"/>
                  <a:gd name="T37" fmla="*/ 699 h 1290"/>
                  <a:gd name="T38" fmla="*/ 1675 w 3828"/>
                  <a:gd name="T39" fmla="*/ 836 h 1290"/>
                  <a:gd name="T40" fmla="*/ 1606 w 3828"/>
                  <a:gd name="T41" fmla="*/ 981 h 1290"/>
                  <a:gd name="T42" fmla="*/ 1461 w 3828"/>
                  <a:gd name="T43" fmla="*/ 1052 h 1290"/>
                  <a:gd name="T44" fmla="*/ 1321 w 3828"/>
                  <a:gd name="T45" fmla="*/ 1025 h 1290"/>
                  <a:gd name="T46" fmla="*/ 1213 w 3828"/>
                  <a:gd name="T47" fmla="*/ 905 h 1290"/>
                  <a:gd name="T48" fmla="*/ 1190 w 3828"/>
                  <a:gd name="T49" fmla="*/ 764 h 1290"/>
                  <a:gd name="T50" fmla="*/ 1107 w 3828"/>
                  <a:gd name="T51" fmla="*/ 628 h 1290"/>
                  <a:gd name="T52" fmla="*/ 956 w 3828"/>
                  <a:gd name="T53" fmla="*/ 575 h 1290"/>
                  <a:gd name="T54" fmla="*/ 825 w 3828"/>
                  <a:gd name="T55" fmla="*/ 614 h 1290"/>
                  <a:gd name="T56" fmla="*/ 730 w 3828"/>
                  <a:gd name="T57" fmla="*/ 740 h 1290"/>
                  <a:gd name="T58" fmla="*/ 709 w 3828"/>
                  <a:gd name="T59" fmla="*/ 883 h 1290"/>
                  <a:gd name="T60" fmla="*/ 613 w 3828"/>
                  <a:gd name="T61" fmla="*/ 1011 h 1290"/>
                  <a:gd name="T62" fmla="*/ 479 w 3828"/>
                  <a:gd name="T63" fmla="*/ 1052 h 1290"/>
                  <a:gd name="T64" fmla="*/ 324 w 3828"/>
                  <a:gd name="T65" fmla="*/ 997 h 1290"/>
                  <a:gd name="T66" fmla="*/ 242 w 3828"/>
                  <a:gd name="T67" fmla="*/ 860 h 1290"/>
                  <a:gd name="T68" fmla="*/ 0 w 3828"/>
                  <a:gd name="T69" fmla="*/ 811 h 1290"/>
                  <a:gd name="T70" fmla="*/ 22 w 3828"/>
                  <a:gd name="T71" fmla="*/ 954 h 1290"/>
                  <a:gd name="T72" fmla="*/ 210 w 3828"/>
                  <a:gd name="T73" fmla="*/ 1209 h 1290"/>
                  <a:gd name="T74" fmla="*/ 430 w 3828"/>
                  <a:gd name="T75" fmla="*/ 1288 h 1290"/>
                  <a:gd name="T76" fmla="*/ 575 w 3828"/>
                  <a:gd name="T77" fmla="*/ 1280 h 1290"/>
                  <a:gd name="T78" fmla="*/ 817 w 3828"/>
                  <a:gd name="T79" fmla="*/ 1150 h 1290"/>
                  <a:gd name="T80" fmla="*/ 946 w 3828"/>
                  <a:gd name="T81" fmla="*/ 909 h 1290"/>
                  <a:gd name="T82" fmla="*/ 960 w 3828"/>
                  <a:gd name="T83" fmla="*/ 860 h 1290"/>
                  <a:gd name="T84" fmla="*/ 1039 w 3828"/>
                  <a:gd name="T85" fmla="*/ 1080 h 1290"/>
                  <a:gd name="T86" fmla="*/ 1294 w 3828"/>
                  <a:gd name="T87" fmla="*/ 1268 h 1290"/>
                  <a:gd name="T88" fmla="*/ 1435 w 3828"/>
                  <a:gd name="T89" fmla="*/ 1290 h 1290"/>
                  <a:gd name="T90" fmla="*/ 1622 w 3828"/>
                  <a:gd name="T91" fmla="*/ 1252 h 1290"/>
                  <a:gd name="T92" fmla="*/ 1855 w 3828"/>
                  <a:gd name="T93" fmla="*/ 1040 h 1290"/>
                  <a:gd name="T94" fmla="*/ 1912 w 3828"/>
                  <a:gd name="T95" fmla="*/ 836 h 1290"/>
                  <a:gd name="T96" fmla="*/ 1928 w 3828"/>
                  <a:gd name="T97" fmla="*/ 930 h 1290"/>
                  <a:gd name="T98" fmla="*/ 2087 w 3828"/>
                  <a:gd name="T99" fmla="*/ 1182 h 1290"/>
                  <a:gd name="T100" fmla="*/ 2318 w 3828"/>
                  <a:gd name="T101" fmla="*/ 1284 h 1290"/>
                  <a:gd name="T102" fmla="*/ 2465 w 3828"/>
                  <a:gd name="T103" fmla="*/ 1284 h 1290"/>
                  <a:gd name="T104" fmla="*/ 2697 w 3828"/>
                  <a:gd name="T105" fmla="*/ 1182 h 1290"/>
                  <a:gd name="T106" fmla="*/ 2856 w 3828"/>
                  <a:gd name="T107" fmla="*/ 930 h 1290"/>
                  <a:gd name="T108" fmla="*/ 2872 w 3828"/>
                  <a:gd name="T109" fmla="*/ 836 h 1290"/>
                  <a:gd name="T110" fmla="*/ 2929 w 3828"/>
                  <a:gd name="T111" fmla="*/ 1040 h 1290"/>
                  <a:gd name="T112" fmla="*/ 3162 w 3828"/>
                  <a:gd name="T113" fmla="*/ 1252 h 1290"/>
                  <a:gd name="T114" fmla="*/ 3349 w 3828"/>
                  <a:gd name="T115" fmla="*/ 1290 h 1290"/>
                  <a:gd name="T116" fmla="*/ 3492 w 3828"/>
                  <a:gd name="T117" fmla="*/ 1268 h 1290"/>
                  <a:gd name="T118" fmla="*/ 3745 w 3828"/>
                  <a:gd name="T119" fmla="*/ 1080 h 1290"/>
                  <a:gd name="T120" fmla="*/ 3826 w 3828"/>
                  <a:gd name="T121" fmla="*/ 860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28" h="1290">
                    <a:moveTo>
                      <a:pt x="3590" y="237"/>
                    </a:moveTo>
                    <a:lnTo>
                      <a:pt x="3590" y="811"/>
                    </a:lnTo>
                    <a:lnTo>
                      <a:pt x="3590" y="811"/>
                    </a:lnTo>
                    <a:lnTo>
                      <a:pt x="3588" y="836"/>
                    </a:lnTo>
                    <a:lnTo>
                      <a:pt x="3586" y="860"/>
                    </a:lnTo>
                    <a:lnTo>
                      <a:pt x="3578" y="883"/>
                    </a:lnTo>
                    <a:lnTo>
                      <a:pt x="3570" y="905"/>
                    </a:lnTo>
                    <a:lnTo>
                      <a:pt x="3561" y="926"/>
                    </a:lnTo>
                    <a:lnTo>
                      <a:pt x="3549" y="946"/>
                    </a:lnTo>
                    <a:lnTo>
                      <a:pt x="3535" y="966"/>
                    </a:lnTo>
                    <a:lnTo>
                      <a:pt x="3519" y="981"/>
                    </a:lnTo>
                    <a:lnTo>
                      <a:pt x="3502" y="997"/>
                    </a:lnTo>
                    <a:lnTo>
                      <a:pt x="3484" y="1011"/>
                    </a:lnTo>
                    <a:lnTo>
                      <a:pt x="3464" y="1025"/>
                    </a:lnTo>
                    <a:lnTo>
                      <a:pt x="3443" y="1034"/>
                    </a:lnTo>
                    <a:lnTo>
                      <a:pt x="3421" y="1042"/>
                    </a:lnTo>
                    <a:lnTo>
                      <a:pt x="3398" y="1048"/>
                    </a:lnTo>
                    <a:lnTo>
                      <a:pt x="3374" y="1052"/>
                    </a:lnTo>
                    <a:lnTo>
                      <a:pt x="3349" y="1052"/>
                    </a:lnTo>
                    <a:lnTo>
                      <a:pt x="3349" y="1052"/>
                    </a:lnTo>
                    <a:lnTo>
                      <a:pt x="3323" y="1052"/>
                    </a:lnTo>
                    <a:lnTo>
                      <a:pt x="3300" y="1048"/>
                    </a:lnTo>
                    <a:lnTo>
                      <a:pt x="3276" y="1042"/>
                    </a:lnTo>
                    <a:lnTo>
                      <a:pt x="3254" y="1034"/>
                    </a:lnTo>
                    <a:lnTo>
                      <a:pt x="3233" y="1025"/>
                    </a:lnTo>
                    <a:lnTo>
                      <a:pt x="3213" y="1011"/>
                    </a:lnTo>
                    <a:lnTo>
                      <a:pt x="3196" y="997"/>
                    </a:lnTo>
                    <a:lnTo>
                      <a:pt x="3178" y="981"/>
                    </a:lnTo>
                    <a:lnTo>
                      <a:pt x="3162" y="966"/>
                    </a:lnTo>
                    <a:lnTo>
                      <a:pt x="3149" y="946"/>
                    </a:lnTo>
                    <a:lnTo>
                      <a:pt x="3137" y="926"/>
                    </a:lnTo>
                    <a:lnTo>
                      <a:pt x="3127" y="905"/>
                    </a:lnTo>
                    <a:lnTo>
                      <a:pt x="3119" y="883"/>
                    </a:lnTo>
                    <a:lnTo>
                      <a:pt x="3113" y="860"/>
                    </a:lnTo>
                    <a:lnTo>
                      <a:pt x="3109" y="836"/>
                    </a:lnTo>
                    <a:lnTo>
                      <a:pt x="3107" y="811"/>
                    </a:lnTo>
                    <a:lnTo>
                      <a:pt x="3107" y="811"/>
                    </a:lnTo>
                    <a:lnTo>
                      <a:pt x="3105" y="787"/>
                    </a:lnTo>
                    <a:lnTo>
                      <a:pt x="3103" y="764"/>
                    </a:lnTo>
                    <a:lnTo>
                      <a:pt x="3097" y="740"/>
                    </a:lnTo>
                    <a:lnTo>
                      <a:pt x="3090" y="718"/>
                    </a:lnTo>
                    <a:lnTo>
                      <a:pt x="3078" y="699"/>
                    </a:lnTo>
                    <a:lnTo>
                      <a:pt x="3066" y="679"/>
                    </a:lnTo>
                    <a:lnTo>
                      <a:pt x="3052" y="661"/>
                    </a:lnTo>
                    <a:lnTo>
                      <a:pt x="3039" y="644"/>
                    </a:lnTo>
                    <a:lnTo>
                      <a:pt x="3021" y="628"/>
                    </a:lnTo>
                    <a:lnTo>
                      <a:pt x="3003" y="614"/>
                    </a:lnTo>
                    <a:lnTo>
                      <a:pt x="2984" y="603"/>
                    </a:lnTo>
                    <a:lnTo>
                      <a:pt x="2962" y="593"/>
                    </a:lnTo>
                    <a:lnTo>
                      <a:pt x="2940" y="585"/>
                    </a:lnTo>
                    <a:lnTo>
                      <a:pt x="2919" y="579"/>
                    </a:lnTo>
                    <a:lnTo>
                      <a:pt x="2895" y="575"/>
                    </a:lnTo>
                    <a:lnTo>
                      <a:pt x="2870" y="575"/>
                    </a:lnTo>
                    <a:lnTo>
                      <a:pt x="2870" y="575"/>
                    </a:lnTo>
                    <a:lnTo>
                      <a:pt x="2846" y="575"/>
                    </a:lnTo>
                    <a:lnTo>
                      <a:pt x="2823" y="579"/>
                    </a:lnTo>
                    <a:lnTo>
                      <a:pt x="2799" y="585"/>
                    </a:lnTo>
                    <a:lnTo>
                      <a:pt x="2778" y="593"/>
                    </a:lnTo>
                    <a:lnTo>
                      <a:pt x="2758" y="603"/>
                    </a:lnTo>
                    <a:lnTo>
                      <a:pt x="2738" y="614"/>
                    </a:lnTo>
                    <a:lnTo>
                      <a:pt x="2719" y="628"/>
                    </a:lnTo>
                    <a:lnTo>
                      <a:pt x="2703" y="644"/>
                    </a:lnTo>
                    <a:lnTo>
                      <a:pt x="2687" y="661"/>
                    </a:lnTo>
                    <a:lnTo>
                      <a:pt x="2674" y="679"/>
                    </a:lnTo>
                    <a:lnTo>
                      <a:pt x="2662" y="699"/>
                    </a:lnTo>
                    <a:lnTo>
                      <a:pt x="2652" y="718"/>
                    </a:lnTo>
                    <a:lnTo>
                      <a:pt x="2644" y="740"/>
                    </a:lnTo>
                    <a:lnTo>
                      <a:pt x="2638" y="764"/>
                    </a:lnTo>
                    <a:lnTo>
                      <a:pt x="2634" y="787"/>
                    </a:lnTo>
                    <a:lnTo>
                      <a:pt x="2632" y="811"/>
                    </a:lnTo>
                    <a:lnTo>
                      <a:pt x="2632" y="811"/>
                    </a:lnTo>
                    <a:lnTo>
                      <a:pt x="2632" y="836"/>
                    </a:lnTo>
                    <a:lnTo>
                      <a:pt x="2628" y="860"/>
                    </a:lnTo>
                    <a:lnTo>
                      <a:pt x="2622" y="883"/>
                    </a:lnTo>
                    <a:lnTo>
                      <a:pt x="2615" y="905"/>
                    </a:lnTo>
                    <a:lnTo>
                      <a:pt x="2605" y="926"/>
                    </a:lnTo>
                    <a:lnTo>
                      <a:pt x="2591" y="946"/>
                    </a:lnTo>
                    <a:lnTo>
                      <a:pt x="2577" y="966"/>
                    </a:lnTo>
                    <a:lnTo>
                      <a:pt x="2562" y="981"/>
                    </a:lnTo>
                    <a:lnTo>
                      <a:pt x="2546" y="997"/>
                    </a:lnTo>
                    <a:lnTo>
                      <a:pt x="2526" y="1011"/>
                    </a:lnTo>
                    <a:lnTo>
                      <a:pt x="2507" y="1025"/>
                    </a:lnTo>
                    <a:lnTo>
                      <a:pt x="2485" y="1034"/>
                    </a:lnTo>
                    <a:lnTo>
                      <a:pt x="2464" y="1042"/>
                    </a:lnTo>
                    <a:lnTo>
                      <a:pt x="2440" y="1048"/>
                    </a:lnTo>
                    <a:lnTo>
                      <a:pt x="2416" y="1052"/>
                    </a:lnTo>
                    <a:lnTo>
                      <a:pt x="2393" y="1052"/>
                    </a:lnTo>
                    <a:lnTo>
                      <a:pt x="2393" y="1052"/>
                    </a:lnTo>
                    <a:lnTo>
                      <a:pt x="2367" y="1052"/>
                    </a:lnTo>
                    <a:lnTo>
                      <a:pt x="2344" y="1048"/>
                    </a:lnTo>
                    <a:lnTo>
                      <a:pt x="2320" y="1042"/>
                    </a:lnTo>
                    <a:lnTo>
                      <a:pt x="2299" y="1034"/>
                    </a:lnTo>
                    <a:lnTo>
                      <a:pt x="2277" y="1025"/>
                    </a:lnTo>
                    <a:lnTo>
                      <a:pt x="2257" y="1011"/>
                    </a:lnTo>
                    <a:lnTo>
                      <a:pt x="2238" y="997"/>
                    </a:lnTo>
                    <a:lnTo>
                      <a:pt x="2222" y="981"/>
                    </a:lnTo>
                    <a:lnTo>
                      <a:pt x="2206" y="966"/>
                    </a:lnTo>
                    <a:lnTo>
                      <a:pt x="2193" y="946"/>
                    </a:lnTo>
                    <a:lnTo>
                      <a:pt x="2179" y="926"/>
                    </a:lnTo>
                    <a:lnTo>
                      <a:pt x="2169" y="905"/>
                    </a:lnTo>
                    <a:lnTo>
                      <a:pt x="2161" y="883"/>
                    </a:lnTo>
                    <a:lnTo>
                      <a:pt x="2155" y="860"/>
                    </a:lnTo>
                    <a:lnTo>
                      <a:pt x="2151" y="836"/>
                    </a:lnTo>
                    <a:lnTo>
                      <a:pt x="2151" y="811"/>
                    </a:lnTo>
                    <a:lnTo>
                      <a:pt x="2151" y="811"/>
                    </a:lnTo>
                    <a:lnTo>
                      <a:pt x="2149" y="787"/>
                    </a:lnTo>
                    <a:lnTo>
                      <a:pt x="2146" y="764"/>
                    </a:lnTo>
                    <a:lnTo>
                      <a:pt x="2140" y="740"/>
                    </a:lnTo>
                    <a:lnTo>
                      <a:pt x="2132" y="718"/>
                    </a:lnTo>
                    <a:lnTo>
                      <a:pt x="2122" y="699"/>
                    </a:lnTo>
                    <a:lnTo>
                      <a:pt x="2110" y="679"/>
                    </a:lnTo>
                    <a:lnTo>
                      <a:pt x="2096" y="661"/>
                    </a:lnTo>
                    <a:lnTo>
                      <a:pt x="2081" y="644"/>
                    </a:lnTo>
                    <a:lnTo>
                      <a:pt x="2065" y="628"/>
                    </a:lnTo>
                    <a:lnTo>
                      <a:pt x="2045" y="614"/>
                    </a:lnTo>
                    <a:lnTo>
                      <a:pt x="2026" y="603"/>
                    </a:lnTo>
                    <a:lnTo>
                      <a:pt x="2006" y="593"/>
                    </a:lnTo>
                    <a:lnTo>
                      <a:pt x="1985" y="585"/>
                    </a:lnTo>
                    <a:lnTo>
                      <a:pt x="1961" y="579"/>
                    </a:lnTo>
                    <a:lnTo>
                      <a:pt x="1938" y="575"/>
                    </a:lnTo>
                    <a:lnTo>
                      <a:pt x="1914" y="575"/>
                    </a:lnTo>
                    <a:lnTo>
                      <a:pt x="1914" y="575"/>
                    </a:lnTo>
                    <a:lnTo>
                      <a:pt x="1888" y="575"/>
                    </a:lnTo>
                    <a:lnTo>
                      <a:pt x="1865" y="579"/>
                    </a:lnTo>
                    <a:lnTo>
                      <a:pt x="1843" y="585"/>
                    </a:lnTo>
                    <a:lnTo>
                      <a:pt x="1822" y="593"/>
                    </a:lnTo>
                    <a:lnTo>
                      <a:pt x="1800" y="603"/>
                    </a:lnTo>
                    <a:lnTo>
                      <a:pt x="1780" y="614"/>
                    </a:lnTo>
                    <a:lnTo>
                      <a:pt x="1763" y="628"/>
                    </a:lnTo>
                    <a:lnTo>
                      <a:pt x="1745" y="644"/>
                    </a:lnTo>
                    <a:lnTo>
                      <a:pt x="1731" y="661"/>
                    </a:lnTo>
                    <a:lnTo>
                      <a:pt x="1718" y="679"/>
                    </a:lnTo>
                    <a:lnTo>
                      <a:pt x="1706" y="699"/>
                    </a:lnTo>
                    <a:lnTo>
                      <a:pt x="1696" y="718"/>
                    </a:lnTo>
                    <a:lnTo>
                      <a:pt x="1686" y="740"/>
                    </a:lnTo>
                    <a:lnTo>
                      <a:pt x="1680" y="764"/>
                    </a:lnTo>
                    <a:lnTo>
                      <a:pt x="1678" y="787"/>
                    </a:lnTo>
                    <a:lnTo>
                      <a:pt x="1676" y="811"/>
                    </a:lnTo>
                    <a:lnTo>
                      <a:pt x="1676" y="811"/>
                    </a:lnTo>
                    <a:lnTo>
                      <a:pt x="1675" y="836"/>
                    </a:lnTo>
                    <a:lnTo>
                      <a:pt x="1673" y="860"/>
                    </a:lnTo>
                    <a:lnTo>
                      <a:pt x="1667" y="883"/>
                    </a:lnTo>
                    <a:lnTo>
                      <a:pt x="1657" y="905"/>
                    </a:lnTo>
                    <a:lnTo>
                      <a:pt x="1647" y="926"/>
                    </a:lnTo>
                    <a:lnTo>
                      <a:pt x="1635" y="946"/>
                    </a:lnTo>
                    <a:lnTo>
                      <a:pt x="1622" y="966"/>
                    </a:lnTo>
                    <a:lnTo>
                      <a:pt x="1606" y="981"/>
                    </a:lnTo>
                    <a:lnTo>
                      <a:pt x="1588" y="997"/>
                    </a:lnTo>
                    <a:lnTo>
                      <a:pt x="1570" y="1011"/>
                    </a:lnTo>
                    <a:lnTo>
                      <a:pt x="1551" y="1025"/>
                    </a:lnTo>
                    <a:lnTo>
                      <a:pt x="1529" y="1034"/>
                    </a:lnTo>
                    <a:lnTo>
                      <a:pt x="1508" y="1042"/>
                    </a:lnTo>
                    <a:lnTo>
                      <a:pt x="1484" y="1048"/>
                    </a:lnTo>
                    <a:lnTo>
                      <a:pt x="1461" y="1052"/>
                    </a:lnTo>
                    <a:lnTo>
                      <a:pt x="1435" y="1052"/>
                    </a:lnTo>
                    <a:lnTo>
                      <a:pt x="1435" y="1052"/>
                    </a:lnTo>
                    <a:lnTo>
                      <a:pt x="1412" y="1052"/>
                    </a:lnTo>
                    <a:lnTo>
                      <a:pt x="1386" y="1048"/>
                    </a:lnTo>
                    <a:lnTo>
                      <a:pt x="1364" y="1042"/>
                    </a:lnTo>
                    <a:lnTo>
                      <a:pt x="1341" y="1034"/>
                    </a:lnTo>
                    <a:lnTo>
                      <a:pt x="1321" y="1025"/>
                    </a:lnTo>
                    <a:lnTo>
                      <a:pt x="1300" y="1011"/>
                    </a:lnTo>
                    <a:lnTo>
                      <a:pt x="1282" y="997"/>
                    </a:lnTo>
                    <a:lnTo>
                      <a:pt x="1264" y="981"/>
                    </a:lnTo>
                    <a:lnTo>
                      <a:pt x="1249" y="966"/>
                    </a:lnTo>
                    <a:lnTo>
                      <a:pt x="1235" y="946"/>
                    </a:lnTo>
                    <a:lnTo>
                      <a:pt x="1223" y="926"/>
                    </a:lnTo>
                    <a:lnTo>
                      <a:pt x="1213" y="905"/>
                    </a:lnTo>
                    <a:lnTo>
                      <a:pt x="1205" y="883"/>
                    </a:lnTo>
                    <a:lnTo>
                      <a:pt x="1200" y="860"/>
                    </a:lnTo>
                    <a:lnTo>
                      <a:pt x="1196" y="836"/>
                    </a:lnTo>
                    <a:lnTo>
                      <a:pt x="1194" y="811"/>
                    </a:lnTo>
                    <a:lnTo>
                      <a:pt x="1194" y="811"/>
                    </a:lnTo>
                    <a:lnTo>
                      <a:pt x="1192" y="787"/>
                    </a:lnTo>
                    <a:lnTo>
                      <a:pt x="1190" y="764"/>
                    </a:lnTo>
                    <a:lnTo>
                      <a:pt x="1184" y="740"/>
                    </a:lnTo>
                    <a:lnTo>
                      <a:pt x="1176" y="718"/>
                    </a:lnTo>
                    <a:lnTo>
                      <a:pt x="1166" y="699"/>
                    </a:lnTo>
                    <a:lnTo>
                      <a:pt x="1152" y="679"/>
                    </a:lnTo>
                    <a:lnTo>
                      <a:pt x="1141" y="661"/>
                    </a:lnTo>
                    <a:lnTo>
                      <a:pt x="1125" y="644"/>
                    </a:lnTo>
                    <a:lnTo>
                      <a:pt x="1107" y="628"/>
                    </a:lnTo>
                    <a:lnTo>
                      <a:pt x="1090" y="614"/>
                    </a:lnTo>
                    <a:lnTo>
                      <a:pt x="1070" y="603"/>
                    </a:lnTo>
                    <a:lnTo>
                      <a:pt x="1048" y="593"/>
                    </a:lnTo>
                    <a:lnTo>
                      <a:pt x="1027" y="585"/>
                    </a:lnTo>
                    <a:lnTo>
                      <a:pt x="1005" y="579"/>
                    </a:lnTo>
                    <a:lnTo>
                      <a:pt x="982" y="575"/>
                    </a:lnTo>
                    <a:lnTo>
                      <a:pt x="956" y="575"/>
                    </a:lnTo>
                    <a:lnTo>
                      <a:pt x="956" y="575"/>
                    </a:lnTo>
                    <a:lnTo>
                      <a:pt x="933" y="575"/>
                    </a:lnTo>
                    <a:lnTo>
                      <a:pt x="909" y="579"/>
                    </a:lnTo>
                    <a:lnTo>
                      <a:pt x="886" y="585"/>
                    </a:lnTo>
                    <a:lnTo>
                      <a:pt x="864" y="593"/>
                    </a:lnTo>
                    <a:lnTo>
                      <a:pt x="844" y="603"/>
                    </a:lnTo>
                    <a:lnTo>
                      <a:pt x="825" y="614"/>
                    </a:lnTo>
                    <a:lnTo>
                      <a:pt x="805" y="628"/>
                    </a:lnTo>
                    <a:lnTo>
                      <a:pt x="789" y="644"/>
                    </a:lnTo>
                    <a:lnTo>
                      <a:pt x="774" y="661"/>
                    </a:lnTo>
                    <a:lnTo>
                      <a:pt x="760" y="679"/>
                    </a:lnTo>
                    <a:lnTo>
                      <a:pt x="748" y="699"/>
                    </a:lnTo>
                    <a:lnTo>
                      <a:pt x="738" y="718"/>
                    </a:lnTo>
                    <a:lnTo>
                      <a:pt x="730" y="740"/>
                    </a:lnTo>
                    <a:lnTo>
                      <a:pt x="725" y="764"/>
                    </a:lnTo>
                    <a:lnTo>
                      <a:pt x="721" y="787"/>
                    </a:lnTo>
                    <a:lnTo>
                      <a:pt x="721" y="811"/>
                    </a:lnTo>
                    <a:lnTo>
                      <a:pt x="721" y="811"/>
                    </a:lnTo>
                    <a:lnTo>
                      <a:pt x="719" y="836"/>
                    </a:lnTo>
                    <a:lnTo>
                      <a:pt x="715" y="860"/>
                    </a:lnTo>
                    <a:lnTo>
                      <a:pt x="709" y="883"/>
                    </a:lnTo>
                    <a:lnTo>
                      <a:pt x="701" y="905"/>
                    </a:lnTo>
                    <a:lnTo>
                      <a:pt x="691" y="926"/>
                    </a:lnTo>
                    <a:lnTo>
                      <a:pt x="679" y="946"/>
                    </a:lnTo>
                    <a:lnTo>
                      <a:pt x="664" y="966"/>
                    </a:lnTo>
                    <a:lnTo>
                      <a:pt x="648" y="981"/>
                    </a:lnTo>
                    <a:lnTo>
                      <a:pt x="632" y="997"/>
                    </a:lnTo>
                    <a:lnTo>
                      <a:pt x="613" y="1011"/>
                    </a:lnTo>
                    <a:lnTo>
                      <a:pt x="593" y="1025"/>
                    </a:lnTo>
                    <a:lnTo>
                      <a:pt x="571" y="1034"/>
                    </a:lnTo>
                    <a:lnTo>
                      <a:pt x="550" y="1042"/>
                    </a:lnTo>
                    <a:lnTo>
                      <a:pt x="526" y="1048"/>
                    </a:lnTo>
                    <a:lnTo>
                      <a:pt x="503" y="1052"/>
                    </a:lnTo>
                    <a:lnTo>
                      <a:pt x="479" y="1052"/>
                    </a:lnTo>
                    <a:lnTo>
                      <a:pt x="479" y="1052"/>
                    </a:lnTo>
                    <a:lnTo>
                      <a:pt x="454" y="1052"/>
                    </a:lnTo>
                    <a:lnTo>
                      <a:pt x="430" y="1048"/>
                    </a:lnTo>
                    <a:lnTo>
                      <a:pt x="407" y="1042"/>
                    </a:lnTo>
                    <a:lnTo>
                      <a:pt x="385" y="1034"/>
                    </a:lnTo>
                    <a:lnTo>
                      <a:pt x="363" y="1025"/>
                    </a:lnTo>
                    <a:lnTo>
                      <a:pt x="344" y="1011"/>
                    </a:lnTo>
                    <a:lnTo>
                      <a:pt x="324" y="997"/>
                    </a:lnTo>
                    <a:lnTo>
                      <a:pt x="308" y="981"/>
                    </a:lnTo>
                    <a:lnTo>
                      <a:pt x="293" y="966"/>
                    </a:lnTo>
                    <a:lnTo>
                      <a:pt x="279" y="946"/>
                    </a:lnTo>
                    <a:lnTo>
                      <a:pt x="267" y="926"/>
                    </a:lnTo>
                    <a:lnTo>
                      <a:pt x="255" y="905"/>
                    </a:lnTo>
                    <a:lnTo>
                      <a:pt x="248" y="883"/>
                    </a:lnTo>
                    <a:lnTo>
                      <a:pt x="242" y="860"/>
                    </a:lnTo>
                    <a:lnTo>
                      <a:pt x="238" y="836"/>
                    </a:lnTo>
                    <a:lnTo>
                      <a:pt x="238" y="811"/>
                    </a:lnTo>
                    <a:lnTo>
                      <a:pt x="238" y="237"/>
                    </a:lnTo>
                    <a:lnTo>
                      <a:pt x="3590" y="237"/>
                    </a:lnTo>
                    <a:close/>
                    <a:moveTo>
                      <a:pt x="3828" y="0"/>
                    </a:moveTo>
                    <a:lnTo>
                      <a:pt x="0" y="0"/>
                    </a:lnTo>
                    <a:lnTo>
                      <a:pt x="0" y="811"/>
                    </a:lnTo>
                    <a:lnTo>
                      <a:pt x="0" y="811"/>
                    </a:lnTo>
                    <a:lnTo>
                      <a:pt x="0" y="836"/>
                    </a:lnTo>
                    <a:lnTo>
                      <a:pt x="2" y="860"/>
                    </a:lnTo>
                    <a:lnTo>
                      <a:pt x="6" y="885"/>
                    </a:lnTo>
                    <a:lnTo>
                      <a:pt x="10" y="909"/>
                    </a:lnTo>
                    <a:lnTo>
                      <a:pt x="16" y="930"/>
                    </a:lnTo>
                    <a:lnTo>
                      <a:pt x="22" y="954"/>
                    </a:lnTo>
                    <a:lnTo>
                      <a:pt x="38" y="997"/>
                    </a:lnTo>
                    <a:lnTo>
                      <a:pt x="57" y="1040"/>
                    </a:lnTo>
                    <a:lnTo>
                      <a:pt x="81" y="1080"/>
                    </a:lnTo>
                    <a:lnTo>
                      <a:pt x="110" y="1117"/>
                    </a:lnTo>
                    <a:lnTo>
                      <a:pt x="140" y="1150"/>
                    </a:lnTo>
                    <a:lnTo>
                      <a:pt x="175" y="1182"/>
                    </a:lnTo>
                    <a:lnTo>
                      <a:pt x="210" y="1209"/>
                    </a:lnTo>
                    <a:lnTo>
                      <a:pt x="250" y="1233"/>
                    </a:lnTo>
                    <a:lnTo>
                      <a:pt x="293" y="1252"/>
                    </a:lnTo>
                    <a:lnTo>
                      <a:pt x="336" y="1268"/>
                    </a:lnTo>
                    <a:lnTo>
                      <a:pt x="360" y="1276"/>
                    </a:lnTo>
                    <a:lnTo>
                      <a:pt x="381" y="1280"/>
                    </a:lnTo>
                    <a:lnTo>
                      <a:pt x="405" y="1284"/>
                    </a:lnTo>
                    <a:lnTo>
                      <a:pt x="430" y="1288"/>
                    </a:lnTo>
                    <a:lnTo>
                      <a:pt x="454" y="1290"/>
                    </a:lnTo>
                    <a:lnTo>
                      <a:pt x="479" y="1290"/>
                    </a:lnTo>
                    <a:lnTo>
                      <a:pt x="479" y="1290"/>
                    </a:lnTo>
                    <a:lnTo>
                      <a:pt x="503" y="1290"/>
                    </a:lnTo>
                    <a:lnTo>
                      <a:pt x="528" y="1288"/>
                    </a:lnTo>
                    <a:lnTo>
                      <a:pt x="552" y="1284"/>
                    </a:lnTo>
                    <a:lnTo>
                      <a:pt x="575" y="1280"/>
                    </a:lnTo>
                    <a:lnTo>
                      <a:pt x="599" y="1276"/>
                    </a:lnTo>
                    <a:lnTo>
                      <a:pt x="621" y="1268"/>
                    </a:lnTo>
                    <a:lnTo>
                      <a:pt x="664" y="1252"/>
                    </a:lnTo>
                    <a:lnTo>
                      <a:pt x="707" y="1233"/>
                    </a:lnTo>
                    <a:lnTo>
                      <a:pt x="746" y="1209"/>
                    </a:lnTo>
                    <a:lnTo>
                      <a:pt x="783" y="1182"/>
                    </a:lnTo>
                    <a:lnTo>
                      <a:pt x="817" y="1150"/>
                    </a:lnTo>
                    <a:lnTo>
                      <a:pt x="848" y="1117"/>
                    </a:lnTo>
                    <a:lnTo>
                      <a:pt x="876" y="1080"/>
                    </a:lnTo>
                    <a:lnTo>
                      <a:pt x="899" y="1040"/>
                    </a:lnTo>
                    <a:lnTo>
                      <a:pt x="919" y="997"/>
                    </a:lnTo>
                    <a:lnTo>
                      <a:pt x="935" y="954"/>
                    </a:lnTo>
                    <a:lnTo>
                      <a:pt x="942" y="930"/>
                    </a:lnTo>
                    <a:lnTo>
                      <a:pt x="946" y="909"/>
                    </a:lnTo>
                    <a:lnTo>
                      <a:pt x="952" y="885"/>
                    </a:lnTo>
                    <a:lnTo>
                      <a:pt x="954" y="860"/>
                    </a:lnTo>
                    <a:lnTo>
                      <a:pt x="956" y="836"/>
                    </a:lnTo>
                    <a:lnTo>
                      <a:pt x="956" y="811"/>
                    </a:lnTo>
                    <a:lnTo>
                      <a:pt x="956" y="811"/>
                    </a:lnTo>
                    <a:lnTo>
                      <a:pt x="958" y="836"/>
                    </a:lnTo>
                    <a:lnTo>
                      <a:pt x="960" y="860"/>
                    </a:lnTo>
                    <a:lnTo>
                      <a:pt x="962" y="885"/>
                    </a:lnTo>
                    <a:lnTo>
                      <a:pt x="966" y="909"/>
                    </a:lnTo>
                    <a:lnTo>
                      <a:pt x="972" y="930"/>
                    </a:lnTo>
                    <a:lnTo>
                      <a:pt x="978" y="954"/>
                    </a:lnTo>
                    <a:lnTo>
                      <a:pt x="993" y="997"/>
                    </a:lnTo>
                    <a:lnTo>
                      <a:pt x="1015" y="1040"/>
                    </a:lnTo>
                    <a:lnTo>
                      <a:pt x="1039" y="1080"/>
                    </a:lnTo>
                    <a:lnTo>
                      <a:pt x="1066" y="1117"/>
                    </a:lnTo>
                    <a:lnTo>
                      <a:pt x="1097" y="1150"/>
                    </a:lnTo>
                    <a:lnTo>
                      <a:pt x="1131" y="1182"/>
                    </a:lnTo>
                    <a:lnTo>
                      <a:pt x="1168" y="1209"/>
                    </a:lnTo>
                    <a:lnTo>
                      <a:pt x="1207" y="1233"/>
                    </a:lnTo>
                    <a:lnTo>
                      <a:pt x="1249" y="1252"/>
                    </a:lnTo>
                    <a:lnTo>
                      <a:pt x="1294" y="1268"/>
                    </a:lnTo>
                    <a:lnTo>
                      <a:pt x="1315" y="1276"/>
                    </a:lnTo>
                    <a:lnTo>
                      <a:pt x="1339" y="1280"/>
                    </a:lnTo>
                    <a:lnTo>
                      <a:pt x="1362" y="1284"/>
                    </a:lnTo>
                    <a:lnTo>
                      <a:pt x="1386" y="1288"/>
                    </a:lnTo>
                    <a:lnTo>
                      <a:pt x="1412" y="1290"/>
                    </a:lnTo>
                    <a:lnTo>
                      <a:pt x="1435" y="1290"/>
                    </a:lnTo>
                    <a:lnTo>
                      <a:pt x="1435" y="1290"/>
                    </a:lnTo>
                    <a:lnTo>
                      <a:pt x="1461" y="1290"/>
                    </a:lnTo>
                    <a:lnTo>
                      <a:pt x="1484" y="1288"/>
                    </a:lnTo>
                    <a:lnTo>
                      <a:pt x="1508" y="1284"/>
                    </a:lnTo>
                    <a:lnTo>
                      <a:pt x="1531" y="1280"/>
                    </a:lnTo>
                    <a:lnTo>
                      <a:pt x="1555" y="1276"/>
                    </a:lnTo>
                    <a:lnTo>
                      <a:pt x="1578" y="1268"/>
                    </a:lnTo>
                    <a:lnTo>
                      <a:pt x="1622" y="1252"/>
                    </a:lnTo>
                    <a:lnTo>
                      <a:pt x="1663" y="1233"/>
                    </a:lnTo>
                    <a:lnTo>
                      <a:pt x="1702" y="1209"/>
                    </a:lnTo>
                    <a:lnTo>
                      <a:pt x="1739" y="1182"/>
                    </a:lnTo>
                    <a:lnTo>
                      <a:pt x="1773" y="1150"/>
                    </a:lnTo>
                    <a:lnTo>
                      <a:pt x="1804" y="1117"/>
                    </a:lnTo>
                    <a:lnTo>
                      <a:pt x="1832" y="1080"/>
                    </a:lnTo>
                    <a:lnTo>
                      <a:pt x="1855" y="1040"/>
                    </a:lnTo>
                    <a:lnTo>
                      <a:pt x="1877" y="997"/>
                    </a:lnTo>
                    <a:lnTo>
                      <a:pt x="1892" y="954"/>
                    </a:lnTo>
                    <a:lnTo>
                      <a:pt x="1898" y="930"/>
                    </a:lnTo>
                    <a:lnTo>
                      <a:pt x="1904" y="909"/>
                    </a:lnTo>
                    <a:lnTo>
                      <a:pt x="1908" y="885"/>
                    </a:lnTo>
                    <a:lnTo>
                      <a:pt x="1912" y="860"/>
                    </a:lnTo>
                    <a:lnTo>
                      <a:pt x="1912" y="836"/>
                    </a:lnTo>
                    <a:lnTo>
                      <a:pt x="1914" y="811"/>
                    </a:lnTo>
                    <a:lnTo>
                      <a:pt x="1914" y="811"/>
                    </a:lnTo>
                    <a:lnTo>
                      <a:pt x="1914" y="836"/>
                    </a:lnTo>
                    <a:lnTo>
                      <a:pt x="1916" y="860"/>
                    </a:lnTo>
                    <a:lnTo>
                      <a:pt x="1920" y="885"/>
                    </a:lnTo>
                    <a:lnTo>
                      <a:pt x="1924" y="909"/>
                    </a:lnTo>
                    <a:lnTo>
                      <a:pt x="1928" y="930"/>
                    </a:lnTo>
                    <a:lnTo>
                      <a:pt x="1936" y="954"/>
                    </a:lnTo>
                    <a:lnTo>
                      <a:pt x="1951" y="997"/>
                    </a:lnTo>
                    <a:lnTo>
                      <a:pt x="1971" y="1040"/>
                    </a:lnTo>
                    <a:lnTo>
                      <a:pt x="1994" y="1080"/>
                    </a:lnTo>
                    <a:lnTo>
                      <a:pt x="2022" y="1117"/>
                    </a:lnTo>
                    <a:lnTo>
                      <a:pt x="2053" y="1150"/>
                    </a:lnTo>
                    <a:lnTo>
                      <a:pt x="2087" y="1182"/>
                    </a:lnTo>
                    <a:lnTo>
                      <a:pt x="2124" y="1209"/>
                    </a:lnTo>
                    <a:lnTo>
                      <a:pt x="2163" y="1233"/>
                    </a:lnTo>
                    <a:lnTo>
                      <a:pt x="2206" y="1252"/>
                    </a:lnTo>
                    <a:lnTo>
                      <a:pt x="2250" y="1268"/>
                    </a:lnTo>
                    <a:lnTo>
                      <a:pt x="2273" y="1276"/>
                    </a:lnTo>
                    <a:lnTo>
                      <a:pt x="2295" y="1280"/>
                    </a:lnTo>
                    <a:lnTo>
                      <a:pt x="2318" y="1284"/>
                    </a:lnTo>
                    <a:lnTo>
                      <a:pt x="2344" y="1288"/>
                    </a:lnTo>
                    <a:lnTo>
                      <a:pt x="2367" y="1290"/>
                    </a:lnTo>
                    <a:lnTo>
                      <a:pt x="2393" y="1290"/>
                    </a:lnTo>
                    <a:lnTo>
                      <a:pt x="2393" y="1290"/>
                    </a:lnTo>
                    <a:lnTo>
                      <a:pt x="2416" y="1290"/>
                    </a:lnTo>
                    <a:lnTo>
                      <a:pt x="2440" y="1288"/>
                    </a:lnTo>
                    <a:lnTo>
                      <a:pt x="2465" y="1284"/>
                    </a:lnTo>
                    <a:lnTo>
                      <a:pt x="2489" y="1280"/>
                    </a:lnTo>
                    <a:lnTo>
                      <a:pt x="2511" y="1276"/>
                    </a:lnTo>
                    <a:lnTo>
                      <a:pt x="2534" y="1268"/>
                    </a:lnTo>
                    <a:lnTo>
                      <a:pt x="2577" y="1252"/>
                    </a:lnTo>
                    <a:lnTo>
                      <a:pt x="2621" y="1233"/>
                    </a:lnTo>
                    <a:lnTo>
                      <a:pt x="2660" y="1209"/>
                    </a:lnTo>
                    <a:lnTo>
                      <a:pt x="2697" y="1182"/>
                    </a:lnTo>
                    <a:lnTo>
                      <a:pt x="2730" y="1150"/>
                    </a:lnTo>
                    <a:lnTo>
                      <a:pt x="2762" y="1117"/>
                    </a:lnTo>
                    <a:lnTo>
                      <a:pt x="2789" y="1080"/>
                    </a:lnTo>
                    <a:lnTo>
                      <a:pt x="2813" y="1040"/>
                    </a:lnTo>
                    <a:lnTo>
                      <a:pt x="2833" y="997"/>
                    </a:lnTo>
                    <a:lnTo>
                      <a:pt x="2848" y="954"/>
                    </a:lnTo>
                    <a:lnTo>
                      <a:pt x="2856" y="930"/>
                    </a:lnTo>
                    <a:lnTo>
                      <a:pt x="2860" y="909"/>
                    </a:lnTo>
                    <a:lnTo>
                      <a:pt x="2864" y="885"/>
                    </a:lnTo>
                    <a:lnTo>
                      <a:pt x="2868" y="860"/>
                    </a:lnTo>
                    <a:lnTo>
                      <a:pt x="2870" y="836"/>
                    </a:lnTo>
                    <a:lnTo>
                      <a:pt x="2870" y="811"/>
                    </a:lnTo>
                    <a:lnTo>
                      <a:pt x="2870" y="811"/>
                    </a:lnTo>
                    <a:lnTo>
                      <a:pt x="2872" y="836"/>
                    </a:lnTo>
                    <a:lnTo>
                      <a:pt x="2874" y="860"/>
                    </a:lnTo>
                    <a:lnTo>
                      <a:pt x="2876" y="885"/>
                    </a:lnTo>
                    <a:lnTo>
                      <a:pt x="2880" y="909"/>
                    </a:lnTo>
                    <a:lnTo>
                      <a:pt x="2886" y="930"/>
                    </a:lnTo>
                    <a:lnTo>
                      <a:pt x="2891" y="954"/>
                    </a:lnTo>
                    <a:lnTo>
                      <a:pt x="2907" y="997"/>
                    </a:lnTo>
                    <a:lnTo>
                      <a:pt x="2929" y="1040"/>
                    </a:lnTo>
                    <a:lnTo>
                      <a:pt x="2952" y="1080"/>
                    </a:lnTo>
                    <a:lnTo>
                      <a:pt x="2980" y="1117"/>
                    </a:lnTo>
                    <a:lnTo>
                      <a:pt x="3011" y="1150"/>
                    </a:lnTo>
                    <a:lnTo>
                      <a:pt x="3044" y="1182"/>
                    </a:lnTo>
                    <a:lnTo>
                      <a:pt x="3082" y="1209"/>
                    </a:lnTo>
                    <a:lnTo>
                      <a:pt x="3121" y="1233"/>
                    </a:lnTo>
                    <a:lnTo>
                      <a:pt x="3162" y="1252"/>
                    </a:lnTo>
                    <a:lnTo>
                      <a:pt x="3207" y="1268"/>
                    </a:lnTo>
                    <a:lnTo>
                      <a:pt x="3229" y="1276"/>
                    </a:lnTo>
                    <a:lnTo>
                      <a:pt x="3253" y="1280"/>
                    </a:lnTo>
                    <a:lnTo>
                      <a:pt x="3276" y="1284"/>
                    </a:lnTo>
                    <a:lnTo>
                      <a:pt x="3300" y="1288"/>
                    </a:lnTo>
                    <a:lnTo>
                      <a:pt x="3323" y="1290"/>
                    </a:lnTo>
                    <a:lnTo>
                      <a:pt x="3349" y="1290"/>
                    </a:lnTo>
                    <a:lnTo>
                      <a:pt x="3349" y="1290"/>
                    </a:lnTo>
                    <a:lnTo>
                      <a:pt x="3374" y="1290"/>
                    </a:lnTo>
                    <a:lnTo>
                      <a:pt x="3398" y="1288"/>
                    </a:lnTo>
                    <a:lnTo>
                      <a:pt x="3421" y="1284"/>
                    </a:lnTo>
                    <a:lnTo>
                      <a:pt x="3445" y="1280"/>
                    </a:lnTo>
                    <a:lnTo>
                      <a:pt x="3468" y="1276"/>
                    </a:lnTo>
                    <a:lnTo>
                      <a:pt x="3492" y="1268"/>
                    </a:lnTo>
                    <a:lnTo>
                      <a:pt x="3535" y="1252"/>
                    </a:lnTo>
                    <a:lnTo>
                      <a:pt x="3576" y="1233"/>
                    </a:lnTo>
                    <a:lnTo>
                      <a:pt x="3616" y="1209"/>
                    </a:lnTo>
                    <a:lnTo>
                      <a:pt x="3653" y="1182"/>
                    </a:lnTo>
                    <a:lnTo>
                      <a:pt x="3686" y="1150"/>
                    </a:lnTo>
                    <a:lnTo>
                      <a:pt x="3718" y="1117"/>
                    </a:lnTo>
                    <a:lnTo>
                      <a:pt x="3745" y="1080"/>
                    </a:lnTo>
                    <a:lnTo>
                      <a:pt x="3769" y="1040"/>
                    </a:lnTo>
                    <a:lnTo>
                      <a:pt x="3790" y="997"/>
                    </a:lnTo>
                    <a:lnTo>
                      <a:pt x="3806" y="954"/>
                    </a:lnTo>
                    <a:lnTo>
                      <a:pt x="3812" y="930"/>
                    </a:lnTo>
                    <a:lnTo>
                      <a:pt x="3818" y="909"/>
                    </a:lnTo>
                    <a:lnTo>
                      <a:pt x="3822" y="885"/>
                    </a:lnTo>
                    <a:lnTo>
                      <a:pt x="3826" y="860"/>
                    </a:lnTo>
                    <a:lnTo>
                      <a:pt x="3826" y="836"/>
                    </a:lnTo>
                    <a:lnTo>
                      <a:pt x="3828" y="811"/>
                    </a:lnTo>
                    <a:lnTo>
                      <a:pt x="3828" y="0"/>
                    </a:lnTo>
                    <a:lnTo>
                      <a:pt x="38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grpSp>
          <p:nvGrpSpPr>
            <p:cNvPr id="18" name="Group 35">
              <a:extLst>
                <a:ext uri="{FF2B5EF4-FFF2-40B4-BE49-F238E27FC236}">
                  <a16:creationId xmlns:a16="http://schemas.microsoft.com/office/drawing/2014/main" xmlns="" id="{A0529ADF-918A-4F84-8803-60401602D717}"/>
                </a:ext>
              </a:extLst>
            </p:cNvPr>
            <p:cNvGrpSpPr>
              <a:grpSpLocks noChangeAspect="1"/>
            </p:cNvGrpSpPr>
            <p:nvPr/>
          </p:nvGrpSpPr>
          <p:grpSpPr bwMode="auto">
            <a:xfrm>
              <a:off x="3935892" y="1934817"/>
              <a:ext cx="276219" cy="482323"/>
              <a:chOff x="2603" y="0"/>
              <a:chExt cx="2474" cy="4320"/>
            </a:xfrm>
            <a:grpFill/>
          </p:grpSpPr>
          <p:sp>
            <p:nvSpPr>
              <p:cNvPr id="19" name="Freeform 36">
                <a:extLst>
                  <a:ext uri="{FF2B5EF4-FFF2-40B4-BE49-F238E27FC236}">
                    <a16:creationId xmlns:a16="http://schemas.microsoft.com/office/drawing/2014/main" xmlns="" id="{454F9AD6-6DE7-4BEC-84C3-B4C96C892C3A}"/>
                  </a:ext>
                </a:extLst>
              </p:cNvPr>
              <p:cNvSpPr>
                <a:spLocks noEditPoints="1"/>
              </p:cNvSpPr>
              <p:nvPr/>
            </p:nvSpPr>
            <p:spPr bwMode="auto">
              <a:xfrm>
                <a:off x="4114" y="0"/>
                <a:ext cx="854" cy="850"/>
              </a:xfrm>
              <a:custGeom>
                <a:avLst/>
                <a:gdLst>
                  <a:gd name="T0" fmla="*/ 384 w 854"/>
                  <a:gd name="T1" fmla="*/ 846 h 850"/>
                  <a:gd name="T2" fmla="*/ 263 w 854"/>
                  <a:gd name="T3" fmla="*/ 817 h 850"/>
                  <a:gd name="T4" fmla="*/ 156 w 854"/>
                  <a:gd name="T5" fmla="*/ 752 h 850"/>
                  <a:gd name="T6" fmla="*/ 95 w 854"/>
                  <a:gd name="T7" fmla="*/ 692 h 850"/>
                  <a:gd name="T8" fmla="*/ 31 w 854"/>
                  <a:gd name="T9" fmla="*/ 583 h 850"/>
                  <a:gd name="T10" fmla="*/ 2 w 854"/>
                  <a:gd name="T11" fmla="*/ 464 h 850"/>
                  <a:gd name="T12" fmla="*/ 8 w 854"/>
                  <a:gd name="T13" fmla="*/ 341 h 850"/>
                  <a:gd name="T14" fmla="*/ 49 w 854"/>
                  <a:gd name="T15" fmla="*/ 224 h 850"/>
                  <a:gd name="T16" fmla="*/ 125 w 854"/>
                  <a:gd name="T17" fmla="*/ 121 h 850"/>
                  <a:gd name="T18" fmla="*/ 191 w 854"/>
                  <a:gd name="T19" fmla="*/ 68 h 850"/>
                  <a:gd name="T20" fmla="*/ 304 w 854"/>
                  <a:gd name="T21" fmla="*/ 18 h 850"/>
                  <a:gd name="T22" fmla="*/ 427 w 854"/>
                  <a:gd name="T23" fmla="*/ 0 h 850"/>
                  <a:gd name="T24" fmla="*/ 550 w 854"/>
                  <a:gd name="T25" fmla="*/ 18 h 850"/>
                  <a:gd name="T26" fmla="*/ 663 w 854"/>
                  <a:gd name="T27" fmla="*/ 68 h 850"/>
                  <a:gd name="T28" fmla="*/ 729 w 854"/>
                  <a:gd name="T29" fmla="*/ 121 h 850"/>
                  <a:gd name="T30" fmla="*/ 805 w 854"/>
                  <a:gd name="T31" fmla="*/ 224 h 850"/>
                  <a:gd name="T32" fmla="*/ 846 w 854"/>
                  <a:gd name="T33" fmla="*/ 341 h 850"/>
                  <a:gd name="T34" fmla="*/ 852 w 854"/>
                  <a:gd name="T35" fmla="*/ 464 h 850"/>
                  <a:gd name="T36" fmla="*/ 823 w 854"/>
                  <a:gd name="T37" fmla="*/ 583 h 850"/>
                  <a:gd name="T38" fmla="*/ 758 w 854"/>
                  <a:gd name="T39" fmla="*/ 692 h 850"/>
                  <a:gd name="T40" fmla="*/ 696 w 854"/>
                  <a:gd name="T41" fmla="*/ 752 h 850"/>
                  <a:gd name="T42" fmla="*/ 591 w 854"/>
                  <a:gd name="T43" fmla="*/ 817 h 850"/>
                  <a:gd name="T44" fmla="*/ 470 w 854"/>
                  <a:gd name="T45" fmla="*/ 846 h 850"/>
                  <a:gd name="T46" fmla="*/ 427 w 854"/>
                  <a:gd name="T47" fmla="*/ 230 h 850"/>
                  <a:gd name="T48" fmla="*/ 388 w 854"/>
                  <a:gd name="T49" fmla="*/ 234 h 850"/>
                  <a:gd name="T50" fmla="*/ 335 w 854"/>
                  <a:gd name="T51" fmla="*/ 253 h 850"/>
                  <a:gd name="T52" fmla="*/ 290 w 854"/>
                  <a:gd name="T53" fmla="*/ 287 h 850"/>
                  <a:gd name="T54" fmla="*/ 265 w 854"/>
                  <a:gd name="T55" fmla="*/ 316 h 850"/>
                  <a:gd name="T56" fmla="*/ 242 w 854"/>
                  <a:gd name="T57" fmla="*/ 368 h 850"/>
                  <a:gd name="T58" fmla="*/ 234 w 854"/>
                  <a:gd name="T59" fmla="*/ 423 h 850"/>
                  <a:gd name="T60" fmla="*/ 242 w 854"/>
                  <a:gd name="T61" fmla="*/ 478 h 850"/>
                  <a:gd name="T62" fmla="*/ 265 w 854"/>
                  <a:gd name="T63" fmla="*/ 528 h 850"/>
                  <a:gd name="T64" fmla="*/ 290 w 854"/>
                  <a:gd name="T65" fmla="*/ 558 h 850"/>
                  <a:gd name="T66" fmla="*/ 337 w 854"/>
                  <a:gd name="T67" fmla="*/ 591 h 850"/>
                  <a:gd name="T68" fmla="*/ 390 w 854"/>
                  <a:gd name="T69" fmla="*/ 610 h 850"/>
                  <a:gd name="T70" fmla="*/ 444 w 854"/>
                  <a:gd name="T71" fmla="*/ 612 h 850"/>
                  <a:gd name="T72" fmla="*/ 499 w 854"/>
                  <a:gd name="T73" fmla="*/ 598 h 850"/>
                  <a:gd name="T74" fmla="*/ 548 w 854"/>
                  <a:gd name="T75" fmla="*/ 571 h 850"/>
                  <a:gd name="T76" fmla="*/ 575 w 854"/>
                  <a:gd name="T77" fmla="*/ 544 h 850"/>
                  <a:gd name="T78" fmla="*/ 604 w 854"/>
                  <a:gd name="T79" fmla="*/ 495 h 850"/>
                  <a:gd name="T80" fmla="*/ 618 w 854"/>
                  <a:gd name="T81" fmla="*/ 441 h 850"/>
                  <a:gd name="T82" fmla="*/ 616 w 854"/>
                  <a:gd name="T83" fmla="*/ 386 h 850"/>
                  <a:gd name="T84" fmla="*/ 596 w 854"/>
                  <a:gd name="T85" fmla="*/ 333 h 850"/>
                  <a:gd name="T86" fmla="*/ 563 w 854"/>
                  <a:gd name="T87" fmla="*/ 287 h 850"/>
                  <a:gd name="T88" fmla="*/ 532 w 854"/>
                  <a:gd name="T89" fmla="*/ 263 h 850"/>
                  <a:gd name="T90" fmla="*/ 483 w 854"/>
                  <a:gd name="T91" fmla="*/ 238 h 850"/>
                  <a:gd name="T92" fmla="*/ 427 w 854"/>
                  <a:gd name="T93" fmla="*/ 23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4" h="850">
                    <a:moveTo>
                      <a:pt x="427" y="850"/>
                    </a:moveTo>
                    <a:lnTo>
                      <a:pt x="427" y="850"/>
                    </a:lnTo>
                    <a:lnTo>
                      <a:pt x="384" y="846"/>
                    </a:lnTo>
                    <a:lnTo>
                      <a:pt x="343" y="840"/>
                    </a:lnTo>
                    <a:lnTo>
                      <a:pt x="302" y="830"/>
                    </a:lnTo>
                    <a:lnTo>
                      <a:pt x="263" y="817"/>
                    </a:lnTo>
                    <a:lnTo>
                      <a:pt x="226" y="799"/>
                    </a:lnTo>
                    <a:lnTo>
                      <a:pt x="189" y="778"/>
                    </a:lnTo>
                    <a:lnTo>
                      <a:pt x="156" y="752"/>
                    </a:lnTo>
                    <a:lnTo>
                      <a:pt x="125" y="723"/>
                    </a:lnTo>
                    <a:lnTo>
                      <a:pt x="125" y="723"/>
                    </a:lnTo>
                    <a:lnTo>
                      <a:pt x="95" y="692"/>
                    </a:lnTo>
                    <a:lnTo>
                      <a:pt x="70" y="657"/>
                    </a:lnTo>
                    <a:lnTo>
                      <a:pt x="49" y="622"/>
                    </a:lnTo>
                    <a:lnTo>
                      <a:pt x="31" y="583"/>
                    </a:lnTo>
                    <a:lnTo>
                      <a:pt x="17" y="544"/>
                    </a:lnTo>
                    <a:lnTo>
                      <a:pt x="8" y="505"/>
                    </a:lnTo>
                    <a:lnTo>
                      <a:pt x="2" y="464"/>
                    </a:lnTo>
                    <a:lnTo>
                      <a:pt x="0" y="423"/>
                    </a:lnTo>
                    <a:lnTo>
                      <a:pt x="2" y="382"/>
                    </a:lnTo>
                    <a:lnTo>
                      <a:pt x="8" y="341"/>
                    </a:lnTo>
                    <a:lnTo>
                      <a:pt x="17" y="300"/>
                    </a:lnTo>
                    <a:lnTo>
                      <a:pt x="31" y="261"/>
                    </a:lnTo>
                    <a:lnTo>
                      <a:pt x="49" y="224"/>
                    </a:lnTo>
                    <a:lnTo>
                      <a:pt x="70" y="187"/>
                    </a:lnTo>
                    <a:lnTo>
                      <a:pt x="95" y="154"/>
                    </a:lnTo>
                    <a:lnTo>
                      <a:pt x="125" y="121"/>
                    </a:lnTo>
                    <a:lnTo>
                      <a:pt x="125" y="121"/>
                    </a:lnTo>
                    <a:lnTo>
                      <a:pt x="156" y="92"/>
                    </a:lnTo>
                    <a:lnTo>
                      <a:pt x="191" y="68"/>
                    </a:lnTo>
                    <a:lnTo>
                      <a:pt x="226" y="47"/>
                    </a:lnTo>
                    <a:lnTo>
                      <a:pt x="265" y="29"/>
                    </a:lnTo>
                    <a:lnTo>
                      <a:pt x="304" y="18"/>
                    </a:lnTo>
                    <a:lnTo>
                      <a:pt x="345" y="8"/>
                    </a:lnTo>
                    <a:lnTo>
                      <a:pt x="386" y="2"/>
                    </a:lnTo>
                    <a:lnTo>
                      <a:pt x="427" y="0"/>
                    </a:lnTo>
                    <a:lnTo>
                      <a:pt x="468" y="2"/>
                    </a:lnTo>
                    <a:lnTo>
                      <a:pt x="509" y="8"/>
                    </a:lnTo>
                    <a:lnTo>
                      <a:pt x="550" y="18"/>
                    </a:lnTo>
                    <a:lnTo>
                      <a:pt x="589" y="29"/>
                    </a:lnTo>
                    <a:lnTo>
                      <a:pt x="626" y="47"/>
                    </a:lnTo>
                    <a:lnTo>
                      <a:pt x="663" y="68"/>
                    </a:lnTo>
                    <a:lnTo>
                      <a:pt x="696" y="92"/>
                    </a:lnTo>
                    <a:lnTo>
                      <a:pt x="729" y="121"/>
                    </a:lnTo>
                    <a:lnTo>
                      <a:pt x="729" y="121"/>
                    </a:lnTo>
                    <a:lnTo>
                      <a:pt x="758" y="154"/>
                    </a:lnTo>
                    <a:lnTo>
                      <a:pt x="784" y="187"/>
                    </a:lnTo>
                    <a:lnTo>
                      <a:pt x="805" y="224"/>
                    </a:lnTo>
                    <a:lnTo>
                      <a:pt x="823" y="261"/>
                    </a:lnTo>
                    <a:lnTo>
                      <a:pt x="836" y="300"/>
                    </a:lnTo>
                    <a:lnTo>
                      <a:pt x="846" y="341"/>
                    </a:lnTo>
                    <a:lnTo>
                      <a:pt x="852" y="382"/>
                    </a:lnTo>
                    <a:lnTo>
                      <a:pt x="854" y="423"/>
                    </a:lnTo>
                    <a:lnTo>
                      <a:pt x="852" y="464"/>
                    </a:lnTo>
                    <a:lnTo>
                      <a:pt x="846" y="505"/>
                    </a:lnTo>
                    <a:lnTo>
                      <a:pt x="836" y="544"/>
                    </a:lnTo>
                    <a:lnTo>
                      <a:pt x="823" y="583"/>
                    </a:lnTo>
                    <a:lnTo>
                      <a:pt x="805" y="622"/>
                    </a:lnTo>
                    <a:lnTo>
                      <a:pt x="784" y="657"/>
                    </a:lnTo>
                    <a:lnTo>
                      <a:pt x="758" y="692"/>
                    </a:lnTo>
                    <a:lnTo>
                      <a:pt x="729" y="723"/>
                    </a:lnTo>
                    <a:lnTo>
                      <a:pt x="729" y="723"/>
                    </a:lnTo>
                    <a:lnTo>
                      <a:pt x="696" y="752"/>
                    </a:lnTo>
                    <a:lnTo>
                      <a:pt x="663" y="778"/>
                    </a:lnTo>
                    <a:lnTo>
                      <a:pt x="628" y="799"/>
                    </a:lnTo>
                    <a:lnTo>
                      <a:pt x="591" y="817"/>
                    </a:lnTo>
                    <a:lnTo>
                      <a:pt x="552" y="830"/>
                    </a:lnTo>
                    <a:lnTo>
                      <a:pt x="511" y="840"/>
                    </a:lnTo>
                    <a:lnTo>
                      <a:pt x="470" y="846"/>
                    </a:lnTo>
                    <a:lnTo>
                      <a:pt x="427" y="850"/>
                    </a:lnTo>
                    <a:lnTo>
                      <a:pt x="427" y="850"/>
                    </a:lnTo>
                    <a:close/>
                    <a:moveTo>
                      <a:pt x="427" y="230"/>
                    </a:moveTo>
                    <a:lnTo>
                      <a:pt x="427" y="230"/>
                    </a:lnTo>
                    <a:lnTo>
                      <a:pt x="407" y="232"/>
                    </a:lnTo>
                    <a:lnTo>
                      <a:pt x="388" y="234"/>
                    </a:lnTo>
                    <a:lnTo>
                      <a:pt x="370" y="238"/>
                    </a:lnTo>
                    <a:lnTo>
                      <a:pt x="353" y="246"/>
                    </a:lnTo>
                    <a:lnTo>
                      <a:pt x="335" y="253"/>
                    </a:lnTo>
                    <a:lnTo>
                      <a:pt x="320" y="263"/>
                    </a:lnTo>
                    <a:lnTo>
                      <a:pt x="304" y="273"/>
                    </a:lnTo>
                    <a:lnTo>
                      <a:pt x="290" y="287"/>
                    </a:lnTo>
                    <a:lnTo>
                      <a:pt x="290" y="287"/>
                    </a:lnTo>
                    <a:lnTo>
                      <a:pt x="277" y="300"/>
                    </a:lnTo>
                    <a:lnTo>
                      <a:pt x="265" y="316"/>
                    </a:lnTo>
                    <a:lnTo>
                      <a:pt x="255" y="333"/>
                    </a:lnTo>
                    <a:lnTo>
                      <a:pt x="248" y="351"/>
                    </a:lnTo>
                    <a:lnTo>
                      <a:pt x="242" y="368"/>
                    </a:lnTo>
                    <a:lnTo>
                      <a:pt x="238" y="386"/>
                    </a:lnTo>
                    <a:lnTo>
                      <a:pt x="236" y="404"/>
                    </a:lnTo>
                    <a:lnTo>
                      <a:pt x="234" y="423"/>
                    </a:lnTo>
                    <a:lnTo>
                      <a:pt x="236" y="441"/>
                    </a:lnTo>
                    <a:lnTo>
                      <a:pt x="238" y="460"/>
                    </a:lnTo>
                    <a:lnTo>
                      <a:pt x="242" y="478"/>
                    </a:lnTo>
                    <a:lnTo>
                      <a:pt x="248" y="495"/>
                    </a:lnTo>
                    <a:lnTo>
                      <a:pt x="255" y="513"/>
                    </a:lnTo>
                    <a:lnTo>
                      <a:pt x="265" y="528"/>
                    </a:lnTo>
                    <a:lnTo>
                      <a:pt x="277" y="544"/>
                    </a:lnTo>
                    <a:lnTo>
                      <a:pt x="290" y="558"/>
                    </a:lnTo>
                    <a:lnTo>
                      <a:pt x="290" y="558"/>
                    </a:lnTo>
                    <a:lnTo>
                      <a:pt x="304" y="571"/>
                    </a:lnTo>
                    <a:lnTo>
                      <a:pt x="320" y="583"/>
                    </a:lnTo>
                    <a:lnTo>
                      <a:pt x="337" y="591"/>
                    </a:lnTo>
                    <a:lnTo>
                      <a:pt x="353" y="598"/>
                    </a:lnTo>
                    <a:lnTo>
                      <a:pt x="370" y="604"/>
                    </a:lnTo>
                    <a:lnTo>
                      <a:pt x="390" y="610"/>
                    </a:lnTo>
                    <a:lnTo>
                      <a:pt x="407" y="612"/>
                    </a:lnTo>
                    <a:lnTo>
                      <a:pt x="427" y="612"/>
                    </a:lnTo>
                    <a:lnTo>
                      <a:pt x="444" y="612"/>
                    </a:lnTo>
                    <a:lnTo>
                      <a:pt x="464" y="610"/>
                    </a:lnTo>
                    <a:lnTo>
                      <a:pt x="481" y="604"/>
                    </a:lnTo>
                    <a:lnTo>
                      <a:pt x="499" y="598"/>
                    </a:lnTo>
                    <a:lnTo>
                      <a:pt x="517" y="591"/>
                    </a:lnTo>
                    <a:lnTo>
                      <a:pt x="532" y="583"/>
                    </a:lnTo>
                    <a:lnTo>
                      <a:pt x="548" y="571"/>
                    </a:lnTo>
                    <a:lnTo>
                      <a:pt x="563" y="558"/>
                    </a:lnTo>
                    <a:lnTo>
                      <a:pt x="563" y="558"/>
                    </a:lnTo>
                    <a:lnTo>
                      <a:pt x="575" y="544"/>
                    </a:lnTo>
                    <a:lnTo>
                      <a:pt x="587" y="528"/>
                    </a:lnTo>
                    <a:lnTo>
                      <a:pt x="596" y="513"/>
                    </a:lnTo>
                    <a:lnTo>
                      <a:pt x="604" y="495"/>
                    </a:lnTo>
                    <a:lnTo>
                      <a:pt x="610" y="478"/>
                    </a:lnTo>
                    <a:lnTo>
                      <a:pt x="616" y="460"/>
                    </a:lnTo>
                    <a:lnTo>
                      <a:pt x="618" y="441"/>
                    </a:lnTo>
                    <a:lnTo>
                      <a:pt x="618" y="423"/>
                    </a:lnTo>
                    <a:lnTo>
                      <a:pt x="618" y="404"/>
                    </a:lnTo>
                    <a:lnTo>
                      <a:pt x="616" y="386"/>
                    </a:lnTo>
                    <a:lnTo>
                      <a:pt x="610" y="368"/>
                    </a:lnTo>
                    <a:lnTo>
                      <a:pt x="604" y="351"/>
                    </a:lnTo>
                    <a:lnTo>
                      <a:pt x="596" y="333"/>
                    </a:lnTo>
                    <a:lnTo>
                      <a:pt x="587" y="316"/>
                    </a:lnTo>
                    <a:lnTo>
                      <a:pt x="575" y="300"/>
                    </a:lnTo>
                    <a:lnTo>
                      <a:pt x="563" y="287"/>
                    </a:lnTo>
                    <a:lnTo>
                      <a:pt x="563" y="287"/>
                    </a:lnTo>
                    <a:lnTo>
                      <a:pt x="548" y="273"/>
                    </a:lnTo>
                    <a:lnTo>
                      <a:pt x="532" y="263"/>
                    </a:lnTo>
                    <a:lnTo>
                      <a:pt x="517" y="253"/>
                    </a:lnTo>
                    <a:lnTo>
                      <a:pt x="501" y="246"/>
                    </a:lnTo>
                    <a:lnTo>
                      <a:pt x="483" y="238"/>
                    </a:lnTo>
                    <a:lnTo>
                      <a:pt x="464" y="234"/>
                    </a:lnTo>
                    <a:lnTo>
                      <a:pt x="446" y="232"/>
                    </a:lnTo>
                    <a:lnTo>
                      <a:pt x="427" y="230"/>
                    </a:lnTo>
                    <a:lnTo>
                      <a:pt x="427"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0" name="Freeform 37">
                <a:extLst>
                  <a:ext uri="{FF2B5EF4-FFF2-40B4-BE49-F238E27FC236}">
                    <a16:creationId xmlns:a16="http://schemas.microsoft.com/office/drawing/2014/main" xmlns="" id="{01C15226-DCC5-4DDF-B637-D8E030C2FB29}"/>
                  </a:ext>
                </a:extLst>
              </p:cNvPr>
              <p:cNvSpPr>
                <a:spLocks/>
              </p:cNvSpPr>
              <p:nvPr/>
            </p:nvSpPr>
            <p:spPr bwMode="auto">
              <a:xfrm>
                <a:off x="2603" y="823"/>
                <a:ext cx="2474" cy="3497"/>
              </a:xfrm>
              <a:custGeom>
                <a:avLst/>
                <a:gdLst>
                  <a:gd name="T0" fmla="*/ 2345 w 2474"/>
                  <a:gd name="T1" fmla="*/ 641 h 3497"/>
                  <a:gd name="T2" fmla="*/ 2234 w 2474"/>
                  <a:gd name="T3" fmla="*/ 717 h 3497"/>
                  <a:gd name="T4" fmla="*/ 1989 w 2474"/>
                  <a:gd name="T5" fmla="*/ 891 h 3497"/>
                  <a:gd name="T6" fmla="*/ 1918 w 2474"/>
                  <a:gd name="T7" fmla="*/ 898 h 3497"/>
                  <a:gd name="T8" fmla="*/ 1743 w 2474"/>
                  <a:gd name="T9" fmla="*/ 567 h 3497"/>
                  <a:gd name="T10" fmla="*/ 1665 w 2474"/>
                  <a:gd name="T11" fmla="*/ 206 h 3497"/>
                  <a:gd name="T12" fmla="*/ 1655 w 2474"/>
                  <a:gd name="T13" fmla="*/ 83 h 3497"/>
                  <a:gd name="T14" fmla="*/ 1630 w 2474"/>
                  <a:gd name="T15" fmla="*/ 39 h 3497"/>
                  <a:gd name="T16" fmla="*/ 1589 w 2474"/>
                  <a:gd name="T17" fmla="*/ 7 h 3497"/>
                  <a:gd name="T18" fmla="*/ 1544 w 2474"/>
                  <a:gd name="T19" fmla="*/ 0 h 3497"/>
                  <a:gd name="T20" fmla="*/ 1499 w 2474"/>
                  <a:gd name="T21" fmla="*/ 7 h 3497"/>
                  <a:gd name="T22" fmla="*/ 1261 w 2474"/>
                  <a:gd name="T23" fmla="*/ 119 h 3497"/>
                  <a:gd name="T24" fmla="*/ 910 w 2474"/>
                  <a:gd name="T25" fmla="*/ 356 h 3497"/>
                  <a:gd name="T26" fmla="*/ 622 w 2474"/>
                  <a:gd name="T27" fmla="*/ 662 h 3497"/>
                  <a:gd name="T28" fmla="*/ 460 w 2474"/>
                  <a:gd name="T29" fmla="*/ 916 h 3497"/>
                  <a:gd name="T30" fmla="*/ 472 w 2474"/>
                  <a:gd name="T31" fmla="*/ 1045 h 3497"/>
                  <a:gd name="T32" fmla="*/ 550 w 2474"/>
                  <a:gd name="T33" fmla="*/ 1087 h 3497"/>
                  <a:gd name="T34" fmla="*/ 636 w 2474"/>
                  <a:gd name="T35" fmla="*/ 1064 h 3497"/>
                  <a:gd name="T36" fmla="*/ 758 w 2474"/>
                  <a:gd name="T37" fmla="*/ 869 h 3497"/>
                  <a:gd name="T38" fmla="*/ 1033 w 2474"/>
                  <a:gd name="T39" fmla="*/ 561 h 3497"/>
                  <a:gd name="T40" fmla="*/ 1316 w 2474"/>
                  <a:gd name="T41" fmla="*/ 417 h 3497"/>
                  <a:gd name="T42" fmla="*/ 1254 w 2474"/>
                  <a:gd name="T43" fmla="*/ 873 h 3497"/>
                  <a:gd name="T44" fmla="*/ 1295 w 2474"/>
                  <a:gd name="T45" fmla="*/ 1280 h 3497"/>
                  <a:gd name="T46" fmla="*/ 1259 w 2474"/>
                  <a:gd name="T47" fmla="*/ 1604 h 3497"/>
                  <a:gd name="T48" fmla="*/ 1109 w 2474"/>
                  <a:gd name="T49" fmla="*/ 2013 h 3497"/>
                  <a:gd name="T50" fmla="*/ 932 w 2474"/>
                  <a:gd name="T51" fmla="*/ 2275 h 3497"/>
                  <a:gd name="T52" fmla="*/ 754 w 2474"/>
                  <a:gd name="T53" fmla="*/ 2210 h 3497"/>
                  <a:gd name="T54" fmla="*/ 526 w 2474"/>
                  <a:gd name="T55" fmla="*/ 2045 h 3497"/>
                  <a:gd name="T56" fmla="*/ 439 w 2474"/>
                  <a:gd name="T57" fmla="*/ 1965 h 3497"/>
                  <a:gd name="T58" fmla="*/ 359 w 2474"/>
                  <a:gd name="T59" fmla="*/ 1961 h 3497"/>
                  <a:gd name="T60" fmla="*/ 0 w 2474"/>
                  <a:gd name="T61" fmla="*/ 2456 h 3497"/>
                  <a:gd name="T62" fmla="*/ 626 w 2474"/>
                  <a:gd name="T63" fmla="*/ 2407 h 3497"/>
                  <a:gd name="T64" fmla="*/ 866 w 2474"/>
                  <a:gd name="T65" fmla="*/ 2503 h 3497"/>
                  <a:gd name="T66" fmla="*/ 1049 w 2474"/>
                  <a:gd name="T67" fmla="*/ 2479 h 3497"/>
                  <a:gd name="T68" fmla="*/ 1220 w 2474"/>
                  <a:gd name="T69" fmla="*/ 2281 h 3497"/>
                  <a:gd name="T70" fmla="*/ 1443 w 2474"/>
                  <a:gd name="T71" fmla="*/ 1819 h 3497"/>
                  <a:gd name="T72" fmla="*/ 1593 w 2474"/>
                  <a:gd name="T73" fmla="*/ 2464 h 3497"/>
                  <a:gd name="T74" fmla="*/ 1587 w 2474"/>
                  <a:gd name="T75" fmla="*/ 2793 h 3497"/>
                  <a:gd name="T76" fmla="*/ 1503 w 2474"/>
                  <a:gd name="T77" fmla="*/ 3162 h 3497"/>
                  <a:gd name="T78" fmla="*/ 1427 w 2474"/>
                  <a:gd name="T79" fmla="*/ 3376 h 3497"/>
                  <a:gd name="T80" fmla="*/ 1454 w 2474"/>
                  <a:gd name="T81" fmla="*/ 3456 h 3497"/>
                  <a:gd name="T82" fmla="*/ 1544 w 2474"/>
                  <a:gd name="T83" fmla="*/ 3497 h 3497"/>
                  <a:gd name="T84" fmla="*/ 1770 w 2474"/>
                  <a:gd name="T85" fmla="*/ 3088 h 3497"/>
                  <a:gd name="T86" fmla="*/ 1831 w 2474"/>
                  <a:gd name="T87" fmla="*/ 2709 h 3497"/>
                  <a:gd name="T88" fmla="*/ 1811 w 2474"/>
                  <a:gd name="T89" fmla="*/ 2323 h 3497"/>
                  <a:gd name="T90" fmla="*/ 1655 w 2474"/>
                  <a:gd name="T91" fmla="*/ 1713 h 3497"/>
                  <a:gd name="T92" fmla="*/ 1505 w 2474"/>
                  <a:gd name="T93" fmla="*/ 1123 h 3497"/>
                  <a:gd name="T94" fmla="*/ 1513 w 2474"/>
                  <a:gd name="T95" fmla="*/ 616 h 3497"/>
                  <a:gd name="T96" fmla="*/ 1665 w 2474"/>
                  <a:gd name="T97" fmla="*/ 947 h 3497"/>
                  <a:gd name="T98" fmla="*/ 1821 w 2474"/>
                  <a:gd name="T99" fmla="*/ 1113 h 3497"/>
                  <a:gd name="T100" fmla="*/ 1932 w 2474"/>
                  <a:gd name="T101" fmla="*/ 1138 h 3497"/>
                  <a:gd name="T102" fmla="*/ 2137 w 2474"/>
                  <a:gd name="T103" fmla="*/ 1080 h 3497"/>
                  <a:gd name="T104" fmla="*/ 2375 w 2474"/>
                  <a:gd name="T105" fmla="*/ 908 h 3497"/>
                  <a:gd name="T106" fmla="*/ 2474 w 2474"/>
                  <a:gd name="T107" fmla="*/ 770 h 3497"/>
                  <a:gd name="T108" fmla="*/ 2431 w 2474"/>
                  <a:gd name="T109" fmla="*/ 668 h 3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74" h="3497">
                    <a:moveTo>
                      <a:pt x="2431" y="668"/>
                    </a:moveTo>
                    <a:lnTo>
                      <a:pt x="2431" y="668"/>
                    </a:lnTo>
                    <a:lnTo>
                      <a:pt x="2421" y="661"/>
                    </a:lnTo>
                    <a:lnTo>
                      <a:pt x="2412" y="655"/>
                    </a:lnTo>
                    <a:lnTo>
                      <a:pt x="2390" y="645"/>
                    </a:lnTo>
                    <a:lnTo>
                      <a:pt x="2367" y="641"/>
                    </a:lnTo>
                    <a:lnTo>
                      <a:pt x="2345" y="641"/>
                    </a:lnTo>
                    <a:lnTo>
                      <a:pt x="2324" y="645"/>
                    </a:lnTo>
                    <a:lnTo>
                      <a:pt x="2302" y="655"/>
                    </a:lnTo>
                    <a:lnTo>
                      <a:pt x="2283" y="666"/>
                    </a:lnTo>
                    <a:lnTo>
                      <a:pt x="2273" y="674"/>
                    </a:lnTo>
                    <a:lnTo>
                      <a:pt x="2265" y="684"/>
                    </a:lnTo>
                    <a:lnTo>
                      <a:pt x="2265" y="684"/>
                    </a:lnTo>
                    <a:lnTo>
                      <a:pt x="2234" y="717"/>
                    </a:lnTo>
                    <a:lnTo>
                      <a:pt x="2195" y="754"/>
                    </a:lnTo>
                    <a:lnTo>
                      <a:pt x="2152" y="791"/>
                    </a:lnTo>
                    <a:lnTo>
                      <a:pt x="2106" y="826"/>
                    </a:lnTo>
                    <a:lnTo>
                      <a:pt x="2057" y="857"/>
                    </a:lnTo>
                    <a:lnTo>
                      <a:pt x="2033" y="869"/>
                    </a:lnTo>
                    <a:lnTo>
                      <a:pt x="2010" y="881"/>
                    </a:lnTo>
                    <a:lnTo>
                      <a:pt x="1989" y="891"/>
                    </a:lnTo>
                    <a:lnTo>
                      <a:pt x="1969" y="896"/>
                    </a:lnTo>
                    <a:lnTo>
                      <a:pt x="1950" y="902"/>
                    </a:lnTo>
                    <a:lnTo>
                      <a:pt x="1932" y="904"/>
                    </a:lnTo>
                    <a:lnTo>
                      <a:pt x="1932" y="904"/>
                    </a:lnTo>
                    <a:lnTo>
                      <a:pt x="1922" y="902"/>
                    </a:lnTo>
                    <a:lnTo>
                      <a:pt x="1918" y="898"/>
                    </a:lnTo>
                    <a:lnTo>
                      <a:pt x="1918" y="898"/>
                    </a:lnTo>
                    <a:lnTo>
                      <a:pt x="1887" y="857"/>
                    </a:lnTo>
                    <a:lnTo>
                      <a:pt x="1858" y="815"/>
                    </a:lnTo>
                    <a:lnTo>
                      <a:pt x="1831" y="768"/>
                    </a:lnTo>
                    <a:lnTo>
                      <a:pt x="1807" y="719"/>
                    </a:lnTo>
                    <a:lnTo>
                      <a:pt x="1784" y="670"/>
                    </a:lnTo>
                    <a:lnTo>
                      <a:pt x="1762" y="618"/>
                    </a:lnTo>
                    <a:lnTo>
                      <a:pt x="1743" y="567"/>
                    </a:lnTo>
                    <a:lnTo>
                      <a:pt x="1725" y="514"/>
                    </a:lnTo>
                    <a:lnTo>
                      <a:pt x="1712" y="462"/>
                    </a:lnTo>
                    <a:lnTo>
                      <a:pt x="1698" y="409"/>
                    </a:lnTo>
                    <a:lnTo>
                      <a:pt x="1686" y="356"/>
                    </a:lnTo>
                    <a:lnTo>
                      <a:pt x="1677" y="306"/>
                    </a:lnTo>
                    <a:lnTo>
                      <a:pt x="1671" y="255"/>
                    </a:lnTo>
                    <a:lnTo>
                      <a:pt x="1665" y="206"/>
                    </a:lnTo>
                    <a:lnTo>
                      <a:pt x="1661" y="160"/>
                    </a:lnTo>
                    <a:lnTo>
                      <a:pt x="1661" y="117"/>
                    </a:lnTo>
                    <a:lnTo>
                      <a:pt x="1661" y="117"/>
                    </a:lnTo>
                    <a:lnTo>
                      <a:pt x="1659" y="105"/>
                    </a:lnTo>
                    <a:lnTo>
                      <a:pt x="1657" y="93"/>
                    </a:lnTo>
                    <a:lnTo>
                      <a:pt x="1657" y="93"/>
                    </a:lnTo>
                    <a:lnTo>
                      <a:pt x="1655" y="83"/>
                    </a:lnTo>
                    <a:lnTo>
                      <a:pt x="1653" y="72"/>
                    </a:lnTo>
                    <a:lnTo>
                      <a:pt x="1653" y="72"/>
                    </a:lnTo>
                    <a:lnTo>
                      <a:pt x="1651" y="72"/>
                    </a:lnTo>
                    <a:lnTo>
                      <a:pt x="1651" y="72"/>
                    </a:lnTo>
                    <a:lnTo>
                      <a:pt x="1642" y="54"/>
                    </a:lnTo>
                    <a:lnTo>
                      <a:pt x="1630" y="39"/>
                    </a:lnTo>
                    <a:lnTo>
                      <a:pt x="1630" y="39"/>
                    </a:lnTo>
                    <a:lnTo>
                      <a:pt x="1626" y="33"/>
                    </a:lnTo>
                    <a:lnTo>
                      <a:pt x="1626" y="33"/>
                    </a:lnTo>
                    <a:lnTo>
                      <a:pt x="1616" y="27"/>
                    </a:lnTo>
                    <a:lnTo>
                      <a:pt x="1606" y="19"/>
                    </a:lnTo>
                    <a:lnTo>
                      <a:pt x="1606" y="19"/>
                    </a:lnTo>
                    <a:lnTo>
                      <a:pt x="1599" y="13"/>
                    </a:lnTo>
                    <a:lnTo>
                      <a:pt x="1589" y="7"/>
                    </a:lnTo>
                    <a:lnTo>
                      <a:pt x="1589" y="7"/>
                    </a:lnTo>
                    <a:lnTo>
                      <a:pt x="1583" y="7"/>
                    </a:lnTo>
                    <a:lnTo>
                      <a:pt x="1583" y="7"/>
                    </a:lnTo>
                    <a:lnTo>
                      <a:pt x="1564" y="2"/>
                    </a:lnTo>
                    <a:lnTo>
                      <a:pt x="1544" y="0"/>
                    </a:lnTo>
                    <a:lnTo>
                      <a:pt x="1544" y="0"/>
                    </a:lnTo>
                    <a:lnTo>
                      <a:pt x="1544" y="0"/>
                    </a:lnTo>
                    <a:lnTo>
                      <a:pt x="1532" y="2"/>
                    </a:lnTo>
                    <a:lnTo>
                      <a:pt x="1521" y="4"/>
                    </a:lnTo>
                    <a:lnTo>
                      <a:pt x="1521" y="4"/>
                    </a:lnTo>
                    <a:lnTo>
                      <a:pt x="1511" y="6"/>
                    </a:lnTo>
                    <a:lnTo>
                      <a:pt x="1499" y="7"/>
                    </a:lnTo>
                    <a:lnTo>
                      <a:pt x="1499" y="7"/>
                    </a:lnTo>
                    <a:lnTo>
                      <a:pt x="1499" y="7"/>
                    </a:lnTo>
                    <a:lnTo>
                      <a:pt x="1499" y="7"/>
                    </a:lnTo>
                    <a:lnTo>
                      <a:pt x="1497" y="9"/>
                    </a:lnTo>
                    <a:lnTo>
                      <a:pt x="1497" y="9"/>
                    </a:lnTo>
                    <a:lnTo>
                      <a:pt x="1437" y="35"/>
                    </a:lnTo>
                    <a:lnTo>
                      <a:pt x="1376" y="60"/>
                    </a:lnTo>
                    <a:lnTo>
                      <a:pt x="1318" y="89"/>
                    </a:lnTo>
                    <a:lnTo>
                      <a:pt x="1261" y="119"/>
                    </a:lnTo>
                    <a:lnTo>
                      <a:pt x="1207" y="148"/>
                    </a:lnTo>
                    <a:lnTo>
                      <a:pt x="1154" y="179"/>
                    </a:lnTo>
                    <a:lnTo>
                      <a:pt x="1103" y="212"/>
                    </a:lnTo>
                    <a:lnTo>
                      <a:pt x="1053" y="247"/>
                    </a:lnTo>
                    <a:lnTo>
                      <a:pt x="1004" y="282"/>
                    </a:lnTo>
                    <a:lnTo>
                      <a:pt x="955" y="319"/>
                    </a:lnTo>
                    <a:lnTo>
                      <a:pt x="910" y="356"/>
                    </a:lnTo>
                    <a:lnTo>
                      <a:pt x="866" y="395"/>
                    </a:lnTo>
                    <a:lnTo>
                      <a:pt x="823" y="436"/>
                    </a:lnTo>
                    <a:lnTo>
                      <a:pt x="782" y="479"/>
                    </a:lnTo>
                    <a:lnTo>
                      <a:pt x="741" y="522"/>
                    </a:lnTo>
                    <a:lnTo>
                      <a:pt x="702" y="567"/>
                    </a:lnTo>
                    <a:lnTo>
                      <a:pt x="702" y="567"/>
                    </a:lnTo>
                    <a:lnTo>
                      <a:pt x="622" y="662"/>
                    </a:lnTo>
                    <a:lnTo>
                      <a:pt x="593" y="700"/>
                    </a:lnTo>
                    <a:lnTo>
                      <a:pt x="565" y="737"/>
                    </a:lnTo>
                    <a:lnTo>
                      <a:pt x="540" y="774"/>
                    </a:lnTo>
                    <a:lnTo>
                      <a:pt x="517" y="813"/>
                    </a:lnTo>
                    <a:lnTo>
                      <a:pt x="489" y="859"/>
                    </a:lnTo>
                    <a:lnTo>
                      <a:pt x="460" y="916"/>
                    </a:lnTo>
                    <a:lnTo>
                      <a:pt x="460" y="916"/>
                    </a:lnTo>
                    <a:lnTo>
                      <a:pt x="454" y="926"/>
                    </a:lnTo>
                    <a:lnTo>
                      <a:pt x="450" y="937"/>
                    </a:lnTo>
                    <a:lnTo>
                      <a:pt x="446" y="961"/>
                    </a:lnTo>
                    <a:lnTo>
                      <a:pt x="446" y="982"/>
                    </a:lnTo>
                    <a:lnTo>
                      <a:pt x="450" y="1006"/>
                    </a:lnTo>
                    <a:lnTo>
                      <a:pt x="460" y="1025"/>
                    </a:lnTo>
                    <a:lnTo>
                      <a:pt x="472" y="1045"/>
                    </a:lnTo>
                    <a:lnTo>
                      <a:pt x="487" y="1060"/>
                    </a:lnTo>
                    <a:lnTo>
                      <a:pt x="497" y="1068"/>
                    </a:lnTo>
                    <a:lnTo>
                      <a:pt x="507" y="1074"/>
                    </a:lnTo>
                    <a:lnTo>
                      <a:pt x="507" y="1074"/>
                    </a:lnTo>
                    <a:lnTo>
                      <a:pt x="521" y="1080"/>
                    </a:lnTo>
                    <a:lnTo>
                      <a:pt x="534" y="1086"/>
                    </a:lnTo>
                    <a:lnTo>
                      <a:pt x="550" y="1087"/>
                    </a:lnTo>
                    <a:lnTo>
                      <a:pt x="563" y="1087"/>
                    </a:lnTo>
                    <a:lnTo>
                      <a:pt x="563" y="1087"/>
                    </a:lnTo>
                    <a:lnTo>
                      <a:pt x="579" y="1087"/>
                    </a:lnTo>
                    <a:lnTo>
                      <a:pt x="595" y="1084"/>
                    </a:lnTo>
                    <a:lnTo>
                      <a:pt x="608" y="1080"/>
                    </a:lnTo>
                    <a:lnTo>
                      <a:pt x="622" y="1072"/>
                    </a:lnTo>
                    <a:lnTo>
                      <a:pt x="636" y="1064"/>
                    </a:lnTo>
                    <a:lnTo>
                      <a:pt x="647" y="1052"/>
                    </a:lnTo>
                    <a:lnTo>
                      <a:pt x="657" y="1041"/>
                    </a:lnTo>
                    <a:lnTo>
                      <a:pt x="667" y="1027"/>
                    </a:lnTo>
                    <a:lnTo>
                      <a:pt x="667" y="1027"/>
                    </a:lnTo>
                    <a:lnTo>
                      <a:pt x="717" y="935"/>
                    </a:lnTo>
                    <a:lnTo>
                      <a:pt x="737" y="900"/>
                    </a:lnTo>
                    <a:lnTo>
                      <a:pt x="758" y="869"/>
                    </a:lnTo>
                    <a:lnTo>
                      <a:pt x="782" y="838"/>
                    </a:lnTo>
                    <a:lnTo>
                      <a:pt x="809" y="803"/>
                    </a:lnTo>
                    <a:lnTo>
                      <a:pt x="879" y="717"/>
                    </a:lnTo>
                    <a:lnTo>
                      <a:pt x="879" y="717"/>
                    </a:lnTo>
                    <a:lnTo>
                      <a:pt x="930" y="662"/>
                    </a:lnTo>
                    <a:lnTo>
                      <a:pt x="981" y="610"/>
                    </a:lnTo>
                    <a:lnTo>
                      <a:pt x="1033" y="561"/>
                    </a:lnTo>
                    <a:lnTo>
                      <a:pt x="1088" y="512"/>
                    </a:lnTo>
                    <a:lnTo>
                      <a:pt x="1146" y="468"/>
                    </a:lnTo>
                    <a:lnTo>
                      <a:pt x="1207" y="425"/>
                    </a:lnTo>
                    <a:lnTo>
                      <a:pt x="1269" y="384"/>
                    </a:lnTo>
                    <a:lnTo>
                      <a:pt x="1335" y="347"/>
                    </a:lnTo>
                    <a:lnTo>
                      <a:pt x="1335" y="347"/>
                    </a:lnTo>
                    <a:lnTo>
                      <a:pt x="1316" y="417"/>
                    </a:lnTo>
                    <a:lnTo>
                      <a:pt x="1298" y="485"/>
                    </a:lnTo>
                    <a:lnTo>
                      <a:pt x="1285" y="553"/>
                    </a:lnTo>
                    <a:lnTo>
                      <a:pt x="1273" y="620"/>
                    </a:lnTo>
                    <a:lnTo>
                      <a:pt x="1265" y="686"/>
                    </a:lnTo>
                    <a:lnTo>
                      <a:pt x="1259" y="748"/>
                    </a:lnTo>
                    <a:lnTo>
                      <a:pt x="1256" y="813"/>
                    </a:lnTo>
                    <a:lnTo>
                      <a:pt x="1254" y="873"/>
                    </a:lnTo>
                    <a:lnTo>
                      <a:pt x="1254" y="933"/>
                    </a:lnTo>
                    <a:lnTo>
                      <a:pt x="1257" y="994"/>
                    </a:lnTo>
                    <a:lnTo>
                      <a:pt x="1261" y="1052"/>
                    </a:lnTo>
                    <a:lnTo>
                      <a:pt x="1267" y="1111"/>
                    </a:lnTo>
                    <a:lnTo>
                      <a:pt x="1275" y="1167"/>
                    </a:lnTo>
                    <a:lnTo>
                      <a:pt x="1283" y="1224"/>
                    </a:lnTo>
                    <a:lnTo>
                      <a:pt x="1295" y="1280"/>
                    </a:lnTo>
                    <a:lnTo>
                      <a:pt x="1306" y="1335"/>
                    </a:lnTo>
                    <a:lnTo>
                      <a:pt x="1304" y="1335"/>
                    </a:lnTo>
                    <a:lnTo>
                      <a:pt x="1304" y="1335"/>
                    </a:lnTo>
                    <a:lnTo>
                      <a:pt x="1296" y="1405"/>
                    </a:lnTo>
                    <a:lnTo>
                      <a:pt x="1287" y="1473"/>
                    </a:lnTo>
                    <a:lnTo>
                      <a:pt x="1273" y="1540"/>
                    </a:lnTo>
                    <a:lnTo>
                      <a:pt x="1259" y="1604"/>
                    </a:lnTo>
                    <a:lnTo>
                      <a:pt x="1244" y="1666"/>
                    </a:lnTo>
                    <a:lnTo>
                      <a:pt x="1228" y="1727"/>
                    </a:lnTo>
                    <a:lnTo>
                      <a:pt x="1209" y="1787"/>
                    </a:lnTo>
                    <a:lnTo>
                      <a:pt x="1187" y="1846"/>
                    </a:lnTo>
                    <a:lnTo>
                      <a:pt x="1162" y="1902"/>
                    </a:lnTo>
                    <a:lnTo>
                      <a:pt x="1137" y="1959"/>
                    </a:lnTo>
                    <a:lnTo>
                      <a:pt x="1109" y="2013"/>
                    </a:lnTo>
                    <a:lnTo>
                      <a:pt x="1080" y="2066"/>
                    </a:lnTo>
                    <a:lnTo>
                      <a:pt x="1047" y="2119"/>
                    </a:lnTo>
                    <a:lnTo>
                      <a:pt x="1014" y="2171"/>
                    </a:lnTo>
                    <a:lnTo>
                      <a:pt x="977" y="2222"/>
                    </a:lnTo>
                    <a:lnTo>
                      <a:pt x="938" y="2273"/>
                    </a:lnTo>
                    <a:lnTo>
                      <a:pt x="938" y="2273"/>
                    </a:lnTo>
                    <a:lnTo>
                      <a:pt x="932" y="2275"/>
                    </a:lnTo>
                    <a:lnTo>
                      <a:pt x="922" y="2277"/>
                    </a:lnTo>
                    <a:lnTo>
                      <a:pt x="903" y="2275"/>
                    </a:lnTo>
                    <a:lnTo>
                      <a:pt x="879" y="2267"/>
                    </a:lnTo>
                    <a:lnTo>
                      <a:pt x="852" y="2257"/>
                    </a:lnTo>
                    <a:lnTo>
                      <a:pt x="821" y="2245"/>
                    </a:lnTo>
                    <a:lnTo>
                      <a:pt x="790" y="2228"/>
                    </a:lnTo>
                    <a:lnTo>
                      <a:pt x="754" y="2210"/>
                    </a:lnTo>
                    <a:lnTo>
                      <a:pt x="719" y="2189"/>
                    </a:lnTo>
                    <a:lnTo>
                      <a:pt x="684" y="2167"/>
                    </a:lnTo>
                    <a:lnTo>
                      <a:pt x="651" y="2144"/>
                    </a:lnTo>
                    <a:lnTo>
                      <a:pt x="616" y="2119"/>
                    </a:lnTo>
                    <a:lnTo>
                      <a:pt x="585" y="2093"/>
                    </a:lnTo>
                    <a:lnTo>
                      <a:pt x="554" y="2070"/>
                    </a:lnTo>
                    <a:lnTo>
                      <a:pt x="526" y="2045"/>
                    </a:lnTo>
                    <a:lnTo>
                      <a:pt x="503" y="2021"/>
                    </a:lnTo>
                    <a:lnTo>
                      <a:pt x="482" y="1998"/>
                    </a:lnTo>
                    <a:lnTo>
                      <a:pt x="482" y="1998"/>
                    </a:lnTo>
                    <a:lnTo>
                      <a:pt x="472" y="1988"/>
                    </a:lnTo>
                    <a:lnTo>
                      <a:pt x="462" y="1978"/>
                    </a:lnTo>
                    <a:lnTo>
                      <a:pt x="450" y="1973"/>
                    </a:lnTo>
                    <a:lnTo>
                      <a:pt x="439" y="1965"/>
                    </a:lnTo>
                    <a:lnTo>
                      <a:pt x="425" y="1961"/>
                    </a:lnTo>
                    <a:lnTo>
                      <a:pt x="413" y="1957"/>
                    </a:lnTo>
                    <a:lnTo>
                      <a:pt x="400" y="1955"/>
                    </a:lnTo>
                    <a:lnTo>
                      <a:pt x="384" y="1955"/>
                    </a:lnTo>
                    <a:lnTo>
                      <a:pt x="384" y="1955"/>
                    </a:lnTo>
                    <a:lnTo>
                      <a:pt x="370" y="1957"/>
                    </a:lnTo>
                    <a:lnTo>
                      <a:pt x="359" y="1961"/>
                    </a:lnTo>
                    <a:lnTo>
                      <a:pt x="345" y="1965"/>
                    </a:lnTo>
                    <a:lnTo>
                      <a:pt x="333" y="1971"/>
                    </a:lnTo>
                    <a:lnTo>
                      <a:pt x="322" y="1978"/>
                    </a:lnTo>
                    <a:lnTo>
                      <a:pt x="312" y="1988"/>
                    </a:lnTo>
                    <a:lnTo>
                      <a:pt x="302" y="1998"/>
                    </a:lnTo>
                    <a:lnTo>
                      <a:pt x="292" y="2008"/>
                    </a:lnTo>
                    <a:lnTo>
                      <a:pt x="0" y="2456"/>
                    </a:lnTo>
                    <a:lnTo>
                      <a:pt x="197" y="2585"/>
                    </a:lnTo>
                    <a:lnTo>
                      <a:pt x="411" y="2255"/>
                    </a:lnTo>
                    <a:lnTo>
                      <a:pt x="411" y="2255"/>
                    </a:lnTo>
                    <a:lnTo>
                      <a:pt x="466" y="2298"/>
                    </a:lnTo>
                    <a:lnTo>
                      <a:pt x="528" y="2343"/>
                    </a:lnTo>
                    <a:lnTo>
                      <a:pt x="593" y="2386"/>
                    </a:lnTo>
                    <a:lnTo>
                      <a:pt x="626" y="2407"/>
                    </a:lnTo>
                    <a:lnTo>
                      <a:pt x="661" y="2427"/>
                    </a:lnTo>
                    <a:lnTo>
                      <a:pt x="694" y="2444"/>
                    </a:lnTo>
                    <a:lnTo>
                      <a:pt x="729" y="2460"/>
                    </a:lnTo>
                    <a:lnTo>
                      <a:pt x="764" y="2474"/>
                    </a:lnTo>
                    <a:lnTo>
                      <a:pt x="799" y="2487"/>
                    </a:lnTo>
                    <a:lnTo>
                      <a:pt x="832" y="2497"/>
                    </a:lnTo>
                    <a:lnTo>
                      <a:pt x="866" y="2503"/>
                    </a:lnTo>
                    <a:lnTo>
                      <a:pt x="899" y="2509"/>
                    </a:lnTo>
                    <a:lnTo>
                      <a:pt x="930" y="2509"/>
                    </a:lnTo>
                    <a:lnTo>
                      <a:pt x="930" y="2509"/>
                    </a:lnTo>
                    <a:lnTo>
                      <a:pt x="965" y="2507"/>
                    </a:lnTo>
                    <a:lnTo>
                      <a:pt x="996" y="2501"/>
                    </a:lnTo>
                    <a:lnTo>
                      <a:pt x="1025" y="2491"/>
                    </a:lnTo>
                    <a:lnTo>
                      <a:pt x="1049" y="2479"/>
                    </a:lnTo>
                    <a:lnTo>
                      <a:pt x="1070" y="2468"/>
                    </a:lnTo>
                    <a:lnTo>
                      <a:pt x="1090" y="2452"/>
                    </a:lnTo>
                    <a:lnTo>
                      <a:pt x="1103" y="2438"/>
                    </a:lnTo>
                    <a:lnTo>
                      <a:pt x="1117" y="2423"/>
                    </a:lnTo>
                    <a:lnTo>
                      <a:pt x="1117" y="2423"/>
                    </a:lnTo>
                    <a:lnTo>
                      <a:pt x="1172" y="2353"/>
                    </a:lnTo>
                    <a:lnTo>
                      <a:pt x="1220" y="2281"/>
                    </a:lnTo>
                    <a:lnTo>
                      <a:pt x="1267" y="2208"/>
                    </a:lnTo>
                    <a:lnTo>
                      <a:pt x="1308" y="2134"/>
                    </a:lnTo>
                    <a:lnTo>
                      <a:pt x="1347" y="2058"/>
                    </a:lnTo>
                    <a:lnTo>
                      <a:pt x="1382" y="1980"/>
                    </a:lnTo>
                    <a:lnTo>
                      <a:pt x="1415" y="1900"/>
                    </a:lnTo>
                    <a:lnTo>
                      <a:pt x="1443" y="1819"/>
                    </a:lnTo>
                    <a:lnTo>
                      <a:pt x="1443" y="1819"/>
                    </a:lnTo>
                    <a:lnTo>
                      <a:pt x="1495" y="1988"/>
                    </a:lnTo>
                    <a:lnTo>
                      <a:pt x="1519" y="2072"/>
                    </a:lnTo>
                    <a:lnTo>
                      <a:pt x="1540" y="2158"/>
                    </a:lnTo>
                    <a:lnTo>
                      <a:pt x="1560" y="2243"/>
                    </a:lnTo>
                    <a:lnTo>
                      <a:pt x="1575" y="2331"/>
                    </a:lnTo>
                    <a:lnTo>
                      <a:pt x="1587" y="2419"/>
                    </a:lnTo>
                    <a:lnTo>
                      <a:pt x="1593" y="2464"/>
                    </a:lnTo>
                    <a:lnTo>
                      <a:pt x="1595" y="2509"/>
                    </a:lnTo>
                    <a:lnTo>
                      <a:pt x="1599" y="2555"/>
                    </a:lnTo>
                    <a:lnTo>
                      <a:pt x="1599" y="2602"/>
                    </a:lnTo>
                    <a:lnTo>
                      <a:pt x="1599" y="2649"/>
                    </a:lnTo>
                    <a:lnTo>
                      <a:pt x="1597" y="2696"/>
                    </a:lnTo>
                    <a:lnTo>
                      <a:pt x="1593" y="2745"/>
                    </a:lnTo>
                    <a:lnTo>
                      <a:pt x="1587" y="2793"/>
                    </a:lnTo>
                    <a:lnTo>
                      <a:pt x="1581" y="2844"/>
                    </a:lnTo>
                    <a:lnTo>
                      <a:pt x="1573" y="2895"/>
                    </a:lnTo>
                    <a:lnTo>
                      <a:pt x="1564" y="2945"/>
                    </a:lnTo>
                    <a:lnTo>
                      <a:pt x="1550" y="2998"/>
                    </a:lnTo>
                    <a:lnTo>
                      <a:pt x="1536" y="3051"/>
                    </a:lnTo>
                    <a:lnTo>
                      <a:pt x="1521" y="3105"/>
                    </a:lnTo>
                    <a:lnTo>
                      <a:pt x="1503" y="3162"/>
                    </a:lnTo>
                    <a:lnTo>
                      <a:pt x="1484" y="3216"/>
                    </a:lnTo>
                    <a:lnTo>
                      <a:pt x="1460" y="3275"/>
                    </a:lnTo>
                    <a:lnTo>
                      <a:pt x="1437" y="3333"/>
                    </a:lnTo>
                    <a:lnTo>
                      <a:pt x="1437" y="3333"/>
                    </a:lnTo>
                    <a:lnTo>
                      <a:pt x="1431" y="3347"/>
                    </a:lnTo>
                    <a:lnTo>
                      <a:pt x="1427" y="3361"/>
                    </a:lnTo>
                    <a:lnTo>
                      <a:pt x="1427" y="3376"/>
                    </a:lnTo>
                    <a:lnTo>
                      <a:pt x="1427" y="3390"/>
                    </a:lnTo>
                    <a:lnTo>
                      <a:pt x="1429" y="3403"/>
                    </a:lnTo>
                    <a:lnTo>
                      <a:pt x="1433" y="3417"/>
                    </a:lnTo>
                    <a:lnTo>
                      <a:pt x="1439" y="3431"/>
                    </a:lnTo>
                    <a:lnTo>
                      <a:pt x="1447" y="3444"/>
                    </a:lnTo>
                    <a:lnTo>
                      <a:pt x="1447" y="3444"/>
                    </a:lnTo>
                    <a:lnTo>
                      <a:pt x="1454" y="3456"/>
                    </a:lnTo>
                    <a:lnTo>
                      <a:pt x="1464" y="3466"/>
                    </a:lnTo>
                    <a:lnTo>
                      <a:pt x="1476" y="3476"/>
                    </a:lnTo>
                    <a:lnTo>
                      <a:pt x="1488" y="3483"/>
                    </a:lnTo>
                    <a:lnTo>
                      <a:pt x="1501" y="3489"/>
                    </a:lnTo>
                    <a:lnTo>
                      <a:pt x="1515" y="3493"/>
                    </a:lnTo>
                    <a:lnTo>
                      <a:pt x="1528" y="3497"/>
                    </a:lnTo>
                    <a:lnTo>
                      <a:pt x="1544" y="3497"/>
                    </a:lnTo>
                    <a:lnTo>
                      <a:pt x="2107" y="3497"/>
                    </a:lnTo>
                    <a:lnTo>
                      <a:pt x="2107" y="3263"/>
                    </a:lnTo>
                    <a:lnTo>
                      <a:pt x="1716" y="3263"/>
                    </a:lnTo>
                    <a:lnTo>
                      <a:pt x="1716" y="3263"/>
                    </a:lnTo>
                    <a:lnTo>
                      <a:pt x="1737" y="3203"/>
                    </a:lnTo>
                    <a:lnTo>
                      <a:pt x="1755" y="3144"/>
                    </a:lnTo>
                    <a:lnTo>
                      <a:pt x="1770" y="3088"/>
                    </a:lnTo>
                    <a:lnTo>
                      <a:pt x="1784" y="3031"/>
                    </a:lnTo>
                    <a:lnTo>
                      <a:pt x="1796" y="2975"/>
                    </a:lnTo>
                    <a:lnTo>
                      <a:pt x="1807" y="2920"/>
                    </a:lnTo>
                    <a:lnTo>
                      <a:pt x="1815" y="2867"/>
                    </a:lnTo>
                    <a:lnTo>
                      <a:pt x="1823" y="2813"/>
                    </a:lnTo>
                    <a:lnTo>
                      <a:pt x="1827" y="2762"/>
                    </a:lnTo>
                    <a:lnTo>
                      <a:pt x="1831" y="2709"/>
                    </a:lnTo>
                    <a:lnTo>
                      <a:pt x="1833" y="2659"/>
                    </a:lnTo>
                    <a:lnTo>
                      <a:pt x="1835" y="2610"/>
                    </a:lnTo>
                    <a:lnTo>
                      <a:pt x="1833" y="2559"/>
                    </a:lnTo>
                    <a:lnTo>
                      <a:pt x="1831" y="2511"/>
                    </a:lnTo>
                    <a:lnTo>
                      <a:pt x="1829" y="2464"/>
                    </a:lnTo>
                    <a:lnTo>
                      <a:pt x="1825" y="2415"/>
                    </a:lnTo>
                    <a:lnTo>
                      <a:pt x="1811" y="2323"/>
                    </a:lnTo>
                    <a:lnTo>
                      <a:pt x="1798" y="2232"/>
                    </a:lnTo>
                    <a:lnTo>
                      <a:pt x="1778" y="2142"/>
                    </a:lnTo>
                    <a:lnTo>
                      <a:pt x="1757" y="2054"/>
                    </a:lnTo>
                    <a:lnTo>
                      <a:pt x="1733" y="1967"/>
                    </a:lnTo>
                    <a:lnTo>
                      <a:pt x="1708" y="1881"/>
                    </a:lnTo>
                    <a:lnTo>
                      <a:pt x="1655" y="1713"/>
                    </a:lnTo>
                    <a:lnTo>
                      <a:pt x="1655" y="1713"/>
                    </a:lnTo>
                    <a:lnTo>
                      <a:pt x="1614" y="1583"/>
                    </a:lnTo>
                    <a:lnTo>
                      <a:pt x="1577" y="1454"/>
                    </a:lnTo>
                    <a:lnTo>
                      <a:pt x="1560" y="1388"/>
                    </a:lnTo>
                    <a:lnTo>
                      <a:pt x="1542" y="1321"/>
                    </a:lnTo>
                    <a:lnTo>
                      <a:pt x="1528" y="1257"/>
                    </a:lnTo>
                    <a:lnTo>
                      <a:pt x="1515" y="1189"/>
                    </a:lnTo>
                    <a:lnTo>
                      <a:pt x="1505" y="1123"/>
                    </a:lnTo>
                    <a:lnTo>
                      <a:pt x="1497" y="1054"/>
                    </a:lnTo>
                    <a:lnTo>
                      <a:pt x="1491" y="984"/>
                    </a:lnTo>
                    <a:lnTo>
                      <a:pt x="1489" y="914"/>
                    </a:lnTo>
                    <a:lnTo>
                      <a:pt x="1489" y="842"/>
                    </a:lnTo>
                    <a:lnTo>
                      <a:pt x="1493" y="768"/>
                    </a:lnTo>
                    <a:lnTo>
                      <a:pt x="1501" y="692"/>
                    </a:lnTo>
                    <a:lnTo>
                      <a:pt x="1513" y="616"/>
                    </a:lnTo>
                    <a:lnTo>
                      <a:pt x="1513" y="616"/>
                    </a:lnTo>
                    <a:lnTo>
                      <a:pt x="1532" y="672"/>
                    </a:lnTo>
                    <a:lnTo>
                      <a:pt x="1554" y="729"/>
                    </a:lnTo>
                    <a:lnTo>
                      <a:pt x="1579" y="785"/>
                    </a:lnTo>
                    <a:lnTo>
                      <a:pt x="1604" y="842"/>
                    </a:lnTo>
                    <a:lnTo>
                      <a:pt x="1634" y="894"/>
                    </a:lnTo>
                    <a:lnTo>
                      <a:pt x="1665" y="947"/>
                    </a:lnTo>
                    <a:lnTo>
                      <a:pt x="1698" y="998"/>
                    </a:lnTo>
                    <a:lnTo>
                      <a:pt x="1735" y="1045"/>
                    </a:lnTo>
                    <a:lnTo>
                      <a:pt x="1735" y="1045"/>
                    </a:lnTo>
                    <a:lnTo>
                      <a:pt x="1753" y="1066"/>
                    </a:lnTo>
                    <a:lnTo>
                      <a:pt x="1774" y="1086"/>
                    </a:lnTo>
                    <a:lnTo>
                      <a:pt x="1796" y="1101"/>
                    </a:lnTo>
                    <a:lnTo>
                      <a:pt x="1821" y="1113"/>
                    </a:lnTo>
                    <a:lnTo>
                      <a:pt x="1846" y="1125"/>
                    </a:lnTo>
                    <a:lnTo>
                      <a:pt x="1872" y="1132"/>
                    </a:lnTo>
                    <a:lnTo>
                      <a:pt x="1901" y="1136"/>
                    </a:lnTo>
                    <a:lnTo>
                      <a:pt x="1930" y="1138"/>
                    </a:lnTo>
                    <a:lnTo>
                      <a:pt x="1930" y="1138"/>
                    </a:lnTo>
                    <a:lnTo>
                      <a:pt x="1932" y="1138"/>
                    </a:lnTo>
                    <a:lnTo>
                      <a:pt x="1932" y="1138"/>
                    </a:lnTo>
                    <a:lnTo>
                      <a:pt x="1952" y="1136"/>
                    </a:lnTo>
                    <a:lnTo>
                      <a:pt x="1973" y="1134"/>
                    </a:lnTo>
                    <a:lnTo>
                      <a:pt x="1994" y="1132"/>
                    </a:lnTo>
                    <a:lnTo>
                      <a:pt x="2014" y="1126"/>
                    </a:lnTo>
                    <a:lnTo>
                      <a:pt x="2057" y="1115"/>
                    </a:lnTo>
                    <a:lnTo>
                      <a:pt x="2098" y="1099"/>
                    </a:lnTo>
                    <a:lnTo>
                      <a:pt x="2137" y="1080"/>
                    </a:lnTo>
                    <a:lnTo>
                      <a:pt x="2178" y="1058"/>
                    </a:lnTo>
                    <a:lnTo>
                      <a:pt x="2215" y="1035"/>
                    </a:lnTo>
                    <a:lnTo>
                      <a:pt x="2252" y="1009"/>
                    </a:lnTo>
                    <a:lnTo>
                      <a:pt x="2287" y="984"/>
                    </a:lnTo>
                    <a:lnTo>
                      <a:pt x="2318" y="957"/>
                    </a:lnTo>
                    <a:lnTo>
                      <a:pt x="2347" y="932"/>
                    </a:lnTo>
                    <a:lnTo>
                      <a:pt x="2375" y="908"/>
                    </a:lnTo>
                    <a:lnTo>
                      <a:pt x="2417" y="865"/>
                    </a:lnTo>
                    <a:lnTo>
                      <a:pt x="2447" y="832"/>
                    </a:lnTo>
                    <a:lnTo>
                      <a:pt x="2447" y="832"/>
                    </a:lnTo>
                    <a:lnTo>
                      <a:pt x="2455" y="822"/>
                    </a:lnTo>
                    <a:lnTo>
                      <a:pt x="2460" y="813"/>
                    </a:lnTo>
                    <a:lnTo>
                      <a:pt x="2468" y="791"/>
                    </a:lnTo>
                    <a:lnTo>
                      <a:pt x="2474" y="770"/>
                    </a:lnTo>
                    <a:lnTo>
                      <a:pt x="2474" y="746"/>
                    </a:lnTo>
                    <a:lnTo>
                      <a:pt x="2468" y="725"/>
                    </a:lnTo>
                    <a:lnTo>
                      <a:pt x="2460" y="703"/>
                    </a:lnTo>
                    <a:lnTo>
                      <a:pt x="2447" y="684"/>
                    </a:lnTo>
                    <a:lnTo>
                      <a:pt x="2439" y="676"/>
                    </a:lnTo>
                    <a:lnTo>
                      <a:pt x="2431" y="668"/>
                    </a:lnTo>
                    <a:lnTo>
                      <a:pt x="2431" y="6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grpSp>
      <p:grpSp>
        <p:nvGrpSpPr>
          <p:cNvPr id="21" name="Group 4">
            <a:extLst>
              <a:ext uri="{FF2B5EF4-FFF2-40B4-BE49-F238E27FC236}">
                <a16:creationId xmlns:a16="http://schemas.microsoft.com/office/drawing/2014/main" xmlns="" id="{6F62A82B-DF68-4594-9D3F-B5E72C6367E2}"/>
              </a:ext>
            </a:extLst>
          </p:cNvPr>
          <p:cNvGrpSpPr>
            <a:grpSpLocks noChangeAspect="1"/>
          </p:cNvGrpSpPr>
          <p:nvPr/>
        </p:nvGrpSpPr>
        <p:grpSpPr bwMode="auto">
          <a:xfrm>
            <a:off x="8376942" y="182285"/>
            <a:ext cx="788110" cy="791408"/>
            <a:chOff x="1689" y="0"/>
            <a:chExt cx="4302" cy="4320"/>
          </a:xfrm>
          <a:solidFill>
            <a:schemeClr val="accent5"/>
          </a:solidFill>
        </p:grpSpPr>
        <p:sp>
          <p:nvSpPr>
            <p:cNvPr id="22" name="Freeform 5">
              <a:extLst>
                <a:ext uri="{FF2B5EF4-FFF2-40B4-BE49-F238E27FC236}">
                  <a16:creationId xmlns:a16="http://schemas.microsoft.com/office/drawing/2014/main" xmlns="" id="{7C5F4DB9-0E0C-4F64-AC3F-143FB47C5E28}"/>
                </a:ext>
              </a:extLst>
            </p:cNvPr>
            <p:cNvSpPr>
              <a:spLocks/>
            </p:cNvSpPr>
            <p:nvPr/>
          </p:nvSpPr>
          <p:spPr bwMode="auto">
            <a:xfrm>
              <a:off x="4933" y="959"/>
              <a:ext cx="1058" cy="2656"/>
            </a:xfrm>
            <a:custGeom>
              <a:avLst/>
              <a:gdLst>
                <a:gd name="T0" fmla="*/ 1038 w 1058"/>
                <a:gd name="T1" fmla="*/ 2158 h 2656"/>
                <a:gd name="T2" fmla="*/ 1012 w 1058"/>
                <a:gd name="T3" fmla="*/ 2127 h 2656"/>
                <a:gd name="T4" fmla="*/ 979 w 1058"/>
                <a:gd name="T5" fmla="*/ 2105 h 2656"/>
                <a:gd name="T6" fmla="*/ 943 w 1058"/>
                <a:gd name="T7" fmla="*/ 2094 h 2656"/>
                <a:gd name="T8" fmla="*/ 904 w 1058"/>
                <a:gd name="T9" fmla="*/ 2094 h 2656"/>
                <a:gd name="T10" fmla="*/ 866 w 1058"/>
                <a:gd name="T11" fmla="*/ 2107 h 2656"/>
                <a:gd name="T12" fmla="*/ 604 w 1058"/>
                <a:gd name="T13" fmla="*/ 2193 h 2656"/>
                <a:gd name="T14" fmla="*/ 663 w 1058"/>
                <a:gd name="T15" fmla="*/ 2047 h 2656"/>
                <a:gd name="T16" fmla="*/ 708 w 1058"/>
                <a:gd name="T17" fmla="*/ 1893 h 2656"/>
                <a:gd name="T18" fmla="*/ 743 w 1058"/>
                <a:gd name="T19" fmla="*/ 1736 h 2656"/>
                <a:gd name="T20" fmla="*/ 765 w 1058"/>
                <a:gd name="T21" fmla="*/ 1574 h 2656"/>
                <a:gd name="T22" fmla="*/ 772 w 1058"/>
                <a:gd name="T23" fmla="*/ 1408 h 2656"/>
                <a:gd name="T24" fmla="*/ 769 w 1058"/>
                <a:gd name="T25" fmla="*/ 1304 h 2656"/>
                <a:gd name="T26" fmla="*/ 756 w 1058"/>
                <a:gd name="T27" fmla="*/ 1152 h 2656"/>
                <a:gd name="T28" fmla="*/ 730 w 1058"/>
                <a:gd name="T29" fmla="*/ 1003 h 2656"/>
                <a:gd name="T30" fmla="*/ 694 w 1058"/>
                <a:gd name="T31" fmla="*/ 861 h 2656"/>
                <a:gd name="T32" fmla="*/ 646 w 1058"/>
                <a:gd name="T33" fmla="*/ 720 h 2656"/>
                <a:gd name="T34" fmla="*/ 589 w 1058"/>
                <a:gd name="T35" fmla="*/ 586 h 2656"/>
                <a:gd name="T36" fmla="*/ 523 w 1058"/>
                <a:gd name="T37" fmla="*/ 456 h 2656"/>
                <a:gd name="T38" fmla="*/ 447 w 1058"/>
                <a:gd name="T39" fmla="*/ 332 h 2656"/>
                <a:gd name="T40" fmla="*/ 362 w 1058"/>
                <a:gd name="T41" fmla="*/ 214 h 2656"/>
                <a:gd name="T42" fmla="*/ 269 w 1058"/>
                <a:gd name="T43" fmla="*/ 103 h 2656"/>
                <a:gd name="T44" fmla="*/ 170 w 1058"/>
                <a:gd name="T45" fmla="*/ 0 h 2656"/>
                <a:gd name="T46" fmla="*/ 57 w 1058"/>
                <a:gd name="T47" fmla="*/ 269 h 2656"/>
                <a:gd name="T48" fmla="*/ 210 w 1058"/>
                <a:gd name="T49" fmla="*/ 460 h 2656"/>
                <a:gd name="T50" fmla="*/ 333 w 1058"/>
                <a:gd name="T51" fmla="*/ 672 h 2656"/>
                <a:gd name="T52" fmla="*/ 425 w 1058"/>
                <a:gd name="T53" fmla="*/ 903 h 2656"/>
                <a:gd name="T54" fmla="*/ 483 w 1058"/>
                <a:gd name="T55" fmla="*/ 1150 h 2656"/>
                <a:gd name="T56" fmla="*/ 500 w 1058"/>
                <a:gd name="T57" fmla="*/ 1320 h 2656"/>
                <a:gd name="T58" fmla="*/ 503 w 1058"/>
                <a:gd name="T59" fmla="*/ 1408 h 2656"/>
                <a:gd name="T60" fmla="*/ 496 w 1058"/>
                <a:gd name="T61" fmla="*/ 1545 h 2656"/>
                <a:gd name="T62" fmla="*/ 480 w 1058"/>
                <a:gd name="T63" fmla="*/ 1679 h 2656"/>
                <a:gd name="T64" fmla="*/ 454 w 1058"/>
                <a:gd name="T65" fmla="*/ 1809 h 2656"/>
                <a:gd name="T66" fmla="*/ 417 w 1058"/>
                <a:gd name="T67" fmla="*/ 1935 h 2656"/>
                <a:gd name="T68" fmla="*/ 370 w 1058"/>
                <a:gd name="T69" fmla="*/ 2058 h 2656"/>
                <a:gd name="T70" fmla="*/ 295 w 1058"/>
                <a:gd name="T71" fmla="*/ 1831 h 2656"/>
                <a:gd name="T72" fmla="*/ 280 w 1058"/>
                <a:gd name="T73" fmla="*/ 1794 h 2656"/>
                <a:gd name="T74" fmla="*/ 256 w 1058"/>
                <a:gd name="T75" fmla="*/ 1763 h 2656"/>
                <a:gd name="T76" fmla="*/ 223 w 1058"/>
                <a:gd name="T77" fmla="*/ 1741 h 2656"/>
                <a:gd name="T78" fmla="*/ 187 w 1058"/>
                <a:gd name="T79" fmla="*/ 1728 h 2656"/>
                <a:gd name="T80" fmla="*/ 146 w 1058"/>
                <a:gd name="T81" fmla="*/ 1726 h 2656"/>
                <a:gd name="T82" fmla="*/ 121 w 1058"/>
                <a:gd name="T83" fmla="*/ 1732 h 2656"/>
                <a:gd name="T84" fmla="*/ 84 w 1058"/>
                <a:gd name="T85" fmla="*/ 1750 h 2656"/>
                <a:gd name="T86" fmla="*/ 57 w 1058"/>
                <a:gd name="T87" fmla="*/ 1778 h 2656"/>
                <a:gd name="T88" fmla="*/ 37 w 1058"/>
                <a:gd name="T89" fmla="*/ 1811 h 2656"/>
                <a:gd name="T90" fmla="*/ 27 w 1058"/>
                <a:gd name="T91" fmla="*/ 1849 h 2656"/>
                <a:gd name="T92" fmla="*/ 31 w 1058"/>
                <a:gd name="T93" fmla="*/ 1889 h 2656"/>
                <a:gd name="T94" fmla="*/ 181 w 1058"/>
                <a:gd name="T95" fmla="*/ 2565 h 2656"/>
                <a:gd name="T96" fmla="*/ 203 w 1058"/>
                <a:gd name="T97" fmla="*/ 2605 h 2656"/>
                <a:gd name="T98" fmla="*/ 236 w 1058"/>
                <a:gd name="T99" fmla="*/ 2634 h 2656"/>
                <a:gd name="T100" fmla="*/ 264 w 1058"/>
                <a:gd name="T101" fmla="*/ 2649 h 2656"/>
                <a:gd name="T102" fmla="*/ 309 w 1058"/>
                <a:gd name="T103" fmla="*/ 2656 h 2656"/>
                <a:gd name="T104" fmla="*/ 339 w 1058"/>
                <a:gd name="T105" fmla="*/ 2653 h 2656"/>
                <a:gd name="T106" fmla="*/ 981 w 1058"/>
                <a:gd name="T107" fmla="*/ 2349 h 2656"/>
                <a:gd name="T108" fmla="*/ 1005 w 1058"/>
                <a:gd name="T109" fmla="*/ 2336 h 2656"/>
                <a:gd name="T110" fmla="*/ 1032 w 1058"/>
                <a:gd name="T111" fmla="*/ 2307 h 2656"/>
                <a:gd name="T112" fmla="*/ 1051 w 1058"/>
                <a:gd name="T113" fmla="*/ 2274 h 2656"/>
                <a:gd name="T114" fmla="*/ 1058 w 1058"/>
                <a:gd name="T115" fmla="*/ 2235 h 2656"/>
                <a:gd name="T116" fmla="*/ 1054 w 1058"/>
                <a:gd name="T117" fmla="*/ 2195 h 2656"/>
                <a:gd name="T118" fmla="*/ 1045 w 1058"/>
                <a:gd name="T119" fmla="*/ 2169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58" h="2656">
                  <a:moveTo>
                    <a:pt x="1045" y="2169"/>
                  </a:moveTo>
                  <a:lnTo>
                    <a:pt x="1045" y="2169"/>
                  </a:lnTo>
                  <a:lnTo>
                    <a:pt x="1038" y="2158"/>
                  </a:lnTo>
                  <a:lnTo>
                    <a:pt x="1031" y="2147"/>
                  </a:lnTo>
                  <a:lnTo>
                    <a:pt x="1021" y="2136"/>
                  </a:lnTo>
                  <a:lnTo>
                    <a:pt x="1012" y="2127"/>
                  </a:lnTo>
                  <a:lnTo>
                    <a:pt x="1003" y="2118"/>
                  </a:lnTo>
                  <a:lnTo>
                    <a:pt x="992" y="2113"/>
                  </a:lnTo>
                  <a:lnTo>
                    <a:pt x="979" y="2105"/>
                  </a:lnTo>
                  <a:lnTo>
                    <a:pt x="968" y="2102"/>
                  </a:lnTo>
                  <a:lnTo>
                    <a:pt x="955" y="2098"/>
                  </a:lnTo>
                  <a:lnTo>
                    <a:pt x="943" y="2094"/>
                  </a:lnTo>
                  <a:lnTo>
                    <a:pt x="930" y="2092"/>
                  </a:lnTo>
                  <a:lnTo>
                    <a:pt x="917" y="2092"/>
                  </a:lnTo>
                  <a:lnTo>
                    <a:pt x="904" y="2094"/>
                  </a:lnTo>
                  <a:lnTo>
                    <a:pt x="891" y="2098"/>
                  </a:lnTo>
                  <a:lnTo>
                    <a:pt x="879" y="2102"/>
                  </a:lnTo>
                  <a:lnTo>
                    <a:pt x="866" y="2107"/>
                  </a:lnTo>
                  <a:lnTo>
                    <a:pt x="582" y="2243"/>
                  </a:lnTo>
                  <a:lnTo>
                    <a:pt x="582" y="2243"/>
                  </a:lnTo>
                  <a:lnTo>
                    <a:pt x="604" y="2193"/>
                  </a:lnTo>
                  <a:lnTo>
                    <a:pt x="624" y="2146"/>
                  </a:lnTo>
                  <a:lnTo>
                    <a:pt x="644" y="2096"/>
                  </a:lnTo>
                  <a:lnTo>
                    <a:pt x="663" y="2047"/>
                  </a:lnTo>
                  <a:lnTo>
                    <a:pt x="679" y="1995"/>
                  </a:lnTo>
                  <a:lnTo>
                    <a:pt x="696" y="1946"/>
                  </a:lnTo>
                  <a:lnTo>
                    <a:pt x="708" y="1893"/>
                  </a:lnTo>
                  <a:lnTo>
                    <a:pt x="721" y="1842"/>
                  </a:lnTo>
                  <a:lnTo>
                    <a:pt x="734" y="1789"/>
                  </a:lnTo>
                  <a:lnTo>
                    <a:pt x="743" y="1736"/>
                  </a:lnTo>
                  <a:lnTo>
                    <a:pt x="752" y="1682"/>
                  </a:lnTo>
                  <a:lnTo>
                    <a:pt x="760" y="1628"/>
                  </a:lnTo>
                  <a:lnTo>
                    <a:pt x="765" y="1574"/>
                  </a:lnTo>
                  <a:lnTo>
                    <a:pt x="769" y="1520"/>
                  </a:lnTo>
                  <a:lnTo>
                    <a:pt x="771" y="1463"/>
                  </a:lnTo>
                  <a:lnTo>
                    <a:pt x="772" y="1408"/>
                  </a:lnTo>
                  <a:lnTo>
                    <a:pt x="772" y="1408"/>
                  </a:lnTo>
                  <a:lnTo>
                    <a:pt x="771" y="1357"/>
                  </a:lnTo>
                  <a:lnTo>
                    <a:pt x="769" y="1304"/>
                  </a:lnTo>
                  <a:lnTo>
                    <a:pt x="765" y="1254"/>
                  </a:lnTo>
                  <a:lnTo>
                    <a:pt x="761" y="1203"/>
                  </a:lnTo>
                  <a:lnTo>
                    <a:pt x="756" y="1152"/>
                  </a:lnTo>
                  <a:lnTo>
                    <a:pt x="749" y="1102"/>
                  </a:lnTo>
                  <a:lnTo>
                    <a:pt x="739" y="1053"/>
                  </a:lnTo>
                  <a:lnTo>
                    <a:pt x="730" y="1003"/>
                  </a:lnTo>
                  <a:lnTo>
                    <a:pt x="719" y="956"/>
                  </a:lnTo>
                  <a:lnTo>
                    <a:pt x="707" y="908"/>
                  </a:lnTo>
                  <a:lnTo>
                    <a:pt x="694" y="861"/>
                  </a:lnTo>
                  <a:lnTo>
                    <a:pt x="679" y="813"/>
                  </a:lnTo>
                  <a:lnTo>
                    <a:pt x="663" y="765"/>
                  </a:lnTo>
                  <a:lnTo>
                    <a:pt x="646" y="720"/>
                  </a:lnTo>
                  <a:lnTo>
                    <a:pt x="628" y="674"/>
                  </a:lnTo>
                  <a:lnTo>
                    <a:pt x="609" y="630"/>
                  </a:lnTo>
                  <a:lnTo>
                    <a:pt x="589" y="586"/>
                  </a:lnTo>
                  <a:lnTo>
                    <a:pt x="567" y="542"/>
                  </a:lnTo>
                  <a:lnTo>
                    <a:pt x="545" y="498"/>
                  </a:lnTo>
                  <a:lnTo>
                    <a:pt x="523" y="456"/>
                  </a:lnTo>
                  <a:lnTo>
                    <a:pt x="498" y="414"/>
                  </a:lnTo>
                  <a:lnTo>
                    <a:pt x="474" y="372"/>
                  </a:lnTo>
                  <a:lnTo>
                    <a:pt x="447" y="332"/>
                  </a:lnTo>
                  <a:lnTo>
                    <a:pt x="419" y="291"/>
                  </a:lnTo>
                  <a:lnTo>
                    <a:pt x="392" y="253"/>
                  </a:lnTo>
                  <a:lnTo>
                    <a:pt x="362" y="214"/>
                  </a:lnTo>
                  <a:lnTo>
                    <a:pt x="333" y="176"/>
                  </a:lnTo>
                  <a:lnTo>
                    <a:pt x="302" y="139"/>
                  </a:lnTo>
                  <a:lnTo>
                    <a:pt x="269" y="103"/>
                  </a:lnTo>
                  <a:lnTo>
                    <a:pt x="238" y="68"/>
                  </a:lnTo>
                  <a:lnTo>
                    <a:pt x="203" y="33"/>
                  </a:lnTo>
                  <a:lnTo>
                    <a:pt x="170" y="0"/>
                  </a:lnTo>
                  <a:lnTo>
                    <a:pt x="0" y="211"/>
                  </a:lnTo>
                  <a:lnTo>
                    <a:pt x="0" y="211"/>
                  </a:lnTo>
                  <a:lnTo>
                    <a:pt x="57" y="269"/>
                  </a:lnTo>
                  <a:lnTo>
                    <a:pt x="112" y="330"/>
                  </a:lnTo>
                  <a:lnTo>
                    <a:pt x="161" y="394"/>
                  </a:lnTo>
                  <a:lnTo>
                    <a:pt x="210" y="460"/>
                  </a:lnTo>
                  <a:lnTo>
                    <a:pt x="254" y="529"/>
                  </a:lnTo>
                  <a:lnTo>
                    <a:pt x="295" y="599"/>
                  </a:lnTo>
                  <a:lnTo>
                    <a:pt x="333" y="672"/>
                  </a:lnTo>
                  <a:lnTo>
                    <a:pt x="368" y="747"/>
                  </a:lnTo>
                  <a:lnTo>
                    <a:pt x="399" y="824"/>
                  </a:lnTo>
                  <a:lnTo>
                    <a:pt x="425" y="903"/>
                  </a:lnTo>
                  <a:lnTo>
                    <a:pt x="448" y="983"/>
                  </a:lnTo>
                  <a:lnTo>
                    <a:pt x="467" y="1066"/>
                  </a:lnTo>
                  <a:lnTo>
                    <a:pt x="483" y="1150"/>
                  </a:lnTo>
                  <a:lnTo>
                    <a:pt x="494" y="1234"/>
                  </a:lnTo>
                  <a:lnTo>
                    <a:pt x="498" y="1278"/>
                  </a:lnTo>
                  <a:lnTo>
                    <a:pt x="500" y="1320"/>
                  </a:lnTo>
                  <a:lnTo>
                    <a:pt x="501" y="1364"/>
                  </a:lnTo>
                  <a:lnTo>
                    <a:pt x="503" y="1408"/>
                  </a:lnTo>
                  <a:lnTo>
                    <a:pt x="503" y="1408"/>
                  </a:lnTo>
                  <a:lnTo>
                    <a:pt x="501" y="1454"/>
                  </a:lnTo>
                  <a:lnTo>
                    <a:pt x="500" y="1499"/>
                  </a:lnTo>
                  <a:lnTo>
                    <a:pt x="496" y="1545"/>
                  </a:lnTo>
                  <a:lnTo>
                    <a:pt x="492" y="1589"/>
                  </a:lnTo>
                  <a:lnTo>
                    <a:pt x="487" y="1635"/>
                  </a:lnTo>
                  <a:lnTo>
                    <a:pt x="480" y="1679"/>
                  </a:lnTo>
                  <a:lnTo>
                    <a:pt x="472" y="1723"/>
                  </a:lnTo>
                  <a:lnTo>
                    <a:pt x="463" y="1765"/>
                  </a:lnTo>
                  <a:lnTo>
                    <a:pt x="454" y="1809"/>
                  </a:lnTo>
                  <a:lnTo>
                    <a:pt x="443" y="1851"/>
                  </a:lnTo>
                  <a:lnTo>
                    <a:pt x="430" y="1893"/>
                  </a:lnTo>
                  <a:lnTo>
                    <a:pt x="417" y="1935"/>
                  </a:lnTo>
                  <a:lnTo>
                    <a:pt x="403" y="1977"/>
                  </a:lnTo>
                  <a:lnTo>
                    <a:pt x="386" y="2017"/>
                  </a:lnTo>
                  <a:lnTo>
                    <a:pt x="370" y="2058"/>
                  </a:lnTo>
                  <a:lnTo>
                    <a:pt x="353" y="2098"/>
                  </a:lnTo>
                  <a:lnTo>
                    <a:pt x="295" y="1831"/>
                  </a:lnTo>
                  <a:lnTo>
                    <a:pt x="295" y="1831"/>
                  </a:lnTo>
                  <a:lnTo>
                    <a:pt x="291" y="1818"/>
                  </a:lnTo>
                  <a:lnTo>
                    <a:pt x="285" y="1805"/>
                  </a:lnTo>
                  <a:lnTo>
                    <a:pt x="280" y="1794"/>
                  </a:lnTo>
                  <a:lnTo>
                    <a:pt x="273" y="1783"/>
                  </a:lnTo>
                  <a:lnTo>
                    <a:pt x="264" y="1772"/>
                  </a:lnTo>
                  <a:lnTo>
                    <a:pt x="256" y="1763"/>
                  </a:lnTo>
                  <a:lnTo>
                    <a:pt x="245" y="1754"/>
                  </a:lnTo>
                  <a:lnTo>
                    <a:pt x="234" y="1746"/>
                  </a:lnTo>
                  <a:lnTo>
                    <a:pt x="223" y="1741"/>
                  </a:lnTo>
                  <a:lnTo>
                    <a:pt x="212" y="1736"/>
                  </a:lnTo>
                  <a:lnTo>
                    <a:pt x="199" y="1732"/>
                  </a:lnTo>
                  <a:lnTo>
                    <a:pt x="187" y="1728"/>
                  </a:lnTo>
                  <a:lnTo>
                    <a:pt x="174" y="1726"/>
                  </a:lnTo>
                  <a:lnTo>
                    <a:pt x="161" y="1726"/>
                  </a:lnTo>
                  <a:lnTo>
                    <a:pt x="146" y="1726"/>
                  </a:lnTo>
                  <a:lnTo>
                    <a:pt x="134" y="1728"/>
                  </a:lnTo>
                  <a:lnTo>
                    <a:pt x="134" y="1728"/>
                  </a:lnTo>
                  <a:lnTo>
                    <a:pt x="121" y="1732"/>
                  </a:lnTo>
                  <a:lnTo>
                    <a:pt x="108" y="1737"/>
                  </a:lnTo>
                  <a:lnTo>
                    <a:pt x="95" y="1743"/>
                  </a:lnTo>
                  <a:lnTo>
                    <a:pt x="84" y="1750"/>
                  </a:lnTo>
                  <a:lnTo>
                    <a:pt x="75" y="1759"/>
                  </a:lnTo>
                  <a:lnTo>
                    <a:pt x="66" y="1768"/>
                  </a:lnTo>
                  <a:lnTo>
                    <a:pt x="57" y="1778"/>
                  </a:lnTo>
                  <a:lnTo>
                    <a:pt x="49" y="1789"/>
                  </a:lnTo>
                  <a:lnTo>
                    <a:pt x="42" y="1800"/>
                  </a:lnTo>
                  <a:lnTo>
                    <a:pt x="37" y="1811"/>
                  </a:lnTo>
                  <a:lnTo>
                    <a:pt x="33" y="1823"/>
                  </a:lnTo>
                  <a:lnTo>
                    <a:pt x="29" y="1836"/>
                  </a:lnTo>
                  <a:lnTo>
                    <a:pt x="27" y="1849"/>
                  </a:lnTo>
                  <a:lnTo>
                    <a:pt x="27" y="1862"/>
                  </a:lnTo>
                  <a:lnTo>
                    <a:pt x="29" y="1876"/>
                  </a:lnTo>
                  <a:lnTo>
                    <a:pt x="31" y="1889"/>
                  </a:lnTo>
                  <a:lnTo>
                    <a:pt x="177" y="2550"/>
                  </a:lnTo>
                  <a:lnTo>
                    <a:pt x="177" y="2550"/>
                  </a:lnTo>
                  <a:lnTo>
                    <a:pt x="181" y="2565"/>
                  </a:lnTo>
                  <a:lnTo>
                    <a:pt x="187" y="2579"/>
                  </a:lnTo>
                  <a:lnTo>
                    <a:pt x="194" y="2592"/>
                  </a:lnTo>
                  <a:lnTo>
                    <a:pt x="203" y="2605"/>
                  </a:lnTo>
                  <a:lnTo>
                    <a:pt x="212" y="2616"/>
                  </a:lnTo>
                  <a:lnTo>
                    <a:pt x="223" y="2625"/>
                  </a:lnTo>
                  <a:lnTo>
                    <a:pt x="236" y="2634"/>
                  </a:lnTo>
                  <a:lnTo>
                    <a:pt x="249" y="2642"/>
                  </a:lnTo>
                  <a:lnTo>
                    <a:pt x="249" y="2642"/>
                  </a:lnTo>
                  <a:lnTo>
                    <a:pt x="264" y="2649"/>
                  </a:lnTo>
                  <a:lnTo>
                    <a:pt x="278" y="2653"/>
                  </a:lnTo>
                  <a:lnTo>
                    <a:pt x="293" y="2654"/>
                  </a:lnTo>
                  <a:lnTo>
                    <a:pt x="309" y="2656"/>
                  </a:lnTo>
                  <a:lnTo>
                    <a:pt x="309" y="2656"/>
                  </a:lnTo>
                  <a:lnTo>
                    <a:pt x="324" y="2654"/>
                  </a:lnTo>
                  <a:lnTo>
                    <a:pt x="339" y="2653"/>
                  </a:lnTo>
                  <a:lnTo>
                    <a:pt x="353" y="2649"/>
                  </a:lnTo>
                  <a:lnTo>
                    <a:pt x="366" y="2643"/>
                  </a:lnTo>
                  <a:lnTo>
                    <a:pt x="981" y="2349"/>
                  </a:lnTo>
                  <a:lnTo>
                    <a:pt x="981" y="2349"/>
                  </a:lnTo>
                  <a:lnTo>
                    <a:pt x="994" y="2343"/>
                  </a:lnTo>
                  <a:lnTo>
                    <a:pt x="1005" y="2336"/>
                  </a:lnTo>
                  <a:lnTo>
                    <a:pt x="1014" y="2327"/>
                  </a:lnTo>
                  <a:lnTo>
                    <a:pt x="1023" y="2318"/>
                  </a:lnTo>
                  <a:lnTo>
                    <a:pt x="1032" y="2307"/>
                  </a:lnTo>
                  <a:lnTo>
                    <a:pt x="1040" y="2296"/>
                  </a:lnTo>
                  <a:lnTo>
                    <a:pt x="1045" y="2285"/>
                  </a:lnTo>
                  <a:lnTo>
                    <a:pt x="1051" y="2274"/>
                  </a:lnTo>
                  <a:lnTo>
                    <a:pt x="1054" y="2261"/>
                  </a:lnTo>
                  <a:lnTo>
                    <a:pt x="1056" y="2248"/>
                  </a:lnTo>
                  <a:lnTo>
                    <a:pt x="1058" y="2235"/>
                  </a:lnTo>
                  <a:lnTo>
                    <a:pt x="1058" y="2222"/>
                  </a:lnTo>
                  <a:lnTo>
                    <a:pt x="1056" y="2208"/>
                  </a:lnTo>
                  <a:lnTo>
                    <a:pt x="1054" y="2195"/>
                  </a:lnTo>
                  <a:lnTo>
                    <a:pt x="1051" y="2182"/>
                  </a:lnTo>
                  <a:lnTo>
                    <a:pt x="1045" y="2169"/>
                  </a:lnTo>
                  <a:lnTo>
                    <a:pt x="1045" y="2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3" name="Freeform 6">
              <a:extLst>
                <a:ext uri="{FF2B5EF4-FFF2-40B4-BE49-F238E27FC236}">
                  <a16:creationId xmlns:a16="http://schemas.microsoft.com/office/drawing/2014/main" xmlns="" id="{0D2AACE6-07C4-4AED-8F18-B43EF0327F44}"/>
                </a:ext>
              </a:extLst>
            </p:cNvPr>
            <p:cNvSpPr>
              <a:spLocks/>
            </p:cNvSpPr>
            <p:nvPr/>
          </p:nvSpPr>
          <p:spPr bwMode="auto">
            <a:xfrm>
              <a:off x="1817" y="0"/>
              <a:ext cx="2590" cy="2125"/>
            </a:xfrm>
            <a:custGeom>
              <a:avLst/>
              <a:gdLst>
                <a:gd name="T0" fmla="*/ 1974 w 2590"/>
                <a:gd name="T1" fmla="*/ 683 h 2125"/>
                <a:gd name="T2" fmla="*/ 1792 w 2590"/>
                <a:gd name="T3" fmla="*/ 846 h 2125"/>
                <a:gd name="T4" fmla="*/ 1770 w 2590"/>
                <a:gd name="T5" fmla="*/ 860 h 2125"/>
                <a:gd name="T6" fmla="*/ 1745 w 2590"/>
                <a:gd name="T7" fmla="*/ 890 h 2125"/>
                <a:gd name="T8" fmla="*/ 1726 w 2590"/>
                <a:gd name="T9" fmla="*/ 924 h 2125"/>
                <a:gd name="T10" fmla="*/ 1721 w 2590"/>
                <a:gd name="T11" fmla="*/ 963 h 2125"/>
                <a:gd name="T12" fmla="*/ 1726 w 2590"/>
                <a:gd name="T13" fmla="*/ 1003 h 2125"/>
                <a:gd name="T14" fmla="*/ 1736 w 2590"/>
                <a:gd name="T15" fmla="*/ 1027 h 2125"/>
                <a:gd name="T16" fmla="*/ 1772 w 2590"/>
                <a:gd name="T17" fmla="*/ 1071 h 2125"/>
                <a:gd name="T18" fmla="*/ 1820 w 2590"/>
                <a:gd name="T19" fmla="*/ 1095 h 2125"/>
                <a:gd name="T20" fmla="*/ 1856 w 2590"/>
                <a:gd name="T21" fmla="*/ 1100 h 2125"/>
                <a:gd name="T22" fmla="*/ 1902 w 2590"/>
                <a:gd name="T23" fmla="*/ 1091 h 2125"/>
                <a:gd name="T24" fmla="*/ 2517 w 2590"/>
                <a:gd name="T25" fmla="*/ 771 h 2125"/>
                <a:gd name="T26" fmla="*/ 2554 w 2590"/>
                <a:gd name="T27" fmla="*/ 743 h 2125"/>
                <a:gd name="T28" fmla="*/ 2578 w 2590"/>
                <a:gd name="T29" fmla="*/ 705 h 2125"/>
                <a:gd name="T30" fmla="*/ 2587 w 2590"/>
                <a:gd name="T31" fmla="*/ 675 h 2125"/>
                <a:gd name="T32" fmla="*/ 2589 w 2590"/>
                <a:gd name="T33" fmla="*/ 632 h 2125"/>
                <a:gd name="T34" fmla="*/ 2574 w 2590"/>
                <a:gd name="T35" fmla="*/ 588 h 2125"/>
                <a:gd name="T36" fmla="*/ 2113 w 2590"/>
                <a:gd name="T37" fmla="*/ 48 h 2125"/>
                <a:gd name="T38" fmla="*/ 2093 w 2590"/>
                <a:gd name="T39" fmla="*/ 27 h 2125"/>
                <a:gd name="T40" fmla="*/ 2060 w 2590"/>
                <a:gd name="T41" fmla="*/ 9 h 2125"/>
                <a:gd name="T42" fmla="*/ 2021 w 2590"/>
                <a:gd name="T43" fmla="*/ 0 h 2125"/>
                <a:gd name="T44" fmla="*/ 1983 w 2590"/>
                <a:gd name="T45" fmla="*/ 4 h 2125"/>
                <a:gd name="T46" fmla="*/ 1946 w 2590"/>
                <a:gd name="T47" fmla="*/ 16 h 2125"/>
                <a:gd name="T48" fmla="*/ 1922 w 2590"/>
                <a:gd name="T49" fmla="*/ 33 h 2125"/>
                <a:gd name="T50" fmla="*/ 1897 w 2590"/>
                <a:gd name="T51" fmla="*/ 64 h 2125"/>
                <a:gd name="T52" fmla="*/ 1880 w 2590"/>
                <a:gd name="T53" fmla="*/ 99 h 2125"/>
                <a:gd name="T54" fmla="*/ 1877 w 2590"/>
                <a:gd name="T55" fmla="*/ 137 h 2125"/>
                <a:gd name="T56" fmla="*/ 1882 w 2590"/>
                <a:gd name="T57" fmla="*/ 176 h 2125"/>
                <a:gd name="T58" fmla="*/ 1900 w 2590"/>
                <a:gd name="T59" fmla="*/ 212 h 2125"/>
                <a:gd name="T60" fmla="*/ 2076 w 2590"/>
                <a:gd name="T61" fmla="*/ 417 h 2125"/>
                <a:gd name="T62" fmla="*/ 1933 w 2590"/>
                <a:gd name="T63" fmla="*/ 414 h 2125"/>
                <a:gd name="T64" fmla="*/ 1661 w 2590"/>
                <a:gd name="T65" fmla="*/ 432 h 2125"/>
                <a:gd name="T66" fmla="*/ 1401 w 2590"/>
                <a:gd name="T67" fmla="*/ 487 h 2125"/>
                <a:gd name="T68" fmla="*/ 1153 w 2590"/>
                <a:gd name="T69" fmla="*/ 577 h 2125"/>
                <a:gd name="T70" fmla="*/ 923 w 2590"/>
                <a:gd name="T71" fmla="*/ 696 h 2125"/>
                <a:gd name="T72" fmla="*/ 710 w 2590"/>
                <a:gd name="T73" fmla="*/ 846 h 2125"/>
                <a:gd name="T74" fmla="*/ 522 w 2590"/>
                <a:gd name="T75" fmla="*/ 1020 h 2125"/>
                <a:gd name="T76" fmla="*/ 357 w 2590"/>
                <a:gd name="T77" fmla="*/ 1219 h 2125"/>
                <a:gd name="T78" fmla="*/ 218 w 2590"/>
                <a:gd name="T79" fmla="*/ 1437 h 2125"/>
                <a:gd name="T80" fmla="*/ 110 w 2590"/>
                <a:gd name="T81" fmla="*/ 1675 h 2125"/>
                <a:gd name="T82" fmla="*/ 33 w 2590"/>
                <a:gd name="T83" fmla="*/ 1928 h 2125"/>
                <a:gd name="T84" fmla="*/ 269 w 2590"/>
                <a:gd name="T85" fmla="*/ 2125 h 2125"/>
                <a:gd name="T86" fmla="*/ 299 w 2590"/>
                <a:gd name="T87" fmla="*/ 1975 h 2125"/>
                <a:gd name="T88" fmla="*/ 366 w 2590"/>
                <a:gd name="T89" fmla="*/ 1759 h 2125"/>
                <a:gd name="T90" fmla="*/ 460 w 2590"/>
                <a:gd name="T91" fmla="*/ 1556 h 2125"/>
                <a:gd name="T92" fmla="*/ 579 w 2590"/>
                <a:gd name="T93" fmla="*/ 1369 h 2125"/>
                <a:gd name="T94" fmla="*/ 721 w 2590"/>
                <a:gd name="T95" fmla="*/ 1201 h 2125"/>
                <a:gd name="T96" fmla="*/ 884 w 2590"/>
                <a:gd name="T97" fmla="*/ 1051 h 2125"/>
                <a:gd name="T98" fmla="*/ 1066 w 2590"/>
                <a:gd name="T99" fmla="*/ 924 h 2125"/>
                <a:gd name="T100" fmla="*/ 1263 w 2590"/>
                <a:gd name="T101" fmla="*/ 822 h 2125"/>
                <a:gd name="T102" fmla="*/ 1476 w 2590"/>
                <a:gd name="T103" fmla="*/ 745 h 2125"/>
                <a:gd name="T104" fmla="*/ 1701 w 2590"/>
                <a:gd name="T105" fmla="*/ 699 h 2125"/>
                <a:gd name="T106" fmla="*/ 1933 w 2590"/>
                <a:gd name="T107" fmla="*/ 683 h 2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0" h="2125">
                  <a:moveTo>
                    <a:pt x="1933" y="683"/>
                  </a:moveTo>
                  <a:lnTo>
                    <a:pt x="1933" y="683"/>
                  </a:lnTo>
                  <a:lnTo>
                    <a:pt x="1974" y="683"/>
                  </a:lnTo>
                  <a:lnTo>
                    <a:pt x="2012" y="685"/>
                  </a:lnTo>
                  <a:lnTo>
                    <a:pt x="2087" y="692"/>
                  </a:lnTo>
                  <a:lnTo>
                    <a:pt x="1792" y="846"/>
                  </a:lnTo>
                  <a:lnTo>
                    <a:pt x="1792" y="846"/>
                  </a:lnTo>
                  <a:lnTo>
                    <a:pt x="1781" y="853"/>
                  </a:lnTo>
                  <a:lnTo>
                    <a:pt x="1770" y="860"/>
                  </a:lnTo>
                  <a:lnTo>
                    <a:pt x="1761" y="869"/>
                  </a:lnTo>
                  <a:lnTo>
                    <a:pt x="1752" y="879"/>
                  </a:lnTo>
                  <a:lnTo>
                    <a:pt x="1745" y="890"/>
                  </a:lnTo>
                  <a:lnTo>
                    <a:pt x="1737" y="901"/>
                  </a:lnTo>
                  <a:lnTo>
                    <a:pt x="1732" y="913"/>
                  </a:lnTo>
                  <a:lnTo>
                    <a:pt x="1726" y="924"/>
                  </a:lnTo>
                  <a:lnTo>
                    <a:pt x="1725" y="937"/>
                  </a:lnTo>
                  <a:lnTo>
                    <a:pt x="1721" y="950"/>
                  </a:lnTo>
                  <a:lnTo>
                    <a:pt x="1721" y="963"/>
                  </a:lnTo>
                  <a:lnTo>
                    <a:pt x="1721" y="976"/>
                  </a:lnTo>
                  <a:lnTo>
                    <a:pt x="1723" y="988"/>
                  </a:lnTo>
                  <a:lnTo>
                    <a:pt x="1726" y="1003"/>
                  </a:lnTo>
                  <a:lnTo>
                    <a:pt x="1730" y="1016"/>
                  </a:lnTo>
                  <a:lnTo>
                    <a:pt x="1736" y="1027"/>
                  </a:lnTo>
                  <a:lnTo>
                    <a:pt x="1736" y="1027"/>
                  </a:lnTo>
                  <a:lnTo>
                    <a:pt x="1747" y="1043"/>
                  </a:lnTo>
                  <a:lnTo>
                    <a:pt x="1758" y="1058"/>
                  </a:lnTo>
                  <a:lnTo>
                    <a:pt x="1772" y="1071"/>
                  </a:lnTo>
                  <a:lnTo>
                    <a:pt x="1787" y="1082"/>
                  </a:lnTo>
                  <a:lnTo>
                    <a:pt x="1803" y="1089"/>
                  </a:lnTo>
                  <a:lnTo>
                    <a:pt x="1820" y="1095"/>
                  </a:lnTo>
                  <a:lnTo>
                    <a:pt x="1838" y="1098"/>
                  </a:lnTo>
                  <a:lnTo>
                    <a:pt x="1856" y="1100"/>
                  </a:lnTo>
                  <a:lnTo>
                    <a:pt x="1856" y="1100"/>
                  </a:lnTo>
                  <a:lnTo>
                    <a:pt x="1871" y="1098"/>
                  </a:lnTo>
                  <a:lnTo>
                    <a:pt x="1888" y="1096"/>
                  </a:lnTo>
                  <a:lnTo>
                    <a:pt x="1902" y="1091"/>
                  </a:lnTo>
                  <a:lnTo>
                    <a:pt x="1919" y="1084"/>
                  </a:lnTo>
                  <a:lnTo>
                    <a:pt x="2517" y="771"/>
                  </a:lnTo>
                  <a:lnTo>
                    <a:pt x="2517" y="771"/>
                  </a:lnTo>
                  <a:lnTo>
                    <a:pt x="2530" y="763"/>
                  </a:lnTo>
                  <a:lnTo>
                    <a:pt x="2543" y="754"/>
                  </a:lnTo>
                  <a:lnTo>
                    <a:pt x="2554" y="743"/>
                  </a:lnTo>
                  <a:lnTo>
                    <a:pt x="2563" y="732"/>
                  </a:lnTo>
                  <a:lnTo>
                    <a:pt x="2572" y="719"/>
                  </a:lnTo>
                  <a:lnTo>
                    <a:pt x="2578" y="705"/>
                  </a:lnTo>
                  <a:lnTo>
                    <a:pt x="2583" y="692"/>
                  </a:lnTo>
                  <a:lnTo>
                    <a:pt x="2587" y="675"/>
                  </a:lnTo>
                  <a:lnTo>
                    <a:pt x="2587" y="675"/>
                  </a:lnTo>
                  <a:lnTo>
                    <a:pt x="2589" y="661"/>
                  </a:lnTo>
                  <a:lnTo>
                    <a:pt x="2590" y="646"/>
                  </a:lnTo>
                  <a:lnTo>
                    <a:pt x="2589" y="632"/>
                  </a:lnTo>
                  <a:lnTo>
                    <a:pt x="2585" y="617"/>
                  </a:lnTo>
                  <a:lnTo>
                    <a:pt x="2581" y="602"/>
                  </a:lnTo>
                  <a:lnTo>
                    <a:pt x="2574" y="588"/>
                  </a:lnTo>
                  <a:lnTo>
                    <a:pt x="2567" y="575"/>
                  </a:lnTo>
                  <a:lnTo>
                    <a:pt x="2558" y="564"/>
                  </a:lnTo>
                  <a:lnTo>
                    <a:pt x="2113" y="48"/>
                  </a:lnTo>
                  <a:lnTo>
                    <a:pt x="2113" y="48"/>
                  </a:lnTo>
                  <a:lnTo>
                    <a:pt x="2104" y="37"/>
                  </a:lnTo>
                  <a:lnTo>
                    <a:pt x="2093" y="27"/>
                  </a:lnTo>
                  <a:lnTo>
                    <a:pt x="2082" y="20"/>
                  </a:lnTo>
                  <a:lnTo>
                    <a:pt x="2071" y="15"/>
                  </a:lnTo>
                  <a:lnTo>
                    <a:pt x="2060" y="9"/>
                  </a:lnTo>
                  <a:lnTo>
                    <a:pt x="2047" y="5"/>
                  </a:lnTo>
                  <a:lnTo>
                    <a:pt x="2034" y="2"/>
                  </a:lnTo>
                  <a:lnTo>
                    <a:pt x="2021" y="0"/>
                  </a:lnTo>
                  <a:lnTo>
                    <a:pt x="2008" y="0"/>
                  </a:lnTo>
                  <a:lnTo>
                    <a:pt x="1996" y="0"/>
                  </a:lnTo>
                  <a:lnTo>
                    <a:pt x="1983" y="4"/>
                  </a:lnTo>
                  <a:lnTo>
                    <a:pt x="1970" y="7"/>
                  </a:lnTo>
                  <a:lnTo>
                    <a:pt x="1957" y="11"/>
                  </a:lnTo>
                  <a:lnTo>
                    <a:pt x="1946" y="16"/>
                  </a:lnTo>
                  <a:lnTo>
                    <a:pt x="1933" y="24"/>
                  </a:lnTo>
                  <a:lnTo>
                    <a:pt x="1922" y="33"/>
                  </a:lnTo>
                  <a:lnTo>
                    <a:pt x="1922" y="33"/>
                  </a:lnTo>
                  <a:lnTo>
                    <a:pt x="1913" y="42"/>
                  </a:lnTo>
                  <a:lnTo>
                    <a:pt x="1904" y="53"/>
                  </a:lnTo>
                  <a:lnTo>
                    <a:pt x="1897" y="64"/>
                  </a:lnTo>
                  <a:lnTo>
                    <a:pt x="1889" y="75"/>
                  </a:lnTo>
                  <a:lnTo>
                    <a:pt x="1886" y="86"/>
                  </a:lnTo>
                  <a:lnTo>
                    <a:pt x="1880" y="99"/>
                  </a:lnTo>
                  <a:lnTo>
                    <a:pt x="1878" y="112"/>
                  </a:lnTo>
                  <a:lnTo>
                    <a:pt x="1877" y="124"/>
                  </a:lnTo>
                  <a:lnTo>
                    <a:pt x="1877" y="137"/>
                  </a:lnTo>
                  <a:lnTo>
                    <a:pt x="1877" y="150"/>
                  </a:lnTo>
                  <a:lnTo>
                    <a:pt x="1878" y="163"/>
                  </a:lnTo>
                  <a:lnTo>
                    <a:pt x="1882" y="176"/>
                  </a:lnTo>
                  <a:lnTo>
                    <a:pt x="1888" y="189"/>
                  </a:lnTo>
                  <a:lnTo>
                    <a:pt x="1893" y="200"/>
                  </a:lnTo>
                  <a:lnTo>
                    <a:pt x="1900" y="212"/>
                  </a:lnTo>
                  <a:lnTo>
                    <a:pt x="1910" y="223"/>
                  </a:lnTo>
                  <a:lnTo>
                    <a:pt x="2076" y="417"/>
                  </a:lnTo>
                  <a:lnTo>
                    <a:pt x="2076" y="417"/>
                  </a:lnTo>
                  <a:lnTo>
                    <a:pt x="2007" y="414"/>
                  </a:lnTo>
                  <a:lnTo>
                    <a:pt x="1933" y="414"/>
                  </a:lnTo>
                  <a:lnTo>
                    <a:pt x="1933" y="414"/>
                  </a:lnTo>
                  <a:lnTo>
                    <a:pt x="1842" y="416"/>
                  </a:lnTo>
                  <a:lnTo>
                    <a:pt x="1750" y="421"/>
                  </a:lnTo>
                  <a:lnTo>
                    <a:pt x="1661" y="432"/>
                  </a:lnTo>
                  <a:lnTo>
                    <a:pt x="1573" y="447"/>
                  </a:lnTo>
                  <a:lnTo>
                    <a:pt x="1485" y="465"/>
                  </a:lnTo>
                  <a:lnTo>
                    <a:pt x="1401" y="487"/>
                  </a:lnTo>
                  <a:lnTo>
                    <a:pt x="1316" y="513"/>
                  </a:lnTo>
                  <a:lnTo>
                    <a:pt x="1234" y="544"/>
                  </a:lnTo>
                  <a:lnTo>
                    <a:pt x="1153" y="577"/>
                  </a:lnTo>
                  <a:lnTo>
                    <a:pt x="1075" y="613"/>
                  </a:lnTo>
                  <a:lnTo>
                    <a:pt x="998" y="653"/>
                  </a:lnTo>
                  <a:lnTo>
                    <a:pt x="923" y="696"/>
                  </a:lnTo>
                  <a:lnTo>
                    <a:pt x="850" y="743"/>
                  </a:lnTo>
                  <a:lnTo>
                    <a:pt x="778" y="793"/>
                  </a:lnTo>
                  <a:lnTo>
                    <a:pt x="710" y="846"/>
                  </a:lnTo>
                  <a:lnTo>
                    <a:pt x="645" y="901"/>
                  </a:lnTo>
                  <a:lnTo>
                    <a:pt x="582" y="959"/>
                  </a:lnTo>
                  <a:lnTo>
                    <a:pt x="522" y="1020"/>
                  </a:lnTo>
                  <a:lnTo>
                    <a:pt x="463" y="1084"/>
                  </a:lnTo>
                  <a:lnTo>
                    <a:pt x="408" y="1150"/>
                  </a:lnTo>
                  <a:lnTo>
                    <a:pt x="357" y="1219"/>
                  </a:lnTo>
                  <a:lnTo>
                    <a:pt x="308" y="1289"/>
                  </a:lnTo>
                  <a:lnTo>
                    <a:pt x="260" y="1362"/>
                  </a:lnTo>
                  <a:lnTo>
                    <a:pt x="218" y="1437"/>
                  </a:lnTo>
                  <a:lnTo>
                    <a:pt x="178" y="1514"/>
                  </a:lnTo>
                  <a:lnTo>
                    <a:pt x="143" y="1594"/>
                  </a:lnTo>
                  <a:lnTo>
                    <a:pt x="110" y="1675"/>
                  </a:lnTo>
                  <a:lnTo>
                    <a:pt x="81" y="1757"/>
                  </a:lnTo>
                  <a:lnTo>
                    <a:pt x="55" y="1841"/>
                  </a:lnTo>
                  <a:lnTo>
                    <a:pt x="33" y="1928"/>
                  </a:lnTo>
                  <a:lnTo>
                    <a:pt x="15" y="2015"/>
                  </a:lnTo>
                  <a:lnTo>
                    <a:pt x="0" y="2103"/>
                  </a:lnTo>
                  <a:lnTo>
                    <a:pt x="269" y="2125"/>
                  </a:lnTo>
                  <a:lnTo>
                    <a:pt x="269" y="2125"/>
                  </a:lnTo>
                  <a:lnTo>
                    <a:pt x="282" y="2050"/>
                  </a:lnTo>
                  <a:lnTo>
                    <a:pt x="299" y="1975"/>
                  </a:lnTo>
                  <a:lnTo>
                    <a:pt x="317" y="1902"/>
                  </a:lnTo>
                  <a:lnTo>
                    <a:pt x="341" y="1831"/>
                  </a:lnTo>
                  <a:lnTo>
                    <a:pt x="366" y="1759"/>
                  </a:lnTo>
                  <a:lnTo>
                    <a:pt x="394" y="1690"/>
                  </a:lnTo>
                  <a:lnTo>
                    <a:pt x="425" y="1622"/>
                  </a:lnTo>
                  <a:lnTo>
                    <a:pt x="460" y="1556"/>
                  </a:lnTo>
                  <a:lnTo>
                    <a:pt x="496" y="1492"/>
                  </a:lnTo>
                  <a:lnTo>
                    <a:pt x="537" y="1430"/>
                  </a:lnTo>
                  <a:lnTo>
                    <a:pt x="579" y="1369"/>
                  </a:lnTo>
                  <a:lnTo>
                    <a:pt x="624" y="1311"/>
                  </a:lnTo>
                  <a:lnTo>
                    <a:pt x="672" y="1254"/>
                  </a:lnTo>
                  <a:lnTo>
                    <a:pt x="721" y="1201"/>
                  </a:lnTo>
                  <a:lnTo>
                    <a:pt x="775" y="1148"/>
                  </a:lnTo>
                  <a:lnTo>
                    <a:pt x="828" y="1098"/>
                  </a:lnTo>
                  <a:lnTo>
                    <a:pt x="884" y="1051"/>
                  </a:lnTo>
                  <a:lnTo>
                    <a:pt x="943" y="1007"/>
                  </a:lnTo>
                  <a:lnTo>
                    <a:pt x="1003" y="965"/>
                  </a:lnTo>
                  <a:lnTo>
                    <a:pt x="1066" y="924"/>
                  </a:lnTo>
                  <a:lnTo>
                    <a:pt x="1130" y="888"/>
                  </a:lnTo>
                  <a:lnTo>
                    <a:pt x="1197" y="853"/>
                  </a:lnTo>
                  <a:lnTo>
                    <a:pt x="1263" y="822"/>
                  </a:lnTo>
                  <a:lnTo>
                    <a:pt x="1333" y="793"/>
                  </a:lnTo>
                  <a:lnTo>
                    <a:pt x="1404" y="767"/>
                  </a:lnTo>
                  <a:lnTo>
                    <a:pt x="1476" y="745"/>
                  </a:lnTo>
                  <a:lnTo>
                    <a:pt x="1549" y="727"/>
                  </a:lnTo>
                  <a:lnTo>
                    <a:pt x="1624" y="710"/>
                  </a:lnTo>
                  <a:lnTo>
                    <a:pt x="1701" y="699"/>
                  </a:lnTo>
                  <a:lnTo>
                    <a:pt x="1778" y="690"/>
                  </a:lnTo>
                  <a:lnTo>
                    <a:pt x="1855" y="685"/>
                  </a:lnTo>
                  <a:lnTo>
                    <a:pt x="1933" y="683"/>
                  </a:lnTo>
                  <a:lnTo>
                    <a:pt x="1933" y="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4" name="Freeform 7">
              <a:extLst>
                <a:ext uri="{FF2B5EF4-FFF2-40B4-BE49-F238E27FC236}">
                  <a16:creationId xmlns:a16="http://schemas.microsoft.com/office/drawing/2014/main" xmlns="" id="{3E803B00-86FA-4491-A404-A8ED94D4D812}"/>
                </a:ext>
              </a:extLst>
            </p:cNvPr>
            <p:cNvSpPr>
              <a:spLocks/>
            </p:cNvSpPr>
            <p:nvPr/>
          </p:nvSpPr>
          <p:spPr bwMode="auto">
            <a:xfrm>
              <a:off x="1689" y="2764"/>
              <a:ext cx="2940" cy="1556"/>
            </a:xfrm>
            <a:custGeom>
              <a:avLst/>
              <a:gdLst>
                <a:gd name="T0" fmla="*/ 2005 w 2940"/>
                <a:gd name="T1" fmla="*/ 1285 h 1556"/>
                <a:gd name="T2" fmla="*/ 1834 w 2940"/>
                <a:gd name="T3" fmla="*/ 1270 h 1556"/>
                <a:gd name="T4" fmla="*/ 1670 w 2940"/>
                <a:gd name="T5" fmla="*/ 1241 h 1556"/>
                <a:gd name="T6" fmla="*/ 1512 w 2940"/>
                <a:gd name="T7" fmla="*/ 1194 h 1556"/>
                <a:gd name="T8" fmla="*/ 1360 w 2940"/>
                <a:gd name="T9" fmla="*/ 1133 h 1556"/>
                <a:gd name="T10" fmla="*/ 1216 w 2940"/>
                <a:gd name="T11" fmla="*/ 1058 h 1556"/>
                <a:gd name="T12" fmla="*/ 1080 w 2940"/>
                <a:gd name="T13" fmla="*/ 968 h 1556"/>
                <a:gd name="T14" fmla="*/ 954 w 2940"/>
                <a:gd name="T15" fmla="*/ 868 h 1556"/>
                <a:gd name="T16" fmla="*/ 838 w 2940"/>
                <a:gd name="T17" fmla="*/ 756 h 1556"/>
                <a:gd name="T18" fmla="*/ 732 w 2940"/>
                <a:gd name="T19" fmla="*/ 633 h 1556"/>
                <a:gd name="T20" fmla="*/ 641 w 2940"/>
                <a:gd name="T21" fmla="*/ 502 h 1556"/>
                <a:gd name="T22" fmla="*/ 862 w 2940"/>
                <a:gd name="T23" fmla="*/ 615 h 1556"/>
                <a:gd name="T24" fmla="*/ 899 w 2940"/>
                <a:gd name="T25" fmla="*/ 632 h 1556"/>
                <a:gd name="T26" fmla="*/ 937 w 2940"/>
                <a:gd name="T27" fmla="*/ 637 h 1556"/>
                <a:gd name="T28" fmla="*/ 976 w 2940"/>
                <a:gd name="T29" fmla="*/ 630 h 1556"/>
                <a:gd name="T30" fmla="*/ 1011 w 2940"/>
                <a:gd name="T31" fmla="*/ 613 h 1556"/>
                <a:gd name="T32" fmla="*/ 1040 w 2940"/>
                <a:gd name="T33" fmla="*/ 586 h 1556"/>
                <a:gd name="T34" fmla="*/ 1054 w 2940"/>
                <a:gd name="T35" fmla="*/ 564 h 1556"/>
                <a:gd name="T36" fmla="*/ 1067 w 2940"/>
                <a:gd name="T37" fmla="*/ 525 h 1556"/>
                <a:gd name="T38" fmla="*/ 1069 w 2940"/>
                <a:gd name="T39" fmla="*/ 487 h 1556"/>
                <a:gd name="T40" fmla="*/ 1058 w 2940"/>
                <a:gd name="T41" fmla="*/ 449 h 1556"/>
                <a:gd name="T42" fmla="*/ 1038 w 2940"/>
                <a:gd name="T43" fmla="*/ 416 h 1556"/>
                <a:gd name="T44" fmla="*/ 1007 w 2940"/>
                <a:gd name="T45" fmla="*/ 388 h 1556"/>
                <a:gd name="T46" fmla="*/ 421 w 2940"/>
                <a:gd name="T47" fmla="*/ 15 h 1556"/>
                <a:gd name="T48" fmla="*/ 377 w 2940"/>
                <a:gd name="T49" fmla="*/ 2 h 1556"/>
                <a:gd name="T50" fmla="*/ 331 w 2940"/>
                <a:gd name="T51" fmla="*/ 4 h 1556"/>
                <a:gd name="T52" fmla="*/ 304 w 2940"/>
                <a:gd name="T53" fmla="*/ 15 h 1556"/>
                <a:gd name="T54" fmla="*/ 267 w 2940"/>
                <a:gd name="T55" fmla="*/ 40 h 1556"/>
                <a:gd name="T56" fmla="*/ 240 w 2940"/>
                <a:gd name="T57" fmla="*/ 77 h 1556"/>
                <a:gd name="T58" fmla="*/ 7 w 2940"/>
                <a:gd name="T59" fmla="*/ 729 h 1556"/>
                <a:gd name="T60" fmla="*/ 0 w 2940"/>
                <a:gd name="T61" fmla="*/ 767 h 1556"/>
                <a:gd name="T62" fmla="*/ 4 w 2940"/>
                <a:gd name="T63" fmla="*/ 807 h 1556"/>
                <a:gd name="T64" fmla="*/ 20 w 2940"/>
                <a:gd name="T65" fmla="*/ 842 h 1556"/>
                <a:gd name="T66" fmla="*/ 44 w 2940"/>
                <a:gd name="T67" fmla="*/ 873 h 1556"/>
                <a:gd name="T68" fmla="*/ 77 w 2940"/>
                <a:gd name="T69" fmla="*/ 895 h 1556"/>
                <a:gd name="T70" fmla="*/ 112 w 2940"/>
                <a:gd name="T71" fmla="*/ 906 h 1556"/>
                <a:gd name="T72" fmla="*/ 156 w 2940"/>
                <a:gd name="T73" fmla="*/ 906 h 1556"/>
                <a:gd name="T74" fmla="*/ 212 w 2940"/>
                <a:gd name="T75" fmla="*/ 884 h 1556"/>
                <a:gd name="T76" fmla="*/ 253 w 2940"/>
                <a:gd name="T77" fmla="*/ 838 h 1556"/>
                <a:gd name="T78" fmla="*/ 357 w 2940"/>
                <a:gd name="T79" fmla="*/ 549 h 1556"/>
                <a:gd name="T80" fmla="*/ 459 w 2940"/>
                <a:gd name="T81" fmla="*/ 712 h 1556"/>
                <a:gd name="T82" fmla="*/ 575 w 2940"/>
                <a:gd name="T83" fmla="*/ 864 h 1556"/>
                <a:gd name="T84" fmla="*/ 707 w 2940"/>
                <a:gd name="T85" fmla="*/ 1005 h 1556"/>
                <a:gd name="T86" fmla="*/ 849 w 2940"/>
                <a:gd name="T87" fmla="*/ 1131 h 1556"/>
                <a:gd name="T88" fmla="*/ 1005 w 2940"/>
                <a:gd name="T89" fmla="*/ 1243 h 1556"/>
                <a:gd name="T90" fmla="*/ 1172 w 2940"/>
                <a:gd name="T91" fmla="*/ 1340 h 1556"/>
                <a:gd name="T92" fmla="*/ 1347 w 2940"/>
                <a:gd name="T93" fmla="*/ 1421 h 1556"/>
                <a:gd name="T94" fmla="*/ 1534 w 2940"/>
                <a:gd name="T95" fmla="*/ 1483 h 1556"/>
                <a:gd name="T96" fmla="*/ 1726 w 2940"/>
                <a:gd name="T97" fmla="*/ 1527 h 1556"/>
                <a:gd name="T98" fmla="*/ 1926 w 2940"/>
                <a:gd name="T99" fmla="*/ 1551 h 1556"/>
                <a:gd name="T100" fmla="*/ 2061 w 2940"/>
                <a:gd name="T101" fmla="*/ 1556 h 1556"/>
                <a:gd name="T102" fmla="*/ 2239 w 2940"/>
                <a:gd name="T103" fmla="*/ 1549 h 1556"/>
                <a:gd name="T104" fmla="*/ 2409 w 2940"/>
                <a:gd name="T105" fmla="*/ 1525 h 1556"/>
                <a:gd name="T106" fmla="*/ 2576 w 2940"/>
                <a:gd name="T107" fmla="*/ 1486 h 1556"/>
                <a:gd name="T108" fmla="*/ 2737 w 2940"/>
                <a:gd name="T109" fmla="*/ 1435 h 1556"/>
                <a:gd name="T110" fmla="*/ 2891 w 2940"/>
                <a:gd name="T111" fmla="*/ 1369 h 1556"/>
                <a:gd name="T112" fmla="*/ 2777 w 2940"/>
                <a:gd name="T113" fmla="*/ 1126 h 1556"/>
                <a:gd name="T114" fmla="*/ 2651 w 2940"/>
                <a:gd name="T115" fmla="*/ 1179 h 1556"/>
                <a:gd name="T116" fmla="*/ 2523 w 2940"/>
                <a:gd name="T117" fmla="*/ 1221 h 1556"/>
                <a:gd name="T118" fmla="*/ 2389 w 2940"/>
                <a:gd name="T119" fmla="*/ 1254 h 1556"/>
                <a:gd name="T120" fmla="*/ 2252 w 2940"/>
                <a:gd name="T121" fmla="*/ 1276 h 1556"/>
                <a:gd name="T122" fmla="*/ 2111 w 2940"/>
                <a:gd name="T123" fmla="*/ 1285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40" h="1556">
                  <a:moveTo>
                    <a:pt x="2061" y="1287"/>
                  </a:moveTo>
                  <a:lnTo>
                    <a:pt x="2061" y="1287"/>
                  </a:lnTo>
                  <a:lnTo>
                    <a:pt x="2005" y="1285"/>
                  </a:lnTo>
                  <a:lnTo>
                    <a:pt x="1948" y="1283"/>
                  </a:lnTo>
                  <a:lnTo>
                    <a:pt x="1891" y="1278"/>
                  </a:lnTo>
                  <a:lnTo>
                    <a:pt x="1834" y="1270"/>
                  </a:lnTo>
                  <a:lnTo>
                    <a:pt x="1779" y="1263"/>
                  </a:lnTo>
                  <a:lnTo>
                    <a:pt x="1724" y="1252"/>
                  </a:lnTo>
                  <a:lnTo>
                    <a:pt x="1670" y="1241"/>
                  </a:lnTo>
                  <a:lnTo>
                    <a:pt x="1616" y="1227"/>
                  </a:lnTo>
                  <a:lnTo>
                    <a:pt x="1563" y="1212"/>
                  </a:lnTo>
                  <a:lnTo>
                    <a:pt x="1512" y="1194"/>
                  </a:lnTo>
                  <a:lnTo>
                    <a:pt x="1459" y="1175"/>
                  </a:lnTo>
                  <a:lnTo>
                    <a:pt x="1410" y="1155"/>
                  </a:lnTo>
                  <a:lnTo>
                    <a:pt x="1360" y="1133"/>
                  </a:lnTo>
                  <a:lnTo>
                    <a:pt x="1311" y="1109"/>
                  </a:lnTo>
                  <a:lnTo>
                    <a:pt x="1263" y="1084"/>
                  </a:lnTo>
                  <a:lnTo>
                    <a:pt x="1216" y="1058"/>
                  </a:lnTo>
                  <a:lnTo>
                    <a:pt x="1170" y="1029"/>
                  </a:lnTo>
                  <a:lnTo>
                    <a:pt x="1124" y="1000"/>
                  </a:lnTo>
                  <a:lnTo>
                    <a:pt x="1080" y="968"/>
                  </a:lnTo>
                  <a:lnTo>
                    <a:pt x="1036" y="937"/>
                  </a:lnTo>
                  <a:lnTo>
                    <a:pt x="994" y="903"/>
                  </a:lnTo>
                  <a:lnTo>
                    <a:pt x="954" y="868"/>
                  </a:lnTo>
                  <a:lnTo>
                    <a:pt x="913" y="833"/>
                  </a:lnTo>
                  <a:lnTo>
                    <a:pt x="875" y="795"/>
                  </a:lnTo>
                  <a:lnTo>
                    <a:pt x="838" y="756"/>
                  </a:lnTo>
                  <a:lnTo>
                    <a:pt x="802" y="718"/>
                  </a:lnTo>
                  <a:lnTo>
                    <a:pt x="767" y="676"/>
                  </a:lnTo>
                  <a:lnTo>
                    <a:pt x="732" y="633"/>
                  </a:lnTo>
                  <a:lnTo>
                    <a:pt x="701" y="591"/>
                  </a:lnTo>
                  <a:lnTo>
                    <a:pt x="670" y="547"/>
                  </a:lnTo>
                  <a:lnTo>
                    <a:pt x="641" y="502"/>
                  </a:lnTo>
                  <a:lnTo>
                    <a:pt x="611" y="456"/>
                  </a:lnTo>
                  <a:lnTo>
                    <a:pt x="862" y="615"/>
                  </a:lnTo>
                  <a:lnTo>
                    <a:pt x="862" y="615"/>
                  </a:lnTo>
                  <a:lnTo>
                    <a:pt x="875" y="622"/>
                  </a:lnTo>
                  <a:lnTo>
                    <a:pt x="886" y="628"/>
                  </a:lnTo>
                  <a:lnTo>
                    <a:pt x="899" y="632"/>
                  </a:lnTo>
                  <a:lnTo>
                    <a:pt x="912" y="635"/>
                  </a:lnTo>
                  <a:lnTo>
                    <a:pt x="924" y="637"/>
                  </a:lnTo>
                  <a:lnTo>
                    <a:pt x="937" y="637"/>
                  </a:lnTo>
                  <a:lnTo>
                    <a:pt x="950" y="635"/>
                  </a:lnTo>
                  <a:lnTo>
                    <a:pt x="963" y="633"/>
                  </a:lnTo>
                  <a:lnTo>
                    <a:pt x="976" y="630"/>
                  </a:lnTo>
                  <a:lnTo>
                    <a:pt x="989" y="626"/>
                  </a:lnTo>
                  <a:lnTo>
                    <a:pt x="1000" y="621"/>
                  </a:lnTo>
                  <a:lnTo>
                    <a:pt x="1011" y="613"/>
                  </a:lnTo>
                  <a:lnTo>
                    <a:pt x="1021" y="606"/>
                  </a:lnTo>
                  <a:lnTo>
                    <a:pt x="1031" y="597"/>
                  </a:lnTo>
                  <a:lnTo>
                    <a:pt x="1040" y="586"/>
                  </a:lnTo>
                  <a:lnTo>
                    <a:pt x="1049" y="575"/>
                  </a:lnTo>
                  <a:lnTo>
                    <a:pt x="1049" y="575"/>
                  </a:lnTo>
                  <a:lnTo>
                    <a:pt x="1054" y="564"/>
                  </a:lnTo>
                  <a:lnTo>
                    <a:pt x="1060" y="551"/>
                  </a:lnTo>
                  <a:lnTo>
                    <a:pt x="1065" y="538"/>
                  </a:lnTo>
                  <a:lnTo>
                    <a:pt x="1067" y="525"/>
                  </a:lnTo>
                  <a:lnTo>
                    <a:pt x="1069" y="513"/>
                  </a:lnTo>
                  <a:lnTo>
                    <a:pt x="1069" y="500"/>
                  </a:lnTo>
                  <a:lnTo>
                    <a:pt x="1069" y="487"/>
                  </a:lnTo>
                  <a:lnTo>
                    <a:pt x="1067" y="474"/>
                  </a:lnTo>
                  <a:lnTo>
                    <a:pt x="1064" y="461"/>
                  </a:lnTo>
                  <a:lnTo>
                    <a:pt x="1058" y="449"/>
                  </a:lnTo>
                  <a:lnTo>
                    <a:pt x="1053" y="438"/>
                  </a:lnTo>
                  <a:lnTo>
                    <a:pt x="1045" y="427"/>
                  </a:lnTo>
                  <a:lnTo>
                    <a:pt x="1038" y="416"/>
                  </a:lnTo>
                  <a:lnTo>
                    <a:pt x="1029" y="406"/>
                  </a:lnTo>
                  <a:lnTo>
                    <a:pt x="1018" y="397"/>
                  </a:lnTo>
                  <a:lnTo>
                    <a:pt x="1007" y="388"/>
                  </a:lnTo>
                  <a:lnTo>
                    <a:pt x="434" y="22"/>
                  </a:lnTo>
                  <a:lnTo>
                    <a:pt x="434" y="22"/>
                  </a:lnTo>
                  <a:lnTo>
                    <a:pt x="421" y="15"/>
                  </a:lnTo>
                  <a:lnTo>
                    <a:pt x="406" y="9"/>
                  </a:lnTo>
                  <a:lnTo>
                    <a:pt x="392" y="4"/>
                  </a:lnTo>
                  <a:lnTo>
                    <a:pt x="377" y="2"/>
                  </a:lnTo>
                  <a:lnTo>
                    <a:pt x="362" y="0"/>
                  </a:lnTo>
                  <a:lnTo>
                    <a:pt x="348" y="2"/>
                  </a:lnTo>
                  <a:lnTo>
                    <a:pt x="331" y="4"/>
                  </a:lnTo>
                  <a:lnTo>
                    <a:pt x="317" y="7"/>
                  </a:lnTo>
                  <a:lnTo>
                    <a:pt x="317" y="7"/>
                  </a:lnTo>
                  <a:lnTo>
                    <a:pt x="304" y="15"/>
                  </a:lnTo>
                  <a:lnTo>
                    <a:pt x="289" y="20"/>
                  </a:lnTo>
                  <a:lnTo>
                    <a:pt x="278" y="29"/>
                  </a:lnTo>
                  <a:lnTo>
                    <a:pt x="267" y="40"/>
                  </a:lnTo>
                  <a:lnTo>
                    <a:pt x="256" y="51"/>
                  </a:lnTo>
                  <a:lnTo>
                    <a:pt x="247" y="62"/>
                  </a:lnTo>
                  <a:lnTo>
                    <a:pt x="240" y="77"/>
                  </a:lnTo>
                  <a:lnTo>
                    <a:pt x="234" y="90"/>
                  </a:lnTo>
                  <a:lnTo>
                    <a:pt x="7" y="729"/>
                  </a:lnTo>
                  <a:lnTo>
                    <a:pt x="7" y="729"/>
                  </a:lnTo>
                  <a:lnTo>
                    <a:pt x="4" y="741"/>
                  </a:lnTo>
                  <a:lnTo>
                    <a:pt x="2" y="754"/>
                  </a:lnTo>
                  <a:lnTo>
                    <a:pt x="0" y="767"/>
                  </a:lnTo>
                  <a:lnTo>
                    <a:pt x="0" y="780"/>
                  </a:lnTo>
                  <a:lnTo>
                    <a:pt x="2" y="795"/>
                  </a:lnTo>
                  <a:lnTo>
                    <a:pt x="4" y="807"/>
                  </a:lnTo>
                  <a:lnTo>
                    <a:pt x="7" y="818"/>
                  </a:lnTo>
                  <a:lnTo>
                    <a:pt x="13" y="831"/>
                  </a:lnTo>
                  <a:lnTo>
                    <a:pt x="20" y="842"/>
                  </a:lnTo>
                  <a:lnTo>
                    <a:pt x="26" y="853"/>
                  </a:lnTo>
                  <a:lnTo>
                    <a:pt x="35" y="862"/>
                  </a:lnTo>
                  <a:lnTo>
                    <a:pt x="44" y="873"/>
                  </a:lnTo>
                  <a:lnTo>
                    <a:pt x="55" y="881"/>
                  </a:lnTo>
                  <a:lnTo>
                    <a:pt x="66" y="888"/>
                  </a:lnTo>
                  <a:lnTo>
                    <a:pt x="77" y="895"/>
                  </a:lnTo>
                  <a:lnTo>
                    <a:pt x="90" y="901"/>
                  </a:lnTo>
                  <a:lnTo>
                    <a:pt x="90" y="901"/>
                  </a:lnTo>
                  <a:lnTo>
                    <a:pt x="112" y="906"/>
                  </a:lnTo>
                  <a:lnTo>
                    <a:pt x="135" y="908"/>
                  </a:lnTo>
                  <a:lnTo>
                    <a:pt x="135" y="908"/>
                  </a:lnTo>
                  <a:lnTo>
                    <a:pt x="156" y="906"/>
                  </a:lnTo>
                  <a:lnTo>
                    <a:pt x="176" y="901"/>
                  </a:lnTo>
                  <a:lnTo>
                    <a:pt x="194" y="893"/>
                  </a:lnTo>
                  <a:lnTo>
                    <a:pt x="212" y="884"/>
                  </a:lnTo>
                  <a:lnTo>
                    <a:pt x="227" y="871"/>
                  </a:lnTo>
                  <a:lnTo>
                    <a:pt x="242" y="855"/>
                  </a:lnTo>
                  <a:lnTo>
                    <a:pt x="253" y="838"/>
                  </a:lnTo>
                  <a:lnTo>
                    <a:pt x="262" y="818"/>
                  </a:lnTo>
                  <a:lnTo>
                    <a:pt x="357" y="549"/>
                  </a:lnTo>
                  <a:lnTo>
                    <a:pt x="357" y="549"/>
                  </a:lnTo>
                  <a:lnTo>
                    <a:pt x="390" y="604"/>
                  </a:lnTo>
                  <a:lnTo>
                    <a:pt x="423" y="659"/>
                  </a:lnTo>
                  <a:lnTo>
                    <a:pt x="459" y="712"/>
                  </a:lnTo>
                  <a:lnTo>
                    <a:pt x="496" y="765"/>
                  </a:lnTo>
                  <a:lnTo>
                    <a:pt x="535" y="815"/>
                  </a:lnTo>
                  <a:lnTo>
                    <a:pt x="575" y="864"/>
                  </a:lnTo>
                  <a:lnTo>
                    <a:pt x="617" y="913"/>
                  </a:lnTo>
                  <a:lnTo>
                    <a:pt x="661" y="959"/>
                  </a:lnTo>
                  <a:lnTo>
                    <a:pt x="707" y="1005"/>
                  </a:lnTo>
                  <a:lnTo>
                    <a:pt x="752" y="1049"/>
                  </a:lnTo>
                  <a:lnTo>
                    <a:pt x="800" y="1091"/>
                  </a:lnTo>
                  <a:lnTo>
                    <a:pt x="849" y="1131"/>
                  </a:lnTo>
                  <a:lnTo>
                    <a:pt x="901" y="1170"/>
                  </a:lnTo>
                  <a:lnTo>
                    <a:pt x="952" y="1208"/>
                  </a:lnTo>
                  <a:lnTo>
                    <a:pt x="1005" y="1243"/>
                  </a:lnTo>
                  <a:lnTo>
                    <a:pt x="1060" y="1278"/>
                  </a:lnTo>
                  <a:lnTo>
                    <a:pt x="1115" y="1309"/>
                  </a:lnTo>
                  <a:lnTo>
                    <a:pt x="1172" y="1340"/>
                  </a:lnTo>
                  <a:lnTo>
                    <a:pt x="1230" y="1369"/>
                  </a:lnTo>
                  <a:lnTo>
                    <a:pt x="1289" y="1395"/>
                  </a:lnTo>
                  <a:lnTo>
                    <a:pt x="1347" y="1421"/>
                  </a:lnTo>
                  <a:lnTo>
                    <a:pt x="1410" y="1443"/>
                  </a:lnTo>
                  <a:lnTo>
                    <a:pt x="1470" y="1464"/>
                  </a:lnTo>
                  <a:lnTo>
                    <a:pt x="1534" y="1483"/>
                  </a:lnTo>
                  <a:lnTo>
                    <a:pt x="1596" y="1499"/>
                  </a:lnTo>
                  <a:lnTo>
                    <a:pt x="1660" y="1514"/>
                  </a:lnTo>
                  <a:lnTo>
                    <a:pt x="1726" y="1527"/>
                  </a:lnTo>
                  <a:lnTo>
                    <a:pt x="1792" y="1538"/>
                  </a:lnTo>
                  <a:lnTo>
                    <a:pt x="1858" y="1545"/>
                  </a:lnTo>
                  <a:lnTo>
                    <a:pt x="1926" y="1551"/>
                  </a:lnTo>
                  <a:lnTo>
                    <a:pt x="1994" y="1554"/>
                  </a:lnTo>
                  <a:lnTo>
                    <a:pt x="2061" y="1556"/>
                  </a:lnTo>
                  <a:lnTo>
                    <a:pt x="2061" y="1556"/>
                  </a:lnTo>
                  <a:lnTo>
                    <a:pt x="2122" y="1556"/>
                  </a:lnTo>
                  <a:lnTo>
                    <a:pt x="2180" y="1552"/>
                  </a:lnTo>
                  <a:lnTo>
                    <a:pt x="2239" y="1549"/>
                  </a:lnTo>
                  <a:lnTo>
                    <a:pt x="2296" y="1541"/>
                  </a:lnTo>
                  <a:lnTo>
                    <a:pt x="2352" y="1534"/>
                  </a:lnTo>
                  <a:lnTo>
                    <a:pt x="2409" y="1525"/>
                  </a:lnTo>
                  <a:lnTo>
                    <a:pt x="2466" y="1514"/>
                  </a:lnTo>
                  <a:lnTo>
                    <a:pt x="2521" y="1501"/>
                  </a:lnTo>
                  <a:lnTo>
                    <a:pt x="2576" y="1486"/>
                  </a:lnTo>
                  <a:lnTo>
                    <a:pt x="2631" y="1470"/>
                  </a:lnTo>
                  <a:lnTo>
                    <a:pt x="2684" y="1453"/>
                  </a:lnTo>
                  <a:lnTo>
                    <a:pt x="2737" y="1435"/>
                  </a:lnTo>
                  <a:lnTo>
                    <a:pt x="2788" y="1413"/>
                  </a:lnTo>
                  <a:lnTo>
                    <a:pt x="2839" y="1393"/>
                  </a:lnTo>
                  <a:lnTo>
                    <a:pt x="2891" y="1369"/>
                  </a:lnTo>
                  <a:lnTo>
                    <a:pt x="2940" y="1345"/>
                  </a:lnTo>
                  <a:lnTo>
                    <a:pt x="2777" y="1126"/>
                  </a:lnTo>
                  <a:lnTo>
                    <a:pt x="2777" y="1126"/>
                  </a:lnTo>
                  <a:lnTo>
                    <a:pt x="2735" y="1144"/>
                  </a:lnTo>
                  <a:lnTo>
                    <a:pt x="2693" y="1162"/>
                  </a:lnTo>
                  <a:lnTo>
                    <a:pt x="2651" y="1179"/>
                  </a:lnTo>
                  <a:lnTo>
                    <a:pt x="2609" y="1194"/>
                  </a:lnTo>
                  <a:lnTo>
                    <a:pt x="2567" y="1208"/>
                  </a:lnTo>
                  <a:lnTo>
                    <a:pt x="2523" y="1221"/>
                  </a:lnTo>
                  <a:lnTo>
                    <a:pt x="2479" y="1234"/>
                  </a:lnTo>
                  <a:lnTo>
                    <a:pt x="2433" y="1245"/>
                  </a:lnTo>
                  <a:lnTo>
                    <a:pt x="2389" y="1254"/>
                  </a:lnTo>
                  <a:lnTo>
                    <a:pt x="2343" y="1263"/>
                  </a:lnTo>
                  <a:lnTo>
                    <a:pt x="2297" y="1270"/>
                  </a:lnTo>
                  <a:lnTo>
                    <a:pt x="2252" y="1276"/>
                  </a:lnTo>
                  <a:lnTo>
                    <a:pt x="2204" y="1280"/>
                  </a:lnTo>
                  <a:lnTo>
                    <a:pt x="2156" y="1283"/>
                  </a:lnTo>
                  <a:lnTo>
                    <a:pt x="2111" y="1285"/>
                  </a:lnTo>
                  <a:lnTo>
                    <a:pt x="2061" y="1287"/>
                  </a:lnTo>
                  <a:lnTo>
                    <a:pt x="2061" y="12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sp>
        <p:nvSpPr>
          <p:cNvPr id="25" name="Freeform 144">
            <a:extLst>
              <a:ext uri="{FF2B5EF4-FFF2-40B4-BE49-F238E27FC236}">
                <a16:creationId xmlns:a16="http://schemas.microsoft.com/office/drawing/2014/main" xmlns="" id="{52486B82-9CA2-4ED5-8FC2-833E9EB04850}"/>
              </a:ext>
            </a:extLst>
          </p:cNvPr>
          <p:cNvSpPr>
            <a:spLocks noEditPoints="1"/>
          </p:cNvSpPr>
          <p:nvPr/>
        </p:nvSpPr>
        <p:spPr bwMode="auto">
          <a:xfrm>
            <a:off x="10566704" y="230929"/>
            <a:ext cx="961062" cy="694121"/>
          </a:xfrm>
          <a:custGeom>
            <a:avLst/>
            <a:gdLst>
              <a:gd name="T0" fmla="*/ 4938 w 5386"/>
              <a:gd name="T1" fmla="*/ 564 h 3890"/>
              <a:gd name="T2" fmla="*/ 4810 w 5386"/>
              <a:gd name="T3" fmla="*/ 486 h 3890"/>
              <a:gd name="T4" fmla="*/ 3208 w 5386"/>
              <a:gd name="T5" fmla="*/ 90 h 3890"/>
              <a:gd name="T6" fmla="*/ 3144 w 5386"/>
              <a:gd name="T7" fmla="*/ 18 h 3890"/>
              <a:gd name="T8" fmla="*/ 146 w 5386"/>
              <a:gd name="T9" fmla="*/ 0 h 3890"/>
              <a:gd name="T10" fmla="*/ 52 w 5386"/>
              <a:gd name="T11" fmla="*/ 34 h 3890"/>
              <a:gd name="T12" fmla="*/ 2 w 5386"/>
              <a:gd name="T13" fmla="*/ 116 h 3890"/>
              <a:gd name="T14" fmla="*/ 6 w 5386"/>
              <a:gd name="T15" fmla="*/ 2508 h 3890"/>
              <a:gd name="T16" fmla="*/ 64 w 5386"/>
              <a:gd name="T17" fmla="*/ 2584 h 3890"/>
              <a:gd name="T18" fmla="*/ 326 w 5386"/>
              <a:gd name="T19" fmla="*/ 2610 h 3890"/>
              <a:gd name="T20" fmla="*/ 1038 w 5386"/>
              <a:gd name="T21" fmla="*/ 3634 h 3890"/>
              <a:gd name="T22" fmla="*/ 1280 w 5386"/>
              <a:gd name="T23" fmla="*/ 3840 h 3890"/>
              <a:gd name="T24" fmla="*/ 1562 w 5386"/>
              <a:gd name="T25" fmla="*/ 3888 h 3890"/>
              <a:gd name="T26" fmla="*/ 1864 w 5386"/>
              <a:gd name="T27" fmla="*/ 3768 h 3890"/>
              <a:gd name="T28" fmla="*/ 2050 w 5386"/>
              <a:gd name="T29" fmla="*/ 3508 h 3890"/>
              <a:gd name="T30" fmla="*/ 3524 w 5386"/>
              <a:gd name="T31" fmla="*/ 3552 h 3890"/>
              <a:gd name="T32" fmla="*/ 3730 w 5386"/>
              <a:gd name="T33" fmla="*/ 3796 h 3890"/>
              <a:gd name="T34" fmla="*/ 4044 w 5386"/>
              <a:gd name="T35" fmla="*/ 3890 h 3890"/>
              <a:gd name="T36" fmla="*/ 4318 w 5386"/>
              <a:gd name="T37" fmla="*/ 3820 h 3890"/>
              <a:gd name="T38" fmla="*/ 4544 w 5386"/>
              <a:gd name="T39" fmla="*/ 3594 h 3890"/>
              <a:gd name="T40" fmla="*/ 5270 w 5386"/>
              <a:gd name="T41" fmla="*/ 3460 h 3890"/>
              <a:gd name="T42" fmla="*/ 5354 w 5386"/>
              <a:gd name="T43" fmla="*/ 3410 h 3890"/>
              <a:gd name="T44" fmla="*/ 5386 w 5386"/>
              <a:gd name="T45" fmla="*/ 3318 h 3890"/>
              <a:gd name="T46" fmla="*/ 3220 w 5386"/>
              <a:gd name="T47" fmla="*/ 1790 h 3890"/>
              <a:gd name="T48" fmla="*/ 2928 w 5386"/>
              <a:gd name="T49" fmla="*/ 1936 h 3890"/>
              <a:gd name="T50" fmla="*/ 1456 w 5386"/>
              <a:gd name="T51" fmla="*/ 3594 h 3890"/>
              <a:gd name="T52" fmla="*/ 1296 w 5386"/>
              <a:gd name="T53" fmla="*/ 3496 h 3890"/>
              <a:gd name="T54" fmla="*/ 1232 w 5386"/>
              <a:gd name="T55" fmla="*/ 3318 h 3890"/>
              <a:gd name="T56" fmla="*/ 1280 w 5386"/>
              <a:gd name="T57" fmla="*/ 3160 h 3890"/>
              <a:gd name="T58" fmla="*/ 1430 w 5386"/>
              <a:gd name="T59" fmla="*/ 3050 h 3890"/>
              <a:gd name="T60" fmla="*/ 1596 w 5386"/>
              <a:gd name="T61" fmla="*/ 3050 h 3890"/>
              <a:gd name="T62" fmla="*/ 1746 w 5386"/>
              <a:gd name="T63" fmla="*/ 3160 h 3890"/>
              <a:gd name="T64" fmla="*/ 1794 w 5386"/>
              <a:gd name="T65" fmla="*/ 3318 h 3890"/>
              <a:gd name="T66" fmla="*/ 1730 w 5386"/>
              <a:gd name="T67" fmla="*/ 3496 h 3890"/>
              <a:gd name="T68" fmla="*/ 1570 w 5386"/>
              <a:gd name="T69" fmla="*/ 3594 h 3890"/>
              <a:gd name="T70" fmla="*/ 1416 w 5386"/>
              <a:gd name="T71" fmla="*/ 2754 h 3890"/>
              <a:gd name="T72" fmla="*/ 1128 w 5386"/>
              <a:gd name="T73" fmla="*/ 2896 h 3890"/>
              <a:gd name="T74" fmla="*/ 962 w 5386"/>
              <a:gd name="T75" fmla="*/ 3172 h 3890"/>
              <a:gd name="T76" fmla="*/ 2050 w 5386"/>
              <a:gd name="T77" fmla="*/ 3126 h 3890"/>
              <a:gd name="T78" fmla="*/ 1864 w 5386"/>
              <a:gd name="T79" fmla="*/ 2866 h 3890"/>
              <a:gd name="T80" fmla="*/ 1562 w 5386"/>
              <a:gd name="T81" fmla="*/ 2748 h 3890"/>
              <a:gd name="T82" fmla="*/ 3960 w 5386"/>
              <a:gd name="T83" fmla="*/ 3586 h 3890"/>
              <a:gd name="T84" fmla="*/ 3810 w 5386"/>
              <a:gd name="T85" fmla="*/ 3474 h 3890"/>
              <a:gd name="T86" fmla="*/ 3762 w 5386"/>
              <a:gd name="T87" fmla="*/ 3318 h 3890"/>
              <a:gd name="T88" fmla="*/ 3826 w 5386"/>
              <a:gd name="T89" fmla="*/ 3140 h 3890"/>
              <a:gd name="T90" fmla="*/ 3988 w 5386"/>
              <a:gd name="T91" fmla="*/ 3042 h 3890"/>
              <a:gd name="T92" fmla="*/ 4154 w 5386"/>
              <a:gd name="T93" fmla="*/ 3058 h 3890"/>
              <a:gd name="T94" fmla="*/ 4292 w 5386"/>
              <a:gd name="T95" fmla="*/ 3184 h 3890"/>
              <a:gd name="T96" fmla="*/ 4324 w 5386"/>
              <a:gd name="T97" fmla="*/ 3346 h 3890"/>
              <a:gd name="T98" fmla="*/ 4242 w 5386"/>
              <a:gd name="T99" fmla="*/ 3516 h 3890"/>
              <a:gd name="T100" fmla="*/ 4072 w 5386"/>
              <a:gd name="T101" fmla="*/ 3598 h 3890"/>
              <a:gd name="T102" fmla="*/ 4564 w 5386"/>
              <a:gd name="T103" fmla="*/ 3084 h 3890"/>
              <a:gd name="T104" fmla="*/ 4358 w 5386"/>
              <a:gd name="T105" fmla="*/ 2840 h 3890"/>
              <a:gd name="T106" fmla="*/ 4044 w 5386"/>
              <a:gd name="T107" fmla="*/ 2746 h 3890"/>
              <a:gd name="T108" fmla="*/ 3770 w 5386"/>
              <a:gd name="T109" fmla="*/ 2816 h 3890"/>
              <a:gd name="T110" fmla="*/ 3544 w 5386"/>
              <a:gd name="T111" fmla="*/ 3042 h 3890"/>
              <a:gd name="T112" fmla="*/ 3220 w 5386"/>
              <a:gd name="T113" fmla="*/ 2080 h 3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86" h="3890">
                <a:moveTo>
                  <a:pt x="5386" y="1932"/>
                </a:moveTo>
                <a:lnTo>
                  <a:pt x="5386" y="1932"/>
                </a:lnTo>
                <a:lnTo>
                  <a:pt x="5384" y="1910"/>
                </a:lnTo>
                <a:lnTo>
                  <a:pt x="5380" y="1890"/>
                </a:lnTo>
                <a:lnTo>
                  <a:pt x="4948" y="586"/>
                </a:lnTo>
                <a:lnTo>
                  <a:pt x="4948" y="586"/>
                </a:lnTo>
                <a:lnTo>
                  <a:pt x="4938" y="564"/>
                </a:lnTo>
                <a:lnTo>
                  <a:pt x="4926" y="546"/>
                </a:lnTo>
                <a:lnTo>
                  <a:pt x="4912" y="528"/>
                </a:lnTo>
                <a:lnTo>
                  <a:pt x="4894" y="514"/>
                </a:lnTo>
                <a:lnTo>
                  <a:pt x="4876" y="502"/>
                </a:lnTo>
                <a:lnTo>
                  <a:pt x="4854" y="494"/>
                </a:lnTo>
                <a:lnTo>
                  <a:pt x="4832" y="488"/>
                </a:lnTo>
                <a:lnTo>
                  <a:pt x="4810" y="486"/>
                </a:lnTo>
                <a:lnTo>
                  <a:pt x="3220" y="486"/>
                </a:lnTo>
                <a:lnTo>
                  <a:pt x="3220" y="146"/>
                </a:lnTo>
                <a:lnTo>
                  <a:pt x="3220" y="146"/>
                </a:lnTo>
                <a:lnTo>
                  <a:pt x="3218" y="132"/>
                </a:lnTo>
                <a:lnTo>
                  <a:pt x="3216" y="116"/>
                </a:lnTo>
                <a:lnTo>
                  <a:pt x="3214" y="102"/>
                </a:lnTo>
                <a:lnTo>
                  <a:pt x="3208" y="90"/>
                </a:lnTo>
                <a:lnTo>
                  <a:pt x="3202" y="76"/>
                </a:lnTo>
                <a:lnTo>
                  <a:pt x="3194" y="64"/>
                </a:lnTo>
                <a:lnTo>
                  <a:pt x="3186" y="54"/>
                </a:lnTo>
                <a:lnTo>
                  <a:pt x="3176" y="42"/>
                </a:lnTo>
                <a:lnTo>
                  <a:pt x="3166" y="34"/>
                </a:lnTo>
                <a:lnTo>
                  <a:pt x="3156" y="26"/>
                </a:lnTo>
                <a:lnTo>
                  <a:pt x="3144" y="18"/>
                </a:lnTo>
                <a:lnTo>
                  <a:pt x="3130" y="12"/>
                </a:lnTo>
                <a:lnTo>
                  <a:pt x="3118" y="6"/>
                </a:lnTo>
                <a:lnTo>
                  <a:pt x="3104" y="4"/>
                </a:lnTo>
                <a:lnTo>
                  <a:pt x="3088" y="0"/>
                </a:lnTo>
                <a:lnTo>
                  <a:pt x="3074" y="0"/>
                </a:lnTo>
                <a:lnTo>
                  <a:pt x="146" y="0"/>
                </a:lnTo>
                <a:lnTo>
                  <a:pt x="146" y="0"/>
                </a:lnTo>
                <a:lnTo>
                  <a:pt x="130" y="0"/>
                </a:lnTo>
                <a:lnTo>
                  <a:pt x="116" y="4"/>
                </a:lnTo>
                <a:lnTo>
                  <a:pt x="102" y="6"/>
                </a:lnTo>
                <a:lnTo>
                  <a:pt x="88" y="12"/>
                </a:lnTo>
                <a:lnTo>
                  <a:pt x="76" y="18"/>
                </a:lnTo>
                <a:lnTo>
                  <a:pt x="64" y="26"/>
                </a:lnTo>
                <a:lnTo>
                  <a:pt x="52" y="34"/>
                </a:lnTo>
                <a:lnTo>
                  <a:pt x="42" y="42"/>
                </a:lnTo>
                <a:lnTo>
                  <a:pt x="32" y="54"/>
                </a:lnTo>
                <a:lnTo>
                  <a:pt x="24" y="64"/>
                </a:lnTo>
                <a:lnTo>
                  <a:pt x="16" y="76"/>
                </a:lnTo>
                <a:lnTo>
                  <a:pt x="10" y="90"/>
                </a:lnTo>
                <a:lnTo>
                  <a:pt x="6" y="102"/>
                </a:lnTo>
                <a:lnTo>
                  <a:pt x="2" y="116"/>
                </a:lnTo>
                <a:lnTo>
                  <a:pt x="0" y="132"/>
                </a:lnTo>
                <a:lnTo>
                  <a:pt x="0" y="146"/>
                </a:lnTo>
                <a:lnTo>
                  <a:pt x="0" y="2464"/>
                </a:lnTo>
                <a:lnTo>
                  <a:pt x="0" y="2464"/>
                </a:lnTo>
                <a:lnTo>
                  <a:pt x="0" y="2478"/>
                </a:lnTo>
                <a:lnTo>
                  <a:pt x="2" y="2494"/>
                </a:lnTo>
                <a:lnTo>
                  <a:pt x="6" y="2508"/>
                </a:lnTo>
                <a:lnTo>
                  <a:pt x="10" y="2520"/>
                </a:lnTo>
                <a:lnTo>
                  <a:pt x="16" y="2534"/>
                </a:lnTo>
                <a:lnTo>
                  <a:pt x="24" y="2546"/>
                </a:lnTo>
                <a:lnTo>
                  <a:pt x="32" y="2556"/>
                </a:lnTo>
                <a:lnTo>
                  <a:pt x="42" y="2566"/>
                </a:lnTo>
                <a:lnTo>
                  <a:pt x="52" y="2576"/>
                </a:lnTo>
                <a:lnTo>
                  <a:pt x="64" y="2584"/>
                </a:lnTo>
                <a:lnTo>
                  <a:pt x="76" y="2592"/>
                </a:lnTo>
                <a:lnTo>
                  <a:pt x="88" y="2598"/>
                </a:lnTo>
                <a:lnTo>
                  <a:pt x="102" y="2604"/>
                </a:lnTo>
                <a:lnTo>
                  <a:pt x="116" y="2606"/>
                </a:lnTo>
                <a:lnTo>
                  <a:pt x="130" y="2608"/>
                </a:lnTo>
                <a:lnTo>
                  <a:pt x="146" y="2610"/>
                </a:lnTo>
                <a:lnTo>
                  <a:pt x="326" y="2610"/>
                </a:lnTo>
                <a:lnTo>
                  <a:pt x="326" y="3464"/>
                </a:lnTo>
                <a:lnTo>
                  <a:pt x="962" y="3464"/>
                </a:lnTo>
                <a:lnTo>
                  <a:pt x="962" y="3464"/>
                </a:lnTo>
                <a:lnTo>
                  <a:pt x="976" y="3508"/>
                </a:lnTo>
                <a:lnTo>
                  <a:pt x="994" y="3552"/>
                </a:lnTo>
                <a:lnTo>
                  <a:pt x="1014" y="3594"/>
                </a:lnTo>
                <a:lnTo>
                  <a:pt x="1038" y="3634"/>
                </a:lnTo>
                <a:lnTo>
                  <a:pt x="1064" y="3672"/>
                </a:lnTo>
                <a:lnTo>
                  <a:pt x="1094" y="3706"/>
                </a:lnTo>
                <a:lnTo>
                  <a:pt x="1128" y="3738"/>
                </a:lnTo>
                <a:lnTo>
                  <a:pt x="1162" y="3768"/>
                </a:lnTo>
                <a:lnTo>
                  <a:pt x="1200" y="3796"/>
                </a:lnTo>
                <a:lnTo>
                  <a:pt x="1240" y="3820"/>
                </a:lnTo>
                <a:lnTo>
                  <a:pt x="1280" y="3840"/>
                </a:lnTo>
                <a:lnTo>
                  <a:pt x="1324" y="3858"/>
                </a:lnTo>
                <a:lnTo>
                  <a:pt x="1370" y="3872"/>
                </a:lnTo>
                <a:lnTo>
                  <a:pt x="1416" y="3882"/>
                </a:lnTo>
                <a:lnTo>
                  <a:pt x="1464" y="3888"/>
                </a:lnTo>
                <a:lnTo>
                  <a:pt x="1514" y="3890"/>
                </a:lnTo>
                <a:lnTo>
                  <a:pt x="1514" y="3890"/>
                </a:lnTo>
                <a:lnTo>
                  <a:pt x="1562" y="3888"/>
                </a:lnTo>
                <a:lnTo>
                  <a:pt x="1610" y="3882"/>
                </a:lnTo>
                <a:lnTo>
                  <a:pt x="1658" y="3872"/>
                </a:lnTo>
                <a:lnTo>
                  <a:pt x="1702" y="3858"/>
                </a:lnTo>
                <a:lnTo>
                  <a:pt x="1746" y="3840"/>
                </a:lnTo>
                <a:lnTo>
                  <a:pt x="1788" y="3820"/>
                </a:lnTo>
                <a:lnTo>
                  <a:pt x="1826" y="3796"/>
                </a:lnTo>
                <a:lnTo>
                  <a:pt x="1864" y="3768"/>
                </a:lnTo>
                <a:lnTo>
                  <a:pt x="1900" y="3738"/>
                </a:lnTo>
                <a:lnTo>
                  <a:pt x="1932" y="3706"/>
                </a:lnTo>
                <a:lnTo>
                  <a:pt x="1962" y="3672"/>
                </a:lnTo>
                <a:lnTo>
                  <a:pt x="1988" y="3634"/>
                </a:lnTo>
                <a:lnTo>
                  <a:pt x="2012" y="3594"/>
                </a:lnTo>
                <a:lnTo>
                  <a:pt x="2034" y="3552"/>
                </a:lnTo>
                <a:lnTo>
                  <a:pt x="2050" y="3508"/>
                </a:lnTo>
                <a:lnTo>
                  <a:pt x="2064" y="3464"/>
                </a:lnTo>
                <a:lnTo>
                  <a:pt x="3074" y="3464"/>
                </a:lnTo>
                <a:lnTo>
                  <a:pt x="3220" y="3464"/>
                </a:lnTo>
                <a:lnTo>
                  <a:pt x="3492" y="3464"/>
                </a:lnTo>
                <a:lnTo>
                  <a:pt x="3492" y="3464"/>
                </a:lnTo>
                <a:lnTo>
                  <a:pt x="3506" y="3508"/>
                </a:lnTo>
                <a:lnTo>
                  <a:pt x="3524" y="3552"/>
                </a:lnTo>
                <a:lnTo>
                  <a:pt x="3544" y="3594"/>
                </a:lnTo>
                <a:lnTo>
                  <a:pt x="3568" y="3634"/>
                </a:lnTo>
                <a:lnTo>
                  <a:pt x="3596" y="3672"/>
                </a:lnTo>
                <a:lnTo>
                  <a:pt x="3626" y="3706"/>
                </a:lnTo>
                <a:lnTo>
                  <a:pt x="3658" y="3738"/>
                </a:lnTo>
                <a:lnTo>
                  <a:pt x="3692" y="3768"/>
                </a:lnTo>
                <a:lnTo>
                  <a:pt x="3730" y="3796"/>
                </a:lnTo>
                <a:lnTo>
                  <a:pt x="3770" y="3820"/>
                </a:lnTo>
                <a:lnTo>
                  <a:pt x="3812" y="3840"/>
                </a:lnTo>
                <a:lnTo>
                  <a:pt x="3854" y="3858"/>
                </a:lnTo>
                <a:lnTo>
                  <a:pt x="3900" y="3872"/>
                </a:lnTo>
                <a:lnTo>
                  <a:pt x="3946" y="3882"/>
                </a:lnTo>
                <a:lnTo>
                  <a:pt x="3994" y="3888"/>
                </a:lnTo>
                <a:lnTo>
                  <a:pt x="4044" y="3890"/>
                </a:lnTo>
                <a:lnTo>
                  <a:pt x="4044" y="3890"/>
                </a:lnTo>
                <a:lnTo>
                  <a:pt x="4094" y="3888"/>
                </a:lnTo>
                <a:lnTo>
                  <a:pt x="4142" y="3882"/>
                </a:lnTo>
                <a:lnTo>
                  <a:pt x="4188" y="3872"/>
                </a:lnTo>
                <a:lnTo>
                  <a:pt x="4232" y="3858"/>
                </a:lnTo>
                <a:lnTo>
                  <a:pt x="4276" y="3840"/>
                </a:lnTo>
                <a:lnTo>
                  <a:pt x="4318" y="3820"/>
                </a:lnTo>
                <a:lnTo>
                  <a:pt x="4358" y="3796"/>
                </a:lnTo>
                <a:lnTo>
                  <a:pt x="4394" y="3768"/>
                </a:lnTo>
                <a:lnTo>
                  <a:pt x="4430" y="3738"/>
                </a:lnTo>
                <a:lnTo>
                  <a:pt x="4462" y="3706"/>
                </a:lnTo>
                <a:lnTo>
                  <a:pt x="4492" y="3672"/>
                </a:lnTo>
                <a:lnTo>
                  <a:pt x="4520" y="3634"/>
                </a:lnTo>
                <a:lnTo>
                  <a:pt x="4544" y="3594"/>
                </a:lnTo>
                <a:lnTo>
                  <a:pt x="4564" y="3552"/>
                </a:lnTo>
                <a:lnTo>
                  <a:pt x="4582" y="3508"/>
                </a:lnTo>
                <a:lnTo>
                  <a:pt x="4596" y="3464"/>
                </a:lnTo>
                <a:lnTo>
                  <a:pt x="5240" y="3464"/>
                </a:lnTo>
                <a:lnTo>
                  <a:pt x="5240" y="3464"/>
                </a:lnTo>
                <a:lnTo>
                  <a:pt x="5256" y="3462"/>
                </a:lnTo>
                <a:lnTo>
                  <a:pt x="5270" y="3460"/>
                </a:lnTo>
                <a:lnTo>
                  <a:pt x="5284" y="3458"/>
                </a:lnTo>
                <a:lnTo>
                  <a:pt x="5298" y="3452"/>
                </a:lnTo>
                <a:lnTo>
                  <a:pt x="5310" y="3446"/>
                </a:lnTo>
                <a:lnTo>
                  <a:pt x="5322" y="3438"/>
                </a:lnTo>
                <a:lnTo>
                  <a:pt x="5334" y="3430"/>
                </a:lnTo>
                <a:lnTo>
                  <a:pt x="5344" y="3420"/>
                </a:lnTo>
                <a:lnTo>
                  <a:pt x="5354" y="3410"/>
                </a:lnTo>
                <a:lnTo>
                  <a:pt x="5362" y="3400"/>
                </a:lnTo>
                <a:lnTo>
                  <a:pt x="5368" y="3388"/>
                </a:lnTo>
                <a:lnTo>
                  <a:pt x="5374" y="3374"/>
                </a:lnTo>
                <a:lnTo>
                  <a:pt x="5380" y="3362"/>
                </a:lnTo>
                <a:lnTo>
                  <a:pt x="5384" y="3348"/>
                </a:lnTo>
                <a:lnTo>
                  <a:pt x="5386" y="3332"/>
                </a:lnTo>
                <a:lnTo>
                  <a:pt x="5386" y="3318"/>
                </a:lnTo>
                <a:lnTo>
                  <a:pt x="5386" y="1936"/>
                </a:lnTo>
                <a:lnTo>
                  <a:pt x="5386" y="1936"/>
                </a:lnTo>
                <a:lnTo>
                  <a:pt x="5386" y="1932"/>
                </a:lnTo>
                <a:lnTo>
                  <a:pt x="5386" y="1932"/>
                </a:lnTo>
                <a:close/>
                <a:moveTo>
                  <a:pt x="4704" y="778"/>
                </a:moveTo>
                <a:lnTo>
                  <a:pt x="5038" y="1790"/>
                </a:lnTo>
                <a:lnTo>
                  <a:pt x="3220" y="1790"/>
                </a:lnTo>
                <a:lnTo>
                  <a:pt x="3220" y="778"/>
                </a:lnTo>
                <a:lnTo>
                  <a:pt x="4704" y="778"/>
                </a:lnTo>
                <a:close/>
                <a:moveTo>
                  <a:pt x="290" y="2318"/>
                </a:moveTo>
                <a:lnTo>
                  <a:pt x="290" y="292"/>
                </a:lnTo>
                <a:lnTo>
                  <a:pt x="2928" y="292"/>
                </a:lnTo>
                <a:lnTo>
                  <a:pt x="2928" y="632"/>
                </a:lnTo>
                <a:lnTo>
                  <a:pt x="2928" y="1936"/>
                </a:lnTo>
                <a:lnTo>
                  <a:pt x="2928" y="2318"/>
                </a:lnTo>
                <a:lnTo>
                  <a:pt x="326" y="2318"/>
                </a:lnTo>
                <a:lnTo>
                  <a:pt x="290" y="2318"/>
                </a:lnTo>
                <a:close/>
                <a:moveTo>
                  <a:pt x="1514" y="3598"/>
                </a:moveTo>
                <a:lnTo>
                  <a:pt x="1514" y="3598"/>
                </a:lnTo>
                <a:lnTo>
                  <a:pt x="1484" y="3598"/>
                </a:lnTo>
                <a:lnTo>
                  <a:pt x="1456" y="3594"/>
                </a:lnTo>
                <a:lnTo>
                  <a:pt x="1430" y="3586"/>
                </a:lnTo>
                <a:lnTo>
                  <a:pt x="1404" y="3576"/>
                </a:lnTo>
                <a:lnTo>
                  <a:pt x="1380" y="3564"/>
                </a:lnTo>
                <a:lnTo>
                  <a:pt x="1356" y="3550"/>
                </a:lnTo>
                <a:lnTo>
                  <a:pt x="1334" y="3534"/>
                </a:lnTo>
                <a:lnTo>
                  <a:pt x="1314" y="3516"/>
                </a:lnTo>
                <a:lnTo>
                  <a:pt x="1296" y="3496"/>
                </a:lnTo>
                <a:lnTo>
                  <a:pt x="1280" y="3474"/>
                </a:lnTo>
                <a:lnTo>
                  <a:pt x="1266" y="3452"/>
                </a:lnTo>
                <a:lnTo>
                  <a:pt x="1254" y="3428"/>
                </a:lnTo>
                <a:lnTo>
                  <a:pt x="1244" y="3402"/>
                </a:lnTo>
                <a:lnTo>
                  <a:pt x="1238" y="3374"/>
                </a:lnTo>
                <a:lnTo>
                  <a:pt x="1234" y="3346"/>
                </a:lnTo>
                <a:lnTo>
                  <a:pt x="1232" y="3318"/>
                </a:lnTo>
                <a:lnTo>
                  <a:pt x="1232" y="3318"/>
                </a:lnTo>
                <a:lnTo>
                  <a:pt x="1234" y="3290"/>
                </a:lnTo>
                <a:lnTo>
                  <a:pt x="1238" y="3262"/>
                </a:lnTo>
                <a:lnTo>
                  <a:pt x="1244" y="3234"/>
                </a:lnTo>
                <a:lnTo>
                  <a:pt x="1254" y="3208"/>
                </a:lnTo>
                <a:lnTo>
                  <a:pt x="1266" y="3184"/>
                </a:lnTo>
                <a:lnTo>
                  <a:pt x="1280" y="3160"/>
                </a:lnTo>
                <a:lnTo>
                  <a:pt x="1296" y="3140"/>
                </a:lnTo>
                <a:lnTo>
                  <a:pt x="1314" y="3120"/>
                </a:lnTo>
                <a:lnTo>
                  <a:pt x="1334" y="3100"/>
                </a:lnTo>
                <a:lnTo>
                  <a:pt x="1356" y="3084"/>
                </a:lnTo>
                <a:lnTo>
                  <a:pt x="1380" y="3070"/>
                </a:lnTo>
                <a:lnTo>
                  <a:pt x="1404" y="3058"/>
                </a:lnTo>
                <a:lnTo>
                  <a:pt x="1430" y="3050"/>
                </a:lnTo>
                <a:lnTo>
                  <a:pt x="1456" y="3042"/>
                </a:lnTo>
                <a:lnTo>
                  <a:pt x="1484" y="3038"/>
                </a:lnTo>
                <a:lnTo>
                  <a:pt x="1514" y="3036"/>
                </a:lnTo>
                <a:lnTo>
                  <a:pt x="1514" y="3036"/>
                </a:lnTo>
                <a:lnTo>
                  <a:pt x="1542" y="3038"/>
                </a:lnTo>
                <a:lnTo>
                  <a:pt x="1570" y="3042"/>
                </a:lnTo>
                <a:lnTo>
                  <a:pt x="1596" y="3050"/>
                </a:lnTo>
                <a:lnTo>
                  <a:pt x="1622" y="3058"/>
                </a:lnTo>
                <a:lnTo>
                  <a:pt x="1648" y="3070"/>
                </a:lnTo>
                <a:lnTo>
                  <a:pt x="1670" y="3084"/>
                </a:lnTo>
                <a:lnTo>
                  <a:pt x="1692" y="3100"/>
                </a:lnTo>
                <a:lnTo>
                  <a:pt x="1712" y="3120"/>
                </a:lnTo>
                <a:lnTo>
                  <a:pt x="1730" y="3140"/>
                </a:lnTo>
                <a:lnTo>
                  <a:pt x="1746" y="3160"/>
                </a:lnTo>
                <a:lnTo>
                  <a:pt x="1760" y="3184"/>
                </a:lnTo>
                <a:lnTo>
                  <a:pt x="1772" y="3208"/>
                </a:lnTo>
                <a:lnTo>
                  <a:pt x="1782" y="3234"/>
                </a:lnTo>
                <a:lnTo>
                  <a:pt x="1788" y="3262"/>
                </a:lnTo>
                <a:lnTo>
                  <a:pt x="1794" y="3290"/>
                </a:lnTo>
                <a:lnTo>
                  <a:pt x="1794" y="3318"/>
                </a:lnTo>
                <a:lnTo>
                  <a:pt x="1794" y="3318"/>
                </a:lnTo>
                <a:lnTo>
                  <a:pt x="1794" y="3346"/>
                </a:lnTo>
                <a:lnTo>
                  <a:pt x="1788" y="3374"/>
                </a:lnTo>
                <a:lnTo>
                  <a:pt x="1782" y="3402"/>
                </a:lnTo>
                <a:lnTo>
                  <a:pt x="1772" y="3428"/>
                </a:lnTo>
                <a:lnTo>
                  <a:pt x="1760" y="3452"/>
                </a:lnTo>
                <a:lnTo>
                  <a:pt x="1746" y="3474"/>
                </a:lnTo>
                <a:lnTo>
                  <a:pt x="1730" y="3496"/>
                </a:lnTo>
                <a:lnTo>
                  <a:pt x="1712" y="3516"/>
                </a:lnTo>
                <a:lnTo>
                  <a:pt x="1692" y="3534"/>
                </a:lnTo>
                <a:lnTo>
                  <a:pt x="1670" y="3550"/>
                </a:lnTo>
                <a:lnTo>
                  <a:pt x="1648" y="3564"/>
                </a:lnTo>
                <a:lnTo>
                  <a:pt x="1622" y="3576"/>
                </a:lnTo>
                <a:lnTo>
                  <a:pt x="1596" y="3586"/>
                </a:lnTo>
                <a:lnTo>
                  <a:pt x="1570" y="3594"/>
                </a:lnTo>
                <a:lnTo>
                  <a:pt x="1542" y="3598"/>
                </a:lnTo>
                <a:lnTo>
                  <a:pt x="1514" y="3598"/>
                </a:lnTo>
                <a:lnTo>
                  <a:pt x="1514" y="3598"/>
                </a:lnTo>
                <a:close/>
                <a:moveTo>
                  <a:pt x="1514" y="2746"/>
                </a:moveTo>
                <a:lnTo>
                  <a:pt x="1514" y="2746"/>
                </a:lnTo>
                <a:lnTo>
                  <a:pt x="1464" y="2748"/>
                </a:lnTo>
                <a:lnTo>
                  <a:pt x="1416" y="2754"/>
                </a:lnTo>
                <a:lnTo>
                  <a:pt x="1370" y="2764"/>
                </a:lnTo>
                <a:lnTo>
                  <a:pt x="1324" y="2778"/>
                </a:lnTo>
                <a:lnTo>
                  <a:pt x="1280" y="2794"/>
                </a:lnTo>
                <a:lnTo>
                  <a:pt x="1240" y="2816"/>
                </a:lnTo>
                <a:lnTo>
                  <a:pt x="1200" y="2840"/>
                </a:lnTo>
                <a:lnTo>
                  <a:pt x="1162" y="2866"/>
                </a:lnTo>
                <a:lnTo>
                  <a:pt x="1128" y="2896"/>
                </a:lnTo>
                <a:lnTo>
                  <a:pt x="1094" y="2930"/>
                </a:lnTo>
                <a:lnTo>
                  <a:pt x="1064" y="2964"/>
                </a:lnTo>
                <a:lnTo>
                  <a:pt x="1038" y="3002"/>
                </a:lnTo>
                <a:lnTo>
                  <a:pt x="1014" y="3042"/>
                </a:lnTo>
                <a:lnTo>
                  <a:pt x="994" y="3084"/>
                </a:lnTo>
                <a:lnTo>
                  <a:pt x="976" y="3126"/>
                </a:lnTo>
                <a:lnTo>
                  <a:pt x="962" y="3172"/>
                </a:lnTo>
                <a:lnTo>
                  <a:pt x="616" y="3172"/>
                </a:lnTo>
                <a:lnTo>
                  <a:pt x="616" y="2610"/>
                </a:lnTo>
                <a:lnTo>
                  <a:pt x="2928" y="2610"/>
                </a:lnTo>
                <a:lnTo>
                  <a:pt x="2928" y="3172"/>
                </a:lnTo>
                <a:lnTo>
                  <a:pt x="2064" y="3172"/>
                </a:lnTo>
                <a:lnTo>
                  <a:pt x="2064" y="3172"/>
                </a:lnTo>
                <a:lnTo>
                  <a:pt x="2050" y="3126"/>
                </a:lnTo>
                <a:lnTo>
                  <a:pt x="2034" y="3084"/>
                </a:lnTo>
                <a:lnTo>
                  <a:pt x="2012" y="3042"/>
                </a:lnTo>
                <a:lnTo>
                  <a:pt x="1988" y="3002"/>
                </a:lnTo>
                <a:lnTo>
                  <a:pt x="1962" y="2964"/>
                </a:lnTo>
                <a:lnTo>
                  <a:pt x="1932" y="2930"/>
                </a:lnTo>
                <a:lnTo>
                  <a:pt x="1900" y="2896"/>
                </a:lnTo>
                <a:lnTo>
                  <a:pt x="1864" y="2866"/>
                </a:lnTo>
                <a:lnTo>
                  <a:pt x="1826" y="2840"/>
                </a:lnTo>
                <a:lnTo>
                  <a:pt x="1788" y="2816"/>
                </a:lnTo>
                <a:lnTo>
                  <a:pt x="1746" y="2794"/>
                </a:lnTo>
                <a:lnTo>
                  <a:pt x="1702" y="2778"/>
                </a:lnTo>
                <a:lnTo>
                  <a:pt x="1658" y="2764"/>
                </a:lnTo>
                <a:lnTo>
                  <a:pt x="1610" y="2754"/>
                </a:lnTo>
                <a:lnTo>
                  <a:pt x="1562" y="2748"/>
                </a:lnTo>
                <a:lnTo>
                  <a:pt x="1514" y="2746"/>
                </a:lnTo>
                <a:lnTo>
                  <a:pt x="1514" y="2746"/>
                </a:lnTo>
                <a:close/>
                <a:moveTo>
                  <a:pt x="4044" y="3598"/>
                </a:moveTo>
                <a:lnTo>
                  <a:pt x="4044" y="3598"/>
                </a:lnTo>
                <a:lnTo>
                  <a:pt x="4016" y="3598"/>
                </a:lnTo>
                <a:lnTo>
                  <a:pt x="3988" y="3594"/>
                </a:lnTo>
                <a:lnTo>
                  <a:pt x="3960" y="3586"/>
                </a:lnTo>
                <a:lnTo>
                  <a:pt x="3934" y="3576"/>
                </a:lnTo>
                <a:lnTo>
                  <a:pt x="3910" y="3564"/>
                </a:lnTo>
                <a:lnTo>
                  <a:pt x="3886" y="3550"/>
                </a:lnTo>
                <a:lnTo>
                  <a:pt x="3866" y="3534"/>
                </a:lnTo>
                <a:lnTo>
                  <a:pt x="3846" y="3516"/>
                </a:lnTo>
                <a:lnTo>
                  <a:pt x="3826" y="3496"/>
                </a:lnTo>
                <a:lnTo>
                  <a:pt x="3810" y="3474"/>
                </a:lnTo>
                <a:lnTo>
                  <a:pt x="3796" y="3452"/>
                </a:lnTo>
                <a:lnTo>
                  <a:pt x="3784" y="3428"/>
                </a:lnTo>
                <a:lnTo>
                  <a:pt x="3776" y="3402"/>
                </a:lnTo>
                <a:lnTo>
                  <a:pt x="3768" y="3374"/>
                </a:lnTo>
                <a:lnTo>
                  <a:pt x="3764" y="3346"/>
                </a:lnTo>
                <a:lnTo>
                  <a:pt x="3762" y="3318"/>
                </a:lnTo>
                <a:lnTo>
                  <a:pt x="3762" y="3318"/>
                </a:lnTo>
                <a:lnTo>
                  <a:pt x="3764" y="3290"/>
                </a:lnTo>
                <a:lnTo>
                  <a:pt x="3768" y="3262"/>
                </a:lnTo>
                <a:lnTo>
                  <a:pt x="3776" y="3234"/>
                </a:lnTo>
                <a:lnTo>
                  <a:pt x="3784" y="3208"/>
                </a:lnTo>
                <a:lnTo>
                  <a:pt x="3796" y="3184"/>
                </a:lnTo>
                <a:lnTo>
                  <a:pt x="3810" y="3160"/>
                </a:lnTo>
                <a:lnTo>
                  <a:pt x="3826" y="3140"/>
                </a:lnTo>
                <a:lnTo>
                  <a:pt x="3846" y="3120"/>
                </a:lnTo>
                <a:lnTo>
                  <a:pt x="3866" y="3100"/>
                </a:lnTo>
                <a:lnTo>
                  <a:pt x="3886" y="3084"/>
                </a:lnTo>
                <a:lnTo>
                  <a:pt x="3910" y="3070"/>
                </a:lnTo>
                <a:lnTo>
                  <a:pt x="3934" y="3058"/>
                </a:lnTo>
                <a:lnTo>
                  <a:pt x="3960" y="3050"/>
                </a:lnTo>
                <a:lnTo>
                  <a:pt x="3988" y="3042"/>
                </a:lnTo>
                <a:lnTo>
                  <a:pt x="4016" y="3038"/>
                </a:lnTo>
                <a:lnTo>
                  <a:pt x="4044" y="3036"/>
                </a:lnTo>
                <a:lnTo>
                  <a:pt x="4044" y="3036"/>
                </a:lnTo>
                <a:lnTo>
                  <a:pt x="4072" y="3038"/>
                </a:lnTo>
                <a:lnTo>
                  <a:pt x="4100" y="3042"/>
                </a:lnTo>
                <a:lnTo>
                  <a:pt x="4128" y="3050"/>
                </a:lnTo>
                <a:lnTo>
                  <a:pt x="4154" y="3058"/>
                </a:lnTo>
                <a:lnTo>
                  <a:pt x="4178" y="3070"/>
                </a:lnTo>
                <a:lnTo>
                  <a:pt x="4202" y="3084"/>
                </a:lnTo>
                <a:lnTo>
                  <a:pt x="4222" y="3100"/>
                </a:lnTo>
                <a:lnTo>
                  <a:pt x="4242" y="3120"/>
                </a:lnTo>
                <a:lnTo>
                  <a:pt x="4260" y="3140"/>
                </a:lnTo>
                <a:lnTo>
                  <a:pt x="4278" y="3160"/>
                </a:lnTo>
                <a:lnTo>
                  <a:pt x="4292" y="3184"/>
                </a:lnTo>
                <a:lnTo>
                  <a:pt x="4302" y="3208"/>
                </a:lnTo>
                <a:lnTo>
                  <a:pt x="4312" y="3234"/>
                </a:lnTo>
                <a:lnTo>
                  <a:pt x="4320" y="3262"/>
                </a:lnTo>
                <a:lnTo>
                  <a:pt x="4324" y="3290"/>
                </a:lnTo>
                <a:lnTo>
                  <a:pt x="4326" y="3318"/>
                </a:lnTo>
                <a:lnTo>
                  <a:pt x="4326" y="3318"/>
                </a:lnTo>
                <a:lnTo>
                  <a:pt x="4324" y="3346"/>
                </a:lnTo>
                <a:lnTo>
                  <a:pt x="4320" y="3374"/>
                </a:lnTo>
                <a:lnTo>
                  <a:pt x="4312" y="3402"/>
                </a:lnTo>
                <a:lnTo>
                  <a:pt x="4302" y="3428"/>
                </a:lnTo>
                <a:lnTo>
                  <a:pt x="4292" y="3452"/>
                </a:lnTo>
                <a:lnTo>
                  <a:pt x="4278" y="3474"/>
                </a:lnTo>
                <a:lnTo>
                  <a:pt x="4260" y="3496"/>
                </a:lnTo>
                <a:lnTo>
                  <a:pt x="4242" y="3516"/>
                </a:lnTo>
                <a:lnTo>
                  <a:pt x="4222" y="3534"/>
                </a:lnTo>
                <a:lnTo>
                  <a:pt x="4202" y="3550"/>
                </a:lnTo>
                <a:lnTo>
                  <a:pt x="4178" y="3564"/>
                </a:lnTo>
                <a:lnTo>
                  <a:pt x="4154" y="3576"/>
                </a:lnTo>
                <a:lnTo>
                  <a:pt x="4128" y="3586"/>
                </a:lnTo>
                <a:lnTo>
                  <a:pt x="4100" y="3594"/>
                </a:lnTo>
                <a:lnTo>
                  <a:pt x="4072" y="3598"/>
                </a:lnTo>
                <a:lnTo>
                  <a:pt x="4044" y="3598"/>
                </a:lnTo>
                <a:lnTo>
                  <a:pt x="4044" y="3598"/>
                </a:lnTo>
                <a:close/>
                <a:moveTo>
                  <a:pt x="5094" y="3172"/>
                </a:moveTo>
                <a:lnTo>
                  <a:pt x="4596" y="3172"/>
                </a:lnTo>
                <a:lnTo>
                  <a:pt x="4596" y="3172"/>
                </a:lnTo>
                <a:lnTo>
                  <a:pt x="4582" y="3126"/>
                </a:lnTo>
                <a:lnTo>
                  <a:pt x="4564" y="3084"/>
                </a:lnTo>
                <a:lnTo>
                  <a:pt x="4544" y="3042"/>
                </a:lnTo>
                <a:lnTo>
                  <a:pt x="4520" y="3002"/>
                </a:lnTo>
                <a:lnTo>
                  <a:pt x="4492" y="2964"/>
                </a:lnTo>
                <a:lnTo>
                  <a:pt x="4462" y="2930"/>
                </a:lnTo>
                <a:lnTo>
                  <a:pt x="4430" y="2896"/>
                </a:lnTo>
                <a:lnTo>
                  <a:pt x="4394" y="2866"/>
                </a:lnTo>
                <a:lnTo>
                  <a:pt x="4358" y="2840"/>
                </a:lnTo>
                <a:lnTo>
                  <a:pt x="4318" y="2816"/>
                </a:lnTo>
                <a:lnTo>
                  <a:pt x="4276" y="2794"/>
                </a:lnTo>
                <a:lnTo>
                  <a:pt x="4232" y="2778"/>
                </a:lnTo>
                <a:lnTo>
                  <a:pt x="4188" y="2764"/>
                </a:lnTo>
                <a:lnTo>
                  <a:pt x="4142" y="2754"/>
                </a:lnTo>
                <a:lnTo>
                  <a:pt x="4094" y="2748"/>
                </a:lnTo>
                <a:lnTo>
                  <a:pt x="4044" y="2746"/>
                </a:lnTo>
                <a:lnTo>
                  <a:pt x="4044" y="2746"/>
                </a:lnTo>
                <a:lnTo>
                  <a:pt x="3994" y="2748"/>
                </a:lnTo>
                <a:lnTo>
                  <a:pt x="3946" y="2754"/>
                </a:lnTo>
                <a:lnTo>
                  <a:pt x="3900" y="2764"/>
                </a:lnTo>
                <a:lnTo>
                  <a:pt x="3854" y="2778"/>
                </a:lnTo>
                <a:lnTo>
                  <a:pt x="3812" y="2794"/>
                </a:lnTo>
                <a:lnTo>
                  <a:pt x="3770" y="2816"/>
                </a:lnTo>
                <a:lnTo>
                  <a:pt x="3730" y="2840"/>
                </a:lnTo>
                <a:lnTo>
                  <a:pt x="3692" y="2866"/>
                </a:lnTo>
                <a:lnTo>
                  <a:pt x="3658" y="2896"/>
                </a:lnTo>
                <a:lnTo>
                  <a:pt x="3626" y="2930"/>
                </a:lnTo>
                <a:lnTo>
                  <a:pt x="3596" y="2964"/>
                </a:lnTo>
                <a:lnTo>
                  <a:pt x="3568" y="3002"/>
                </a:lnTo>
                <a:lnTo>
                  <a:pt x="3544" y="3042"/>
                </a:lnTo>
                <a:lnTo>
                  <a:pt x="3524" y="3084"/>
                </a:lnTo>
                <a:lnTo>
                  <a:pt x="3506" y="3126"/>
                </a:lnTo>
                <a:lnTo>
                  <a:pt x="3492" y="3172"/>
                </a:lnTo>
                <a:lnTo>
                  <a:pt x="3220" y="3172"/>
                </a:lnTo>
                <a:lnTo>
                  <a:pt x="3220" y="2464"/>
                </a:lnTo>
                <a:lnTo>
                  <a:pt x="3220" y="2318"/>
                </a:lnTo>
                <a:lnTo>
                  <a:pt x="3220" y="2080"/>
                </a:lnTo>
                <a:lnTo>
                  <a:pt x="5094" y="2080"/>
                </a:lnTo>
                <a:lnTo>
                  <a:pt x="5094" y="317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pic>
        <p:nvPicPr>
          <p:cNvPr id="27" name="Picture 35">
            <a:extLst>
              <a:ext uri="{FF2B5EF4-FFF2-40B4-BE49-F238E27FC236}">
                <a16:creationId xmlns:a16="http://schemas.microsoft.com/office/drawing/2014/main" xmlns="" id="{5F7452A6-9686-4237-81CE-B508E79CF2C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5708138" y="4231797"/>
            <a:ext cx="1537642" cy="1742955"/>
          </a:xfrm>
          <a:prstGeom prst="rect">
            <a:avLst/>
          </a:prstGeom>
          <a:ln>
            <a:solidFill>
              <a:schemeClr val="bg1"/>
            </a:solidFill>
          </a:ln>
        </p:spPr>
      </p:pic>
      <p:pic>
        <p:nvPicPr>
          <p:cNvPr id="26" name="Picture 34">
            <a:extLst>
              <a:ext uri="{FF2B5EF4-FFF2-40B4-BE49-F238E27FC236}">
                <a16:creationId xmlns:a16="http://schemas.microsoft.com/office/drawing/2014/main" xmlns="" id="{3CE29E77-16C7-4A19-8D24-D76DD991867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338172" y="2359533"/>
            <a:ext cx="1712024" cy="1463423"/>
          </a:xfrm>
          <a:prstGeom prst="rect">
            <a:avLst/>
          </a:prstGeom>
        </p:spPr>
      </p:pic>
      <p:pic>
        <p:nvPicPr>
          <p:cNvPr id="28" name="Picture 36">
            <a:extLst>
              <a:ext uri="{FF2B5EF4-FFF2-40B4-BE49-F238E27FC236}">
                <a16:creationId xmlns:a16="http://schemas.microsoft.com/office/drawing/2014/main" xmlns="" id="{350D20A8-7FC1-4E59-8B4D-08555A0C4CD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244103" y="3914095"/>
            <a:ext cx="1900162" cy="1983742"/>
          </a:xfrm>
          <a:prstGeom prst="rect">
            <a:avLst/>
          </a:prstGeom>
          <a:ln>
            <a:solidFill>
              <a:schemeClr val="bg1"/>
            </a:solidFill>
          </a:ln>
        </p:spPr>
      </p:pic>
      <p:pic>
        <p:nvPicPr>
          <p:cNvPr id="34" name="Picture 2" descr="Risultati immagini per geek squad logo">
            <a:extLst>
              <a:ext uri="{FF2B5EF4-FFF2-40B4-BE49-F238E27FC236}">
                <a16:creationId xmlns:a16="http://schemas.microsoft.com/office/drawing/2014/main" xmlns="" id="{DB19A922-B058-4D7A-BBF0-A370957B65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67653" y="1592212"/>
            <a:ext cx="1093550" cy="6962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Risultati immagini per instacart logo">
            <a:extLst>
              <a:ext uri="{FF2B5EF4-FFF2-40B4-BE49-F238E27FC236}">
                <a16:creationId xmlns:a16="http://schemas.microsoft.com/office/drawing/2014/main" xmlns="" id="{2F7FDED2-39FB-4317-A013-2D4E81AAD0DA}"/>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49695" y="927638"/>
            <a:ext cx="2195081" cy="16417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Risultati immagini per taskrabbit logo">
            <a:extLst>
              <a:ext uri="{FF2B5EF4-FFF2-40B4-BE49-F238E27FC236}">
                <a16:creationId xmlns:a16="http://schemas.microsoft.com/office/drawing/2014/main" xmlns="" id="{D84ADADC-0BC5-46F2-B2B7-ED206EAB742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23598" y="1945865"/>
            <a:ext cx="1447274" cy="897007"/>
          </a:xfrm>
          <a:prstGeom prst="rect">
            <a:avLst/>
          </a:prstGeom>
          <a:noFill/>
          <a:extLst>
            <a:ext uri="{909E8E84-426E-40dd-AFC4-6F175D3DCCD1}">
              <a14:hiddenFill xmlns:a14="http://schemas.microsoft.com/office/drawing/2010/main">
                <a:solidFill>
                  <a:srgbClr val="FFFFFF"/>
                </a:solidFill>
              </a14:hiddenFill>
            </a:ext>
          </a:extLst>
        </p:spPr>
      </p:pic>
      <p:pic>
        <p:nvPicPr>
          <p:cNvPr id="46" name="Immagine 45">
            <a:extLst>
              <a:ext uri="{FF2B5EF4-FFF2-40B4-BE49-F238E27FC236}">
                <a16:creationId xmlns:a16="http://schemas.microsoft.com/office/drawing/2014/main" xmlns="" id="{BC4D3589-BE35-4C18-96D1-6763F1949834}"/>
              </a:ext>
            </a:extLst>
          </p:cNvPr>
          <p:cNvPicPr>
            <a:picLocks noChangeAspect="1"/>
          </p:cNvPicPr>
          <p:nvPr/>
        </p:nvPicPr>
        <p:blipFill>
          <a:blip r:embed="rId13"/>
          <a:stretch>
            <a:fillRect/>
          </a:stretch>
        </p:blipFill>
        <p:spPr>
          <a:xfrm>
            <a:off x="114211" y="316503"/>
            <a:ext cx="3127519" cy="4761389"/>
          </a:xfrm>
          <a:prstGeom prst="rect">
            <a:avLst/>
          </a:prstGeom>
        </p:spPr>
      </p:pic>
    </p:spTree>
    <p:extLst>
      <p:ext uri="{BB962C8B-B14F-4D97-AF65-F5344CB8AC3E}">
        <p14:creationId xmlns:p14="http://schemas.microsoft.com/office/powerpoint/2010/main" val="221044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5">
            <a:extLst>
              <a:ext uri="{FF2B5EF4-FFF2-40B4-BE49-F238E27FC236}">
                <a16:creationId xmlns:a16="http://schemas.microsoft.com/office/drawing/2014/main" xmlns="" id="{90E8620A-3DF2-474F-9F85-5C971D70F3BF}"/>
              </a:ext>
            </a:extLst>
          </p:cNvPr>
          <p:cNvSpPr/>
          <p:nvPr/>
        </p:nvSpPr>
        <p:spPr>
          <a:xfrm>
            <a:off x="-3492" y="0"/>
            <a:ext cx="3272350" cy="61086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xmlns="" id="{D1F7D754-90A0-4ECA-A74B-F281A017FE62}"/>
              </a:ext>
            </a:extLst>
          </p:cNvPr>
          <p:cNvSpPr/>
          <p:nvPr/>
        </p:nvSpPr>
        <p:spPr>
          <a:xfrm>
            <a:off x="3268858" y="-33410"/>
            <a:ext cx="2979542" cy="6142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xmlns="" id="{D2ACF433-6049-4B79-9A85-22910913B857}"/>
              </a:ext>
            </a:extLst>
          </p:cNvPr>
          <p:cNvSpPr/>
          <p:nvPr/>
        </p:nvSpPr>
        <p:spPr>
          <a:xfrm>
            <a:off x="6248400" y="-33410"/>
            <a:ext cx="2979542" cy="614210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xmlns="" id="{769A4A6B-B221-4D2A-A450-750F6FAF95DF}"/>
              </a:ext>
            </a:extLst>
          </p:cNvPr>
          <p:cNvSpPr/>
          <p:nvPr/>
        </p:nvSpPr>
        <p:spPr>
          <a:xfrm>
            <a:off x="9227942" y="-33410"/>
            <a:ext cx="2979542" cy="61421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Freeform 5">
            <a:extLst>
              <a:ext uri="{FF2B5EF4-FFF2-40B4-BE49-F238E27FC236}">
                <a16:creationId xmlns:a16="http://schemas.microsoft.com/office/drawing/2014/main" xmlns="" id="{1993DC7C-CB84-40B1-B9AB-11261F7267E2}"/>
              </a:ext>
            </a:extLst>
          </p:cNvPr>
          <p:cNvSpPr>
            <a:spLocks noEditPoints="1"/>
          </p:cNvSpPr>
          <p:nvPr/>
        </p:nvSpPr>
        <p:spPr bwMode="auto">
          <a:xfrm>
            <a:off x="580889" y="4256467"/>
            <a:ext cx="1460294" cy="1378642"/>
          </a:xfrm>
          <a:custGeom>
            <a:avLst/>
            <a:gdLst>
              <a:gd name="T0" fmla="*/ 3486 w 4044"/>
              <a:gd name="T1" fmla="*/ 3386 h 4042"/>
              <a:gd name="T2" fmla="*/ 2958 w 4044"/>
              <a:gd name="T3" fmla="*/ 3276 h 4042"/>
              <a:gd name="T4" fmla="*/ 2860 w 4044"/>
              <a:gd name="T5" fmla="*/ 3396 h 4042"/>
              <a:gd name="T6" fmla="*/ 3006 w 4044"/>
              <a:gd name="T7" fmla="*/ 3556 h 4042"/>
              <a:gd name="T8" fmla="*/ 2298 w 4044"/>
              <a:gd name="T9" fmla="*/ 3822 h 4042"/>
              <a:gd name="T10" fmla="*/ 1490 w 4044"/>
              <a:gd name="T11" fmla="*/ 3766 h 4042"/>
              <a:gd name="T12" fmla="*/ 732 w 4044"/>
              <a:gd name="T13" fmla="*/ 3310 h 4042"/>
              <a:gd name="T14" fmla="*/ 322 w 4044"/>
              <a:gd name="T15" fmla="*/ 2684 h 4042"/>
              <a:gd name="T16" fmla="*/ 198 w 4044"/>
              <a:gd name="T17" fmla="*/ 1962 h 4042"/>
              <a:gd name="T18" fmla="*/ 350 w 4044"/>
              <a:gd name="T19" fmla="*/ 1296 h 4042"/>
              <a:gd name="T20" fmla="*/ 278 w 4044"/>
              <a:gd name="T21" fmla="*/ 1158 h 4042"/>
              <a:gd name="T22" fmla="*/ 138 w 4044"/>
              <a:gd name="T23" fmla="*/ 1286 h 4042"/>
              <a:gd name="T24" fmla="*/ 2 w 4044"/>
              <a:gd name="T25" fmla="*/ 2086 h 4042"/>
              <a:gd name="T26" fmla="*/ 166 w 4044"/>
              <a:gd name="T27" fmla="*/ 2824 h 4042"/>
              <a:gd name="T28" fmla="*/ 592 w 4044"/>
              <a:gd name="T29" fmla="*/ 3452 h 4042"/>
              <a:gd name="T30" fmla="*/ 1026 w 4044"/>
              <a:gd name="T31" fmla="*/ 3782 h 4042"/>
              <a:gd name="T32" fmla="*/ 1528 w 4044"/>
              <a:gd name="T33" fmla="*/ 3982 h 4042"/>
              <a:gd name="T34" fmla="*/ 2022 w 4044"/>
              <a:gd name="T35" fmla="*/ 4042 h 4042"/>
              <a:gd name="T36" fmla="*/ 2900 w 4044"/>
              <a:gd name="T37" fmla="*/ 3842 h 4042"/>
              <a:gd name="T38" fmla="*/ 3304 w 4044"/>
              <a:gd name="T39" fmla="*/ 3860 h 4042"/>
              <a:gd name="T40" fmla="*/ 3956 w 4044"/>
              <a:gd name="T41" fmla="*/ 1434 h 4042"/>
              <a:gd name="T42" fmla="*/ 3556 w 4044"/>
              <a:gd name="T43" fmla="*/ 706 h 4042"/>
              <a:gd name="T44" fmla="*/ 3144 w 4044"/>
              <a:gd name="T45" fmla="*/ 338 h 4042"/>
              <a:gd name="T46" fmla="*/ 2658 w 4044"/>
              <a:gd name="T47" fmla="*/ 102 h 4042"/>
              <a:gd name="T48" fmla="*/ 2122 w 4044"/>
              <a:gd name="T49" fmla="*/ 4 h 4042"/>
              <a:gd name="T50" fmla="*/ 1370 w 4044"/>
              <a:gd name="T51" fmla="*/ 106 h 4042"/>
              <a:gd name="T52" fmla="*/ 756 w 4044"/>
              <a:gd name="T53" fmla="*/ 240 h 4042"/>
              <a:gd name="T54" fmla="*/ 618 w 4044"/>
              <a:gd name="T55" fmla="*/ 148 h 4042"/>
              <a:gd name="T56" fmla="*/ 574 w 4044"/>
              <a:gd name="T57" fmla="*/ 716 h 4042"/>
              <a:gd name="T58" fmla="*/ 1124 w 4044"/>
              <a:gd name="T59" fmla="*/ 760 h 4042"/>
              <a:gd name="T60" fmla="*/ 1156 w 4044"/>
              <a:gd name="T61" fmla="*/ 598 h 4042"/>
              <a:gd name="T62" fmla="*/ 1218 w 4044"/>
              <a:gd name="T63" fmla="*/ 386 h 4042"/>
              <a:gd name="T64" fmla="*/ 1952 w 4044"/>
              <a:gd name="T65" fmla="*/ 202 h 4042"/>
              <a:gd name="T66" fmla="*/ 2802 w 4044"/>
              <a:gd name="T67" fmla="*/ 374 h 4042"/>
              <a:gd name="T68" fmla="*/ 3450 w 4044"/>
              <a:gd name="T69" fmla="*/ 890 h 4042"/>
              <a:gd name="T70" fmla="*/ 3784 w 4044"/>
              <a:gd name="T71" fmla="*/ 1550 h 4042"/>
              <a:gd name="T72" fmla="*/ 3826 w 4044"/>
              <a:gd name="T73" fmla="*/ 2284 h 4042"/>
              <a:gd name="T74" fmla="*/ 3688 w 4044"/>
              <a:gd name="T75" fmla="*/ 2806 h 4042"/>
              <a:gd name="T76" fmla="*/ 3822 w 4044"/>
              <a:gd name="T77" fmla="*/ 2880 h 4042"/>
              <a:gd name="T78" fmla="*/ 4008 w 4044"/>
              <a:gd name="T79" fmla="*/ 2400 h 4042"/>
              <a:gd name="T80" fmla="*/ 4010 w 4044"/>
              <a:gd name="T81" fmla="*/ 1658 h 4042"/>
              <a:gd name="T82" fmla="*/ 2450 w 4044"/>
              <a:gd name="T83" fmla="*/ 2112 h 4042"/>
              <a:gd name="T84" fmla="*/ 2188 w 4044"/>
              <a:gd name="T85" fmla="*/ 1906 h 4042"/>
              <a:gd name="T86" fmla="*/ 1768 w 4044"/>
              <a:gd name="T87" fmla="*/ 1678 h 4042"/>
              <a:gd name="T88" fmla="*/ 1762 w 4044"/>
              <a:gd name="T89" fmla="*/ 1436 h 4042"/>
              <a:gd name="T90" fmla="*/ 2012 w 4044"/>
              <a:gd name="T91" fmla="*/ 1324 h 4042"/>
              <a:gd name="T92" fmla="*/ 2444 w 4044"/>
              <a:gd name="T93" fmla="*/ 1274 h 4042"/>
              <a:gd name="T94" fmla="*/ 1896 w 4044"/>
              <a:gd name="T95" fmla="*/ 858 h 4042"/>
              <a:gd name="T96" fmla="*/ 1608 w 4044"/>
              <a:gd name="T97" fmla="*/ 1274 h 4042"/>
              <a:gd name="T98" fmla="*/ 1502 w 4044"/>
              <a:gd name="T99" fmla="*/ 1606 h 4042"/>
              <a:gd name="T100" fmla="*/ 1638 w 4044"/>
              <a:gd name="T101" fmla="*/ 1860 h 4042"/>
              <a:gd name="T102" fmla="*/ 2010 w 4044"/>
              <a:gd name="T103" fmla="*/ 2058 h 4042"/>
              <a:gd name="T104" fmla="*/ 2286 w 4044"/>
              <a:gd name="T105" fmla="*/ 2292 h 4042"/>
              <a:gd name="T106" fmla="*/ 2208 w 4044"/>
              <a:gd name="T107" fmla="*/ 2542 h 4042"/>
              <a:gd name="T108" fmla="*/ 1922 w 4044"/>
              <a:gd name="T109" fmla="*/ 2612 h 4042"/>
              <a:gd name="T110" fmla="*/ 1614 w 4044"/>
              <a:gd name="T111" fmla="*/ 2440 h 4042"/>
              <a:gd name="T112" fmla="*/ 1634 w 4044"/>
              <a:gd name="T113" fmla="*/ 2734 h 4042"/>
              <a:gd name="T114" fmla="*/ 2110 w 4044"/>
              <a:gd name="T115" fmla="*/ 3082 h 4042"/>
              <a:gd name="T116" fmla="*/ 2410 w 4044"/>
              <a:gd name="T117" fmla="*/ 2658 h 4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4" h="4042">
                <a:moveTo>
                  <a:pt x="3388" y="3904"/>
                </a:moveTo>
                <a:lnTo>
                  <a:pt x="3388" y="3904"/>
                </a:lnTo>
                <a:lnTo>
                  <a:pt x="3408" y="3902"/>
                </a:lnTo>
                <a:lnTo>
                  <a:pt x="3426" y="3896"/>
                </a:lnTo>
                <a:lnTo>
                  <a:pt x="3442" y="3886"/>
                </a:lnTo>
                <a:lnTo>
                  <a:pt x="3458" y="3874"/>
                </a:lnTo>
                <a:lnTo>
                  <a:pt x="3470" y="3860"/>
                </a:lnTo>
                <a:lnTo>
                  <a:pt x="3478" y="3842"/>
                </a:lnTo>
                <a:lnTo>
                  <a:pt x="3484" y="3824"/>
                </a:lnTo>
                <a:lnTo>
                  <a:pt x="3486" y="3804"/>
                </a:lnTo>
                <a:lnTo>
                  <a:pt x="3486" y="3386"/>
                </a:lnTo>
                <a:lnTo>
                  <a:pt x="3486" y="3386"/>
                </a:lnTo>
                <a:lnTo>
                  <a:pt x="3484" y="3366"/>
                </a:lnTo>
                <a:lnTo>
                  <a:pt x="3478" y="3346"/>
                </a:lnTo>
                <a:lnTo>
                  <a:pt x="3470" y="3328"/>
                </a:lnTo>
                <a:lnTo>
                  <a:pt x="3456" y="3310"/>
                </a:lnTo>
                <a:lnTo>
                  <a:pt x="3456" y="3310"/>
                </a:lnTo>
                <a:lnTo>
                  <a:pt x="3438" y="3296"/>
                </a:lnTo>
                <a:lnTo>
                  <a:pt x="3420" y="3284"/>
                </a:lnTo>
                <a:lnTo>
                  <a:pt x="3398" y="3278"/>
                </a:lnTo>
                <a:lnTo>
                  <a:pt x="3376" y="3276"/>
                </a:lnTo>
                <a:lnTo>
                  <a:pt x="2958" y="3276"/>
                </a:lnTo>
                <a:lnTo>
                  <a:pt x="2958" y="3276"/>
                </a:lnTo>
                <a:lnTo>
                  <a:pt x="2938" y="3278"/>
                </a:lnTo>
                <a:lnTo>
                  <a:pt x="2920" y="3284"/>
                </a:lnTo>
                <a:lnTo>
                  <a:pt x="2902" y="3292"/>
                </a:lnTo>
                <a:lnTo>
                  <a:pt x="2888" y="3304"/>
                </a:lnTo>
                <a:lnTo>
                  <a:pt x="2876" y="3320"/>
                </a:lnTo>
                <a:lnTo>
                  <a:pt x="2866" y="3336"/>
                </a:lnTo>
                <a:lnTo>
                  <a:pt x="2860" y="3356"/>
                </a:lnTo>
                <a:lnTo>
                  <a:pt x="2858" y="3376"/>
                </a:lnTo>
                <a:lnTo>
                  <a:pt x="2858" y="3376"/>
                </a:lnTo>
                <a:lnTo>
                  <a:pt x="2860" y="3396"/>
                </a:lnTo>
                <a:lnTo>
                  <a:pt x="2866" y="3414"/>
                </a:lnTo>
                <a:lnTo>
                  <a:pt x="2876" y="3430"/>
                </a:lnTo>
                <a:lnTo>
                  <a:pt x="2888" y="3446"/>
                </a:lnTo>
                <a:lnTo>
                  <a:pt x="2902" y="3458"/>
                </a:lnTo>
                <a:lnTo>
                  <a:pt x="2920" y="3466"/>
                </a:lnTo>
                <a:lnTo>
                  <a:pt x="2938" y="3472"/>
                </a:lnTo>
                <a:lnTo>
                  <a:pt x="2958" y="3474"/>
                </a:lnTo>
                <a:lnTo>
                  <a:pt x="3124" y="3474"/>
                </a:lnTo>
                <a:lnTo>
                  <a:pt x="3064" y="3516"/>
                </a:lnTo>
                <a:lnTo>
                  <a:pt x="3064" y="3516"/>
                </a:lnTo>
                <a:lnTo>
                  <a:pt x="3006" y="3556"/>
                </a:lnTo>
                <a:lnTo>
                  <a:pt x="2948" y="3592"/>
                </a:lnTo>
                <a:lnTo>
                  <a:pt x="2888" y="3626"/>
                </a:lnTo>
                <a:lnTo>
                  <a:pt x="2826" y="3656"/>
                </a:lnTo>
                <a:lnTo>
                  <a:pt x="2762" y="3686"/>
                </a:lnTo>
                <a:lnTo>
                  <a:pt x="2698" y="3712"/>
                </a:lnTo>
                <a:lnTo>
                  <a:pt x="2634" y="3738"/>
                </a:lnTo>
                <a:lnTo>
                  <a:pt x="2568" y="3760"/>
                </a:lnTo>
                <a:lnTo>
                  <a:pt x="2502" y="3778"/>
                </a:lnTo>
                <a:lnTo>
                  <a:pt x="2434" y="3796"/>
                </a:lnTo>
                <a:lnTo>
                  <a:pt x="2366" y="3810"/>
                </a:lnTo>
                <a:lnTo>
                  <a:pt x="2298" y="3822"/>
                </a:lnTo>
                <a:lnTo>
                  <a:pt x="2230" y="3832"/>
                </a:lnTo>
                <a:lnTo>
                  <a:pt x="2160" y="3838"/>
                </a:lnTo>
                <a:lnTo>
                  <a:pt x="2092" y="3842"/>
                </a:lnTo>
                <a:lnTo>
                  <a:pt x="2022" y="3844"/>
                </a:lnTo>
                <a:lnTo>
                  <a:pt x="2022" y="3844"/>
                </a:lnTo>
                <a:lnTo>
                  <a:pt x="1930" y="3842"/>
                </a:lnTo>
                <a:lnTo>
                  <a:pt x="1840" y="3836"/>
                </a:lnTo>
                <a:lnTo>
                  <a:pt x="1752" y="3824"/>
                </a:lnTo>
                <a:lnTo>
                  <a:pt x="1664" y="3808"/>
                </a:lnTo>
                <a:lnTo>
                  <a:pt x="1576" y="3790"/>
                </a:lnTo>
                <a:lnTo>
                  <a:pt x="1490" y="3766"/>
                </a:lnTo>
                <a:lnTo>
                  <a:pt x="1406" y="3738"/>
                </a:lnTo>
                <a:lnTo>
                  <a:pt x="1324" y="3706"/>
                </a:lnTo>
                <a:lnTo>
                  <a:pt x="1242" y="3670"/>
                </a:lnTo>
                <a:lnTo>
                  <a:pt x="1164" y="3630"/>
                </a:lnTo>
                <a:lnTo>
                  <a:pt x="1086" y="3586"/>
                </a:lnTo>
                <a:lnTo>
                  <a:pt x="1010" y="3540"/>
                </a:lnTo>
                <a:lnTo>
                  <a:pt x="938" y="3488"/>
                </a:lnTo>
                <a:lnTo>
                  <a:pt x="866" y="3432"/>
                </a:lnTo>
                <a:lnTo>
                  <a:pt x="798" y="3374"/>
                </a:lnTo>
                <a:lnTo>
                  <a:pt x="732" y="3310"/>
                </a:lnTo>
                <a:lnTo>
                  <a:pt x="732" y="3310"/>
                </a:lnTo>
                <a:lnTo>
                  <a:pt x="684" y="3260"/>
                </a:lnTo>
                <a:lnTo>
                  <a:pt x="638" y="3208"/>
                </a:lnTo>
                <a:lnTo>
                  <a:pt x="594" y="3154"/>
                </a:lnTo>
                <a:lnTo>
                  <a:pt x="552" y="3100"/>
                </a:lnTo>
                <a:lnTo>
                  <a:pt x="512" y="3044"/>
                </a:lnTo>
                <a:lnTo>
                  <a:pt x="474" y="2986"/>
                </a:lnTo>
                <a:lnTo>
                  <a:pt x="440" y="2928"/>
                </a:lnTo>
                <a:lnTo>
                  <a:pt x="406" y="2868"/>
                </a:lnTo>
                <a:lnTo>
                  <a:pt x="376" y="2808"/>
                </a:lnTo>
                <a:lnTo>
                  <a:pt x="348" y="2746"/>
                </a:lnTo>
                <a:lnTo>
                  <a:pt x="322" y="2684"/>
                </a:lnTo>
                <a:lnTo>
                  <a:pt x="298" y="2622"/>
                </a:lnTo>
                <a:lnTo>
                  <a:pt x="278" y="2558"/>
                </a:lnTo>
                <a:lnTo>
                  <a:pt x="260" y="2494"/>
                </a:lnTo>
                <a:lnTo>
                  <a:pt x="244" y="2428"/>
                </a:lnTo>
                <a:lnTo>
                  <a:pt x="230" y="2364"/>
                </a:lnTo>
                <a:lnTo>
                  <a:pt x="218" y="2298"/>
                </a:lnTo>
                <a:lnTo>
                  <a:pt x="210" y="2230"/>
                </a:lnTo>
                <a:lnTo>
                  <a:pt x="202" y="2164"/>
                </a:lnTo>
                <a:lnTo>
                  <a:pt x="200" y="2096"/>
                </a:lnTo>
                <a:lnTo>
                  <a:pt x="198" y="2030"/>
                </a:lnTo>
                <a:lnTo>
                  <a:pt x="198" y="1962"/>
                </a:lnTo>
                <a:lnTo>
                  <a:pt x="202" y="1894"/>
                </a:lnTo>
                <a:lnTo>
                  <a:pt x="208" y="1828"/>
                </a:lnTo>
                <a:lnTo>
                  <a:pt x="218" y="1760"/>
                </a:lnTo>
                <a:lnTo>
                  <a:pt x="228" y="1692"/>
                </a:lnTo>
                <a:lnTo>
                  <a:pt x="242" y="1626"/>
                </a:lnTo>
                <a:lnTo>
                  <a:pt x="258" y="1560"/>
                </a:lnTo>
                <a:lnTo>
                  <a:pt x="278" y="1492"/>
                </a:lnTo>
                <a:lnTo>
                  <a:pt x="298" y="1426"/>
                </a:lnTo>
                <a:lnTo>
                  <a:pt x="322" y="1360"/>
                </a:lnTo>
                <a:lnTo>
                  <a:pt x="350" y="1296"/>
                </a:lnTo>
                <a:lnTo>
                  <a:pt x="350" y="1296"/>
                </a:lnTo>
                <a:lnTo>
                  <a:pt x="356" y="1276"/>
                </a:lnTo>
                <a:lnTo>
                  <a:pt x="358" y="1258"/>
                </a:lnTo>
                <a:lnTo>
                  <a:pt x="356" y="1238"/>
                </a:lnTo>
                <a:lnTo>
                  <a:pt x="350" y="1220"/>
                </a:lnTo>
                <a:lnTo>
                  <a:pt x="350" y="1220"/>
                </a:lnTo>
                <a:lnTo>
                  <a:pt x="342" y="1202"/>
                </a:lnTo>
                <a:lnTo>
                  <a:pt x="330" y="1186"/>
                </a:lnTo>
                <a:lnTo>
                  <a:pt x="316" y="1174"/>
                </a:lnTo>
                <a:lnTo>
                  <a:pt x="298" y="1164"/>
                </a:lnTo>
                <a:lnTo>
                  <a:pt x="298" y="1164"/>
                </a:lnTo>
                <a:lnTo>
                  <a:pt x="278" y="1158"/>
                </a:lnTo>
                <a:lnTo>
                  <a:pt x="258" y="1156"/>
                </a:lnTo>
                <a:lnTo>
                  <a:pt x="258" y="1156"/>
                </a:lnTo>
                <a:lnTo>
                  <a:pt x="240" y="1158"/>
                </a:lnTo>
                <a:lnTo>
                  <a:pt x="222" y="1164"/>
                </a:lnTo>
                <a:lnTo>
                  <a:pt x="222" y="1164"/>
                </a:lnTo>
                <a:lnTo>
                  <a:pt x="204" y="1172"/>
                </a:lnTo>
                <a:lnTo>
                  <a:pt x="190" y="1184"/>
                </a:lnTo>
                <a:lnTo>
                  <a:pt x="176" y="1200"/>
                </a:lnTo>
                <a:lnTo>
                  <a:pt x="168" y="1216"/>
                </a:lnTo>
                <a:lnTo>
                  <a:pt x="168" y="1216"/>
                </a:lnTo>
                <a:lnTo>
                  <a:pt x="138" y="1286"/>
                </a:lnTo>
                <a:lnTo>
                  <a:pt x="112" y="1356"/>
                </a:lnTo>
                <a:lnTo>
                  <a:pt x="90" y="1428"/>
                </a:lnTo>
                <a:lnTo>
                  <a:pt x="68" y="1498"/>
                </a:lnTo>
                <a:lnTo>
                  <a:pt x="52" y="1570"/>
                </a:lnTo>
                <a:lnTo>
                  <a:pt x="36" y="1644"/>
                </a:lnTo>
                <a:lnTo>
                  <a:pt x="24" y="1716"/>
                </a:lnTo>
                <a:lnTo>
                  <a:pt x="14" y="1790"/>
                </a:lnTo>
                <a:lnTo>
                  <a:pt x="6" y="1864"/>
                </a:lnTo>
                <a:lnTo>
                  <a:pt x="2" y="1938"/>
                </a:lnTo>
                <a:lnTo>
                  <a:pt x="0" y="2012"/>
                </a:lnTo>
                <a:lnTo>
                  <a:pt x="2" y="2086"/>
                </a:lnTo>
                <a:lnTo>
                  <a:pt x="6" y="2162"/>
                </a:lnTo>
                <a:lnTo>
                  <a:pt x="12" y="2236"/>
                </a:lnTo>
                <a:lnTo>
                  <a:pt x="22" y="2310"/>
                </a:lnTo>
                <a:lnTo>
                  <a:pt x="34" y="2384"/>
                </a:lnTo>
                <a:lnTo>
                  <a:pt x="34" y="2384"/>
                </a:lnTo>
                <a:lnTo>
                  <a:pt x="48" y="2460"/>
                </a:lnTo>
                <a:lnTo>
                  <a:pt x="66" y="2536"/>
                </a:lnTo>
                <a:lnTo>
                  <a:pt x="88" y="2608"/>
                </a:lnTo>
                <a:lnTo>
                  <a:pt x="110" y="2682"/>
                </a:lnTo>
                <a:lnTo>
                  <a:pt x="136" y="2754"/>
                </a:lnTo>
                <a:lnTo>
                  <a:pt x="166" y="2824"/>
                </a:lnTo>
                <a:lnTo>
                  <a:pt x="196" y="2892"/>
                </a:lnTo>
                <a:lnTo>
                  <a:pt x="230" y="2960"/>
                </a:lnTo>
                <a:lnTo>
                  <a:pt x="268" y="3028"/>
                </a:lnTo>
                <a:lnTo>
                  <a:pt x="306" y="3092"/>
                </a:lnTo>
                <a:lnTo>
                  <a:pt x="348" y="3156"/>
                </a:lnTo>
                <a:lnTo>
                  <a:pt x="392" y="3218"/>
                </a:lnTo>
                <a:lnTo>
                  <a:pt x="438" y="3280"/>
                </a:lnTo>
                <a:lnTo>
                  <a:pt x="488" y="3338"/>
                </a:lnTo>
                <a:lnTo>
                  <a:pt x="538" y="3396"/>
                </a:lnTo>
                <a:lnTo>
                  <a:pt x="592" y="3452"/>
                </a:lnTo>
                <a:lnTo>
                  <a:pt x="592" y="3452"/>
                </a:lnTo>
                <a:lnTo>
                  <a:pt x="628" y="3486"/>
                </a:lnTo>
                <a:lnTo>
                  <a:pt x="664" y="3522"/>
                </a:lnTo>
                <a:lnTo>
                  <a:pt x="702" y="3554"/>
                </a:lnTo>
                <a:lnTo>
                  <a:pt x="740" y="3586"/>
                </a:lnTo>
                <a:lnTo>
                  <a:pt x="780" y="3618"/>
                </a:lnTo>
                <a:lnTo>
                  <a:pt x="820" y="3648"/>
                </a:lnTo>
                <a:lnTo>
                  <a:pt x="860" y="3676"/>
                </a:lnTo>
                <a:lnTo>
                  <a:pt x="900" y="3704"/>
                </a:lnTo>
                <a:lnTo>
                  <a:pt x="942" y="3732"/>
                </a:lnTo>
                <a:lnTo>
                  <a:pt x="984" y="3758"/>
                </a:lnTo>
                <a:lnTo>
                  <a:pt x="1026" y="3782"/>
                </a:lnTo>
                <a:lnTo>
                  <a:pt x="1070" y="3806"/>
                </a:lnTo>
                <a:lnTo>
                  <a:pt x="1114" y="3828"/>
                </a:lnTo>
                <a:lnTo>
                  <a:pt x="1158" y="3850"/>
                </a:lnTo>
                <a:lnTo>
                  <a:pt x="1202" y="3870"/>
                </a:lnTo>
                <a:lnTo>
                  <a:pt x="1248" y="3890"/>
                </a:lnTo>
                <a:lnTo>
                  <a:pt x="1292" y="3908"/>
                </a:lnTo>
                <a:lnTo>
                  <a:pt x="1338" y="3926"/>
                </a:lnTo>
                <a:lnTo>
                  <a:pt x="1386" y="3942"/>
                </a:lnTo>
                <a:lnTo>
                  <a:pt x="1432" y="3956"/>
                </a:lnTo>
                <a:lnTo>
                  <a:pt x="1480" y="3970"/>
                </a:lnTo>
                <a:lnTo>
                  <a:pt x="1528" y="3982"/>
                </a:lnTo>
                <a:lnTo>
                  <a:pt x="1576" y="3994"/>
                </a:lnTo>
                <a:lnTo>
                  <a:pt x="1624" y="4004"/>
                </a:lnTo>
                <a:lnTo>
                  <a:pt x="1672" y="4014"/>
                </a:lnTo>
                <a:lnTo>
                  <a:pt x="1722" y="4020"/>
                </a:lnTo>
                <a:lnTo>
                  <a:pt x="1772" y="4028"/>
                </a:lnTo>
                <a:lnTo>
                  <a:pt x="1820" y="4034"/>
                </a:lnTo>
                <a:lnTo>
                  <a:pt x="1870" y="4038"/>
                </a:lnTo>
                <a:lnTo>
                  <a:pt x="1920" y="4040"/>
                </a:lnTo>
                <a:lnTo>
                  <a:pt x="1972" y="4042"/>
                </a:lnTo>
                <a:lnTo>
                  <a:pt x="2022" y="4042"/>
                </a:lnTo>
                <a:lnTo>
                  <a:pt x="2022" y="4042"/>
                </a:lnTo>
                <a:lnTo>
                  <a:pt x="2104" y="4042"/>
                </a:lnTo>
                <a:lnTo>
                  <a:pt x="2188" y="4036"/>
                </a:lnTo>
                <a:lnTo>
                  <a:pt x="2270" y="4028"/>
                </a:lnTo>
                <a:lnTo>
                  <a:pt x="2352" y="4016"/>
                </a:lnTo>
                <a:lnTo>
                  <a:pt x="2432" y="4000"/>
                </a:lnTo>
                <a:lnTo>
                  <a:pt x="2512" y="3982"/>
                </a:lnTo>
                <a:lnTo>
                  <a:pt x="2592" y="3960"/>
                </a:lnTo>
                <a:lnTo>
                  <a:pt x="2670" y="3936"/>
                </a:lnTo>
                <a:lnTo>
                  <a:pt x="2748" y="3908"/>
                </a:lnTo>
                <a:lnTo>
                  <a:pt x="2824" y="3876"/>
                </a:lnTo>
                <a:lnTo>
                  <a:pt x="2900" y="3842"/>
                </a:lnTo>
                <a:lnTo>
                  <a:pt x="2974" y="3806"/>
                </a:lnTo>
                <a:lnTo>
                  <a:pt x="3046" y="3766"/>
                </a:lnTo>
                <a:lnTo>
                  <a:pt x="3116" y="3722"/>
                </a:lnTo>
                <a:lnTo>
                  <a:pt x="3184" y="3676"/>
                </a:lnTo>
                <a:lnTo>
                  <a:pt x="3250" y="3628"/>
                </a:lnTo>
                <a:lnTo>
                  <a:pt x="3288" y="3600"/>
                </a:lnTo>
                <a:lnTo>
                  <a:pt x="3288" y="3804"/>
                </a:lnTo>
                <a:lnTo>
                  <a:pt x="3288" y="3804"/>
                </a:lnTo>
                <a:lnTo>
                  <a:pt x="3290" y="3824"/>
                </a:lnTo>
                <a:lnTo>
                  <a:pt x="3296" y="3842"/>
                </a:lnTo>
                <a:lnTo>
                  <a:pt x="3304" y="3860"/>
                </a:lnTo>
                <a:lnTo>
                  <a:pt x="3316" y="3874"/>
                </a:lnTo>
                <a:lnTo>
                  <a:pt x="3332" y="3886"/>
                </a:lnTo>
                <a:lnTo>
                  <a:pt x="3348" y="3896"/>
                </a:lnTo>
                <a:lnTo>
                  <a:pt x="3368" y="3902"/>
                </a:lnTo>
                <a:lnTo>
                  <a:pt x="3388" y="3904"/>
                </a:lnTo>
                <a:lnTo>
                  <a:pt x="3388" y="3904"/>
                </a:lnTo>
                <a:close/>
                <a:moveTo>
                  <a:pt x="4010" y="1658"/>
                </a:moveTo>
                <a:lnTo>
                  <a:pt x="4010" y="1658"/>
                </a:lnTo>
                <a:lnTo>
                  <a:pt x="3994" y="1584"/>
                </a:lnTo>
                <a:lnTo>
                  <a:pt x="3978" y="1508"/>
                </a:lnTo>
                <a:lnTo>
                  <a:pt x="3956" y="1434"/>
                </a:lnTo>
                <a:lnTo>
                  <a:pt x="3932" y="1362"/>
                </a:lnTo>
                <a:lnTo>
                  <a:pt x="3906" y="1290"/>
                </a:lnTo>
                <a:lnTo>
                  <a:pt x="3878" y="1220"/>
                </a:lnTo>
                <a:lnTo>
                  <a:pt x="3846" y="1150"/>
                </a:lnTo>
                <a:lnTo>
                  <a:pt x="3812" y="1082"/>
                </a:lnTo>
                <a:lnTo>
                  <a:pt x="3776" y="1016"/>
                </a:lnTo>
                <a:lnTo>
                  <a:pt x="3738" y="950"/>
                </a:lnTo>
                <a:lnTo>
                  <a:pt x="3696" y="888"/>
                </a:lnTo>
                <a:lnTo>
                  <a:pt x="3652" y="824"/>
                </a:lnTo>
                <a:lnTo>
                  <a:pt x="3606" y="764"/>
                </a:lnTo>
                <a:lnTo>
                  <a:pt x="3556" y="706"/>
                </a:lnTo>
                <a:lnTo>
                  <a:pt x="3506" y="648"/>
                </a:lnTo>
                <a:lnTo>
                  <a:pt x="3452" y="592"/>
                </a:lnTo>
                <a:lnTo>
                  <a:pt x="3452" y="592"/>
                </a:lnTo>
                <a:lnTo>
                  <a:pt x="3416" y="556"/>
                </a:lnTo>
                <a:lnTo>
                  <a:pt x="3378" y="522"/>
                </a:lnTo>
                <a:lnTo>
                  <a:pt x="3342" y="490"/>
                </a:lnTo>
                <a:lnTo>
                  <a:pt x="3302" y="458"/>
                </a:lnTo>
                <a:lnTo>
                  <a:pt x="3264" y="426"/>
                </a:lnTo>
                <a:lnTo>
                  <a:pt x="3224" y="396"/>
                </a:lnTo>
                <a:lnTo>
                  <a:pt x="3184" y="366"/>
                </a:lnTo>
                <a:lnTo>
                  <a:pt x="3144" y="338"/>
                </a:lnTo>
                <a:lnTo>
                  <a:pt x="3102" y="312"/>
                </a:lnTo>
                <a:lnTo>
                  <a:pt x="3060" y="286"/>
                </a:lnTo>
                <a:lnTo>
                  <a:pt x="3018" y="262"/>
                </a:lnTo>
                <a:lnTo>
                  <a:pt x="2974" y="238"/>
                </a:lnTo>
                <a:lnTo>
                  <a:pt x="2930" y="214"/>
                </a:lnTo>
                <a:lnTo>
                  <a:pt x="2886" y="194"/>
                </a:lnTo>
                <a:lnTo>
                  <a:pt x="2842" y="172"/>
                </a:lnTo>
                <a:lnTo>
                  <a:pt x="2796" y="154"/>
                </a:lnTo>
                <a:lnTo>
                  <a:pt x="2750" y="136"/>
                </a:lnTo>
                <a:lnTo>
                  <a:pt x="2704" y="118"/>
                </a:lnTo>
                <a:lnTo>
                  <a:pt x="2658" y="102"/>
                </a:lnTo>
                <a:lnTo>
                  <a:pt x="2612" y="88"/>
                </a:lnTo>
                <a:lnTo>
                  <a:pt x="2564" y="74"/>
                </a:lnTo>
                <a:lnTo>
                  <a:pt x="2516" y="62"/>
                </a:lnTo>
                <a:lnTo>
                  <a:pt x="2468" y="50"/>
                </a:lnTo>
                <a:lnTo>
                  <a:pt x="2420" y="40"/>
                </a:lnTo>
                <a:lnTo>
                  <a:pt x="2370" y="30"/>
                </a:lnTo>
                <a:lnTo>
                  <a:pt x="2322" y="22"/>
                </a:lnTo>
                <a:lnTo>
                  <a:pt x="2272" y="16"/>
                </a:lnTo>
                <a:lnTo>
                  <a:pt x="2222" y="10"/>
                </a:lnTo>
                <a:lnTo>
                  <a:pt x="2172" y="6"/>
                </a:lnTo>
                <a:lnTo>
                  <a:pt x="2122" y="4"/>
                </a:lnTo>
                <a:lnTo>
                  <a:pt x="2072" y="2"/>
                </a:lnTo>
                <a:lnTo>
                  <a:pt x="2022" y="0"/>
                </a:lnTo>
                <a:lnTo>
                  <a:pt x="2022" y="0"/>
                </a:lnTo>
                <a:lnTo>
                  <a:pt x="1938" y="2"/>
                </a:lnTo>
                <a:lnTo>
                  <a:pt x="1854" y="8"/>
                </a:lnTo>
                <a:lnTo>
                  <a:pt x="1772" y="16"/>
                </a:lnTo>
                <a:lnTo>
                  <a:pt x="1690" y="28"/>
                </a:lnTo>
                <a:lnTo>
                  <a:pt x="1608" y="42"/>
                </a:lnTo>
                <a:lnTo>
                  <a:pt x="1528" y="60"/>
                </a:lnTo>
                <a:lnTo>
                  <a:pt x="1450" y="82"/>
                </a:lnTo>
                <a:lnTo>
                  <a:pt x="1370" y="106"/>
                </a:lnTo>
                <a:lnTo>
                  <a:pt x="1294" y="134"/>
                </a:lnTo>
                <a:lnTo>
                  <a:pt x="1218" y="166"/>
                </a:lnTo>
                <a:lnTo>
                  <a:pt x="1144" y="200"/>
                </a:lnTo>
                <a:lnTo>
                  <a:pt x="1070" y="236"/>
                </a:lnTo>
                <a:lnTo>
                  <a:pt x="1000" y="276"/>
                </a:lnTo>
                <a:lnTo>
                  <a:pt x="928" y="320"/>
                </a:lnTo>
                <a:lnTo>
                  <a:pt x="860" y="366"/>
                </a:lnTo>
                <a:lnTo>
                  <a:pt x="794" y="416"/>
                </a:lnTo>
                <a:lnTo>
                  <a:pt x="756" y="444"/>
                </a:lnTo>
                <a:lnTo>
                  <a:pt x="756" y="240"/>
                </a:lnTo>
                <a:lnTo>
                  <a:pt x="756" y="240"/>
                </a:lnTo>
                <a:lnTo>
                  <a:pt x="754" y="220"/>
                </a:lnTo>
                <a:lnTo>
                  <a:pt x="748" y="200"/>
                </a:lnTo>
                <a:lnTo>
                  <a:pt x="738" y="184"/>
                </a:lnTo>
                <a:lnTo>
                  <a:pt x="726" y="170"/>
                </a:lnTo>
                <a:lnTo>
                  <a:pt x="712" y="156"/>
                </a:lnTo>
                <a:lnTo>
                  <a:pt x="696" y="148"/>
                </a:lnTo>
                <a:lnTo>
                  <a:pt x="676" y="142"/>
                </a:lnTo>
                <a:lnTo>
                  <a:pt x="656" y="140"/>
                </a:lnTo>
                <a:lnTo>
                  <a:pt x="656" y="140"/>
                </a:lnTo>
                <a:lnTo>
                  <a:pt x="636" y="142"/>
                </a:lnTo>
                <a:lnTo>
                  <a:pt x="618" y="148"/>
                </a:lnTo>
                <a:lnTo>
                  <a:pt x="600" y="156"/>
                </a:lnTo>
                <a:lnTo>
                  <a:pt x="586" y="170"/>
                </a:lnTo>
                <a:lnTo>
                  <a:pt x="574" y="184"/>
                </a:lnTo>
                <a:lnTo>
                  <a:pt x="564" y="200"/>
                </a:lnTo>
                <a:lnTo>
                  <a:pt x="558" y="220"/>
                </a:lnTo>
                <a:lnTo>
                  <a:pt x="556" y="240"/>
                </a:lnTo>
                <a:lnTo>
                  <a:pt x="556" y="658"/>
                </a:lnTo>
                <a:lnTo>
                  <a:pt x="556" y="658"/>
                </a:lnTo>
                <a:lnTo>
                  <a:pt x="558" y="678"/>
                </a:lnTo>
                <a:lnTo>
                  <a:pt x="564" y="698"/>
                </a:lnTo>
                <a:lnTo>
                  <a:pt x="574" y="716"/>
                </a:lnTo>
                <a:lnTo>
                  <a:pt x="588" y="734"/>
                </a:lnTo>
                <a:lnTo>
                  <a:pt x="594" y="740"/>
                </a:lnTo>
                <a:lnTo>
                  <a:pt x="594" y="740"/>
                </a:lnTo>
                <a:lnTo>
                  <a:pt x="610" y="752"/>
                </a:lnTo>
                <a:lnTo>
                  <a:pt x="628" y="762"/>
                </a:lnTo>
                <a:lnTo>
                  <a:pt x="648" y="766"/>
                </a:lnTo>
                <a:lnTo>
                  <a:pt x="668" y="768"/>
                </a:lnTo>
                <a:lnTo>
                  <a:pt x="1086" y="768"/>
                </a:lnTo>
                <a:lnTo>
                  <a:pt x="1086" y="768"/>
                </a:lnTo>
                <a:lnTo>
                  <a:pt x="1106" y="766"/>
                </a:lnTo>
                <a:lnTo>
                  <a:pt x="1124" y="760"/>
                </a:lnTo>
                <a:lnTo>
                  <a:pt x="1142" y="752"/>
                </a:lnTo>
                <a:lnTo>
                  <a:pt x="1156" y="738"/>
                </a:lnTo>
                <a:lnTo>
                  <a:pt x="1168" y="724"/>
                </a:lnTo>
                <a:lnTo>
                  <a:pt x="1178" y="708"/>
                </a:lnTo>
                <a:lnTo>
                  <a:pt x="1182" y="688"/>
                </a:lnTo>
                <a:lnTo>
                  <a:pt x="1184" y="668"/>
                </a:lnTo>
                <a:lnTo>
                  <a:pt x="1184" y="668"/>
                </a:lnTo>
                <a:lnTo>
                  <a:pt x="1182" y="648"/>
                </a:lnTo>
                <a:lnTo>
                  <a:pt x="1178" y="630"/>
                </a:lnTo>
                <a:lnTo>
                  <a:pt x="1168" y="612"/>
                </a:lnTo>
                <a:lnTo>
                  <a:pt x="1156" y="598"/>
                </a:lnTo>
                <a:lnTo>
                  <a:pt x="1142" y="586"/>
                </a:lnTo>
                <a:lnTo>
                  <a:pt x="1124" y="576"/>
                </a:lnTo>
                <a:lnTo>
                  <a:pt x="1106" y="570"/>
                </a:lnTo>
                <a:lnTo>
                  <a:pt x="1086" y="568"/>
                </a:lnTo>
                <a:lnTo>
                  <a:pt x="920" y="568"/>
                </a:lnTo>
                <a:lnTo>
                  <a:pt x="978" y="526"/>
                </a:lnTo>
                <a:lnTo>
                  <a:pt x="978" y="526"/>
                </a:lnTo>
                <a:lnTo>
                  <a:pt x="1036" y="488"/>
                </a:lnTo>
                <a:lnTo>
                  <a:pt x="1096" y="452"/>
                </a:lnTo>
                <a:lnTo>
                  <a:pt x="1156" y="418"/>
                </a:lnTo>
                <a:lnTo>
                  <a:pt x="1218" y="386"/>
                </a:lnTo>
                <a:lnTo>
                  <a:pt x="1280" y="356"/>
                </a:lnTo>
                <a:lnTo>
                  <a:pt x="1344" y="330"/>
                </a:lnTo>
                <a:lnTo>
                  <a:pt x="1408" y="306"/>
                </a:lnTo>
                <a:lnTo>
                  <a:pt x="1474" y="284"/>
                </a:lnTo>
                <a:lnTo>
                  <a:pt x="1540" y="264"/>
                </a:lnTo>
                <a:lnTo>
                  <a:pt x="1606" y="246"/>
                </a:lnTo>
                <a:lnTo>
                  <a:pt x="1674" y="232"/>
                </a:lnTo>
                <a:lnTo>
                  <a:pt x="1742" y="220"/>
                </a:lnTo>
                <a:lnTo>
                  <a:pt x="1812" y="212"/>
                </a:lnTo>
                <a:lnTo>
                  <a:pt x="1882" y="206"/>
                </a:lnTo>
                <a:lnTo>
                  <a:pt x="1952" y="202"/>
                </a:lnTo>
                <a:lnTo>
                  <a:pt x="2022" y="200"/>
                </a:lnTo>
                <a:lnTo>
                  <a:pt x="2022" y="200"/>
                </a:lnTo>
                <a:lnTo>
                  <a:pt x="2112" y="202"/>
                </a:lnTo>
                <a:lnTo>
                  <a:pt x="2204" y="208"/>
                </a:lnTo>
                <a:lnTo>
                  <a:pt x="2292" y="220"/>
                </a:lnTo>
                <a:lnTo>
                  <a:pt x="2380" y="234"/>
                </a:lnTo>
                <a:lnTo>
                  <a:pt x="2468" y="254"/>
                </a:lnTo>
                <a:lnTo>
                  <a:pt x="2554" y="278"/>
                </a:lnTo>
                <a:lnTo>
                  <a:pt x="2638" y="306"/>
                </a:lnTo>
                <a:lnTo>
                  <a:pt x="2720" y="338"/>
                </a:lnTo>
                <a:lnTo>
                  <a:pt x="2802" y="374"/>
                </a:lnTo>
                <a:lnTo>
                  <a:pt x="2880" y="414"/>
                </a:lnTo>
                <a:lnTo>
                  <a:pt x="2958" y="456"/>
                </a:lnTo>
                <a:lnTo>
                  <a:pt x="3032" y="504"/>
                </a:lnTo>
                <a:lnTo>
                  <a:pt x="3106" y="556"/>
                </a:lnTo>
                <a:lnTo>
                  <a:pt x="3176" y="612"/>
                </a:lnTo>
                <a:lnTo>
                  <a:pt x="3244" y="670"/>
                </a:lnTo>
                <a:lnTo>
                  <a:pt x="3310" y="732"/>
                </a:lnTo>
                <a:lnTo>
                  <a:pt x="3310" y="732"/>
                </a:lnTo>
                <a:lnTo>
                  <a:pt x="3360" y="784"/>
                </a:lnTo>
                <a:lnTo>
                  <a:pt x="3406" y="836"/>
                </a:lnTo>
                <a:lnTo>
                  <a:pt x="3450" y="890"/>
                </a:lnTo>
                <a:lnTo>
                  <a:pt x="3492" y="944"/>
                </a:lnTo>
                <a:lnTo>
                  <a:pt x="3532" y="1000"/>
                </a:lnTo>
                <a:lnTo>
                  <a:pt x="3570" y="1058"/>
                </a:lnTo>
                <a:lnTo>
                  <a:pt x="3604" y="1116"/>
                </a:lnTo>
                <a:lnTo>
                  <a:pt x="3638" y="1174"/>
                </a:lnTo>
                <a:lnTo>
                  <a:pt x="3668" y="1236"/>
                </a:lnTo>
                <a:lnTo>
                  <a:pt x="3696" y="1296"/>
                </a:lnTo>
                <a:lnTo>
                  <a:pt x="3722" y="1358"/>
                </a:lnTo>
                <a:lnTo>
                  <a:pt x="3744" y="1422"/>
                </a:lnTo>
                <a:lnTo>
                  <a:pt x="3766" y="1486"/>
                </a:lnTo>
                <a:lnTo>
                  <a:pt x="3784" y="1550"/>
                </a:lnTo>
                <a:lnTo>
                  <a:pt x="3800" y="1616"/>
                </a:lnTo>
                <a:lnTo>
                  <a:pt x="3814" y="1680"/>
                </a:lnTo>
                <a:lnTo>
                  <a:pt x="3826" y="1746"/>
                </a:lnTo>
                <a:lnTo>
                  <a:pt x="3834" y="1812"/>
                </a:lnTo>
                <a:lnTo>
                  <a:pt x="3840" y="1880"/>
                </a:lnTo>
                <a:lnTo>
                  <a:pt x="3844" y="1946"/>
                </a:lnTo>
                <a:lnTo>
                  <a:pt x="3846" y="2014"/>
                </a:lnTo>
                <a:lnTo>
                  <a:pt x="3844" y="2082"/>
                </a:lnTo>
                <a:lnTo>
                  <a:pt x="3842" y="2148"/>
                </a:lnTo>
                <a:lnTo>
                  <a:pt x="3836" y="2216"/>
                </a:lnTo>
                <a:lnTo>
                  <a:pt x="3826" y="2284"/>
                </a:lnTo>
                <a:lnTo>
                  <a:pt x="3816" y="2350"/>
                </a:lnTo>
                <a:lnTo>
                  <a:pt x="3802" y="2418"/>
                </a:lnTo>
                <a:lnTo>
                  <a:pt x="3786" y="2484"/>
                </a:lnTo>
                <a:lnTo>
                  <a:pt x="3766" y="2552"/>
                </a:lnTo>
                <a:lnTo>
                  <a:pt x="3744" y="2618"/>
                </a:lnTo>
                <a:lnTo>
                  <a:pt x="3720" y="2682"/>
                </a:lnTo>
                <a:lnTo>
                  <a:pt x="3694" y="2748"/>
                </a:lnTo>
                <a:lnTo>
                  <a:pt x="3694" y="2748"/>
                </a:lnTo>
                <a:lnTo>
                  <a:pt x="3688" y="2766"/>
                </a:lnTo>
                <a:lnTo>
                  <a:pt x="3686" y="2786"/>
                </a:lnTo>
                <a:lnTo>
                  <a:pt x="3688" y="2806"/>
                </a:lnTo>
                <a:lnTo>
                  <a:pt x="3692" y="2824"/>
                </a:lnTo>
                <a:lnTo>
                  <a:pt x="3692" y="2824"/>
                </a:lnTo>
                <a:lnTo>
                  <a:pt x="3702" y="2842"/>
                </a:lnTo>
                <a:lnTo>
                  <a:pt x="3714" y="2856"/>
                </a:lnTo>
                <a:lnTo>
                  <a:pt x="3728" y="2870"/>
                </a:lnTo>
                <a:lnTo>
                  <a:pt x="3746" y="2880"/>
                </a:lnTo>
                <a:lnTo>
                  <a:pt x="3746" y="2880"/>
                </a:lnTo>
                <a:lnTo>
                  <a:pt x="3764" y="2884"/>
                </a:lnTo>
                <a:lnTo>
                  <a:pt x="3784" y="2886"/>
                </a:lnTo>
                <a:lnTo>
                  <a:pt x="3804" y="2884"/>
                </a:lnTo>
                <a:lnTo>
                  <a:pt x="3822" y="2880"/>
                </a:lnTo>
                <a:lnTo>
                  <a:pt x="3838" y="2870"/>
                </a:lnTo>
                <a:lnTo>
                  <a:pt x="3854" y="2858"/>
                </a:lnTo>
                <a:lnTo>
                  <a:pt x="3866" y="2844"/>
                </a:lnTo>
                <a:lnTo>
                  <a:pt x="3876" y="2828"/>
                </a:lnTo>
                <a:lnTo>
                  <a:pt x="3876" y="2828"/>
                </a:lnTo>
                <a:lnTo>
                  <a:pt x="3906" y="2758"/>
                </a:lnTo>
                <a:lnTo>
                  <a:pt x="3930" y="2688"/>
                </a:lnTo>
                <a:lnTo>
                  <a:pt x="3954" y="2616"/>
                </a:lnTo>
                <a:lnTo>
                  <a:pt x="3974" y="2546"/>
                </a:lnTo>
                <a:lnTo>
                  <a:pt x="3992" y="2472"/>
                </a:lnTo>
                <a:lnTo>
                  <a:pt x="4008" y="2400"/>
                </a:lnTo>
                <a:lnTo>
                  <a:pt x="4020" y="2328"/>
                </a:lnTo>
                <a:lnTo>
                  <a:pt x="4030" y="2254"/>
                </a:lnTo>
                <a:lnTo>
                  <a:pt x="4038" y="2180"/>
                </a:lnTo>
                <a:lnTo>
                  <a:pt x="4042" y="2106"/>
                </a:lnTo>
                <a:lnTo>
                  <a:pt x="4044" y="2032"/>
                </a:lnTo>
                <a:lnTo>
                  <a:pt x="4042" y="1956"/>
                </a:lnTo>
                <a:lnTo>
                  <a:pt x="4038" y="1882"/>
                </a:lnTo>
                <a:lnTo>
                  <a:pt x="4032" y="1808"/>
                </a:lnTo>
                <a:lnTo>
                  <a:pt x="4022" y="1734"/>
                </a:lnTo>
                <a:lnTo>
                  <a:pt x="4010" y="1658"/>
                </a:lnTo>
                <a:lnTo>
                  <a:pt x="4010" y="1658"/>
                </a:lnTo>
                <a:close/>
                <a:moveTo>
                  <a:pt x="2520" y="2348"/>
                </a:moveTo>
                <a:lnTo>
                  <a:pt x="2520" y="2348"/>
                </a:lnTo>
                <a:lnTo>
                  <a:pt x="2518" y="2320"/>
                </a:lnTo>
                <a:lnTo>
                  <a:pt x="2516" y="2292"/>
                </a:lnTo>
                <a:lnTo>
                  <a:pt x="2512" y="2264"/>
                </a:lnTo>
                <a:lnTo>
                  <a:pt x="2506" y="2236"/>
                </a:lnTo>
                <a:lnTo>
                  <a:pt x="2498" y="2210"/>
                </a:lnTo>
                <a:lnTo>
                  <a:pt x="2488" y="2184"/>
                </a:lnTo>
                <a:lnTo>
                  <a:pt x="2478" y="2160"/>
                </a:lnTo>
                <a:lnTo>
                  <a:pt x="2466" y="2136"/>
                </a:lnTo>
                <a:lnTo>
                  <a:pt x="2450" y="2112"/>
                </a:lnTo>
                <a:lnTo>
                  <a:pt x="2434" y="2090"/>
                </a:lnTo>
                <a:lnTo>
                  <a:pt x="2418" y="2068"/>
                </a:lnTo>
                <a:lnTo>
                  <a:pt x="2398" y="2046"/>
                </a:lnTo>
                <a:lnTo>
                  <a:pt x="2376" y="2026"/>
                </a:lnTo>
                <a:lnTo>
                  <a:pt x="2354" y="2006"/>
                </a:lnTo>
                <a:lnTo>
                  <a:pt x="2330" y="1988"/>
                </a:lnTo>
                <a:lnTo>
                  <a:pt x="2304" y="1970"/>
                </a:lnTo>
                <a:lnTo>
                  <a:pt x="2304" y="1970"/>
                </a:lnTo>
                <a:lnTo>
                  <a:pt x="2276" y="1952"/>
                </a:lnTo>
                <a:lnTo>
                  <a:pt x="2248" y="1936"/>
                </a:lnTo>
                <a:lnTo>
                  <a:pt x="2188" y="1906"/>
                </a:lnTo>
                <a:lnTo>
                  <a:pt x="2124" y="1876"/>
                </a:lnTo>
                <a:lnTo>
                  <a:pt x="2060" y="1850"/>
                </a:lnTo>
                <a:lnTo>
                  <a:pt x="2060" y="1850"/>
                </a:lnTo>
                <a:lnTo>
                  <a:pt x="1996" y="1822"/>
                </a:lnTo>
                <a:lnTo>
                  <a:pt x="1936" y="1794"/>
                </a:lnTo>
                <a:lnTo>
                  <a:pt x="1878" y="1764"/>
                </a:lnTo>
                <a:lnTo>
                  <a:pt x="1852" y="1748"/>
                </a:lnTo>
                <a:lnTo>
                  <a:pt x="1828" y="1732"/>
                </a:lnTo>
                <a:lnTo>
                  <a:pt x="1806" y="1716"/>
                </a:lnTo>
                <a:lnTo>
                  <a:pt x="1786" y="1696"/>
                </a:lnTo>
                <a:lnTo>
                  <a:pt x="1768" y="1678"/>
                </a:lnTo>
                <a:lnTo>
                  <a:pt x="1752" y="1656"/>
                </a:lnTo>
                <a:lnTo>
                  <a:pt x="1740" y="1634"/>
                </a:lnTo>
                <a:lnTo>
                  <a:pt x="1732" y="1612"/>
                </a:lnTo>
                <a:lnTo>
                  <a:pt x="1726" y="1586"/>
                </a:lnTo>
                <a:lnTo>
                  <a:pt x="1724" y="1558"/>
                </a:lnTo>
                <a:lnTo>
                  <a:pt x="1724" y="1558"/>
                </a:lnTo>
                <a:lnTo>
                  <a:pt x="1726" y="1530"/>
                </a:lnTo>
                <a:lnTo>
                  <a:pt x="1732" y="1504"/>
                </a:lnTo>
                <a:lnTo>
                  <a:pt x="1738" y="1480"/>
                </a:lnTo>
                <a:lnTo>
                  <a:pt x="1750" y="1458"/>
                </a:lnTo>
                <a:lnTo>
                  <a:pt x="1762" y="1436"/>
                </a:lnTo>
                <a:lnTo>
                  <a:pt x="1778" y="1418"/>
                </a:lnTo>
                <a:lnTo>
                  <a:pt x="1796" y="1400"/>
                </a:lnTo>
                <a:lnTo>
                  <a:pt x="1814" y="1384"/>
                </a:lnTo>
                <a:lnTo>
                  <a:pt x="1836" y="1370"/>
                </a:lnTo>
                <a:lnTo>
                  <a:pt x="1858" y="1358"/>
                </a:lnTo>
                <a:lnTo>
                  <a:pt x="1882" y="1348"/>
                </a:lnTo>
                <a:lnTo>
                  <a:pt x="1906" y="1340"/>
                </a:lnTo>
                <a:lnTo>
                  <a:pt x="1932" y="1334"/>
                </a:lnTo>
                <a:lnTo>
                  <a:pt x="1958" y="1328"/>
                </a:lnTo>
                <a:lnTo>
                  <a:pt x="1984" y="1326"/>
                </a:lnTo>
                <a:lnTo>
                  <a:pt x="2012" y="1324"/>
                </a:lnTo>
                <a:lnTo>
                  <a:pt x="2012" y="1324"/>
                </a:lnTo>
                <a:lnTo>
                  <a:pt x="2052" y="1326"/>
                </a:lnTo>
                <a:lnTo>
                  <a:pt x="2090" y="1332"/>
                </a:lnTo>
                <a:lnTo>
                  <a:pt x="2130" y="1340"/>
                </a:lnTo>
                <a:lnTo>
                  <a:pt x="2168" y="1354"/>
                </a:lnTo>
                <a:lnTo>
                  <a:pt x="2206" y="1370"/>
                </a:lnTo>
                <a:lnTo>
                  <a:pt x="2242" y="1388"/>
                </a:lnTo>
                <a:lnTo>
                  <a:pt x="2278" y="1412"/>
                </a:lnTo>
                <a:lnTo>
                  <a:pt x="2312" y="1438"/>
                </a:lnTo>
                <a:lnTo>
                  <a:pt x="2444" y="1274"/>
                </a:lnTo>
                <a:lnTo>
                  <a:pt x="2444" y="1274"/>
                </a:lnTo>
                <a:lnTo>
                  <a:pt x="2406" y="1244"/>
                </a:lnTo>
                <a:lnTo>
                  <a:pt x="2368" y="1218"/>
                </a:lnTo>
                <a:lnTo>
                  <a:pt x="2328" y="1196"/>
                </a:lnTo>
                <a:lnTo>
                  <a:pt x="2288" y="1174"/>
                </a:lnTo>
                <a:lnTo>
                  <a:pt x="2246" y="1156"/>
                </a:lnTo>
                <a:lnTo>
                  <a:pt x="2204" y="1142"/>
                </a:lnTo>
                <a:lnTo>
                  <a:pt x="2160" y="1130"/>
                </a:lnTo>
                <a:lnTo>
                  <a:pt x="2116" y="1122"/>
                </a:lnTo>
                <a:lnTo>
                  <a:pt x="2110" y="1120"/>
                </a:lnTo>
                <a:lnTo>
                  <a:pt x="2110" y="858"/>
                </a:lnTo>
                <a:lnTo>
                  <a:pt x="1896" y="858"/>
                </a:lnTo>
                <a:lnTo>
                  <a:pt x="1896" y="1122"/>
                </a:lnTo>
                <a:lnTo>
                  <a:pt x="1890" y="1124"/>
                </a:lnTo>
                <a:lnTo>
                  <a:pt x="1890" y="1124"/>
                </a:lnTo>
                <a:lnTo>
                  <a:pt x="1848" y="1132"/>
                </a:lnTo>
                <a:lnTo>
                  <a:pt x="1808" y="1146"/>
                </a:lnTo>
                <a:lnTo>
                  <a:pt x="1768" y="1160"/>
                </a:lnTo>
                <a:lnTo>
                  <a:pt x="1732" y="1178"/>
                </a:lnTo>
                <a:lnTo>
                  <a:pt x="1698" y="1200"/>
                </a:lnTo>
                <a:lnTo>
                  <a:pt x="1666" y="1222"/>
                </a:lnTo>
                <a:lnTo>
                  <a:pt x="1636" y="1248"/>
                </a:lnTo>
                <a:lnTo>
                  <a:pt x="1608" y="1274"/>
                </a:lnTo>
                <a:lnTo>
                  <a:pt x="1584" y="1304"/>
                </a:lnTo>
                <a:lnTo>
                  <a:pt x="1562" y="1336"/>
                </a:lnTo>
                <a:lnTo>
                  <a:pt x="1544" y="1368"/>
                </a:lnTo>
                <a:lnTo>
                  <a:pt x="1528" y="1402"/>
                </a:lnTo>
                <a:lnTo>
                  <a:pt x="1516" y="1438"/>
                </a:lnTo>
                <a:lnTo>
                  <a:pt x="1506" y="1474"/>
                </a:lnTo>
                <a:lnTo>
                  <a:pt x="1502" y="1512"/>
                </a:lnTo>
                <a:lnTo>
                  <a:pt x="1500" y="1552"/>
                </a:lnTo>
                <a:lnTo>
                  <a:pt x="1500" y="1552"/>
                </a:lnTo>
                <a:lnTo>
                  <a:pt x="1500" y="1580"/>
                </a:lnTo>
                <a:lnTo>
                  <a:pt x="1502" y="1606"/>
                </a:lnTo>
                <a:lnTo>
                  <a:pt x="1506" y="1634"/>
                </a:lnTo>
                <a:lnTo>
                  <a:pt x="1512" y="1660"/>
                </a:lnTo>
                <a:lnTo>
                  <a:pt x="1520" y="1684"/>
                </a:lnTo>
                <a:lnTo>
                  <a:pt x="1528" y="1708"/>
                </a:lnTo>
                <a:lnTo>
                  <a:pt x="1540" y="1732"/>
                </a:lnTo>
                <a:lnTo>
                  <a:pt x="1552" y="1756"/>
                </a:lnTo>
                <a:lnTo>
                  <a:pt x="1566" y="1778"/>
                </a:lnTo>
                <a:lnTo>
                  <a:pt x="1582" y="1800"/>
                </a:lnTo>
                <a:lnTo>
                  <a:pt x="1598" y="1820"/>
                </a:lnTo>
                <a:lnTo>
                  <a:pt x="1618" y="1840"/>
                </a:lnTo>
                <a:lnTo>
                  <a:pt x="1638" y="1860"/>
                </a:lnTo>
                <a:lnTo>
                  <a:pt x="1660" y="1880"/>
                </a:lnTo>
                <a:lnTo>
                  <a:pt x="1684" y="1898"/>
                </a:lnTo>
                <a:lnTo>
                  <a:pt x="1710" y="1916"/>
                </a:lnTo>
                <a:lnTo>
                  <a:pt x="1710" y="1916"/>
                </a:lnTo>
                <a:lnTo>
                  <a:pt x="1736" y="1932"/>
                </a:lnTo>
                <a:lnTo>
                  <a:pt x="1764" y="1948"/>
                </a:lnTo>
                <a:lnTo>
                  <a:pt x="1824" y="1978"/>
                </a:lnTo>
                <a:lnTo>
                  <a:pt x="1884" y="2004"/>
                </a:lnTo>
                <a:lnTo>
                  <a:pt x="1944" y="2030"/>
                </a:lnTo>
                <a:lnTo>
                  <a:pt x="1944" y="2030"/>
                </a:lnTo>
                <a:lnTo>
                  <a:pt x="2010" y="2058"/>
                </a:lnTo>
                <a:lnTo>
                  <a:pt x="2074" y="2086"/>
                </a:lnTo>
                <a:lnTo>
                  <a:pt x="2106" y="2102"/>
                </a:lnTo>
                <a:lnTo>
                  <a:pt x="2134" y="2118"/>
                </a:lnTo>
                <a:lnTo>
                  <a:pt x="2162" y="2134"/>
                </a:lnTo>
                <a:lnTo>
                  <a:pt x="2186" y="2152"/>
                </a:lnTo>
                <a:lnTo>
                  <a:pt x="2210" y="2172"/>
                </a:lnTo>
                <a:lnTo>
                  <a:pt x="2230" y="2192"/>
                </a:lnTo>
                <a:lnTo>
                  <a:pt x="2248" y="2214"/>
                </a:lnTo>
                <a:lnTo>
                  <a:pt x="2264" y="2238"/>
                </a:lnTo>
                <a:lnTo>
                  <a:pt x="2276" y="2264"/>
                </a:lnTo>
                <a:lnTo>
                  <a:pt x="2286" y="2292"/>
                </a:lnTo>
                <a:lnTo>
                  <a:pt x="2292" y="2322"/>
                </a:lnTo>
                <a:lnTo>
                  <a:pt x="2294" y="2356"/>
                </a:lnTo>
                <a:lnTo>
                  <a:pt x="2294" y="2356"/>
                </a:lnTo>
                <a:lnTo>
                  <a:pt x="2292" y="2384"/>
                </a:lnTo>
                <a:lnTo>
                  <a:pt x="2288" y="2410"/>
                </a:lnTo>
                <a:lnTo>
                  <a:pt x="2280" y="2434"/>
                </a:lnTo>
                <a:lnTo>
                  <a:pt x="2270" y="2460"/>
                </a:lnTo>
                <a:lnTo>
                  <a:pt x="2258" y="2482"/>
                </a:lnTo>
                <a:lnTo>
                  <a:pt x="2244" y="2504"/>
                </a:lnTo>
                <a:lnTo>
                  <a:pt x="2226" y="2524"/>
                </a:lnTo>
                <a:lnTo>
                  <a:pt x="2208" y="2542"/>
                </a:lnTo>
                <a:lnTo>
                  <a:pt x="2186" y="2558"/>
                </a:lnTo>
                <a:lnTo>
                  <a:pt x="2164" y="2574"/>
                </a:lnTo>
                <a:lnTo>
                  <a:pt x="2138" y="2586"/>
                </a:lnTo>
                <a:lnTo>
                  <a:pt x="2112" y="2596"/>
                </a:lnTo>
                <a:lnTo>
                  <a:pt x="2084" y="2606"/>
                </a:lnTo>
                <a:lnTo>
                  <a:pt x="2054" y="2612"/>
                </a:lnTo>
                <a:lnTo>
                  <a:pt x="2024" y="2616"/>
                </a:lnTo>
                <a:lnTo>
                  <a:pt x="1992" y="2616"/>
                </a:lnTo>
                <a:lnTo>
                  <a:pt x="1992" y="2616"/>
                </a:lnTo>
                <a:lnTo>
                  <a:pt x="1958" y="2616"/>
                </a:lnTo>
                <a:lnTo>
                  <a:pt x="1922" y="2612"/>
                </a:lnTo>
                <a:lnTo>
                  <a:pt x="1890" y="2606"/>
                </a:lnTo>
                <a:lnTo>
                  <a:pt x="1858" y="2596"/>
                </a:lnTo>
                <a:lnTo>
                  <a:pt x="1828" y="2586"/>
                </a:lnTo>
                <a:lnTo>
                  <a:pt x="1800" y="2576"/>
                </a:lnTo>
                <a:lnTo>
                  <a:pt x="1772" y="2562"/>
                </a:lnTo>
                <a:lnTo>
                  <a:pt x="1746" y="2546"/>
                </a:lnTo>
                <a:lnTo>
                  <a:pt x="1720" y="2532"/>
                </a:lnTo>
                <a:lnTo>
                  <a:pt x="1696" y="2514"/>
                </a:lnTo>
                <a:lnTo>
                  <a:pt x="1674" y="2496"/>
                </a:lnTo>
                <a:lnTo>
                  <a:pt x="1652" y="2478"/>
                </a:lnTo>
                <a:lnTo>
                  <a:pt x="1614" y="2440"/>
                </a:lnTo>
                <a:lnTo>
                  <a:pt x="1580" y="2404"/>
                </a:lnTo>
                <a:lnTo>
                  <a:pt x="1424" y="2556"/>
                </a:lnTo>
                <a:lnTo>
                  <a:pt x="1424" y="2556"/>
                </a:lnTo>
                <a:lnTo>
                  <a:pt x="1448" y="2584"/>
                </a:lnTo>
                <a:lnTo>
                  <a:pt x="1472" y="2608"/>
                </a:lnTo>
                <a:lnTo>
                  <a:pt x="1496" y="2632"/>
                </a:lnTo>
                <a:lnTo>
                  <a:pt x="1522" y="2656"/>
                </a:lnTo>
                <a:lnTo>
                  <a:pt x="1550" y="2678"/>
                </a:lnTo>
                <a:lnTo>
                  <a:pt x="1576" y="2698"/>
                </a:lnTo>
                <a:lnTo>
                  <a:pt x="1604" y="2716"/>
                </a:lnTo>
                <a:lnTo>
                  <a:pt x="1634" y="2734"/>
                </a:lnTo>
                <a:lnTo>
                  <a:pt x="1664" y="2750"/>
                </a:lnTo>
                <a:lnTo>
                  <a:pt x="1694" y="2764"/>
                </a:lnTo>
                <a:lnTo>
                  <a:pt x="1724" y="2776"/>
                </a:lnTo>
                <a:lnTo>
                  <a:pt x="1756" y="2788"/>
                </a:lnTo>
                <a:lnTo>
                  <a:pt x="1790" y="2798"/>
                </a:lnTo>
                <a:lnTo>
                  <a:pt x="1822" y="2808"/>
                </a:lnTo>
                <a:lnTo>
                  <a:pt x="1856" y="2814"/>
                </a:lnTo>
                <a:lnTo>
                  <a:pt x="1890" y="2820"/>
                </a:lnTo>
                <a:lnTo>
                  <a:pt x="1896" y="2822"/>
                </a:lnTo>
                <a:lnTo>
                  <a:pt x="1896" y="3082"/>
                </a:lnTo>
                <a:lnTo>
                  <a:pt x="2110" y="3082"/>
                </a:lnTo>
                <a:lnTo>
                  <a:pt x="2110" y="2822"/>
                </a:lnTo>
                <a:lnTo>
                  <a:pt x="2116" y="2820"/>
                </a:lnTo>
                <a:lnTo>
                  <a:pt x="2116" y="2820"/>
                </a:lnTo>
                <a:lnTo>
                  <a:pt x="2162" y="2810"/>
                </a:lnTo>
                <a:lnTo>
                  <a:pt x="2204" y="2796"/>
                </a:lnTo>
                <a:lnTo>
                  <a:pt x="2244" y="2780"/>
                </a:lnTo>
                <a:lnTo>
                  <a:pt x="2282" y="2762"/>
                </a:lnTo>
                <a:lnTo>
                  <a:pt x="2318" y="2740"/>
                </a:lnTo>
                <a:lnTo>
                  <a:pt x="2352" y="2714"/>
                </a:lnTo>
                <a:lnTo>
                  <a:pt x="2382" y="2688"/>
                </a:lnTo>
                <a:lnTo>
                  <a:pt x="2410" y="2658"/>
                </a:lnTo>
                <a:lnTo>
                  <a:pt x="2434" y="2626"/>
                </a:lnTo>
                <a:lnTo>
                  <a:pt x="2456" y="2592"/>
                </a:lnTo>
                <a:lnTo>
                  <a:pt x="2476" y="2556"/>
                </a:lnTo>
                <a:lnTo>
                  <a:pt x="2490" y="2518"/>
                </a:lnTo>
                <a:lnTo>
                  <a:pt x="2504" y="2478"/>
                </a:lnTo>
                <a:lnTo>
                  <a:pt x="2512" y="2436"/>
                </a:lnTo>
                <a:lnTo>
                  <a:pt x="2518" y="2394"/>
                </a:lnTo>
                <a:lnTo>
                  <a:pt x="2520" y="2348"/>
                </a:lnTo>
                <a:lnTo>
                  <a:pt x="2520" y="2348"/>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0" name="Picture 8">
            <a:extLst>
              <a:ext uri="{FF2B5EF4-FFF2-40B4-BE49-F238E27FC236}">
                <a16:creationId xmlns:a16="http://schemas.microsoft.com/office/drawing/2014/main" xmlns="" id="{5B6A7669-DCE6-4029-A69F-5565D4D6D6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7067"/>
          <a:stretch/>
        </p:blipFill>
        <p:spPr>
          <a:xfrm>
            <a:off x="3408786" y="2285620"/>
            <a:ext cx="2621146" cy="3713875"/>
          </a:xfrm>
          <a:prstGeom prst="rect">
            <a:avLst/>
          </a:prstGeom>
        </p:spPr>
      </p:pic>
      <p:pic>
        <p:nvPicPr>
          <p:cNvPr id="22" name="Picture 2" descr="Risultati immagini per walmart logo">
            <a:extLst>
              <a:ext uri="{FF2B5EF4-FFF2-40B4-BE49-F238E27FC236}">
                <a16:creationId xmlns:a16="http://schemas.microsoft.com/office/drawing/2014/main" xmlns="" id="{3EB43B95-2369-4E23-9B3A-B4DBD3A49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1604" y="1369429"/>
            <a:ext cx="2192839" cy="5482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a:extLst>
              <a:ext uri="{FF2B5EF4-FFF2-40B4-BE49-F238E27FC236}">
                <a16:creationId xmlns:a16="http://schemas.microsoft.com/office/drawing/2014/main" xmlns="" id="{68444749-CDD8-4B8B-A9A6-14F6D5D95D3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6341"/>
          <a:stretch/>
        </p:blipFill>
        <p:spPr>
          <a:xfrm>
            <a:off x="6914004" y="2277009"/>
            <a:ext cx="1648333" cy="3722486"/>
          </a:xfrm>
          <a:prstGeom prst="rect">
            <a:avLst/>
          </a:prstGeom>
        </p:spPr>
      </p:pic>
      <p:pic>
        <p:nvPicPr>
          <p:cNvPr id="30" name="Picture 4" descr="Risultati immagini per costco logo">
            <a:extLst>
              <a:ext uri="{FF2B5EF4-FFF2-40B4-BE49-F238E27FC236}">
                <a16:creationId xmlns:a16="http://schemas.microsoft.com/office/drawing/2014/main" xmlns="" id="{1AC8459A-1D0A-40D6-9FAE-208DE63AED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1426" y="1286755"/>
            <a:ext cx="1993490" cy="71355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Risultati immagini per kroger marketplace logo">
            <a:extLst>
              <a:ext uri="{FF2B5EF4-FFF2-40B4-BE49-F238E27FC236}">
                <a16:creationId xmlns:a16="http://schemas.microsoft.com/office/drawing/2014/main" xmlns="" id="{63F3B296-F087-4D54-A833-2937DB7EAC8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37626" y="1197429"/>
            <a:ext cx="2150645" cy="100689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a:extLst>
              <a:ext uri="{FF2B5EF4-FFF2-40B4-BE49-F238E27FC236}">
                <a16:creationId xmlns:a16="http://schemas.microsoft.com/office/drawing/2014/main" xmlns="" id="{71722155-276B-4305-955F-039A5101AFE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26232" r="11757"/>
          <a:stretch/>
        </p:blipFill>
        <p:spPr>
          <a:xfrm>
            <a:off x="9400132" y="2277009"/>
            <a:ext cx="2625631" cy="3722486"/>
          </a:xfrm>
          <a:prstGeom prst="rect">
            <a:avLst/>
          </a:prstGeom>
        </p:spPr>
      </p:pic>
      <p:sp>
        <p:nvSpPr>
          <p:cNvPr id="38" name="Rettangolo 37">
            <a:extLst>
              <a:ext uri="{FF2B5EF4-FFF2-40B4-BE49-F238E27FC236}">
                <a16:creationId xmlns:a16="http://schemas.microsoft.com/office/drawing/2014/main" xmlns="" id="{F26A177A-C5D9-4231-B921-F1224DBE4EDF}"/>
              </a:ext>
            </a:extLst>
          </p:cNvPr>
          <p:cNvSpPr/>
          <p:nvPr/>
        </p:nvSpPr>
        <p:spPr>
          <a:xfrm>
            <a:off x="3268858" y="-24682"/>
            <a:ext cx="8923142" cy="1020224"/>
          </a:xfrm>
          <a:prstGeom prst="rect">
            <a:avLst/>
          </a:prstGeom>
          <a:solidFill>
            <a:schemeClr val="bg1">
              <a:alpha val="34000"/>
            </a:schemeClr>
          </a:solidFill>
        </p:spPr>
        <p:txBody>
          <a:bodyPr wrap="square"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717171"/>
                </a:solidFill>
                <a:effectLst/>
                <a:uLnTx/>
                <a:uFillTx/>
                <a:latin typeface="Arial"/>
                <a:ea typeface="+mn-ea"/>
                <a:cs typeface="+mn-cs"/>
              </a:rPr>
              <a:t>Mass, club, and grocery approach price leadership in a variety of ways: price point, exclusive savings, and hi-lo promotions</a:t>
            </a:r>
          </a:p>
        </p:txBody>
      </p:sp>
      <p:pic>
        <p:nvPicPr>
          <p:cNvPr id="39" name="Immagine 38">
            <a:extLst>
              <a:ext uri="{FF2B5EF4-FFF2-40B4-BE49-F238E27FC236}">
                <a16:creationId xmlns:a16="http://schemas.microsoft.com/office/drawing/2014/main" xmlns="" id="{164C08A5-F1C8-45AE-97AC-815A2588A961}"/>
              </a:ext>
            </a:extLst>
          </p:cNvPr>
          <p:cNvPicPr>
            <a:picLocks noChangeAspect="1"/>
          </p:cNvPicPr>
          <p:nvPr/>
        </p:nvPicPr>
        <p:blipFill>
          <a:blip r:embed="rId9"/>
          <a:stretch>
            <a:fillRect/>
          </a:stretch>
        </p:blipFill>
        <p:spPr>
          <a:xfrm>
            <a:off x="122247" y="322827"/>
            <a:ext cx="3151905" cy="3554276"/>
          </a:xfrm>
          <a:prstGeom prst="rect">
            <a:avLst/>
          </a:prstGeom>
        </p:spPr>
      </p:pic>
    </p:spTree>
    <p:extLst>
      <p:ext uri="{BB962C8B-B14F-4D97-AF65-F5344CB8AC3E}">
        <p14:creationId xmlns:p14="http://schemas.microsoft.com/office/powerpoint/2010/main" val="129009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5">
            <a:extLst>
              <a:ext uri="{FF2B5EF4-FFF2-40B4-BE49-F238E27FC236}">
                <a16:creationId xmlns:a16="http://schemas.microsoft.com/office/drawing/2014/main" xmlns="" id="{7BCAF969-704D-43DB-B39B-FAAF031DE386}"/>
              </a:ext>
            </a:extLst>
          </p:cNvPr>
          <p:cNvSpPr/>
          <p:nvPr/>
        </p:nvSpPr>
        <p:spPr>
          <a:xfrm>
            <a:off x="-3492" y="0"/>
            <a:ext cx="3272350" cy="61086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xmlns="" id="{D1F7D754-90A0-4ECA-A74B-F281A017FE62}"/>
              </a:ext>
            </a:extLst>
          </p:cNvPr>
          <p:cNvSpPr/>
          <p:nvPr/>
        </p:nvSpPr>
        <p:spPr>
          <a:xfrm>
            <a:off x="3268858" y="-33410"/>
            <a:ext cx="2979542" cy="6142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xmlns="" id="{D2ACF433-6049-4B79-9A85-22910913B857}"/>
              </a:ext>
            </a:extLst>
          </p:cNvPr>
          <p:cNvSpPr/>
          <p:nvPr/>
        </p:nvSpPr>
        <p:spPr>
          <a:xfrm>
            <a:off x="6248400" y="-33410"/>
            <a:ext cx="2979542" cy="614210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xmlns="" id="{769A4A6B-B221-4D2A-A450-750F6FAF95DF}"/>
              </a:ext>
            </a:extLst>
          </p:cNvPr>
          <p:cNvSpPr/>
          <p:nvPr/>
        </p:nvSpPr>
        <p:spPr>
          <a:xfrm>
            <a:off x="9227942" y="-33410"/>
            <a:ext cx="2979542" cy="61421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Rettangolo 37">
            <a:extLst>
              <a:ext uri="{FF2B5EF4-FFF2-40B4-BE49-F238E27FC236}">
                <a16:creationId xmlns:a16="http://schemas.microsoft.com/office/drawing/2014/main" xmlns="" id="{F26A177A-C5D9-4231-B921-F1224DBE4EDF}"/>
              </a:ext>
            </a:extLst>
          </p:cNvPr>
          <p:cNvSpPr/>
          <p:nvPr/>
        </p:nvSpPr>
        <p:spPr>
          <a:xfrm>
            <a:off x="3268858" y="-29028"/>
            <a:ext cx="8938626" cy="1407886"/>
          </a:xfrm>
          <a:prstGeom prst="rect">
            <a:avLst/>
          </a:prstGeom>
          <a:solidFill>
            <a:schemeClr val="bg1">
              <a:alpha val="34000"/>
            </a:schemeClr>
          </a:solidFill>
        </p:spPr>
        <p:txBody>
          <a:bodyPr wrap="square"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717171"/>
                </a:solidFill>
                <a:effectLst/>
                <a:uLnTx/>
                <a:uFillTx/>
                <a:latin typeface="Arial"/>
                <a:ea typeface="+mn-ea"/>
                <a:cs typeface="+mn-cs"/>
              </a:rPr>
              <a:t>Target leveraging order pickup, the click-and-collect experience, and innovative replenishment tools to redefine ease and increase engagement in store</a:t>
            </a:r>
          </a:p>
        </p:txBody>
      </p:sp>
      <p:sp>
        <p:nvSpPr>
          <p:cNvPr id="21" name="Freeform 86">
            <a:extLst>
              <a:ext uri="{FF2B5EF4-FFF2-40B4-BE49-F238E27FC236}">
                <a16:creationId xmlns:a16="http://schemas.microsoft.com/office/drawing/2014/main" xmlns="" id="{D37E47B7-AA05-4073-B40D-44B82A5EA78C}"/>
              </a:ext>
            </a:extLst>
          </p:cNvPr>
          <p:cNvSpPr>
            <a:spLocks noEditPoints="1"/>
          </p:cNvSpPr>
          <p:nvPr/>
        </p:nvSpPr>
        <p:spPr bwMode="auto">
          <a:xfrm>
            <a:off x="885317" y="4256467"/>
            <a:ext cx="851438" cy="1378642"/>
          </a:xfrm>
          <a:custGeom>
            <a:avLst/>
            <a:gdLst>
              <a:gd name="T0" fmla="*/ 2527 w 2668"/>
              <a:gd name="T1" fmla="*/ 90 h 4320"/>
              <a:gd name="T2" fmla="*/ 2439 w 2668"/>
              <a:gd name="T3" fmla="*/ 40 h 4320"/>
              <a:gd name="T4" fmla="*/ 2305 w 2668"/>
              <a:gd name="T5" fmla="*/ 6 h 4320"/>
              <a:gd name="T6" fmla="*/ 420 w 2668"/>
              <a:gd name="T7" fmla="*/ 0 h 4320"/>
              <a:gd name="T8" fmla="*/ 256 w 2668"/>
              <a:gd name="T9" fmla="*/ 34 h 4320"/>
              <a:gd name="T10" fmla="*/ 124 w 2668"/>
              <a:gd name="T11" fmla="*/ 126 h 4320"/>
              <a:gd name="T12" fmla="*/ 34 w 2668"/>
              <a:gd name="T13" fmla="*/ 264 h 4320"/>
              <a:gd name="T14" fmla="*/ 0 w 2668"/>
              <a:gd name="T15" fmla="*/ 432 h 4320"/>
              <a:gd name="T16" fmla="*/ 10 w 2668"/>
              <a:gd name="T17" fmla="*/ 3974 h 4320"/>
              <a:gd name="T18" fmla="*/ 73 w 2668"/>
              <a:gd name="T19" fmla="*/ 4129 h 4320"/>
              <a:gd name="T20" fmla="*/ 185 w 2668"/>
              <a:gd name="T21" fmla="*/ 4245 h 4320"/>
              <a:gd name="T22" fmla="*/ 336 w 2668"/>
              <a:gd name="T23" fmla="*/ 4310 h 4320"/>
              <a:gd name="T24" fmla="*/ 2223 w 2668"/>
              <a:gd name="T25" fmla="*/ 4320 h 4320"/>
              <a:gd name="T26" fmla="*/ 2385 w 2668"/>
              <a:gd name="T27" fmla="*/ 4286 h 4320"/>
              <a:gd name="T28" fmla="*/ 2517 w 2668"/>
              <a:gd name="T29" fmla="*/ 4192 h 4320"/>
              <a:gd name="T30" fmla="*/ 2609 w 2668"/>
              <a:gd name="T31" fmla="*/ 4056 h 4320"/>
              <a:gd name="T32" fmla="*/ 2641 w 2668"/>
              <a:gd name="T33" fmla="*/ 3888 h 4320"/>
              <a:gd name="T34" fmla="*/ 2668 w 2668"/>
              <a:gd name="T35" fmla="*/ 382 h 4320"/>
              <a:gd name="T36" fmla="*/ 2632 w 2668"/>
              <a:gd name="T37" fmla="*/ 222 h 4320"/>
              <a:gd name="T38" fmla="*/ 420 w 2668"/>
              <a:gd name="T39" fmla="*/ 212 h 4320"/>
              <a:gd name="T40" fmla="*/ 2267 w 2668"/>
              <a:gd name="T41" fmla="*/ 214 h 4320"/>
              <a:gd name="T42" fmla="*/ 2368 w 2668"/>
              <a:gd name="T43" fmla="*/ 241 h 4320"/>
              <a:gd name="T44" fmla="*/ 2412 w 2668"/>
              <a:gd name="T45" fmla="*/ 271 h 4320"/>
              <a:gd name="T46" fmla="*/ 2448 w 2668"/>
              <a:gd name="T47" fmla="*/ 335 h 4320"/>
              <a:gd name="T48" fmla="*/ 2458 w 2668"/>
              <a:gd name="T49" fmla="*/ 422 h 4320"/>
              <a:gd name="T50" fmla="*/ 214 w 2668"/>
              <a:gd name="T51" fmla="*/ 432 h 4320"/>
              <a:gd name="T52" fmla="*/ 229 w 2668"/>
              <a:gd name="T53" fmla="*/ 346 h 4320"/>
              <a:gd name="T54" fmla="*/ 273 w 2668"/>
              <a:gd name="T55" fmla="*/ 277 h 4320"/>
              <a:gd name="T56" fmla="*/ 340 w 2668"/>
              <a:gd name="T57" fmla="*/ 229 h 4320"/>
              <a:gd name="T58" fmla="*/ 420 w 2668"/>
              <a:gd name="T59" fmla="*/ 212 h 4320"/>
              <a:gd name="T60" fmla="*/ 2427 w 2668"/>
              <a:gd name="T61" fmla="*/ 3909 h 4320"/>
              <a:gd name="T62" fmla="*/ 2404 w 2668"/>
              <a:gd name="T63" fmla="*/ 3991 h 4320"/>
              <a:gd name="T64" fmla="*/ 2353 w 2668"/>
              <a:gd name="T65" fmla="*/ 4056 h 4320"/>
              <a:gd name="T66" fmla="*/ 2284 w 2668"/>
              <a:gd name="T67" fmla="*/ 4096 h 4320"/>
              <a:gd name="T68" fmla="*/ 420 w 2668"/>
              <a:gd name="T69" fmla="*/ 4106 h 4320"/>
              <a:gd name="T70" fmla="*/ 359 w 2668"/>
              <a:gd name="T71" fmla="*/ 4096 h 4320"/>
              <a:gd name="T72" fmla="*/ 289 w 2668"/>
              <a:gd name="T73" fmla="*/ 4056 h 4320"/>
              <a:gd name="T74" fmla="*/ 239 w 2668"/>
              <a:gd name="T75" fmla="*/ 3991 h 4320"/>
              <a:gd name="T76" fmla="*/ 214 w 2668"/>
              <a:gd name="T77" fmla="*/ 3909 h 4320"/>
              <a:gd name="T78" fmla="*/ 2429 w 2668"/>
              <a:gd name="T79" fmla="*/ 3886 h 4320"/>
              <a:gd name="T80" fmla="*/ 2433 w 2668"/>
              <a:gd name="T81" fmla="*/ 3242 h 4320"/>
              <a:gd name="T82" fmla="*/ 1021 w 2668"/>
              <a:gd name="T83" fmla="*/ 3762 h 4320"/>
              <a:gd name="T84" fmla="*/ 1065 w 2668"/>
              <a:gd name="T85" fmla="*/ 3697 h 4320"/>
              <a:gd name="T86" fmla="*/ 1518 w 2668"/>
              <a:gd name="T87" fmla="*/ 3678 h 4320"/>
              <a:gd name="T88" fmla="*/ 1579 w 2668"/>
              <a:gd name="T89" fmla="*/ 3697 h 4320"/>
              <a:gd name="T90" fmla="*/ 1623 w 2668"/>
              <a:gd name="T91" fmla="*/ 3762 h 4320"/>
              <a:gd name="T92" fmla="*/ 1617 w 2668"/>
              <a:gd name="T93" fmla="*/ 3825 h 4320"/>
              <a:gd name="T94" fmla="*/ 1560 w 2668"/>
              <a:gd name="T95" fmla="*/ 3882 h 4320"/>
              <a:gd name="T96" fmla="*/ 1124 w 2668"/>
              <a:gd name="T97" fmla="*/ 3890 h 4320"/>
              <a:gd name="T98" fmla="*/ 1049 w 2668"/>
              <a:gd name="T99" fmla="*/ 3859 h 4320"/>
              <a:gd name="T100" fmla="*/ 1019 w 2668"/>
              <a:gd name="T101" fmla="*/ 3785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8" h="4320">
                <a:moveTo>
                  <a:pt x="2565" y="124"/>
                </a:moveTo>
                <a:lnTo>
                  <a:pt x="2565" y="124"/>
                </a:lnTo>
                <a:lnTo>
                  <a:pt x="2546" y="107"/>
                </a:lnTo>
                <a:lnTo>
                  <a:pt x="2527" y="90"/>
                </a:lnTo>
                <a:lnTo>
                  <a:pt x="2506" y="75"/>
                </a:lnTo>
                <a:lnTo>
                  <a:pt x="2483" y="61"/>
                </a:lnTo>
                <a:lnTo>
                  <a:pt x="2462" y="50"/>
                </a:lnTo>
                <a:lnTo>
                  <a:pt x="2439" y="40"/>
                </a:lnTo>
                <a:lnTo>
                  <a:pt x="2418" y="31"/>
                </a:lnTo>
                <a:lnTo>
                  <a:pt x="2395" y="23"/>
                </a:lnTo>
                <a:lnTo>
                  <a:pt x="2349" y="11"/>
                </a:lnTo>
                <a:lnTo>
                  <a:pt x="2305" y="6"/>
                </a:lnTo>
                <a:lnTo>
                  <a:pt x="2263" y="2"/>
                </a:lnTo>
                <a:lnTo>
                  <a:pt x="2223" y="0"/>
                </a:lnTo>
                <a:lnTo>
                  <a:pt x="420" y="0"/>
                </a:lnTo>
                <a:lnTo>
                  <a:pt x="420" y="0"/>
                </a:lnTo>
                <a:lnTo>
                  <a:pt x="377" y="2"/>
                </a:lnTo>
                <a:lnTo>
                  <a:pt x="336" y="10"/>
                </a:lnTo>
                <a:lnTo>
                  <a:pt x="296" y="19"/>
                </a:lnTo>
                <a:lnTo>
                  <a:pt x="256" y="34"/>
                </a:lnTo>
                <a:lnTo>
                  <a:pt x="220" y="52"/>
                </a:lnTo>
                <a:lnTo>
                  <a:pt x="185" y="75"/>
                </a:lnTo>
                <a:lnTo>
                  <a:pt x="153" y="99"/>
                </a:lnTo>
                <a:lnTo>
                  <a:pt x="124" y="126"/>
                </a:lnTo>
                <a:lnTo>
                  <a:pt x="97" y="157"/>
                </a:lnTo>
                <a:lnTo>
                  <a:pt x="73" y="191"/>
                </a:lnTo>
                <a:lnTo>
                  <a:pt x="52" y="226"/>
                </a:lnTo>
                <a:lnTo>
                  <a:pt x="34" y="264"/>
                </a:lnTo>
                <a:lnTo>
                  <a:pt x="19" y="304"/>
                </a:lnTo>
                <a:lnTo>
                  <a:pt x="10" y="346"/>
                </a:lnTo>
                <a:lnTo>
                  <a:pt x="4" y="388"/>
                </a:lnTo>
                <a:lnTo>
                  <a:pt x="0" y="432"/>
                </a:lnTo>
                <a:lnTo>
                  <a:pt x="0" y="3886"/>
                </a:lnTo>
                <a:lnTo>
                  <a:pt x="0" y="3886"/>
                </a:lnTo>
                <a:lnTo>
                  <a:pt x="4" y="3930"/>
                </a:lnTo>
                <a:lnTo>
                  <a:pt x="10" y="3974"/>
                </a:lnTo>
                <a:lnTo>
                  <a:pt x="19" y="4016"/>
                </a:lnTo>
                <a:lnTo>
                  <a:pt x="34" y="4054"/>
                </a:lnTo>
                <a:lnTo>
                  <a:pt x="52" y="4093"/>
                </a:lnTo>
                <a:lnTo>
                  <a:pt x="73" y="4129"/>
                </a:lnTo>
                <a:lnTo>
                  <a:pt x="97" y="4161"/>
                </a:lnTo>
                <a:lnTo>
                  <a:pt x="124" y="4192"/>
                </a:lnTo>
                <a:lnTo>
                  <a:pt x="153" y="4221"/>
                </a:lnTo>
                <a:lnTo>
                  <a:pt x="185" y="4245"/>
                </a:lnTo>
                <a:lnTo>
                  <a:pt x="220" y="4266"/>
                </a:lnTo>
                <a:lnTo>
                  <a:pt x="256" y="4286"/>
                </a:lnTo>
                <a:lnTo>
                  <a:pt x="296" y="4299"/>
                </a:lnTo>
                <a:lnTo>
                  <a:pt x="336" y="4310"/>
                </a:lnTo>
                <a:lnTo>
                  <a:pt x="377" y="4316"/>
                </a:lnTo>
                <a:lnTo>
                  <a:pt x="420" y="4320"/>
                </a:lnTo>
                <a:lnTo>
                  <a:pt x="2223" y="4320"/>
                </a:lnTo>
                <a:lnTo>
                  <a:pt x="2223" y="4320"/>
                </a:lnTo>
                <a:lnTo>
                  <a:pt x="2265" y="4316"/>
                </a:lnTo>
                <a:lnTo>
                  <a:pt x="2307" y="4310"/>
                </a:lnTo>
                <a:lnTo>
                  <a:pt x="2347" y="4299"/>
                </a:lnTo>
                <a:lnTo>
                  <a:pt x="2385" y="4286"/>
                </a:lnTo>
                <a:lnTo>
                  <a:pt x="2422" y="4266"/>
                </a:lnTo>
                <a:lnTo>
                  <a:pt x="2456" y="4245"/>
                </a:lnTo>
                <a:lnTo>
                  <a:pt x="2488" y="4221"/>
                </a:lnTo>
                <a:lnTo>
                  <a:pt x="2517" y="4192"/>
                </a:lnTo>
                <a:lnTo>
                  <a:pt x="2546" y="4161"/>
                </a:lnTo>
                <a:lnTo>
                  <a:pt x="2569" y="4129"/>
                </a:lnTo>
                <a:lnTo>
                  <a:pt x="2590" y="4093"/>
                </a:lnTo>
                <a:lnTo>
                  <a:pt x="2609" y="4056"/>
                </a:lnTo>
                <a:lnTo>
                  <a:pt x="2622" y="4016"/>
                </a:lnTo>
                <a:lnTo>
                  <a:pt x="2632" y="3974"/>
                </a:lnTo>
                <a:lnTo>
                  <a:pt x="2639" y="3932"/>
                </a:lnTo>
                <a:lnTo>
                  <a:pt x="2641" y="3888"/>
                </a:lnTo>
                <a:lnTo>
                  <a:pt x="2664" y="600"/>
                </a:lnTo>
                <a:lnTo>
                  <a:pt x="2668" y="430"/>
                </a:lnTo>
                <a:lnTo>
                  <a:pt x="2668" y="430"/>
                </a:lnTo>
                <a:lnTo>
                  <a:pt x="2668" y="382"/>
                </a:lnTo>
                <a:lnTo>
                  <a:pt x="2664" y="338"/>
                </a:lnTo>
                <a:lnTo>
                  <a:pt x="2657" y="296"/>
                </a:lnTo>
                <a:lnTo>
                  <a:pt x="2645" y="258"/>
                </a:lnTo>
                <a:lnTo>
                  <a:pt x="2632" y="222"/>
                </a:lnTo>
                <a:lnTo>
                  <a:pt x="2613" y="185"/>
                </a:lnTo>
                <a:lnTo>
                  <a:pt x="2590" y="155"/>
                </a:lnTo>
                <a:lnTo>
                  <a:pt x="2565" y="124"/>
                </a:lnTo>
                <a:close/>
                <a:moveTo>
                  <a:pt x="420" y="212"/>
                </a:moveTo>
                <a:lnTo>
                  <a:pt x="2223" y="212"/>
                </a:lnTo>
                <a:lnTo>
                  <a:pt x="2223" y="212"/>
                </a:lnTo>
                <a:lnTo>
                  <a:pt x="2242" y="212"/>
                </a:lnTo>
                <a:lnTo>
                  <a:pt x="2267" y="214"/>
                </a:lnTo>
                <a:lnTo>
                  <a:pt x="2292" y="218"/>
                </a:lnTo>
                <a:lnTo>
                  <a:pt x="2316" y="224"/>
                </a:lnTo>
                <a:lnTo>
                  <a:pt x="2343" y="231"/>
                </a:lnTo>
                <a:lnTo>
                  <a:pt x="2368" y="241"/>
                </a:lnTo>
                <a:lnTo>
                  <a:pt x="2391" y="254"/>
                </a:lnTo>
                <a:lnTo>
                  <a:pt x="2402" y="264"/>
                </a:lnTo>
                <a:lnTo>
                  <a:pt x="2412" y="271"/>
                </a:lnTo>
                <a:lnTo>
                  <a:pt x="2412" y="271"/>
                </a:lnTo>
                <a:lnTo>
                  <a:pt x="2423" y="285"/>
                </a:lnTo>
                <a:lnTo>
                  <a:pt x="2433" y="300"/>
                </a:lnTo>
                <a:lnTo>
                  <a:pt x="2441" y="317"/>
                </a:lnTo>
                <a:lnTo>
                  <a:pt x="2448" y="335"/>
                </a:lnTo>
                <a:lnTo>
                  <a:pt x="2452" y="354"/>
                </a:lnTo>
                <a:lnTo>
                  <a:pt x="2456" y="375"/>
                </a:lnTo>
                <a:lnTo>
                  <a:pt x="2458" y="398"/>
                </a:lnTo>
                <a:lnTo>
                  <a:pt x="2458" y="422"/>
                </a:lnTo>
                <a:lnTo>
                  <a:pt x="2454" y="526"/>
                </a:lnTo>
                <a:lnTo>
                  <a:pt x="214" y="526"/>
                </a:lnTo>
                <a:lnTo>
                  <a:pt x="214" y="432"/>
                </a:lnTo>
                <a:lnTo>
                  <a:pt x="214" y="432"/>
                </a:lnTo>
                <a:lnTo>
                  <a:pt x="214" y="411"/>
                </a:lnTo>
                <a:lnTo>
                  <a:pt x="218" y="388"/>
                </a:lnTo>
                <a:lnTo>
                  <a:pt x="222" y="367"/>
                </a:lnTo>
                <a:lnTo>
                  <a:pt x="229" y="346"/>
                </a:lnTo>
                <a:lnTo>
                  <a:pt x="239" y="327"/>
                </a:lnTo>
                <a:lnTo>
                  <a:pt x="248" y="310"/>
                </a:lnTo>
                <a:lnTo>
                  <a:pt x="260" y="292"/>
                </a:lnTo>
                <a:lnTo>
                  <a:pt x="273" y="277"/>
                </a:lnTo>
                <a:lnTo>
                  <a:pt x="289" y="262"/>
                </a:lnTo>
                <a:lnTo>
                  <a:pt x="304" y="250"/>
                </a:lnTo>
                <a:lnTo>
                  <a:pt x="321" y="239"/>
                </a:lnTo>
                <a:lnTo>
                  <a:pt x="340" y="229"/>
                </a:lnTo>
                <a:lnTo>
                  <a:pt x="359" y="222"/>
                </a:lnTo>
                <a:lnTo>
                  <a:pt x="378" y="216"/>
                </a:lnTo>
                <a:lnTo>
                  <a:pt x="399" y="214"/>
                </a:lnTo>
                <a:lnTo>
                  <a:pt x="420" y="212"/>
                </a:lnTo>
                <a:lnTo>
                  <a:pt x="420" y="212"/>
                </a:lnTo>
                <a:close/>
                <a:moveTo>
                  <a:pt x="2429" y="3886"/>
                </a:moveTo>
                <a:lnTo>
                  <a:pt x="2429" y="3886"/>
                </a:lnTo>
                <a:lnTo>
                  <a:pt x="2427" y="3909"/>
                </a:lnTo>
                <a:lnTo>
                  <a:pt x="2425" y="3930"/>
                </a:lnTo>
                <a:lnTo>
                  <a:pt x="2420" y="3951"/>
                </a:lnTo>
                <a:lnTo>
                  <a:pt x="2412" y="3972"/>
                </a:lnTo>
                <a:lnTo>
                  <a:pt x="2404" y="3991"/>
                </a:lnTo>
                <a:lnTo>
                  <a:pt x="2393" y="4010"/>
                </a:lnTo>
                <a:lnTo>
                  <a:pt x="2381" y="4026"/>
                </a:lnTo>
                <a:lnTo>
                  <a:pt x="2368" y="4043"/>
                </a:lnTo>
                <a:lnTo>
                  <a:pt x="2353" y="4056"/>
                </a:lnTo>
                <a:lnTo>
                  <a:pt x="2337" y="4070"/>
                </a:lnTo>
                <a:lnTo>
                  <a:pt x="2320" y="4081"/>
                </a:lnTo>
                <a:lnTo>
                  <a:pt x="2303" y="4089"/>
                </a:lnTo>
                <a:lnTo>
                  <a:pt x="2284" y="4096"/>
                </a:lnTo>
                <a:lnTo>
                  <a:pt x="2265" y="4102"/>
                </a:lnTo>
                <a:lnTo>
                  <a:pt x="2244" y="4106"/>
                </a:lnTo>
                <a:lnTo>
                  <a:pt x="2223" y="4106"/>
                </a:lnTo>
                <a:lnTo>
                  <a:pt x="420" y="4106"/>
                </a:lnTo>
                <a:lnTo>
                  <a:pt x="420" y="4106"/>
                </a:lnTo>
                <a:lnTo>
                  <a:pt x="399" y="4106"/>
                </a:lnTo>
                <a:lnTo>
                  <a:pt x="378" y="4102"/>
                </a:lnTo>
                <a:lnTo>
                  <a:pt x="359" y="4096"/>
                </a:lnTo>
                <a:lnTo>
                  <a:pt x="340" y="4089"/>
                </a:lnTo>
                <a:lnTo>
                  <a:pt x="321" y="4081"/>
                </a:lnTo>
                <a:lnTo>
                  <a:pt x="304" y="4070"/>
                </a:lnTo>
                <a:lnTo>
                  <a:pt x="289" y="4056"/>
                </a:lnTo>
                <a:lnTo>
                  <a:pt x="273" y="4043"/>
                </a:lnTo>
                <a:lnTo>
                  <a:pt x="260" y="4028"/>
                </a:lnTo>
                <a:lnTo>
                  <a:pt x="248" y="4010"/>
                </a:lnTo>
                <a:lnTo>
                  <a:pt x="239" y="3991"/>
                </a:lnTo>
                <a:lnTo>
                  <a:pt x="229" y="3972"/>
                </a:lnTo>
                <a:lnTo>
                  <a:pt x="222" y="3953"/>
                </a:lnTo>
                <a:lnTo>
                  <a:pt x="218" y="3932"/>
                </a:lnTo>
                <a:lnTo>
                  <a:pt x="214" y="3909"/>
                </a:lnTo>
                <a:lnTo>
                  <a:pt x="214" y="3886"/>
                </a:lnTo>
                <a:lnTo>
                  <a:pt x="214" y="3454"/>
                </a:lnTo>
                <a:lnTo>
                  <a:pt x="2433" y="3454"/>
                </a:lnTo>
                <a:lnTo>
                  <a:pt x="2429" y="3886"/>
                </a:lnTo>
                <a:close/>
                <a:moveTo>
                  <a:pt x="214" y="3242"/>
                </a:moveTo>
                <a:lnTo>
                  <a:pt x="214" y="738"/>
                </a:lnTo>
                <a:lnTo>
                  <a:pt x="2450" y="738"/>
                </a:lnTo>
                <a:lnTo>
                  <a:pt x="2433" y="3242"/>
                </a:lnTo>
                <a:lnTo>
                  <a:pt x="214" y="3242"/>
                </a:lnTo>
                <a:close/>
                <a:moveTo>
                  <a:pt x="1019" y="3785"/>
                </a:moveTo>
                <a:lnTo>
                  <a:pt x="1019" y="3785"/>
                </a:lnTo>
                <a:lnTo>
                  <a:pt x="1021" y="3762"/>
                </a:lnTo>
                <a:lnTo>
                  <a:pt x="1026" y="3743"/>
                </a:lnTo>
                <a:lnTo>
                  <a:pt x="1036" y="3726"/>
                </a:lnTo>
                <a:lnTo>
                  <a:pt x="1049" y="3708"/>
                </a:lnTo>
                <a:lnTo>
                  <a:pt x="1065" y="3697"/>
                </a:lnTo>
                <a:lnTo>
                  <a:pt x="1084" y="3685"/>
                </a:lnTo>
                <a:lnTo>
                  <a:pt x="1103" y="3680"/>
                </a:lnTo>
                <a:lnTo>
                  <a:pt x="1124" y="3678"/>
                </a:lnTo>
                <a:lnTo>
                  <a:pt x="1518" y="3678"/>
                </a:lnTo>
                <a:lnTo>
                  <a:pt x="1518" y="3678"/>
                </a:lnTo>
                <a:lnTo>
                  <a:pt x="1540" y="3680"/>
                </a:lnTo>
                <a:lnTo>
                  <a:pt x="1560" y="3685"/>
                </a:lnTo>
                <a:lnTo>
                  <a:pt x="1579" y="3697"/>
                </a:lnTo>
                <a:lnTo>
                  <a:pt x="1594" y="3708"/>
                </a:lnTo>
                <a:lnTo>
                  <a:pt x="1607" y="3726"/>
                </a:lnTo>
                <a:lnTo>
                  <a:pt x="1617" y="3743"/>
                </a:lnTo>
                <a:lnTo>
                  <a:pt x="1623" y="3762"/>
                </a:lnTo>
                <a:lnTo>
                  <a:pt x="1625" y="3785"/>
                </a:lnTo>
                <a:lnTo>
                  <a:pt x="1625" y="3785"/>
                </a:lnTo>
                <a:lnTo>
                  <a:pt x="1623" y="3806"/>
                </a:lnTo>
                <a:lnTo>
                  <a:pt x="1617" y="3825"/>
                </a:lnTo>
                <a:lnTo>
                  <a:pt x="1607" y="3844"/>
                </a:lnTo>
                <a:lnTo>
                  <a:pt x="1594" y="3859"/>
                </a:lnTo>
                <a:lnTo>
                  <a:pt x="1579" y="3873"/>
                </a:lnTo>
                <a:lnTo>
                  <a:pt x="1560" y="3882"/>
                </a:lnTo>
                <a:lnTo>
                  <a:pt x="1540" y="3888"/>
                </a:lnTo>
                <a:lnTo>
                  <a:pt x="1518" y="3890"/>
                </a:lnTo>
                <a:lnTo>
                  <a:pt x="1124" y="3890"/>
                </a:lnTo>
                <a:lnTo>
                  <a:pt x="1124" y="3890"/>
                </a:lnTo>
                <a:lnTo>
                  <a:pt x="1103" y="3888"/>
                </a:lnTo>
                <a:lnTo>
                  <a:pt x="1084" y="3882"/>
                </a:lnTo>
                <a:lnTo>
                  <a:pt x="1065" y="3873"/>
                </a:lnTo>
                <a:lnTo>
                  <a:pt x="1049" y="3859"/>
                </a:lnTo>
                <a:lnTo>
                  <a:pt x="1036" y="3844"/>
                </a:lnTo>
                <a:lnTo>
                  <a:pt x="1026" y="3825"/>
                </a:lnTo>
                <a:lnTo>
                  <a:pt x="1021" y="3806"/>
                </a:lnTo>
                <a:lnTo>
                  <a:pt x="1019" y="3785"/>
                </a:lnTo>
                <a:lnTo>
                  <a:pt x="1019" y="3785"/>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171"/>
              </a:solidFill>
              <a:effectLst/>
              <a:uLnTx/>
              <a:uFillTx/>
              <a:latin typeface="Arial"/>
              <a:ea typeface="+mn-ea"/>
              <a:cs typeface="+mn-cs"/>
            </a:endParaRPr>
          </a:p>
        </p:txBody>
      </p:sp>
      <p:grpSp>
        <p:nvGrpSpPr>
          <p:cNvPr id="23" name="Group 23">
            <a:extLst>
              <a:ext uri="{FF2B5EF4-FFF2-40B4-BE49-F238E27FC236}">
                <a16:creationId xmlns:a16="http://schemas.microsoft.com/office/drawing/2014/main" xmlns="" id="{E95694A1-3749-441A-B559-D22702E546DC}"/>
              </a:ext>
            </a:extLst>
          </p:cNvPr>
          <p:cNvGrpSpPr>
            <a:grpSpLocks noChangeAspect="1"/>
          </p:cNvGrpSpPr>
          <p:nvPr/>
        </p:nvGrpSpPr>
        <p:grpSpPr bwMode="auto">
          <a:xfrm>
            <a:off x="1117243" y="4704174"/>
            <a:ext cx="387585" cy="371019"/>
            <a:chOff x="1594" y="10"/>
            <a:chExt cx="4492" cy="4300"/>
          </a:xfrm>
          <a:solidFill>
            <a:schemeClr val="accent2"/>
          </a:solidFill>
        </p:grpSpPr>
        <p:sp>
          <p:nvSpPr>
            <p:cNvPr id="24" name="Freeform 24">
              <a:extLst>
                <a:ext uri="{FF2B5EF4-FFF2-40B4-BE49-F238E27FC236}">
                  <a16:creationId xmlns:a16="http://schemas.microsoft.com/office/drawing/2014/main" xmlns="" id="{76875104-6F39-4362-B4FE-AE88469FC802}"/>
                </a:ext>
              </a:extLst>
            </p:cNvPr>
            <p:cNvSpPr>
              <a:spLocks/>
            </p:cNvSpPr>
            <p:nvPr/>
          </p:nvSpPr>
          <p:spPr bwMode="auto">
            <a:xfrm>
              <a:off x="3340" y="3786"/>
              <a:ext cx="522" cy="524"/>
            </a:xfrm>
            <a:custGeom>
              <a:avLst/>
              <a:gdLst>
                <a:gd name="T0" fmla="*/ 262 w 522"/>
                <a:gd name="T1" fmla="*/ 0 h 524"/>
                <a:gd name="T2" fmla="*/ 208 w 522"/>
                <a:gd name="T3" fmla="*/ 6 h 524"/>
                <a:gd name="T4" fmla="*/ 160 w 522"/>
                <a:gd name="T5" fmla="*/ 20 h 524"/>
                <a:gd name="T6" fmla="*/ 114 w 522"/>
                <a:gd name="T7" fmla="*/ 44 h 524"/>
                <a:gd name="T8" fmla="*/ 76 w 522"/>
                <a:gd name="T9" fmla="*/ 76 h 524"/>
                <a:gd name="T10" fmla="*/ 44 w 522"/>
                <a:gd name="T11" fmla="*/ 116 h 524"/>
                <a:gd name="T12" fmla="*/ 20 w 522"/>
                <a:gd name="T13" fmla="*/ 160 h 524"/>
                <a:gd name="T14" fmla="*/ 4 w 522"/>
                <a:gd name="T15" fmla="*/ 210 h 524"/>
                <a:gd name="T16" fmla="*/ 0 w 522"/>
                <a:gd name="T17" fmla="*/ 262 h 524"/>
                <a:gd name="T18" fmla="*/ 0 w 522"/>
                <a:gd name="T19" fmla="*/ 288 h 524"/>
                <a:gd name="T20" fmla="*/ 10 w 522"/>
                <a:gd name="T21" fmla="*/ 340 h 524"/>
                <a:gd name="T22" fmla="*/ 30 w 522"/>
                <a:gd name="T23" fmla="*/ 386 h 524"/>
                <a:gd name="T24" fmla="*/ 58 w 522"/>
                <a:gd name="T25" fmla="*/ 428 h 524"/>
                <a:gd name="T26" fmla="*/ 94 w 522"/>
                <a:gd name="T27" fmla="*/ 464 h 524"/>
                <a:gd name="T28" fmla="*/ 136 w 522"/>
                <a:gd name="T29" fmla="*/ 492 h 524"/>
                <a:gd name="T30" fmla="*/ 184 w 522"/>
                <a:gd name="T31" fmla="*/ 512 h 524"/>
                <a:gd name="T32" fmla="*/ 234 w 522"/>
                <a:gd name="T33" fmla="*/ 522 h 524"/>
                <a:gd name="T34" fmla="*/ 262 w 522"/>
                <a:gd name="T35" fmla="*/ 524 h 524"/>
                <a:gd name="T36" fmla="*/ 314 w 522"/>
                <a:gd name="T37" fmla="*/ 518 h 524"/>
                <a:gd name="T38" fmla="*/ 362 w 522"/>
                <a:gd name="T39" fmla="*/ 504 h 524"/>
                <a:gd name="T40" fmla="*/ 408 w 522"/>
                <a:gd name="T41" fmla="*/ 480 h 524"/>
                <a:gd name="T42" fmla="*/ 446 w 522"/>
                <a:gd name="T43" fmla="*/ 448 h 524"/>
                <a:gd name="T44" fmla="*/ 478 w 522"/>
                <a:gd name="T45" fmla="*/ 408 h 524"/>
                <a:gd name="T46" fmla="*/ 502 w 522"/>
                <a:gd name="T47" fmla="*/ 364 h 524"/>
                <a:gd name="T48" fmla="*/ 518 w 522"/>
                <a:gd name="T49" fmla="*/ 314 h 524"/>
                <a:gd name="T50" fmla="*/ 522 w 522"/>
                <a:gd name="T51" fmla="*/ 262 h 524"/>
                <a:gd name="T52" fmla="*/ 522 w 522"/>
                <a:gd name="T53" fmla="*/ 236 h 524"/>
                <a:gd name="T54" fmla="*/ 512 w 522"/>
                <a:gd name="T55" fmla="*/ 184 h 524"/>
                <a:gd name="T56" fmla="*/ 492 w 522"/>
                <a:gd name="T57" fmla="*/ 138 h 524"/>
                <a:gd name="T58" fmla="*/ 464 w 522"/>
                <a:gd name="T59" fmla="*/ 96 h 524"/>
                <a:gd name="T60" fmla="*/ 428 w 522"/>
                <a:gd name="T61" fmla="*/ 60 h 524"/>
                <a:gd name="T62" fmla="*/ 386 w 522"/>
                <a:gd name="T63" fmla="*/ 32 h 524"/>
                <a:gd name="T64" fmla="*/ 338 w 522"/>
                <a:gd name="T65" fmla="*/ 12 h 524"/>
                <a:gd name="T66" fmla="*/ 288 w 522"/>
                <a:gd name="T67" fmla="*/ 2 h 524"/>
                <a:gd name="T68" fmla="*/ 262 w 522"/>
                <a:gd name="T69"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524">
                  <a:moveTo>
                    <a:pt x="262" y="0"/>
                  </a:moveTo>
                  <a:lnTo>
                    <a:pt x="262" y="0"/>
                  </a:lnTo>
                  <a:lnTo>
                    <a:pt x="234" y="2"/>
                  </a:lnTo>
                  <a:lnTo>
                    <a:pt x="208" y="6"/>
                  </a:lnTo>
                  <a:lnTo>
                    <a:pt x="184" y="12"/>
                  </a:lnTo>
                  <a:lnTo>
                    <a:pt x="160" y="20"/>
                  </a:lnTo>
                  <a:lnTo>
                    <a:pt x="136" y="32"/>
                  </a:lnTo>
                  <a:lnTo>
                    <a:pt x="114" y="44"/>
                  </a:lnTo>
                  <a:lnTo>
                    <a:pt x="94" y="60"/>
                  </a:lnTo>
                  <a:lnTo>
                    <a:pt x="76" y="76"/>
                  </a:lnTo>
                  <a:lnTo>
                    <a:pt x="58" y="96"/>
                  </a:lnTo>
                  <a:lnTo>
                    <a:pt x="44" y="116"/>
                  </a:lnTo>
                  <a:lnTo>
                    <a:pt x="30" y="138"/>
                  </a:lnTo>
                  <a:lnTo>
                    <a:pt x="20" y="160"/>
                  </a:lnTo>
                  <a:lnTo>
                    <a:pt x="10" y="184"/>
                  </a:lnTo>
                  <a:lnTo>
                    <a:pt x="4" y="210"/>
                  </a:lnTo>
                  <a:lnTo>
                    <a:pt x="0" y="236"/>
                  </a:lnTo>
                  <a:lnTo>
                    <a:pt x="0" y="262"/>
                  </a:lnTo>
                  <a:lnTo>
                    <a:pt x="0" y="262"/>
                  </a:lnTo>
                  <a:lnTo>
                    <a:pt x="0" y="288"/>
                  </a:lnTo>
                  <a:lnTo>
                    <a:pt x="4" y="314"/>
                  </a:lnTo>
                  <a:lnTo>
                    <a:pt x="10" y="340"/>
                  </a:lnTo>
                  <a:lnTo>
                    <a:pt x="20" y="364"/>
                  </a:lnTo>
                  <a:lnTo>
                    <a:pt x="30" y="386"/>
                  </a:lnTo>
                  <a:lnTo>
                    <a:pt x="44" y="408"/>
                  </a:lnTo>
                  <a:lnTo>
                    <a:pt x="58" y="428"/>
                  </a:lnTo>
                  <a:lnTo>
                    <a:pt x="76" y="448"/>
                  </a:lnTo>
                  <a:lnTo>
                    <a:pt x="94" y="464"/>
                  </a:lnTo>
                  <a:lnTo>
                    <a:pt x="114" y="480"/>
                  </a:lnTo>
                  <a:lnTo>
                    <a:pt x="136" y="492"/>
                  </a:lnTo>
                  <a:lnTo>
                    <a:pt x="160" y="504"/>
                  </a:lnTo>
                  <a:lnTo>
                    <a:pt x="184" y="512"/>
                  </a:lnTo>
                  <a:lnTo>
                    <a:pt x="208" y="518"/>
                  </a:lnTo>
                  <a:lnTo>
                    <a:pt x="234" y="522"/>
                  </a:lnTo>
                  <a:lnTo>
                    <a:pt x="262" y="524"/>
                  </a:lnTo>
                  <a:lnTo>
                    <a:pt x="262" y="524"/>
                  </a:lnTo>
                  <a:lnTo>
                    <a:pt x="288" y="522"/>
                  </a:lnTo>
                  <a:lnTo>
                    <a:pt x="314" y="518"/>
                  </a:lnTo>
                  <a:lnTo>
                    <a:pt x="338" y="512"/>
                  </a:lnTo>
                  <a:lnTo>
                    <a:pt x="362" y="504"/>
                  </a:lnTo>
                  <a:lnTo>
                    <a:pt x="386" y="492"/>
                  </a:lnTo>
                  <a:lnTo>
                    <a:pt x="408" y="480"/>
                  </a:lnTo>
                  <a:lnTo>
                    <a:pt x="428" y="464"/>
                  </a:lnTo>
                  <a:lnTo>
                    <a:pt x="446" y="448"/>
                  </a:lnTo>
                  <a:lnTo>
                    <a:pt x="464" y="428"/>
                  </a:lnTo>
                  <a:lnTo>
                    <a:pt x="478" y="408"/>
                  </a:lnTo>
                  <a:lnTo>
                    <a:pt x="492" y="386"/>
                  </a:lnTo>
                  <a:lnTo>
                    <a:pt x="502" y="364"/>
                  </a:lnTo>
                  <a:lnTo>
                    <a:pt x="512" y="340"/>
                  </a:lnTo>
                  <a:lnTo>
                    <a:pt x="518" y="314"/>
                  </a:lnTo>
                  <a:lnTo>
                    <a:pt x="522" y="288"/>
                  </a:lnTo>
                  <a:lnTo>
                    <a:pt x="522" y="262"/>
                  </a:lnTo>
                  <a:lnTo>
                    <a:pt x="522" y="262"/>
                  </a:lnTo>
                  <a:lnTo>
                    <a:pt x="522" y="236"/>
                  </a:lnTo>
                  <a:lnTo>
                    <a:pt x="518" y="210"/>
                  </a:lnTo>
                  <a:lnTo>
                    <a:pt x="512" y="184"/>
                  </a:lnTo>
                  <a:lnTo>
                    <a:pt x="502" y="160"/>
                  </a:lnTo>
                  <a:lnTo>
                    <a:pt x="492" y="138"/>
                  </a:lnTo>
                  <a:lnTo>
                    <a:pt x="478" y="116"/>
                  </a:lnTo>
                  <a:lnTo>
                    <a:pt x="464" y="96"/>
                  </a:lnTo>
                  <a:lnTo>
                    <a:pt x="446" y="76"/>
                  </a:lnTo>
                  <a:lnTo>
                    <a:pt x="428" y="60"/>
                  </a:lnTo>
                  <a:lnTo>
                    <a:pt x="408" y="44"/>
                  </a:lnTo>
                  <a:lnTo>
                    <a:pt x="386" y="32"/>
                  </a:lnTo>
                  <a:lnTo>
                    <a:pt x="362" y="20"/>
                  </a:lnTo>
                  <a:lnTo>
                    <a:pt x="338" y="12"/>
                  </a:lnTo>
                  <a:lnTo>
                    <a:pt x="314" y="6"/>
                  </a:lnTo>
                  <a:lnTo>
                    <a:pt x="288" y="2"/>
                  </a:lnTo>
                  <a:lnTo>
                    <a:pt x="262" y="0"/>
                  </a:lnTo>
                  <a:lnTo>
                    <a:pt x="2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171"/>
                </a:solidFill>
                <a:effectLst/>
                <a:uLnTx/>
                <a:uFillTx/>
                <a:latin typeface="Arial"/>
                <a:ea typeface="+mn-ea"/>
                <a:cs typeface="+mn-cs"/>
              </a:endParaRPr>
            </a:p>
          </p:txBody>
        </p:sp>
        <p:sp>
          <p:nvSpPr>
            <p:cNvPr id="26" name="Freeform 25">
              <a:extLst>
                <a:ext uri="{FF2B5EF4-FFF2-40B4-BE49-F238E27FC236}">
                  <a16:creationId xmlns:a16="http://schemas.microsoft.com/office/drawing/2014/main" xmlns="" id="{D5AC712B-C996-4D7C-9F54-87B11A699C3D}"/>
                </a:ext>
              </a:extLst>
            </p:cNvPr>
            <p:cNvSpPr>
              <a:spLocks/>
            </p:cNvSpPr>
            <p:nvPr/>
          </p:nvSpPr>
          <p:spPr bwMode="auto">
            <a:xfrm>
              <a:off x="4452" y="3786"/>
              <a:ext cx="524" cy="524"/>
            </a:xfrm>
            <a:custGeom>
              <a:avLst/>
              <a:gdLst>
                <a:gd name="T0" fmla="*/ 262 w 524"/>
                <a:gd name="T1" fmla="*/ 0 h 524"/>
                <a:gd name="T2" fmla="*/ 210 w 524"/>
                <a:gd name="T3" fmla="*/ 6 h 524"/>
                <a:gd name="T4" fmla="*/ 160 w 524"/>
                <a:gd name="T5" fmla="*/ 20 h 524"/>
                <a:gd name="T6" fmla="*/ 116 w 524"/>
                <a:gd name="T7" fmla="*/ 44 h 524"/>
                <a:gd name="T8" fmla="*/ 76 w 524"/>
                <a:gd name="T9" fmla="*/ 76 h 524"/>
                <a:gd name="T10" fmla="*/ 44 w 524"/>
                <a:gd name="T11" fmla="*/ 116 h 524"/>
                <a:gd name="T12" fmla="*/ 20 w 524"/>
                <a:gd name="T13" fmla="*/ 160 h 524"/>
                <a:gd name="T14" fmla="*/ 6 w 524"/>
                <a:gd name="T15" fmla="*/ 210 h 524"/>
                <a:gd name="T16" fmla="*/ 0 w 524"/>
                <a:gd name="T17" fmla="*/ 262 h 524"/>
                <a:gd name="T18" fmla="*/ 2 w 524"/>
                <a:gd name="T19" fmla="*/ 288 h 524"/>
                <a:gd name="T20" fmla="*/ 12 w 524"/>
                <a:gd name="T21" fmla="*/ 340 h 524"/>
                <a:gd name="T22" fmla="*/ 32 w 524"/>
                <a:gd name="T23" fmla="*/ 386 h 524"/>
                <a:gd name="T24" fmla="*/ 60 w 524"/>
                <a:gd name="T25" fmla="*/ 428 h 524"/>
                <a:gd name="T26" fmla="*/ 96 w 524"/>
                <a:gd name="T27" fmla="*/ 464 h 524"/>
                <a:gd name="T28" fmla="*/ 138 w 524"/>
                <a:gd name="T29" fmla="*/ 492 h 524"/>
                <a:gd name="T30" fmla="*/ 184 w 524"/>
                <a:gd name="T31" fmla="*/ 512 h 524"/>
                <a:gd name="T32" fmla="*/ 236 w 524"/>
                <a:gd name="T33" fmla="*/ 522 h 524"/>
                <a:gd name="T34" fmla="*/ 262 w 524"/>
                <a:gd name="T35" fmla="*/ 524 h 524"/>
                <a:gd name="T36" fmla="*/ 314 w 524"/>
                <a:gd name="T37" fmla="*/ 518 h 524"/>
                <a:gd name="T38" fmla="*/ 364 w 524"/>
                <a:gd name="T39" fmla="*/ 504 h 524"/>
                <a:gd name="T40" fmla="*/ 408 w 524"/>
                <a:gd name="T41" fmla="*/ 480 h 524"/>
                <a:gd name="T42" fmla="*/ 446 w 524"/>
                <a:gd name="T43" fmla="*/ 448 h 524"/>
                <a:gd name="T44" fmla="*/ 478 w 524"/>
                <a:gd name="T45" fmla="*/ 408 h 524"/>
                <a:gd name="T46" fmla="*/ 502 w 524"/>
                <a:gd name="T47" fmla="*/ 364 h 524"/>
                <a:gd name="T48" fmla="*/ 518 w 524"/>
                <a:gd name="T49" fmla="*/ 314 h 524"/>
                <a:gd name="T50" fmla="*/ 524 w 524"/>
                <a:gd name="T51" fmla="*/ 262 h 524"/>
                <a:gd name="T52" fmla="*/ 522 w 524"/>
                <a:gd name="T53" fmla="*/ 236 h 524"/>
                <a:gd name="T54" fmla="*/ 512 w 524"/>
                <a:gd name="T55" fmla="*/ 184 h 524"/>
                <a:gd name="T56" fmla="*/ 492 w 524"/>
                <a:gd name="T57" fmla="*/ 138 h 524"/>
                <a:gd name="T58" fmla="*/ 464 w 524"/>
                <a:gd name="T59" fmla="*/ 96 h 524"/>
                <a:gd name="T60" fmla="*/ 428 w 524"/>
                <a:gd name="T61" fmla="*/ 60 h 524"/>
                <a:gd name="T62" fmla="*/ 386 w 524"/>
                <a:gd name="T63" fmla="*/ 32 h 524"/>
                <a:gd name="T64" fmla="*/ 340 w 524"/>
                <a:gd name="T65" fmla="*/ 12 h 524"/>
                <a:gd name="T66" fmla="*/ 288 w 524"/>
                <a:gd name="T67" fmla="*/ 2 h 524"/>
                <a:gd name="T68" fmla="*/ 262 w 524"/>
                <a:gd name="T69"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4" h="524">
                  <a:moveTo>
                    <a:pt x="262" y="0"/>
                  </a:moveTo>
                  <a:lnTo>
                    <a:pt x="262" y="0"/>
                  </a:lnTo>
                  <a:lnTo>
                    <a:pt x="236" y="2"/>
                  </a:lnTo>
                  <a:lnTo>
                    <a:pt x="210" y="6"/>
                  </a:lnTo>
                  <a:lnTo>
                    <a:pt x="184" y="12"/>
                  </a:lnTo>
                  <a:lnTo>
                    <a:pt x="160" y="20"/>
                  </a:lnTo>
                  <a:lnTo>
                    <a:pt x="138" y="32"/>
                  </a:lnTo>
                  <a:lnTo>
                    <a:pt x="116" y="44"/>
                  </a:lnTo>
                  <a:lnTo>
                    <a:pt x="96" y="60"/>
                  </a:lnTo>
                  <a:lnTo>
                    <a:pt x="76" y="76"/>
                  </a:lnTo>
                  <a:lnTo>
                    <a:pt x="60" y="96"/>
                  </a:lnTo>
                  <a:lnTo>
                    <a:pt x="44" y="116"/>
                  </a:lnTo>
                  <a:lnTo>
                    <a:pt x="32" y="138"/>
                  </a:lnTo>
                  <a:lnTo>
                    <a:pt x="20" y="160"/>
                  </a:lnTo>
                  <a:lnTo>
                    <a:pt x="12" y="184"/>
                  </a:lnTo>
                  <a:lnTo>
                    <a:pt x="6" y="210"/>
                  </a:lnTo>
                  <a:lnTo>
                    <a:pt x="2" y="236"/>
                  </a:lnTo>
                  <a:lnTo>
                    <a:pt x="0" y="262"/>
                  </a:lnTo>
                  <a:lnTo>
                    <a:pt x="0" y="262"/>
                  </a:lnTo>
                  <a:lnTo>
                    <a:pt x="2" y="288"/>
                  </a:lnTo>
                  <a:lnTo>
                    <a:pt x="6" y="314"/>
                  </a:lnTo>
                  <a:lnTo>
                    <a:pt x="12" y="340"/>
                  </a:lnTo>
                  <a:lnTo>
                    <a:pt x="20" y="364"/>
                  </a:lnTo>
                  <a:lnTo>
                    <a:pt x="32" y="386"/>
                  </a:lnTo>
                  <a:lnTo>
                    <a:pt x="44" y="408"/>
                  </a:lnTo>
                  <a:lnTo>
                    <a:pt x="60" y="428"/>
                  </a:lnTo>
                  <a:lnTo>
                    <a:pt x="76" y="448"/>
                  </a:lnTo>
                  <a:lnTo>
                    <a:pt x="96" y="464"/>
                  </a:lnTo>
                  <a:lnTo>
                    <a:pt x="116" y="480"/>
                  </a:lnTo>
                  <a:lnTo>
                    <a:pt x="138" y="492"/>
                  </a:lnTo>
                  <a:lnTo>
                    <a:pt x="160" y="504"/>
                  </a:lnTo>
                  <a:lnTo>
                    <a:pt x="184" y="512"/>
                  </a:lnTo>
                  <a:lnTo>
                    <a:pt x="210" y="518"/>
                  </a:lnTo>
                  <a:lnTo>
                    <a:pt x="236" y="522"/>
                  </a:lnTo>
                  <a:lnTo>
                    <a:pt x="262" y="524"/>
                  </a:lnTo>
                  <a:lnTo>
                    <a:pt x="262" y="524"/>
                  </a:lnTo>
                  <a:lnTo>
                    <a:pt x="288" y="522"/>
                  </a:lnTo>
                  <a:lnTo>
                    <a:pt x="314" y="518"/>
                  </a:lnTo>
                  <a:lnTo>
                    <a:pt x="340" y="512"/>
                  </a:lnTo>
                  <a:lnTo>
                    <a:pt x="364" y="504"/>
                  </a:lnTo>
                  <a:lnTo>
                    <a:pt x="386" y="492"/>
                  </a:lnTo>
                  <a:lnTo>
                    <a:pt x="408" y="480"/>
                  </a:lnTo>
                  <a:lnTo>
                    <a:pt x="428" y="464"/>
                  </a:lnTo>
                  <a:lnTo>
                    <a:pt x="446" y="448"/>
                  </a:lnTo>
                  <a:lnTo>
                    <a:pt x="464" y="428"/>
                  </a:lnTo>
                  <a:lnTo>
                    <a:pt x="478" y="408"/>
                  </a:lnTo>
                  <a:lnTo>
                    <a:pt x="492" y="386"/>
                  </a:lnTo>
                  <a:lnTo>
                    <a:pt x="502" y="364"/>
                  </a:lnTo>
                  <a:lnTo>
                    <a:pt x="512" y="340"/>
                  </a:lnTo>
                  <a:lnTo>
                    <a:pt x="518" y="314"/>
                  </a:lnTo>
                  <a:lnTo>
                    <a:pt x="522" y="288"/>
                  </a:lnTo>
                  <a:lnTo>
                    <a:pt x="524" y="262"/>
                  </a:lnTo>
                  <a:lnTo>
                    <a:pt x="524" y="262"/>
                  </a:lnTo>
                  <a:lnTo>
                    <a:pt x="522" y="236"/>
                  </a:lnTo>
                  <a:lnTo>
                    <a:pt x="518" y="210"/>
                  </a:lnTo>
                  <a:lnTo>
                    <a:pt x="512" y="184"/>
                  </a:lnTo>
                  <a:lnTo>
                    <a:pt x="502" y="160"/>
                  </a:lnTo>
                  <a:lnTo>
                    <a:pt x="492" y="138"/>
                  </a:lnTo>
                  <a:lnTo>
                    <a:pt x="478" y="116"/>
                  </a:lnTo>
                  <a:lnTo>
                    <a:pt x="464" y="96"/>
                  </a:lnTo>
                  <a:lnTo>
                    <a:pt x="446" y="76"/>
                  </a:lnTo>
                  <a:lnTo>
                    <a:pt x="428" y="60"/>
                  </a:lnTo>
                  <a:lnTo>
                    <a:pt x="408" y="44"/>
                  </a:lnTo>
                  <a:lnTo>
                    <a:pt x="386" y="32"/>
                  </a:lnTo>
                  <a:lnTo>
                    <a:pt x="364" y="20"/>
                  </a:lnTo>
                  <a:lnTo>
                    <a:pt x="340" y="12"/>
                  </a:lnTo>
                  <a:lnTo>
                    <a:pt x="314" y="6"/>
                  </a:lnTo>
                  <a:lnTo>
                    <a:pt x="288" y="2"/>
                  </a:lnTo>
                  <a:lnTo>
                    <a:pt x="262" y="0"/>
                  </a:lnTo>
                  <a:lnTo>
                    <a:pt x="2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171"/>
                </a:solidFill>
                <a:effectLst/>
                <a:uLnTx/>
                <a:uFillTx/>
                <a:latin typeface="Arial"/>
                <a:ea typeface="+mn-ea"/>
                <a:cs typeface="+mn-cs"/>
              </a:endParaRPr>
            </a:p>
          </p:txBody>
        </p:sp>
        <p:sp>
          <p:nvSpPr>
            <p:cNvPr id="27" name="Freeform 26">
              <a:extLst>
                <a:ext uri="{FF2B5EF4-FFF2-40B4-BE49-F238E27FC236}">
                  <a16:creationId xmlns:a16="http://schemas.microsoft.com/office/drawing/2014/main" xmlns="" id="{0DE324CC-79D2-4233-AEA6-72524F885595}"/>
                </a:ext>
              </a:extLst>
            </p:cNvPr>
            <p:cNvSpPr>
              <a:spLocks noEditPoints="1"/>
            </p:cNvSpPr>
            <p:nvPr/>
          </p:nvSpPr>
          <p:spPr bwMode="auto">
            <a:xfrm>
              <a:off x="1594" y="10"/>
              <a:ext cx="4492" cy="3368"/>
            </a:xfrm>
            <a:custGeom>
              <a:avLst/>
              <a:gdLst>
                <a:gd name="T0" fmla="*/ 4458 w 4492"/>
                <a:gd name="T1" fmla="*/ 590 h 3368"/>
                <a:gd name="T2" fmla="*/ 4422 w 4492"/>
                <a:gd name="T3" fmla="*/ 562 h 3368"/>
                <a:gd name="T4" fmla="*/ 4378 w 4492"/>
                <a:gd name="T5" fmla="*/ 548 h 3368"/>
                <a:gd name="T6" fmla="*/ 884 w 4492"/>
                <a:gd name="T7" fmla="*/ 94 h 3368"/>
                <a:gd name="T8" fmla="*/ 866 w 4492"/>
                <a:gd name="T9" fmla="*/ 56 h 3368"/>
                <a:gd name="T10" fmla="*/ 820 w 4492"/>
                <a:gd name="T11" fmla="*/ 14 h 3368"/>
                <a:gd name="T12" fmla="*/ 758 w 4492"/>
                <a:gd name="T13" fmla="*/ 0 h 3368"/>
                <a:gd name="T14" fmla="*/ 116 w 4492"/>
                <a:gd name="T15" fmla="*/ 0 h 3368"/>
                <a:gd name="T16" fmla="*/ 80 w 4492"/>
                <a:gd name="T17" fmla="*/ 10 h 3368"/>
                <a:gd name="T18" fmla="*/ 38 w 4492"/>
                <a:gd name="T19" fmla="*/ 38 h 3368"/>
                <a:gd name="T20" fmla="*/ 10 w 4492"/>
                <a:gd name="T21" fmla="*/ 78 h 3368"/>
                <a:gd name="T22" fmla="*/ 2 w 4492"/>
                <a:gd name="T23" fmla="*/ 116 h 3368"/>
                <a:gd name="T24" fmla="*/ 2 w 4492"/>
                <a:gd name="T25" fmla="*/ 142 h 3368"/>
                <a:gd name="T26" fmla="*/ 10 w 4492"/>
                <a:gd name="T27" fmla="*/ 180 h 3368"/>
                <a:gd name="T28" fmla="*/ 38 w 4492"/>
                <a:gd name="T29" fmla="*/ 220 h 3368"/>
                <a:gd name="T30" fmla="*/ 80 w 4492"/>
                <a:gd name="T31" fmla="*/ 248 h 3368"/>
                <a:gd name="T32" fmla="*/ 116 w 4492"/>
                <a:gd name="T33" fmla="*/ 258 h 3368"/>
                <a:gd name="T34" fmla="*/ 1358 w 4492"/>
                <a:gd name="T35" fmla="*/ 2656 h 3368"/>
                <a:gd name="T36" fmla="*/ 1362 w 4492"/>
                <a:gd name="T37" fmla="*/ 2666 h 3368"/>
                <a:gd name="T38" fmla="*/ 1546 w 4492"/>
                <a:gd name="T39" fmla="*/ 3294 h 3368"/>
                <a:gd name="T40" fmla="*/ 1584 w 4492"/>
                <a:gd name="T41" fmla="*/ 3342 h 3368"/>
                <a:gd name="T42" fmla="*/ 1640 w 4492"/>
                <a:gd name="T43" fmla="*/ 3366 h 3368"/>
                <a:gd name="T44" fmla="*/ 3562 w 4492"/>
                <a:gd name="T45" fmla="*/ 3368 h 3368"/>
                <a:gd name="T46" fmla="*/ 3600 w 4492"/>
                <a:gd name="T47" fmla="*/ 3362 h 3368"/>
                <a:gd name="T48" fmla="*/ 3634 w 4492"/>
                <a:gd name="T49" fmla="*/ 3344 h 3368"/>
                <a:gd name="T50" fmla="*/ 3676 w 4492"/>
                <a:gd name="T51" fmla="*/ 3300 h 3368"/>
                <a:gd name="T52" fmla="*/ 3688 w 4492"/>
                <a:gd name="T53" fmla="*/ 3264 h 3368"/>
                <a:gd name="T54" fmla="*/ 3690 w 4492"/>
                <a:gd name="T55" fmla="*/ 3238 h 3368"/>
                <a:gd name="T56" fmla="*/ 3684 w 4492"/>
                <a:gd name="T57" fmla="*/ 3200 h 3368"/>
                <a:gd name="T58" fmla="*/ 3668 w 4492"/>
                <a:gd name="T59" fmla="*/ 3166 h 3368"/>
                <a:gd name="T60" fmla="*/ 3622 w 4492"/>
                <a:gd name="T61" fmla="*/ 3124 h 3368"/>
                <a:gd name="T62" fmla="*/ 3588 w 4492"/>
                <a:gd name="T63" fmla="*/ 3110 h 3368"/>
                <a:gd name="T64" fmla="*/ 1760 w 4492"/>
                <a:gd name="T65" fmla="*/ 3108 h 3368"/>
                <a:gd name="T66" fmla="*/ 3676 w 4492"/>
                <a:gd name="T67" fmla="*/ 2760 h 3368"/>
                <a:gd name="T68" fmla="*/ 3734 w 4492"/>
                <a:gd name="T69" fmla="*/ 2746 h 3368"/>
                <a:gd name="T70" fmla="*/ 3780 w 4492"/>
                <a:gd name="T71" fmla="*/ 2708 h 3368"/>
                <a:gd name="T72" fmla="*/ 4484 w 4492"/>
                <a:gd name="T73" fmla="*/ 720 h 3368"/>
                <a:gd name="T74" fmla="*/ 4490 w 4492"/>
                <a:gd name="T75" fmla="*/ 690 h 3368"/>
                <a:gd name="T76" fmla="*/ 4486 w 4492"/>
                <a:gd name="T77" fmla="*/ 644 h 3368"/>
                <a:gd name="T78" fmla="*/ 4468 w 4492"/>
                <a:gd name="T79" fmla="*/ 602 h 3368"/>
                <a:gd name="T80" fmla="*/ 1884 w 4492"/>
                <a:gd name="T81" fmla="*/ 806 h 3368"/>
                <a:gd name="T82" fmla="*/ 1104 w 4492"/>
                <a:gd name="T83" fmla="*/ 806 h 3368"/>
                <a:gd name="T84" fmla="*/ 2020 w 4492"/>
                <a:gd name="T85" fmla="*/ 1858 h 3368"/>
                <a:gd name="T86" fmla="*/ 1584 w 4492"/>
                <a:gd name="T87" fmla="*/ 2500 h 3368"/>
                <a:gd name="T88" fmla="*/ 2104 w 4492"/>
                <a:gd name="T89" fmla="*/ 2500 h 3368"/>
                <a:gd name="T90" fmla="*/ 2364 w 4492"/>
                <a:gd name="T91" fmla="*/ 2500 h 3368"/>
                <a:gd name="T92" fmla="*/ 2868 w 4492"/>
                <a:gd name="T93" fmla="*/ 2500 h 3368"/>
                <a:gd name="T94" fmla="*/ 2230 w 4492"/>
                <a:gd name="T95" fmla="*/ 1460 h 3368"/>
                <a:gd name="T96" fmla="*/ 3024 w 4492"/>
                <a:gd name="T97" fmla="*/ 1202 h 3368"/>
                <a:gd name="T98" fmla="*/ 3070 w 4492"/>
                <a:gd name="T99" fmla="*/ 806 h 3368"/>
                <a:gd name="T100" fmla="*/ 3128 w 4492"/>
                <a:gd name="T101" fmla="*/ 2500 h 3368"/>
                <a:gd name="T102" fmla="*/ 3584 w 4492"/>
                <a:gd name="T103" fmla="*/ 2500 h 3368"/>
                <a:gd name="T104" fmla="*/ 3252 w 4492"/>
                <a:gd name="T105" fmla="*/ 1460 h 3368"/>
                <a:gd name="T106" fmla="*/ 4040 w 4492"/>
                <a:gd name="T107" fmla="*/ 1202 h 3368"/>
                <a:gd name="T108" fmla="*/ 4180 w 4492"/>
                <a:gd name="T109" fmla="*/ 806 h 3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92" h="3368">
                  <a:moveTo>
                    <a:pt x="4468" y="602"/>
                  </a:moveTo>
                  <a:lnTo>
                    <a:pt x="4468" y="602"/>
                  </a:lnTo>
                  <a:lnTo>
                    <a:pt x="4458" y="590"/>
                  </a:lnTo>
                  <a:lnTo>
                    <a:pt x="4446" y="580"/>
                  </a:lnTo>
                  <a:lnTo>
                    <a:pt x="4434" y="570"/>
                  </a:lnTo>
                  <a:lnTo>
                    <a:pt x="4422" y="562"/>
                  </a:lnTo>
                  <a:lnTo>
                    <a:pt x="4408" y="556"/>
                  </a:lnTo>
                  <a:lnTo>
                    <a:pt x="4392" y="552"/>
                  </a:lnTo>
                  <a:lnTo>
                    <a:pt x="4378" y="548"/>
                  </a:lnTo>
                  <a:lnTo>
                    <a:pt x="4362" y="548"/>
                  </a:lnTo>
                  <a:lnTo>
                    <a:pt x="1016" y="548"/>
                  </a:lnTo>
                  <a:lnTo>
                    <a:pt x="884" y="94"/>
                  </a:lnTo>
                  <a:lnTo>
                    <a:pt x="884" y="94"/>
                  </a:lnTo>
                  <a:lnTo>
                    <a:pt x="876" y="74"/>
                  </a:lnTo>
                  <a:lnTo>
                    <a:pt x="866" y="56"/>
                  </a:lnTo>
                  <a:lnTo>
                    <a:pt x="852" y="40"/>
                  </a:lnTo>
                  <a:lnTo>
                    <a:pt x="836" y="26"/>
                  </a:lnTo>
                  <a:lnTo>
                    <a:pt x="820" y="14"/>
                  </a:lnTo>
                  <a:lnTo>
                    <a:pt x="800" y="6"/>
                  </a:lnTo>
                  <a:lnTo>
                    <a:pt x="780" y="2"/>
                  </a:lnTo>
                  <a:lnTo>
                    <a:pt x="758" y="0"/>
                  </a:lnTo>
                  <a:lnTo>
                    <a:pt x="130" y="0"/>
                  </a:lnTo>
                  <a:lnTo>
                    <a:pt x="130" y="0"/>
                  </a:lnTo>
                  <a:lnTo>
                    <a:pt x="116" y="0"/>
                  </a:lnTo>
                  <a:lnTo>
                    <a:pt x="104" y="2"/>
                  </a:lnTo>
                  <a:lnTo>
                    <a:pt x="92" y="6"/>
                  </a:lnTo>
                  <a:lnTo>
                    <a:pt x="80" y="10"/>
                  </a:lnTo>
                  <a:lnTo>
                    <a:pt x="68" y="16"/>
                  </a:lnTo>
                  <a:lnTo>
                    <a:pt x="58" y="22"/>
                  </a:lnTo>
                  <a:lnTo>
                    <a:pt x="38" y="38"/>
                  </a:lnTo>
                  <a:lnTo>
                    <a:pt x="22" y="56"/>
                  </a:lnTo>
                  <a:lnTo>
                    <a:pt x="16" y="68"/>
                  </a:lnTo>
                  <a:lnTo>
                    <a:pt x="10" y="78"/>
                  </a:lnTo>
                  <a:lnTo>
                    <a:pt x="6" y="90"/>
                  </a:lnTo>
                  <a:lnTo>
                    <a:pt x="4" y="104"/>
                  </a:lnTo>
                  <a:lnTo>
                    <a:pt x="2" y="116"/>
                  </a:lnTo>
                  <a:lnTo>
                    <a:pt x="0" y="130"/>
                  </a:lnTo>
                  <a:lnTo>
                    <a:pt x="0" y="130"/>
                  </a:lnTo>
                  <a:lnTo>
                    <a:pt x="2" y="142"/>
                  </a:lnTo>
                  <a:lnTo>
                    <a:pt x="4" y="156"/>
                  </a:lnTo>
                  <a:lnTo>
                    <a:pt x="6" y="168"/>
                  </a:lnTo>
                  <a:lnTo>
                    <a:pt x="10" y="180"/>
                  </a:lnTo>
                  <a:lnTo>
                    <a:pt x="16" y="190"/>
                  </a:lnTo>
                  <a:lnTo>
                    <a:pt x="22" y="202"/>
                  </a:lnTo>
                  <a:lnTo>
                    <a:pt x="38" y="220"/>
                  </a:lnTo>
                  <a:lnTo>
                    <a:pt x="58" y="236"/>
                  </a:lnTo>
                  <a:lnTo>
                    <a:pt x="68" y="242"/>
                  </a:lnTo>
                  <a:lnTo>
                    <a:pt x="80" y="248"/>
                  </a:lnTo>
                  <a:lnTo>
                    <a:pt x="92" y="252"/>
                  </a:lnTo>
                  <a:lnTo>
                    <a:pt x="104" y="256"/>
                  </a:lnTo>
                  <a:lnTo>
                    <a:pt x="116" y="258"/>
                  </a:lnTo>
                  <a:lnTo>
                    <a:pt x="130" y="258"/>
                  </a:lnTo>
                  <a:lnTo>
                    <a:pt x="662" y="258"/>
                  </a:lnTo>
                  <a:lnTo>
                    <a:pt x="1358" y="2656"/>
                  </a:lnTo>
                  <a:lnTo>
                    <a:pt x="1360" y="2666"/>
                  </a:lnTo>
                  <a:lnTo>
                    <a:pt x="1360" y="2666"/>
                  </a:lnTo>
                  <a:lnTo>
                    <a:pt x="1362" y="2666"/>
                  </a:lnTo>
                  <a:lnTo>
                    <a:pt x="1538" y="3274"/>
                  </a:lnTo>
                  <a:lnTo>
                    <a:pt x="1538" y="3274"/>
                  </a:lnTo>
                  <a:lnTo>
                    <a:pt x="1546" y="3294"/>
                  </a:lnTo>
                  <a:lnTo>
                    <a:pt x="1556" y="3312"/>
                  </a:lnTo>
                  <a:lnTo>
                    <a:pt x="1568" y="3328"/>
                  </a:lnTo>
                  <a:lnTo>
                    <a:pt x="1584" y="3342"/>
                  </a:lnTo>
                  <a:lnTo>
                    <a:pt x="1602" y="3352"/>
                  </a:lnTo>
                  <a:lnTo>
                    <a:pt x="1620" y="3360"/>
                  </a:lnTo>
                  <a:lnTo>
                    <a:pt x="1640" y="3366"/>
                  </a:lnTo>
                  <a:lnTo>
                    <a:pt x="1662" y="3368"/>
                  </a:lnTo>
                  <a:lnTo>
                    <a:pt x="3562" y="3368"/>
                  </a:lnTo>
                  <a:lnTo>
                    <a:pt x="3562" y="3368"/>
                  </a:lnTo>
                  <a:lnTo>
                    <a:pt x="3574" y="3366"/>
                  </a:lnTo>
                  <a:lnTo>
                    <a:pt x="3588" y="3364"/>
                  </a:lnTo>
                  <a:lnTo>
                    <a:pt x="3600" y="3362"/>
                  </a:lnTo>
                  <a:lnTo>
                    <a:pt x="3612" y="3356"/>
                  </a:lnTo>
                  <a:lnTo>
                    <a:pt x="3622" y="3352"/>
                  </a:lnTo>
                  <a:lnTo>
                    <a:pt x="3634" y="3344"/>
                  </a:lnTo>
                  <a:lnTo>
                    <a:pt x="3652" y="3330"/>
                  </a:lnTo>
                  <a:lnTo>
                    <a:pt x="3668" y="3310"/>
                  </a:lnTo>
                  <a:lnTo>
                    <a:pt x="3676" y="3300"/>
                  </a:lnTo>
                  <a:lnTo>
                    <a:pt x="3680" y="3288"/>
                  </a:lnTo>
                  <a:lnTo>
                    <a:pt x="3684" y="3276"/>
                  </a:lnTo>
                  <a:lnTo>
                    <a:pt x="3688" y="3264"/>
                  </a:lnTo>
                  <a:lnTo>
                    <a:pt x="3690" y="3250"/>
                  </a:lnTo>
                  <a:lnTo>
                    <a:pt x="3690" y="3238"/>
                  </a:lnTo>
                  <a:lnTo>
                    <a:pt x="3690" y="3238"/>
                  </a:lnTo>
                  <a:lnTo>
                    <a:pt x="3690" y="3224"/>
                  </a:lnTo>
                  <a:lnTo>
                    <a:pt x="3688" y="3212"/>
                  </a:lnTo>
                  <a:lnTo>
                    <a:pt x="3684" y="3200"/>
                  </a:lnTo>
                  <a:lnTo>
                    <a:pt x="3680" y="3188"/>
                  </a:lnTo>
                  <a:lnTo>
                    <a:pt x="3676" y="3176"/>
                  </a:lnTo>
                  <a:lnTo>
                    <a:pt x="3668" y="3166"/>
                  </a:lnTo>
                  <a:lnTo>
                    <a:pt x="3652" y="3146"/>
                  </a:lnTo>
                  <a:lnTo>
                    <a:pt x="3634" y="3130"/>
                  </a:lnTo>
                  <a:lnTo>
                    <a:pt x="3622" y="3124"/>
                  </a:lnTo>
                  <a:lnTo>
                    <a:pt x="3612" y="3118"/>
                  </a:lnTo>
                  <a:lnTo>
                    <a:pt x="3600" y="3114"/>
                  </a:lnTo>
                  <a:lnTo>
                    <a:pt x="3588" y="3110"/>
                  </a:lnTo>
                  <a:lnTo>
                    <a:pt x="3574" y="3108"/>
                  </a:lnTo>
                  <a:lnTo>
                    <a:pt x="3562" y="3108"/>
                  </a:lnTo>
                  <a:lnTo>
                    <a:pt x="1760" y="3108"/>
                  </a:lnTo>
                  <a:lnTo>
                    <a:pt x="1658" y="2760"/>
                  </a:lnTo>
                  <a:lnTo>
                    <a:pt x="3676" y="2760"/>
                  </a:lnTo>
                  <a:lnTo>
                    <a:pt x="3676" y="2760"/>
                  </a:lnTo>
                  <a:lnTo>
                    <a:pt x="3696" y="2758"/>
                  </a:lnTo>
                  <a:lnTo>
                    <a:pt x="3716" y="2754"/>
                  </a:lnTo>
                  <a:lnTo>
                    <a:pt x="3734" y="2746"/>
                  </a:lnTo>
                  <a:lnTo>
                    <a:pt x="3752" y="2736"/>
                  </a:lnTo>
                  <a:lnTo>
                    <a:pt x="3766" y="2722"/>
                  </a:lnTo>
                  <a:lnTo>
                    <a:pt x="3780" y="2708"/>
                  </a:lnTo>
                  <a:lnTo>
                    <a:pt x="3790" y="2692"/>
                  </a:lnTo>
                  <a:lnTo>
                    <a:pt x="3798" y="2672"/>
                  </a:lnTo>
                  <a:lnTo>
                    <a:pt x="4484" y="720"/>
                  </a:lnTo>
                  <a:lnTo>
                    <a:pt x="4484" y="720"/>
                  </a:lnTo>
                  <a:lnTo>
                    <a:pt x="4488" y="706"/>
                  </a:lnTo>
                  <a:lnTo>
                    <a:pt x="4490" y="690"/>
                  </a:lnTo>
                  <a:lnTo>
                    <a:pt x="4492" y="674"/>
                  </a:lnTo>
                  <a:lnTo>
                    <a:pt x="4490" y="660"/>
                  </a:lnTo>
                  <a:lnTo>
                    <a:pt x="4486" y="644"/>
                  </a:lnTo>
                  <a:lnTo>
                    <a:pt x="4482" y="630"/>
                  </a:lnTo>
                  <a:lnTo>
                    <a:pt x="4476" y="616"/>
                  </a:lnTo>
                  <a:lnTo>
                    <a:pt x="4468" y="602"/>
                  </a:lnTo>
                  <a:lnTo>
                    <a:pt x="4468" y="602"/>
                  </a:lnTo>
                  <a:close/>
                  <a:moveTo>
                    <a:pt x="1104" y="806"/>
                  </a:moveTo>
                  <a:lnTo>
                    <a:pt x="1884" y="806"/>
                  </a:lnTo>
                  <a:lnTo>
                    <a:pt x="1936" y="1202"/>
                  </a:lnTo>
                  <a:lnTo>
                    <a:pt x="1216" y="1202"/>
                  </a:lnTo>
                  <a:lnTo>
                    <a:pt x="1104" y="806"/>
                  </a:lnTo>
                  <a:close/>
                  <a:moveTo>
                    <a:pt x="1288" y="1460"/>
                  </a:moveTo>
                  <a:lnTo>
                    <a:pt x="1968" y="1460"/>
                  </a:lnTo>
                  <a:lnTo>
                    <a:pt x="2020" y="1858"/>
                  </a:lnTo>
                  <a:lnTo>
                    <a:pt x="1400" y="1858"/>
                  </a:lnTo>
                  <a:lnTo>
                    <a:pt x="1288" y="1460"/>
                  </a:lnTo>
                  <a:close/>
                  <a:moveTo>
                    <a:pt x="1584" y="2500"/>
                  </a:moveTo>
                  <a:lnTo>
                    <a:pt x="1474" y="2116"/>
                  </a:lnTo>
                  <a:lnTo>
                    <a:pt x="2054" y="2116"/>
                  </a:lnTo>
                  <a:lnTo>
                    <a:pt x="2104" y="2500"/>
                  </a:lnTo>
                  <a:lnTo>
                    <a:pt x="1584" y="2500"/>
                  </a:lnTo>
                  <a:close/>
                  <a:moveTo>
                    <a:pt x="2868" y="2500"/>
                  </a:moveTo>
                  <a:lnTo>
                    <a:pt x="2364" y="2500"/>
                  </a:lnTo>
                  <a:lnTo>
                    <a:pt x="2314" y="2116"/>
                  </a:lnTo>
                  <a:lnTo>
                    <a:pt x="2914" y="2116"/>
                  </a:lnTo>
                  <a:lnTo>
                    <a:pt x="2868" y="2500"/>
                  </a:lnTo>
                  <a:close/>
                  <a:moveTo>
                    <a:pt x="2944" y="1858"/>
                  </a:moveTo>
                  <a:lnTo>
                    <a:pt x="2280" y="1858"/>
                  </a:lnTo>
                  <a:lnTo>
                    <a:pt x="2230" y="1460"/>
                  </a:lnTo>
                  <a:lnTo>
                    <a:pt x="2992" y="1460"/>
                  </a:lnTo>
                  <a:lnTo>
                    <a:pt x="2944" y="1858"/>
                  </a:lnTo>
                  <a:close/>
                  <a:moveTo>
                    <a:pt x="3024" y="1202"/>
                  </a:moveTo>
                  <a:lnTo>
                    <a:pt x="2196" y="1202"/>
                  </a:lnTo>
                  <a:lnTo>
                    <a:pt x="2144" y="806"/>
                  </a:lnTo>
                  <a:lnTo>
                    <a:pt x="3070" y="806"/>
                  </a:lnTo>
                  <a:lnTo>
                    <a:pt x="3024" y="1202"/>
                  </a:lnTo>
                  <a:close/>
                  <a:moveTo>
                    <a:pt x="3584" y="2500"/>
                  </a:moveTo>
                  <a:lnTo>
                    <a:pt x="3128" y="2500"/>
                  </a:lnTo>
                  <a:lnTo>
                    <a:pt x="3174" y="2116"/>
                  </a:lnTo>
                  <a:lnTo>
                    <a:pt x="3720" y="2116"/>
                  </a:lnTo>
                  <a:lnTo>
                    <a:pt x="3584" y="2500"/>
                  </a:lnTo>
                  <a:close/>
                  <a:moveTo>
                    <a:pt x="3810" y="1858"/>
                  </a:moveTo>
                  <a:lnTo>
                    <a:pt x="3206" y="1858"/>
                  </a:lnTo>
                  <a:lnTo>
                    <a:pt x="3252" y="1460"/>
                  </a:lnTo>
                  <a:lnTo>
                    <a:pt x="3950" y="1460"/>
                  </a:lnTo>
                  <a:lnTo>
                    <a:pt x="3810" y="1858"/>
                  </a:lnTo>
                  <a:close/>
                  <a:moveTo>
                    <a:pt x="4040" y="1202"/>
                  </a:moveTo>
                  <a:lnTo>
                    <a:pt x="3284" y="1202"/>
                  </a:lnTo>
                  <a:lnTo>
                    <a:pt x="3332" y="806"/>
                  </a:lnTo>
                  <a:lnTo>
                    <a:pt x="4180" y="806"/>
                  </a:lnTo>
                  <a:lnTo>
                    <a:pt x="4040" y="1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171"/>
                </a:solidFill>
                <a:effectLst/>
                <a:uLnTx/>
                <a:uFillTx/>
                <a:latin typeface="Arial"/>
                <a:ea typeface="+mn-ea"/>
                <a:cs typeface="+mn-cs"/>
              </a:endParaRPr>
            </a:p>
          </p:txBody>
        </p:sp>
      </p:grpSp>
      <p:pic>
        <p:nvPicPr>
          <p:cNvPr id="28" name="Picture 5">
            <a:extLst>
              <a:ext uri="{FF2B5EF4-FFF2-40B4-BE49-F238E27FC236}">
                <a16:creationId xmlns:a16="http://schemas.microsoft.com/office/drawing/2014/main" xmlns="" id="{9640E1C1-7CCA-4961-81DE-8061221FEE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569" r="1594"/>
          <a:stretch/>
        </p:blipFill>
        <p:spPr>
          <a:xfrm>
            <a:off x="3448056" y="2329258"/>
            <a:ext cx="2621146" cy="2592044"/>
          </a:xfrm>
          <a:prstGeom prst="rect">
            <a:avLst/>
          </a:prstGeom>
        </p:spPr>
      </p:pic>
      <p:pic>
        <p:nvPicPr>
          <p:cNvPr id="29" name="Picture 2" descr="E:\Target\Images\Store photos\2016\2016-05-03 TGT Stinson store, MN\IMG_1136.JPG">
            <a:extLst>
              <a:ext uri="{FF2B5EF4-FFF2-40B4-BE49-F238E27FC236}">
                <a16:creationId xmlns:a16="http://schemas.microsoft.com/office/drawing/2014/main" xmlns="" id="{00B7C25A-3055-4123-875B-40E343C97D4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27598" y="2329258"/>
            <a:ext cx="2621146" cy="25920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a:extLst>
              <a:ext uri="{FF2B5EF4-FFF2-40B4-BE49-F238E27FC236}">
                <a16:creationId xmlns:a16="http://schemas.microsoft.com/office/drawing/2014/main" xmlns="" id="{77DD069B-98E4-4D78-BDF5-E893F88B0A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03637" y="2329258"/>
            <a:ext cx="2628151" cy="2628151"/>
          </a:xfrm>
          <a:prstGeom prst="rect">
            <a:avLst/>
          </a:prstGeom>
        </p:spPr>
      </p:pic>
      <p:pic>
        <p:nvPicPr>
          <p:cNvPr id="32" name="Immagine 31">
            <a:extLst>
              <a:ext uri="{FF2B5EF4-FFF2-40B4-BE49-F238E27FC236}">
                <a16:creationId xmlns:a16="http://schemas.microsoft.com/office/drawing/2014/main" xmlns="" id="{9E3B373B-9640-4B58-BFA3-0E1EFFB3E33A}"/>
              </a:ext>
            </a:extLst>
          </p:cNvPr>
          <p:cNvPicPr>
            <a:picLocks noChangeAspect="1"/>
          </p:cNvPicPr>
          <p:nvPr/>
        </p:nvPicPr>
        <p:blipFill>
          <a:blip r:embed="rId6"/>
          <a:stretch>
            <a:fillRect/>
          </a:stretch>
        </p:blipFill>
        <p:spPr>
          <a:xfrm>
            <a:off x="116477" y="301759"/>
            <a:ext cx="3005588" cy="3785944"/>
          </a:xfrm>
          <a:prstGeom prst="rect">
            <a:avLst/>
          </a:prstGeom>
        </p:spPr>
      </p:pic>
    </p:spTree>
    <p:extLst>
      <p:ext uri="{BB962C8B-B14F-4D97-AF65-F5344CB8AC3E}">
        <p14:creationId xmlns:p14="http://schemas.microsoft.com/office/powerpoint/2010/main" val="412358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5">
            <a:extLst>
              <a:ext uri="{FF2B5EF4-FFF2-40B4-BE49-F238E27FC236}">
                <a16:creationId xmlns:a16="http://schemas.microsoft.com/office/drawing/2014/main" xmlns="" id="{ED14A66E-A08D-42C2-8312-7E7C3F83DF09}"/>
              </a:ext>
            </a:extLst>
          </p:cNvPr>
          <p:cNvSpPr/>
          <p:nvPr/>
        </p:nvSpPr>
        <p:spPr>
          <a:xfrm>
            <a:off x="-3492" y="0"/>
            <a:ext cx="3272350" cy="61086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xmlns="" id="{D1F7D754-90A0-4ECA-A74B-F281A017FE62}"/>
              </a:ext>
            </a:extLst>
          </p:cNvPr>
          <p:cNvSpPr/>
          <p:nvPr/>
        </p:nvSpPr>
        <p:spPr>
          <a:xfrm>
            <a:off x="3268858" y="-33410"/>
            <a:ext cx="2979542" cy="6142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xmlns="" id="{D2ACF433-6049-4B79-9A85-22910913B857}"/>
              </a:ext>
            </a:extLst>
          </p:cNvPr>
          <p:cNvSpPr/>
          <p:nvPr/>
        </p:nvSpPr>
        <p:spPr>
          <a:xfrm>
            <a:off x="6248400" y="-33410"/>
            <a:ext cx="2979542" cy="61421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xmlns="" id="{769A4A6B-B221-4D2A-A450-750F6FAF95DF}"/>
              </a:ext>
            </a:extLst>
          </p:cNvPr>
          <p:cNvSpPr/>
          <p:nvPr/>
        </p:nvSpPr>
        <p:spPr>
          <a:xfrm>
            <a:off x="9227942" y="-33410"/>
            <a:ext cx="2979542" cy="61421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Rettangolo 37">
            <a:extLst>
              <a:ext uri="{FF2B5EF4-FFF2-40B4-BE49-F238E27FC236}">
                <a16:creationId xmlns:a16="http://schemas.microsoft.com/office/drawing/2014/main" xmlns="" id="{F26A177A-C5D9-4231-B921-F1224DBE4EDF}"/>
              </a:ext>
            </a:extLst>
          </p:cNvPr>
          <p:cNvSpPr/>
          <p:nvPr/>
        </p:nvSpPr>
        <p:spPr>
          <a:xfrm>
            <a:off x="3251200" y="-33410"/>
            <a:ext cx="8956284" cy="1498608"/>
          </a:xfrm>
          <a:prstGeom prst="rect">
            <a:avLst/>
          </a:prstGeom>
          <a:solidFill>
            <a:schemeClr val="bg1">
              <a:alpha val="34000"/>
            </a:schemeClr>
          </a:solidFill>
        </p:spPr>
        <p:txBody>
          <a:bodyPr wrap="square"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717171"/>
                </a:solidFill>
                <a:effectLst/>
                <a:uLnTx/>
                <a:uFillTx/>
                <a:latin typeface="Arial"/>
                <a:ea typeface="+mn-ea"/>
                <a:cs typeface="+mn-cs"/>
              </a:rPr>
              <a:t>Leading apparel retailers driving value through personalized brand portfolios, while home improvement focuses on building expert image with well-known brands</a:t>
            </a:r>
          </a:p>
        </p:txBody>
      </p:sp>
      <p:pic>
        <p:nvPicPr>
          <p:cNvPr id="34" name="Picture 5">
            <a:extLst>
              <a:ext uri="{FF2B5EF4-FFF2-40B4-BE49-F238E27FC236}">
                <a16:creationId xmlns:a16="http://schemas.microsoft.com/office/drawing/2014/main" xmlns="" id="{B6741833-B8D0-49D7-B674-896E19363B9C}"/>
              </a:ext>
            </a:extLst>
          </p:cNvPr>
          <p:cNvPicPr>
            <a:picLocks noChangeAspect="1"/>
          </p:cNvPicPr>
          <p:nvPr/>
        </p:nvPicPr>
        <p:blipFill>
          <a:blip r:embed="rId3"/>
          <a:stretch>
            <a:fillRect/>
          </a:stretch>
        </p:blipFill>
        <p:spPr>
          <a:xfrm>
            <a:off x="3408786" y="2608463"/>
            <a:ext cx="2621146" cy="3059577"/>
          </a:xfrm>
          <a:prstGeom prst="rect">
            <a:avLst/>
          </a:prstGeom>
        </p:spPr>
      </p:pic>
      <p:pic>
        <p:nvPicPr>
          <p:cNvPr id="36" name="Picture 2" descr="Risultati immagini per kohl's logo">
            <a:extLst>
              <a:ext uri="{FF2B5EF4-FFF2-40B4-BE49-F238E27FC236}">
                <a16:creationId xmlns:a16="http://schemas.microsoft.com/office/drawing/2014/main" xmlns="" id="{660371F1-93AD-4901-AE89-EF0C12C28B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485" y="1916160"/>
            <a:ext cx="1993490" cy="31485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a:extLst>
              <a:ext uri="{FF2B5EF4-FFF2-40B4-BE49-F238E27FC236}">
                <a16:creationId xmlns:a16="http://schemas.microsoft.com/office/drawing/2014/main" xmlns="" id="{3C253963-4F22-4693-840D-7E7038CFA378}"/>
              </a:ext>
            </a:extLst>
          </p:cNvPr>
          <p:cNvPicPr>
            <a:picLocks noChangeAspect="1"/>
          </p:cNvPicPr>
          <p:nvPr/>
        </p:nvPicPr>
        <p:blipFill>
          <a:blip r:embed="rId5"/>
          <a:stretch>
            <a:fillRect/>
          </a:stretch>
        </p:blipFill>
        <p:spPr>
          <a:xfrm>
            <a:off x="6315894" y="3832579"/>
            <a:ext cx="2693580" cy="1835461"/>
          </a:xfrm>
          <a:prstGeom prst="rect">
            <a:avLst/>
          </a:prstGeom>
        </p:spPr>
      </p:pic>
      <p:sp>
        <p:nvSpPr>
          <p:cNvPr id="3" name="Rettangolo 2">
            <a:extLst>
              <a:ext uri="{FF2B5EF4-FFF2-40B4-BE49-F238E27FC236}">
                <a16:creationId xmlns:a16="http://schemas.microsoft.com/office/drawing/2014/main" xmlns="" id="{6903B3DE-343B-4B00-9EB9-20552FF3F110}"/>
              </a:ext>
            </a:extLst>
          </p:cNvPr>
          <p:cNvSpPr/>
          <p:nvPr/>
        </p:nvSpPr>
        <p:spPr>
          <a:xfrm>
            <a:off x="6315895" y="2634180"/>
            <a:ext cx="269357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D3D8">
                    <a:lumMod val="50000"/>
                  </a:srgbClr>
                </a:solidFill>
                <a:effectLst/>
                <a:uLnTx/>
                <a:uFillTx/>
                <a:latin typeface="Arial"/>
                <a:ea typeface="+mn-ea"/>
                <a:cs typeface="+mn-cs"/>
              </a:rPr>
              <a:t>Over 90% of Kohl’s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D3D8">
                    <a:lumMod val="50000"/>
                  </a:srgbClr>
                </a:solidFill>
                <a:effectLst/>
                <a:uLnTx/>
                <a:uFillTx/>
                <a:latin typeface="Arial"/>
                <a:ea typeface="+mn-ea"/>
                <a:cs typeface="+mn-cs"/>
              </a:rPr>
              <a:t>Inventory is localized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D3D8">
                    <a:lumMod val="50000"/>
                  </a:srgbClr>
                </a:solidFill>
                <a:effectLst/>
                <a:uLnTx/>
                <a:uFillTx/>
                <a:latin typeface="Arial"/>
                <a:ea typeface="+mn-ea"/>
                <a:cs typeface="+mn-cs"/>
              </a:rPr>
              <a:t>at the store level.</a:t>
            </a:r>
          </a:p>
        </p:txBody>
      </p:sp>
      <p:pic>
        <p:nvPicPr>
          <p:cNvPr id="39" name="Picture 16" descr="Risultati immagini per lowe's logo">
            <a:extLst>
              <a:ext uri="{FF2B5EF4-FFF2-40B4-BE49-F238E27FC236}">
                <a16:creationId xmlns:a16="http://schemas.microsoft.com/office/drawing/2014/main" xmlns="" id="{321973D0-350B-4C26-8529-F08219BC68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3680" y="1769902"/>
            <a:ext cx="1368065" cy="64644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a:extLst>
              <a:ext uri="{FF2B5EF4-FFF2-40B4-BE49-F238E27FC236}">
                <a16:creationId xmlns:a16="http://schemas.microsoft.com/office/drawing/2014/main" xmlns="" id="{6F286CAB-CFAD-4FA5-8A05-E42DA907F00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61636" y="2608463"/>
            <a:ext cx="1912151" cy="3062607"/>
          </a:xfrm>
          <a:prstGeom prst="rect">
            <a:avLst/>
          </a:prstGeom>
        </p:spPr>
      </p:pic>
      <p:grpSp>
        <p:nvGrpSpPr>
          <p:cNvPr id="44" name="Group 8">
            <a:extLst>
              <a:ext uri="{FF2B5EF4-FFF2-40B4-BE49-F238E27FC236}">
                <a16:creationId xmlns:a16="http://schemas.microsoft.com/office/drawing/2014/main" xmlns="" id="{E6173839-D4C5-4AE8-9782-902E2059DA40}"/>
              </a:ext>
            </a:extLst>
          </p:cNvPr>
          <p:cNvGrpSpPr>
            <a:grpSpLocks noChangeAspect="1"/>
          </p:cNvGrpSpPr>
          <p:nvPr/>
        </p:nvGrpSpPr>
        <p:grpSpPr bwMode="auto">
          <a:xfrm>
            <a:off x="701037" y="4367777"/>
            <a:ext cx="1325607" cy="1197033"/>
            <a:chOff x="1448" y="0"/>
            <a:chExt cx="4784" cy="4320"/>
          </a:xfrm>
          <a:solidFill>
            <a:schemeClr val="accent1"/>
          </a:solidFill>
        </p:grpSpPr>
        <p:sp>
          <p:nvSpPr>
            <p:cNvPr id="45" name="Freeform 9">
              <a:extLst>
                <a:ext uri="{FF2B5EF4-FFF2-40B4-BE49-F238E27FC236}">
                  <a16:creationId xmlns:a16="http://schemas.microsoft.com/office/drawing/2014/main" xmlns="" id="{8838BC86-935A-44ED-9716-A3B818E0951E}"/>
                </a:ext>
              </a:extLst>
            </p:cNvPr>
            <p:cNvSpPr>
              <a:spLocks noEditPoints="1"/>
            </p:cNvSpPr>
            <p:nvPr/>
          </p:nvSpPr>
          <p:spPr bwMode="auto">
            <a:xfrm>
              <a:off x="1448" y="0"/>
              <a:ext cx="1686" cy="4320"/>
            </a:xfrm>
            <a:custGeom>
              <a:avLst/>
              <a:gdLst>
                <a:gd name="T0" fmla="*/ 129 w 1686"/>
                <a:gd name="T1" fmla="*/ 0 h 4320"/>
                <a:gd name="T2" fmla="*/ 116 w 1686"/>
                <a:gd name="T3" fmla="*/ 0 h 4320"/>
                <a:gd name="T4" fmla="*/ 90 w 1686"/>
                <a:gd name="T5" fmla="*/ 6 h 4320"/>
                <a:gd name="T6" fmla="*/ 67 w 1686"/>
                <a:gd name="T7" fmla="*/ 17 h 4320"/>
                <a:gd name="T8" fmla="*/ 45 w 1686"/>
                <a:gd name="T9" fmla="*/ 30 h 4320"/>
                <a:gd name="T10" fmla="*/ 36 w 1686"/>
                <a:gd name="T11" fmla="*/ 39 h 4320"/>
                <a:gd name="T12" fmla="*/ 19 w 1686"/>
                <a:gd name="T13" fmla="*/ 60 h 4320"/>
                <a:gd name="T14" fmla="*/ 7 w 1686"/>
                <a:gd name="T15" fmla="*/ 84 h 4320"/>
                <a:gd name="T16" fmla="*/ 2 w 1686"/>
                <a:gd name="T17" fmla="*/ 108 h 4320"/>
                <a:gd name="T18" fmla="*/ 0 w 1686"/>
                <a:gd name="T19" fmla="*/ 135 h 4320"/>
                <a:gd name="T20" fmla="*/ 60 w 1686"/>
                <a:gd name="T21" fmla="*/ 1476 h 4320"/>
                <a:gd name="T22" fmla="*/ 151 w 1686"/>
                <a:gd name="T23" fmla="*/ 3507 h 4320"/>
                <a:gd name="T24" fmla="*/ 155 w 1686"/>
                <a:gd name="T25" fmla="*/ 3528 h 4320"/>
                <a:gd name="T26" fmla="*/ 170 w 1686"/>
                <a:gd name="T27" fmla="*/ 3567 h 4320"/>
                <a:gd name="T28" fmla="*/ 333 w 1686"/>
                <a:gd name="T29" fmla="*/ 3769 h 4320"/>
                <a:gd name="T30" fmla="*/ 333 w 1686"/>
                <a:gd name="T31" fmla="*/ 4191 h 4320"/>
                <a:gd name="T32" fmla="*/ 336 w 1686"/>
                <a:gd name="T33" fmla="*/ 4217 h 4320"/>
                <a:gd name="T34" fmla="*/ 344 w 1686"/>
                <a:gd name="T35" fmla="*/ 4242 h 4320"/>
                <a:gd name="T36" fmla="*/ 355 w 1686"/>
                <a:gd name="T37" fmla="*/ 4264 h 4320"/>
                <a:gd name="T38" fmla="*/ 370 w 1686"/>
                <a:gd name="T39" fmla="*/ 4283 h 4320"/>
                <a:gd name="T40" fmla="*/ 391 w 1686"/>
                <a:gd name="T41" fmla="*/ 4298 h 4320"/>
                <a:gd name="T42" fmla="*/ 411 w 1686"/>
                <a:gd name="T43" fmla="*/ 4311 h 4320"/>
                <a:gd name="T44" fmla="*/ 435 w 1686"/>
                <a:gd name="T45" fmla="*/ 4318 h 4320"/>
                <a:gd name="T46" fmla="*/ 462 w 1686"/>
                <a:gd name="T47" fmla="*/ 4320 h 4320"/>
                <a:gd name="T48" fmla="*/ 1224 w 1686"/>
                <a:gd name="T49" fmla="*/ 4320 h 4320"/>
                <a:gd name="T50" fmla="*/ 1250 w 1686"/>
                <a:gd name="T51" fmla="*/ 4318 h 4320"/>
                <a:gd name="T52" fmla="*/ 1274 w 1686"/>
                <a:gd name="T53" fmla="*/ 4311 h 4320"/>
                <a:gd name="T54" fmla="*/ 1295 w 1686"/>
                <a:gd name="T55" fmla="*/ 4298 h 4320"/>
                <a:gd name="T56" fmla="*/ 1316 w 1686"/>
                <a:gd name="T57" fmla="*/ 4283 h 4320"/>
                <a:gd name="T58" fmla="*/ 1331 w 1686"/>
                <a:gd name="T59" fmla="*/ 4264 h 4320"/>
                <a:gd name="T60" fmla="*/ 1344 w 1686"/>
                <a:gd name="T61" fmla="*/ 4242 h 4320"/>
                <a:gd name="T62" fmla="*/ 1351 w 1686"/>
                <a:gd name="T63" fmla="*/ 4217 h 4320"/>
                <a:gd name="T64" fmla="*/ 1353 w 1686"/>
                <a:gd name="T65" fmla="*/ 4191 h 4320"/>
                <a:gd name="T66" fmla="*/ 1504 w 1686"/>
                <a:gd name="T67" fmla="*/ 3584 h 4320"/>
                <a:gd name="T68" fmla="*/ 1517 w 1686"/>
                <a:gd name="T69" fmla="*/ 3567 h 4320"/>
                <a:gd name="T70" fmla="*/ 1532 w 1686"/>
                <a:gd name="T71" fmla="*/ 3528 h 4320"/>
                <a:gd name="T72" fmla="*/ 1686 w 1686"/>
                <a:gd name="T73" fmla="*/ 135 h 4320"/>
                <a:gd name="T74" fmla="*/ 1686 w 1686"/>
                <a:gd name="T75" fmla="*/ 121 h 4320"/>
                <a:gd name="T76" fmla="*/ 1682 w 1686"/>
                <a:gd name="T77" fmla="*/ 95 h 4320"/>
                <a:gd name="T78" fmla="*/ 1673 w 1686"/>
                <a:gd name="T79" fmla="*/ 71 h 4320"/>
                <a:gd name="T80" fmla="*/ 1659 w 1686"/>
                <a:gd name="T81" fmla="*/ 50 h 4320"/>
                <a:gd name="T82" fmla="*/ 1650 w 1686"/>
                <a:gd name="T83" fmla="*/ 39 h 4320"/>
                <a:gd name="T84" fmla="*/ 1630 w 1686"/>
                <a:gd name="T85" fmla="*/ 22 h 4320"/>
                <a:gd name="T86" fmla="*/ 1607 w 1686"/>
                <a:gd name="T87" fmla="*/ 9 h 4320"/>
                <a:gd name="T88" fmla="*/ 1583 w 1686"/>
                <a:gd name="T89" fmla="*/ 2 h 4320"/>
                <a:gd name="T90" fmla="*/ 1557 w 1686"/>
                <a:gd name="T91" fmla="*/ 0 h 4320"/>
                <a:gd name="T92" fmla="*/ 1422 w 1686"/>
                <a:gd name="T93" fmla="*/ 258 h 4320"/>
                <a:gd name="T94" fmla="*/ 312 w 1686"/>
                <a:gd name="T95" fmla="*/ 1340 h 4320"/>
                <a:gd name="T96" fmla="*/ 1422 w 1686"/>
                <a:gd name="T97" fmla="*/ 258 h 4320"/>
                <a:gd name="T98" fmla="*/ 1164 w 1686"/>
                <a:gd name="T99" fmla="*/ 3589 h 4320"/>
                <a:gd name="T100" fmla="*/ 407 w 1686"/>
                <a:gd name="T101" fmla="*/ 3453 h 4320"/>
                <a:gd name="T102" fmla="*/ 1323 w 1686"/>
                <a:gd name="T103" fmla="*/ 2451 h 4320"/>
                <a:gd name="T104" fmla="*/ 323 w 1686"/>
                <a:gd name="T105" fmla="*/ 1598 h 4320"/>
                <a:gd name="T106" fmla="*/ 1334 w 1686"/>
                <a:gd name="T107" fmla="*/ 2194 h 4320"/>
                <a:gd name="T108" fmla="*/ 323 w 1686"/>
                <a:gd name="T109" fmla="*/ 1598 h 4320"/>
                <a:gd name="T110" fmla="*/ 591 w 1686"/>
                <a:gd name="T111" fmla="*/ 4062 h 4320"/>
                <a:gd name="T112" fmla="*/ 1095 w 1686"/>
                <a:gd name="T113" fmla="*/ 3849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86" h="4320">
                  <a:moveTo>
                    <a:pt x="1557" y="0"/>
                  </a:moveTo>
                  <a:lnTo>
                    <a:pt x="129" y="0"/>
                  </a:lnTo>
                  <a:lnTo>
                    <a:pt x="129" y="0"/>
                  </a:lnTo>
                  <a:lnTo>
                    <a:pt x="116" y="0"/>
                  </a:lnTo>
                  <a:lnTo>
                    <a:pt x="103" y="2"/>
                  </a:lnTo>
                  <a:lnTo>
                    <a:pt x="90" y="6"/>
                  </a:lnTo>
                  <a:lnTo>
                    <a:pt x="78" y="9"/>
                  </a:lnTo>
                  <a:lnTo>
                    <a:pt x="67" y="17"/>
                  </a:lnTo>
                  <a:lnTo>
                    <a:pt x="56" y="22"/>
                  </a:lnTo>
                  <a:lnTo>
                    <a:pt x="45" y="30"/>
                  </a:lnTo>
                  <a:lnTo>
                    <a:pt x="36" y="39"/>
                  </a:lnTo>
                  <a:lnTo>
                    <a:pt x="36" y="39"/>
                  </a:lnTo>
                  <a:lnTo>
                    <a:pt x="26" y="50"/>
                  </a:lnTo>
                  <a:lnTo>
                    <a:pt x="19" y="60"/>
                  </a:lnTo>
                  <a:lnTo>
                    <a:pt x="13" y="71"/>
                  </a:lnTo>
                  <a:lnTo>
                    <a:pt x="7" y="84"/>
                  </a:lnTo>
                  <a:lnTo>
                    <a:pt x="4" y="95"/>
                  </a:lnTo>
                  <a:lnTo>
                    <a:pt x="2" y="108"/>
                  </a:lnTo>
                  <a:lnTo>
                    <a:pt x="0" y="121"/>
                  </a:lnTo>
                  <a:lnTo>
                    <a:pt x="0" y="135"/>
                  </a:lnTo>
                  <a:lnTo>
                    <a:pt x="60" y="1476"/>
                  </a:lnTo>
                  <a:lnTo>
                    <a:pt x="60" y="1476"/>
                  </a:lnTo>
                  <a:lnTo>
                    <a:pt x="60" y="1482"/>
                  </a:lnTo>
                  <a:lnTo>
                    <a:pt x="151" y="3507"/>
                  </a:lnTo>
                  <a:lnTo>
                    <a:pt x="151" y="3507"/>
                  </a:lnTo>
                  <a:lnTo>
                    <a:pt x="155" y="3528"/>
                  </a:lnTo>
                  <a:lnTo>
                    <a:pt x="161" y="3548"/>
                  </a:lnTo>
                  <a:lnTo>
                    <a:pt x="170" y="3567"/>
                  </a:lnTo>
                  <a:lnTo>
                    <a:pt x="181" y="3584"/>
                  </a:lnTo>
                  <a:lnTo>
                    <a:pt x="333" y="3769"/>
                  </a:lnTo>
                  <a:lnTo>
                    <a:pt x="333" y="4191"/>
                  </a:lnTo>
                  <a:lnTo>
                    <a:pt x="333" y="4191"/>
                  </a:lnTo>
                  <a:lnTo>
                    <a:pt x="335" y="4204"/>
                  </a:lnTo>
                  <a:lnTo>
                    <a:pt x="336" y="4217"/>
                  </a:lnTo>
                  <a:lnTo>
                    <a:pt x="338" y="4228"/>
                  </a:lnTo>
                  <a:lnTo>
                    <a:pt x="344" y="4242"/>
                  </a:lnTo>
                  <a:lnTo>
                    <a:pt x="348" y="4253"/>
                  </a:lnTo>
                  <a:lnTo>
                    <a:pt x="355" y="4264"/>
                  </a:lnTo>
                  <a:lnTo>
                    <a:pt x="363" y="4273"/>
                  </a:lnTo>
                  <a:lnTo>
                    <a:pt x="370" y="4283"/>
                  </a:lnTo>
                  <a:lnTo>
                    <a:pt x="379" y="4290"/>
                  </a:lnTo>
                  <a:lnTo>
                    <a:pt x="391" y="4298"/>
                  </a:lnTo>
                  <a:lnTo>
                    <a:pt x="400" y="4305"/>
                  </a:lnTo>
                  <a:lnTo>
                    <a:pt x="411" y="4311"/>
                  </a:lnTo>
                  <a:lnTo>
                    <a:pt x="424" y="4314"/>
                  </a:lnTo>
                  <a:lnTo>
                    <a:pt x="435" y="4318"/>
                  </a:lnTo>
                  <a:lnTo>
                    <a:pt x="449" y="4320"/>
                  </a:lnTo>
                  <a:lnTo>
                    <a:pt x="462" y="4320"/>
                  </a:lnTo>
                  <a:lnTo>
                    <a:pt x="1224" y="4320"/>
                  </a:lnTo>
                  <a:lnTo>
                    <a:pt x="1224" y="4320"/>
                  </a:lnTo>
                  <a:lnTo>
                    <a:pt x="1237" y="4320"/>
                  </a:lnTo>
                  <a:lnTo>
                    <a:pt x="1250" y="4318"/>
                  </a:lnTo>
                  <a:lnTo>
                    <a:pt x="1261" y="4314"/>
                  </a:lnTo>
                  <a:lnTo>
                    <a:pt x="1274" y="4311"/>
                  </a:lnTo>
                  <a:lnTo>
                    <a:pt x="1286" y="4305"/>
                  </a:lnTo>
                  <a:lnTo>
                    <a:pt x="1295" y="4298"/>
                  </a:lnTo>
                  <a:lnTo>
                    <a:pt x="1306" y="4290"/>
                  </a:lnTo>
                  <a:lnTo>
                    <a:pt x="1316" y="4283"/>
                  </a:lnTo>
                  <a:lnTo>
                    <a:pt x="1323" y="4273"/>
                  </a:lnTo>
                  <a:lnTo>
                    <a:pt x="1331" y="4264"/>
                  </a:lnTo>
                  <a:lnTo>
                    <a:pt x="1338" y="4253"/>
                  </a:lnTo>
                  <a:lnTo>
                    <a:pt x="1344" y="4242"/>
                  </a:lnTo>
                  <a:lnTo>
                    <a:pt x="1347" y="4228"/>
                  </a:lnTo>
                  <a:lnTo>
                    <a:pt x="1351" y="4217"/>
                  </a:lnTo>
                  <a:lnTo>
                    <a:pt x="1353" y="4204"/>
                  </a:lnTo>
                  <a:lnTo>
                    <a:pt x="1353" y="4191"/>
                  </a:lnTo>
                  <a:lnTo>
                    <a:pt x="1353" y="3769"/>
                  </a:lnTo>
                  <a:lnTo>
                    <a:pt x="1504" y="3584"/>
                  </a:lnTo>
                  <a:lnTo>
                    <a:pt x="1504" y="3584"/>
                  </a:lnTo>
                  <a:lnTo>
                    <a:pt x="1517" y="3567"/>
                  </a:lnTo>
                  <a:lnTo>
                    <a:pt x="1525" y="3548"/>
                  </a:lnTo>
                  <a:lnTo>
                    <a:pt x="1532" y="3528"/>
                  </a:lnTo>
                  <a:lnTo>
                    <a:pt x="1534" y="3507"/>
                  </a:lnTo>
                  <a:lnTo>
                    <a:pt x="1686" y="135"/>
                  </a:lnTo>
                  <a:lnTo>
                    <a:pt x="1686" y="135"/>
                  </a:lnTo>
                  <a:lnTo>
                    <a:pt x="1686" y="121"/>
                  </a:lnTo>
                  <a:lnTo>
                    <a:pt x="1684" y="108"/>
                  </a:lnTo>
                  <a:lnTo>
                    <a:pt x="1682" y="95"/>
                  </a:lnTo>
                  <a:lnTo>
                    <a:pt x="1678" y="84"/>
                  </a:lnTo>
                  <a:lnTo>
                    <a:pt x="1673" y="71"/>
                  </a:lnTo>
                  <a:lnTo>
                    <a:pt x="1667" y="60"/>
                  </a:lnTo>
                  <a:lnTo>
                    <a:pt x="1659" y="50"/>
                  </a:lnTo>
                  <a:lnTo>
                    <a:pt x="1650" y="39"/>
                  </a:lnTo>
                  <a:lnTo>
                    <a:pt x="1650" y="39"/>
                  </a:lnTo>
                  <a:lnTo>
                    <a:pt x="1641" y="30"/>
                  </a:lnTo>
                  <a:lnTo>
                    <a:pt x="1630" y="22"/>
                  </a:lnTo>
                  <a:lnTo>
                    <a:pt x="1618" y="17"/>
                  </a:lnTo>
                  <a:lnTo>
                    <a:pt x="1607" y="9"/>
                  </a:lnTo>
                  <a:lnTo>
                    <a:pt x="1596" y="6"/>
                  </a:lnTo>
                  <a:lnTo>
                    <a:pt x="1583" y="2"/>
                  </a:lnTo>
                  <a:lnTo>
                    <a:pt x="1570" y="0"/>
                  </a:lnTo>
                  <a:lnTo>
                    <a:pt x="1557" y="0"/>
                  </a:lnTo>
                  <a:lnTo>
                    <a:pt x="1557" y="0"/>
                  </a:lnTo>
                  <a:close/>
                  <a:moveTo>
                    <a:pt x="1422" y="258"/>
                  </a:moveTo>
                  <a:lnTo>
                    <a:pt x="1374" y="1340"/>
                  </a:lnTo>
                  <a:lnTo>
                    <a:pt x="312" y="1340"/>
                  </a:lnTo>
                  <a:lnTo>
                    <a:pt x="263" y="258"/>
                  </a:lnTo>
                  <a:lnTo>
                    <a:pt x="1422" y="258"/>
                  </a:lnTo>
                  <a:close/>
                  <a:moveTo>
                    <a:pt x="1278" y="3453"/>
                  </a:moveTo>
                  <a:lnTo>
                    <a:pt x="1164" y="3589"/>
                  </a:lnTo>
                  <a:lnTo>
                    <a:pt x="521" y="3589"/>
                  </a:lnTo>
                  <a:lnTo>
                    <a:pt x="407" y="3453"/>
                  </a:lnTo>
                  <a:lnTo>
                    <a:pt x="363" y="2451"/>
                  </a:lnTo>
                  <a:lnTo>
                    <a:pt x="1323" y="2451"/>
                  </a:lnTo>
                  <a:lnTo>
                    <a:pt x="1278" y="3453"/>
                  </a:lnTo>
                  <a:close/>
                  <a:moveTo>
                    <a:pt x="323" y="1598"/>
                  </a:moveTo>
                  <a:lnTo>
                    <a:pt x="1362" y="1598"/>
                  </a:lnTo>
                  <a:lnTo>
                    <a:pt x="1334" y="2194"/>
                  </a:lnTo>
                  <a:lnTo>
                    <a:pt x="351" y="2194"/>
                  </a:lnTo>
                  <a:lnTo>
                    <a:pt x="323" y="1598"/>
                  </a:lnTo>
                  <a:close/>
                  <a:moveTo>
                    <a:pt x="1095" y="4062"/>
                  </a:moveTo>
                  <a:lnTo>
                    <a:pt x="591" y="4062"/>
                  </a:lnTo>
                  <a:lnTo>
                    <a:pt x="591" y="3849"/>
                  </a:lnTo>
                  <a:lnTo>
                    <a:pt x="1095" y="3849"/>
                  </a:lnTo>
                  <a:lnTo>
                    <a:pt x="1095" y="40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46" name="Freeform 10">
              <a:extLst>
                <a:ext uri="{FF2B5EF4-FFF2-40B4-BE49-F238E27FC236}">
                  <a16:creationId xmlns:a16="http://schemas.microsoft.com/office/drawing/2014/main" xmlns="" id="{102433E9-A0A4-44EB-A94F-1E29E9451FE7}"/>
                </a:ext>
              </a:extLst>
            </p:cNvPr>
            <p:cNvSpPr>
              <a:spLocks noEditPoints="1"/>
            </p:cNvSpPr>
            <p:nvPr/>
          </p:nvSpPr>
          <p:spPr bwMode="auto">
            <a:xfrm>
              <a:off x="3257" y="768"/>
              <a:ext cx="2975" cy="3552"/>
            </a:xfrm>
            <a:custGeom>
              <a:avLst/>
              <a:gdLst>
                <a:gd name="T0" fmla="*/ 116 w 2975"/>
                <a:gd name="T1" fmla="*/ 2 h 3552"/>
                <a:gd name="T2" fmla="*/ 67 w 2975"/>
                <a:gd name="T3" fmla="*/ 15 h 3552"/>
                <a:gd name="T4" fmla="*/ 28 w 2975"/>
                <a:gd name="T5" fmla="*/ 47 h 3552"/>
                <a:gd name="T6" fmla="*/ 6 w 2975"/>
                <a:gd name="T7" fmla="*/ 92 h 3552"/>
                <a:gd name="T8" fmla="*/ 0 w 2975"/>
                <a:gd name="T9" fmla="*/ 3423 h 3552"/>
                <a:gd name="T10" fmla="*/ 6 w 2975"/>
                <a:gd name="T11" fmla="*/ 3460 h 3552"/>
                <a:gd name="T12" fmla="*/ 28 w 2975"/>
                <a:gd name="T13" fmla="*/ 3505 h 3552"/>
                <a:gd name="T14" fmla="*/ 67 w 2975"/>
                <a:gd name="T15" fmla="*/ 3537 h 3552"/>
                <a:gd name="T16" fmla="*/ 116 w 2975"/>
                <a:gd name="T17" fmla="*/ 3552 h 3552"/>
                <a:gd name="T18" fmla="*/ 2859 w 2975"/>
                <a:gd name="T19" fmla="*/ 3552 h 3552"/>
                <a:gd name="T20" fmla="*/ 2908 w 2975"/>
                <a:gd name="T21" fmla="*/ 3537 h 3552"/>
                <a:gd name="T22" fmla="*/ 2945 w 2975"/>
                <a:gd name="T23" fmla="*/ 3505 h 3552"/>
                <a:gd name="T24" fmla="*/ 2969 w 2975"/>
                <a:gd name="T25" fmla="*/ 3460 h 3552"/>
                <a:gd name="T26" fmla="*/ 2975 w 2975"/>
                <a:gd name="T27" fmla="*/ 129 h 3552"/>
                <a:gd name="T28" fmla="*/ 2969 w 2975"/>
                <a:gd name="T29" fmla="*/ 92 h 3552"/>
                <a:gd name="T30" fmla="*/ 2945 w 2975"/>
                <a:gd name="T31" fmla="*/ 47 h 3552"/>
                <a:gd name="T32" fmla="*/ 2908 w 2975"/>
                <a:gd name="T33" fmla="*/ 15 h 3552"/>
                <a:gd name="T34" fmla="*/ 2859 w 2975"/>
                <a:gd name="T35" fmla="*/ 2 h 3552"/>
                <a:gd name="T36" fmla="*/ 2717 w 2975"/>
                <a:gd name="T37" fmla="*/ 830 h 3552"/>
                <a:gd name="T38" fmla="*/ 2650 w 2975"/>
                <a:gd name="T39" fmla="*/ 1872 h 3552"/>
                <a:gd name="T40" fmla="*/ 2484 w 2975"/>
                <a:gd name="T41" fmla="*/ 1771 h 3552"/>
                <a:gd name="T42" fmla="*/ 2345 w 2975"/>
                <a:gd name="T43" fmla="*/ 1713 h 3552"/>
                <a:gd name="T44" fmla="*/ 2201 w 2975"/>
                <a:gd name="T45" fmla="*/ 1674 h 3552"/>
                <a:gd name="T46" fmla="*/ 2067 w 2975"/>
                <a:gd name="T47" fmla="*/ 1657 h 3552"/>
                <a:gd name="T48" fmla="*/ 1852 w 2975"/>
                <a:gd name="T49" fmla="*/ 1669 h 3552"/>
                <a:gd name="T50" fmla="*/ 1633 w 2975"/>
                <a:gd name="T51" fmla="*/ 1728 h 3552"/>
                <a:gd name="T52" fmla="*/ 1435 w 2975"/>
                <a:gd name="T53" fmla="*/ 1809 h 3552"/>
                <a:gd name="T54" fmla="*/ 1218 w 2975"/>
                <a:gd name="T55" fmla="*/ 1896 h 3552"/>
                <a:gd name="T56" fmla="*/ 1041 w 2975"/>
                <a:gd name="T57" fmla="*/ 1938 h 3552"/>
                <a:gd name="T58" fmla="*/ 846 w 2975"/>
                <a:gd name="T59" fmla="*/ 1932 h 3552"/>
                <a:gd name="T60" fmla="*/ 684 w 2975"/>
                <a:gd name="T61" fmla="*/ 1887 h 3552"/>
                <a:gd name="T62" fmla="*/ 525 w 2975"/>
                <a:gd name="T63" fmla="*/ 1809 h 3552"/>
                <a:gd name="T64" fmla="*/ 409 w 2975"/>
                <a:gd name="T65" fmla="*/ 1715 h 3552"/>
                <a:gd name="T66" fmla="*/ 323 w 2975"/>
                <a:gd name="T67" fmla="*/ 1612 h 3552"/>
                <a:gd name="T68" fmla="*/ 258 w 2975"/>
                <a:gd name="T69" fmla="*/ 830 h 3552"/>
                <a:gd name="T70" fmla="*/ 258 w 2975"/>
                <a:gd name="T71" fmla="*/ 258 h 3552"/>
                <a:gd name="T72" fmla="*/ 258 w 2975"/>
                <a:gd name="T73" fmla="*/ 1925 h 3552"/>
                <a:gd name="T74" fmla="*/ 402 w 2975"/>
                <a:gd name="T75" fmla="*/ 2035 h 3552"/>
                <a:gd name="T76" fmla="*/ 592 w 2975"/>
                <a:gd name="T77" fmla="*/ 2128 h 3552"/>
                <a:gd name="T78" fmla="*/ 703 w 2975"/>
                <a:gd name="T79" fmla="*/ 2164 h 3552"/>
                <a:gd name="T80" fmla="*/ 843 w 2975"/>
                <a:gd name="T81" fmla="*/ 2192 h 3552"/>
                <a:gd name="T82" fmla="*/ 1003 w 2975"/>
                <a:gd name="T83" fmla="*/ 2199 h 3552"/>
                <a:gd name="T84" fmla="*/ 1235 w 2975"/>
                <a:gd name="T85" fmla="*/ 2162 h 3552"/>
                <a:gd name="T86" fmla="*/ 1443 w 2975"/>
                <a:gd name="T87" fmla="*/ 2087 h 3552"/>
                <a:gd name="T88" fmla="*/ 1671 w 2975"/>
                <a:gd name="T89" fmla="*/ 1990 h 3552"/>
                <a:gd name="T90" fmla="*/ 1844 w 2975"/>
                <a:gd name="T91" fmla="*/ 1934 h 3552"/>
                <a:gd name="T92" fmla="*/ 2028 w 2975"/>
                <a:gd name="T93" fmla="*/ 1913 h 3552"/>
                <a:gd name="T94" fmla="*/ 2235 w 2975"/>
                <a:gd name="T95" fmla="*/ 1949 h 3552"/>
                <a:gd name="T96" fmla="*/ 2375 w 2975"/>
                <a:gd name="T97" fmla="*/ 2005 h 3552"/>
                <a:gd name="T98" fmla="*/ 2512 w 2975"/>
                <a:gd name="T99" fmla="*/ 2091 h 3552"/>
                <a:gd name="T100" fmla="*/ 2612 w 2975"/>
                <a:gd name="T101" fmla="*/ 2190 h 3552"/>
                <a:gd name="T102" fmla="*/ 2687 w 2975"/>
                <a:gd name="T103" fmla="*/ 2296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75" h="3552">
                  <a:moveTo>
                    <a:pt x="2846" y="0"/>
                  </a:moveTo>
                  <a:lnTo>
                    <a:pt x="129" y="0"/>
                  </a:lnTo>
                  <a:lnTo>
                    <a:pt x="129" y="0"/>
                  </a:lnTo>
                  <a:lnTo>
                    <a:pt x="116" y="2"/>
                  </a:lnTo>
                  <a:lnTo>
                    <a:pt x="103" y="4"/>
                  </a:lnTo>
                  <a:lnTo>
                    <a:pt x="90" y="6"/>
                  </a:lnTo>
                  <a:lnTo>
                    <a:pt x="78" y="11"/>
                  </a:lnTo>
                  <a:lnTo>
                    <a:pt x="67" y="15"/>
                  </a:lnTo>
                  <a:lnTo>
                    <a:pt x="56" y="22"/>
                  </a:lnTo>
                  <a:lnTo>
                    <a:pt x="47" y="30"/>
                  </a:lnTo>
                  <a:lnTo>
                    <a:pt x="37" y="37"/>
                  </a:lnTo>
                  <a:lnTo>
                    <a:pt x="28" y="47"/>
                  </a:lnTo>
                  <a:lnTo>
                    <a:pt x="21" y="58"/>
                  </a:lnTo>
                  <a:lnTo>
                    <a:pt x="15" y="67"/>
                  </a:lnTo>
                  <a:lnTo>
                    <a:pt x="9" y="78"/>
                  </a:lnTo>
                  <a:lnTo>
                    <a:pt x="6" y="92"/>
                  </a:lnTo>
                  <a:lnTo>
                    <a:pt x="2" y="103"/>
                  </a:lnTo>
                  <a:lnTo>
                    <a:pt x="0" y="116"/>
                  </a:lnTo>
                  <a:lnTo>
                    <a:pt x="0" y="129"/>
                  </a:lnTo>
                  <a:lnTo>
                    <a:pt x="0" y="3423"/>
                  </a:lnTo>
                  <a:lnTo>
                    <a:pt x="0" y="3423"/>
                  </a:lnTo>
                  <a:lnTo>
                    <a:pt x="0" y="3436"/>
                  </a:lnTo>
                  <a:lnTo>
                    <a:pt x="2" y="3449"/>
                  </a:lnTo>
                  <a:lnTo>
                    <a:pt x="6" y="3460"/>
                  </a:lnTo>
                  <a:lnTo>
                    <a:pt x="9" y="3474"/>
                  </a:lnTo>
                  <a:lnTo>
                    <a:pt x="15" y="3485"/>
                  </a:lnTo>
                  <a:lnTo>
                    <a:pt x="21" y="3496"/>
                  </a:lnTo>
                  <a:lnTo>
                    <a:pt x="28" y="3505"/>
                  </a:lnTo>
                  <a:lnTo>
                    <a:pt x="37" y="3515"/>
                  </a:lnTo>
                  <a:lnTo>
                    <a:pt x="47" y="3522"/>
                  </a:lnTo>
                  <a:lnTo>
                    <a:pt x="56" y="3530"/>
                  </a:lnTo>
                  <a:lnTo>
                    <a:pt x="67" y="3537"/>
                  </a:lnTo>
                  <a:lnTo>
                    <a:pt x="78" y="3543"/>
                  </a:lnTo>
                  <a:lnTo>
                    <a:pt x="90" y="3546"/>
                  </a:lnTo>
                  <a:lnTo>
                    <a:pt x="103" y="3550"/>
                  </a:lnTo>
                  <a:lnTo>
                    <a:pt x="116" y="3552"/>
                  </a:lnTo>
                  <a:lnTo>
                    <a:pt x="129" y="3552"/>
                  </a:lnTo>
                  <a:lnTo>
                    <a:pt x="2846" y="3552"/>
                  </a:lnTo>
                  <a:lnTo>
                    <a:pt x="2846" y="3552"/>
                  </a:lnTo>
                  <a:lnTo>
                    <a:pt x="2859" y="3552"/>
                  </a:lnTo>
                  <a:lnTo>
                    <a:pt x="2872" y="3550"/>
                  </a:lnTo>
                  <a:lnTo>
                    <a:pt x="2885" y="3546"/>
                  </a:lnTo>
                  <a:lnTo>
                    <a:pt x="2897" y="3543"/>
                  </a:lnTo>
                  <a:lnTo>
                    <a:pt x="2908" y="3537"/>
                  </a:lnTo>
                  <a:lnTo>
                    <a:pt x="2919" y="3530"/>
                  </a:lnTo>
                  <a:lnTo>
                    <a:pt x="2928" y="3522"/>
                  </a:lnTo>
                  <a:lnTo>
                    <a:pt x="2938" y="3515"/>
                  </a:lnTo>
                  <a:lnTo>
                    <a:pt x="2945" y="3505"/>
                  </a:lnTo>
                  <a:lnTo>
                    <a:pt x="2953" y="3496"/>
                  </a:lnTo>
                  <a:lnTo>
                    <a:pt x="2960" y="3485"/>
                  </a:lnTo>
                  <a:lnTo>
                    <a:pt x="2966" y="3474"/>
                  </a:lnTo>
                  <a:lnTo>
                    <a:pt x="2969" y="3460"/>
                  </a:lnTo>
                  <a:lnTo>
                    <a:pt x="2973" y="3449"/>
                  </a:lnTo>
                  <a:lnTo>
                    <a:pt x="2975" y="3436"/>
                  </a:lnTo>
                  <a:lnTo>
                    <a:pt x="2975" y="3423"/>
                  </a:lnTo>
                  <a:lnTo>
                    <a:pt x="2975" y="129"/>
                  </a:lnTo>
                  <a:lnTo>
                    <a:pt x="2975" y="129"/>
                  </a:lnTo>
                  <a:lnTo>
                    <a:pt x="2975" y="116"/>
                  </a:lnTo>
                  <a:lnTo>
                    <a:pt x="2973" y="103"/>
                  </a:lnTo>
                  <a:lnTo>
                    <a:pt x="2969" y="92"/>
                  </a:lnTo>
                  <a:lnTo>
                    <a:pt x="2966" y="78"/>
                  </a:lnTo>
                  <a:lnTo>
                    <a:pt x="2960" y="67"/>
                  </a:lnTo>
                  <a:lnTo>
                    <a:pt x="2953" y="58"/>
                  </a:lnTo>
                  <a:lnTo>
                    <a:pt x="2945" y="47"/>
                  </a:lnTo>
                  <a:lnTo>
                    <a:pt x="2938" y="37"/>
                  </a:lnTo>
                  <a:lnTo>
                    <a:pt x="2928" y="30"/>
                  </a:lnTo>
                  <a:lnTo>
                    <a:pt x="2919" y="22"/>
                  </a:lnTo>
                  <a:lnTo>
                    <a:pt x="2908" y="15"/>
                  </a:lnTo>
                  <a:lnTo>
                    <a:pt x="2897" y="11"/>
                  </a:lnTo>
                  <a:lnTo>
                    <a:pt x="2885" y="6"/>
                  </a:lnTo>
                  <a:lnTo>
                    <a:pt x="2872" y="4"/>
                  </a:lnTo>
                  <a:lnTo>
                    <a:pt x="2859" y="2"/>
                  </a:lnTo>
                  <a:lnTo>
                    <a:pt x="2846" y="0"/>
                  </a:lnTo>
                  <a:lnTo>
                    <a:pt x="2846" y="0"/>
                  </a:lnTo>
                  <a:close/>
                  <a:moveTo>
                    <a:pt x="258" y="830"/>
                  </a:moveTo>
                  <a:lnTo>
                    <a:pt x="2717" y="830"/>
                  </a:lnTo>
                  <a:lnTo>
                    <a:pt x="2717" y="1928"/>
                  </a:lnTo>
                  <a:lnTo>
                    <a:pt x="2717" y="1928"/>
                  </a:lnTo>
                  <a:lnTo>
                    <a:pt x="2685" y="1900"/>
                  </a:lnTo>
                  <a:lnTo>
                    <a:pt x="2650" y="1872"/>
                  </a:lnTo>
                  <a:lnTo>
                    <a:pt x="2612" y="1846"/>
                  </a:lnTo>
                  <a:lnTo>
                    <a:pt x="2571" y="1820"/>
                  </a:lnTo>
                  <a:lnTo>
                    <a:pt x="2530" y="1796"/>
                  </a:lnTo>
                  <a:lnTo>
                    <a:pt x="2484" y="1771"/>
                  </a:lnTo>
                  <a:lnTo>
                    <a:pt x="2435" y="1749"/>
                  </a:lnTo>
                  <a:lnTo>
                    <a:pt x="2383" y="1726"/>
                  </a:lnTo>
                  <a:lnTo>
                    <a:pt x="2383" y="1726"/>
                  </a:lnTo>
                  <a:lnTo>
                    <a:pt x="2345" y="1713"/>
                  </a:lnTo>
                  <a:lnTo>
                    <a:pt x="2308" y="1702"/>
                  </a:lnTo>
                  <a:lnTo>
                    <a:pt x="2272" y="1691"/>
                  </a:lnTo>
                  <a:lnTo>
                    <a:pt x="2235" y="1682"/>
                  </a:lnTo>
                  <a:lnTo>
                    <a:pt x="2201" y="1674"/>
                  </a:lnTo>
                  <a:lnTo>
                    <a:pt x="2166" y="1669"/>
                  </a:lnTo>
                  <a:lnTo>
                    <a:pt x="2132" y="1663"/>
                  </a:lnTo>
                  <a:lnTo>
                    <a:pt x="2099" y="1659"/>
                  </a:lnTo>
                  <a:lnTo>
                    <a:pt x="2067" y="1657"/>
                  </a:lnTo>
                  <a:lnTo>
                    <a:pt x="2033" y="1655"/>
                  </a:lnTo>
                  <a:lnTo>
                    <a:pt x="1971" y="1655"/>
                  </a:lnTo>
                  <a:lnTo>
                    <a:pt x="1910" y="1661"/>
                  </a:lnTo>
                  <a:lnTo>
                    <a:pt x="1852" y="1669"/>
                  </a:lnTo>
                  <a:lnTo>
                    <a:pt x="1794" y="1680"/>
                  </a:lnTo>
                  <a:lnTo>
                    <a:pt x="1740" y="1693"/>
                  </a:lnTo>
                  <a:lnTo>
                    <a:pt x="1686" y="1710"/>
                  </a:lnTo>
                  <a:lnTo>
                    <a:pt x="1633" y="1728"/>
                  </a:lnTo>
                  <a:lnTo>
                    <a:pt x="1583" y="1747"/>
                  </a:lnTo>
                  <a:lnTo>
                    <a:pt x="1532" y="1768"/>
                  </a:lnTo>
                  <a:lnTo>
                    <a:pt x="1435" y="1809"/>
                  </a:lnTo>
                  <a:lnTo>
                    <a:pt x="1435" y="1809"/>
                  </a:lnTo>
                  <a:lnTo>
                    <a:pt x="1347" y="1848"/>
                  </a:lnTo>
                  <a:lnTo>
                    <a:pt x="1304" y="1865"/>
                  </a:lnTo>
                  <a:lnTo>
                    <a:pt x="1261" y="1882"/>
                  </a:lnTo>
                  <a:lnTo>
                    <a:pt x="1218" y="1896"/>
                  </a:lnTo>
                  <a:lnTo>
                    <a:pt x="1174" y="1911"/>
                  </a:lnTo>
                  <a:lnTo>
                    <a:pt x="1131" y="1923"/>
                  </a:lnTo>
                  <a:lnTo>
                    <a:pt x="1086" y="1932"/>
                  </a:lnTo>
                  <a:lnTo>
                    <a:pt x="1041" y="1938"/>
                  </a:lnTo>
                  <a:lnTo>
                    <a:pt x="994" y="1941"/>
                  </a:lnTo>
                  <a:lnTo>
                    <a:pt x="946" y="1941"/>
                  </a:lnTo>
                  <a:lnTo>
                    <a:pt x="897" y="1939"/>
                  </a:lnTo>
                  <a:lnTo>
                    <a:pt x="846" y="1932"/>
                  </a:lnTo>
                  <a:lnTo>
                    <a:pt x="794" y="1921"/>
                  </a:lnTo>
                  <a:lnTo>
                    <a:pt x="740" y="1906"/>
                  </a:lnTo>
                  <a:lnTo>
                    <a:pt x="684" y="1887"/>
                  </a:lnTo>
                  <a:lnTo>
                    <a:pt x="684" y="1887"/>
                  </a:lnTo>
                  <a:lnTo>
                    <a:pt x="639" y="1868"/>
                  </a:lnTo>
                  <a:lnTo>
                    <a:pt x="600" y="1850"/>
                  </a:lnTo>
                  <a:lnTo>
                    <a:pt x="561" y="1829"/>
                  </a:lnTo>
                  <a:lnTo>
                    <a:pt x="525" y="1809"/>
                  </a:lnTo>
                  <a:lnTo>
                    <a:pt x="493" y="1786"/>
                  </a:lnTo>
                  <a:lnTo>
                    <a:pt x="463" y="1764"/>
                  </a:lnTo>
                  <a:lnTo>
                    <a:pt x="435" y="1740"/>
                  </a:lnTo>
                  <a:lnTo>
                    <a:pt x="409" y="1715"/>
                  </a:lnTo>
                  <a:lnTo>
                    <a:pt x="385" y="1691"/>
                  </a:lnTo>
                  <a:lnTo>
                    <a:pt x="362" y="1665"/>
                  </a:lnTo>
                  <a:lnTo>
                    <a:pt x="342" y="1639"/>
                  </a:lnTo>
                  <a:lnTo>
                    <a:pt x="323" y="1612"/>
                  </a:lnTo>
                  <a:lnTo>
                    <a:pt x="305" y="1586"/>
                  </a:lnTo>
                  <a:lnTo>
                    <a:pt x="288" y="1558"/>
                  </a:lnTo>
                  <a:lnTo>
                    <a:pt x="258" y="1504"/>
                  </a:lnTo>
                  <a:lnTo>
                    <a:pt x="258" y="830"/>
                  </a:lnTo>
                  <a:close/>
                  <a:moveTo>
                    <a:pt x="2717" y="258"/>
                  </a:moveTo>
                  <a:lnTo>
                    <a:pt x="2717" y="572"/>
                  </a:lnTo>
                  <a:lnTo>
                    <a:pt x="258" y="572"/>
                  </a:lnTo>
                  <a:lnTo>
                    <a:pt x="258" y="258"/>
                  </a:lnTo>
                  <a:lnTo>
                    <a:pt x="2717" y="258"/>
                  </a:lnTo>
                  <a:close/>
                  <a:moveTo>
                    <a:pt x="258" y="3294"/>
                  </a:moveTo>
                  <a:lnTo>
                    <a:pt x="258" y="1925"/>
                  </a:lnTo>
                  <a:lnTo>
                    <a:pt x="258" y="1925"/>
                  </a:lnTo>
                  <a:lnTo>
                    <a:pt x="290" y="1954"/>
                  </a:lnTo>
                  <a:lnTo>
                    <a:pt x="325" y="1982"/>
                  </a:lnTo>
                  <a:lnTo>
                    <a:pt x="362" y="2009"/>
                  </a:lnTo>
                  <a:lnTo>
                    <a:pt x="402" y="2035"/>
                  </a:lnTo>
                  <a:lnTo>
                    <a:pt x="445" y="2061"/>
                  </a:lnTo>
                  <a:lnTo>
                    <a:pt x="491" y="2083"/>
                  </a:lnTo>
                  <a:lnTo>
                    <a:pt x="540" y="2108"/>
                  </a:lnTo>
                  <a:lnTo>
                    <a:pt x="592" y="2128"/>
                  </a:lnTo>
                  <a:lnTo>
                    <a:pt x="592" y="2128"/>
                  </a:lnTo>
                  <a:lnTo>
                    <a:pt x="630" y="2141"/>
                  </a:lnTo>
                  <a:lnTo>
                    <a:pt x="667" y="2154"/>
                  </a:lnTo>
                  <a:lnTo>
                    <a:pt x="703" y="2164"/>
                  </a:lnTo>
                  <a:lnTo>
                    <a:pt x="738" y="2173"/>
                  </a:lnTo>
                  <a:lnTo>
                    <a:pt x="774" y="2181"/>
                  </a:lnTo>
                  <a:lnTo>
                    <a:pt x="809" y="2188"/>
                  </a:lnTo>
                  <a:lnTo>
                    <a:pt x="843" y="2192"/>
                  </a:lnTo>
                  <a:lnTo>
                    <a:pt x="876" y="2195"/>
                  </a:lnTo>
                  <a:lnTo>
                    <a:pt x="908" y="2199"/>
                  </a:lnTo>
                  <a:lnTo>
                    <a:pt x="942" y="2199"/>
                  </a:lnTo>
                  <a:lnTo>
                    <a:pt x="1003" y="2199"/>
                  </a:lnTo>
                  <a:lnTo>
                    <a:pt x="1065" y="2195"/>
                  </a:lnTo>
                  <a:lnTo>
                    <a:pt x="1123" y="2186"/>
                  </a:lnTo>
                  <a:lnTo>
                    <a:pt x="1181" y="2175"/>
                  </a:lnTo>
                  <a:lnTo>
                    <a:pt x="1235" y="2162"/>
                  </a:lnTo>
                  <a:lnTo>
                    <a:pt x="1289" y="2145"/>
                  </a:lnTo>
                  <a:lnTo>
                    <a:pt x="1342" y="2126"/>
                  </a:lnTo>
                  <a:lnTo>
                    <a:pt x="1392" y="2108"/>
                  </a:lnTo>
                  <a:lnTo>
                    <a:pt x="1443" y="2087"/>
                  </a:lnTo>
                  <a:lnTo>
                    <a:pt x="1540" y="2046"/>
                  </a:lnTo>
                  <a:lnTo>
                    <a:pt x="1540" y="2046"/>
                  </a:lnTo>
                  <a:lnTo>
                    <a:pt x="1628" y="2007"/>
                  </a:lnTo>
                  <a:lnTo>
                    <a:pt x="1671" y="1990"/>
                  </a:lnTo>
                  <a:lnTo>
                    <a:pt x="1714" y="1973"/>
                  </a:lnTo>
                  <a:lnTo>
                    <a:pt x="1757" y="1958"/>
                  </a:lnTo>
                  <a:lnTo>
                    <a:pt x="1800" y="1945"/>
                  </a:lnTo>
                  <a:lnTo>
                    <a:pt x="1844" y="1934"/>
                  </a:lnTo>
                  <a:lnTo>
                    <a:pt x="1889" y="1925"/>
                  </a:lnTo>
                  <a:lnTo>
                    <a:pt x="1934" y="1917"/>
                  </a:lnTo>
                  <a:lnTo>
                    <a:pt x="1981" y="1913"/>
                  </a:lnTo>
                  <a:lnTo>
                    <a:pt x="2028" y="1913"/>
                  </a:lnTo>
                  <a:lnTo>
                    <a:pt x="2078" y="1917"/>
                  </a:lnTo>
                  <a:lnTo>
                    <a:pt x="2128" y="1923"/>
                  </a:lnTo>
                  <a:lnTo>
                    <a:pt x="2181" y="1934"/>
                  </a:lnTo>
                  <a:lnTo>
                    <a:pt x="2235" y="1949"/>
                  </a:lnTo>
                  <a:lnTo>
                    <a:pt x="2291" y="1968"/>
                  </a:lnTo>
                  <a:lnTo>
                    <a:pt x="2291" y="1968"/>
                  </a:lnTo>
                  <a:lnTo>
                    <a:pt x="2336" y="1986"/>
                  </a:lnTo>
                  <a:lnTo>
                    <a:pt x="2375" y="2005"/>
                  </a:lnTo>
                  <a:lnTo>
                    <a:pt x="2413" y="2025"/>
                  </a:lnTo>
                  <a:lnTo>
                    <a:pt x="2448" y="2046"/>
                  </a:lnTo>
                  <a:lnTo>
                    <a:pt x="2482" y="2068"/>
                  </a:lnTo>
                  <a:lnTo>
                    <a:pt x="2512" y="2091"/>
                  </a:lnTo>
                  <a:lnTo>
                    <a:pt x="2540" y="2115"/>
                  </a:lnTo>
                  <a:lnTo>
                    <a:pt x="2566" y="2139"/>
                  </a:lnTo>
                  <a:lnTo>
                    <a:pt x="2590" y="2164"/>
                  </a:lnTo>
                  <a:lnTo>
                    <a:pt x="2612" y="2190"/>
                  </a:lnTo>
                  <a:lnTo>
                    <a:pt x="2633" y="2216"/>
                  </a:lnTo>
                  <a:lnTo>
                    <a:pt x="2652" y="2242"/>
                  </a:lnTo>
                  <a:lnTo>
                    <a:pt x="2670" y="2268"/>
                  </a:lnTo>
                  <a:lnTo>
                    <a:pt x="2687" y="2296"/>
                  </a:lnTo>
                  <a:lnTo>
                    <a:pt x="2717" y="2351"/>
                  </a:lnTo>
                  <a:lnTo>
                    <a:pt x="2717" y="3294"/>
                  </a:lnTo>
                  <a:lnTo>
                    <a:pt x="258" y="3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pic>
        <p:nvPicPr>
          <p:cNvPr id="47" name="Immagine 46">
            <a:extLst>
              <a:ext uri="{FF2B5EF4-FFF2-40B4-BE49-F238E27FC236}">
                <a16:creationId xmlns:a16="http://schemas.microsoft.com/office/drawing/2014/main" xmlns="" id="{8E965F07-B2A5-46F9-A935-D53F0E97E3AE}"/>
              </a:ext>
            </a:extLst>
          </p:cNvPr>
          <p:cNvPicPr>
            <a:picLocks noChangeAspect="1"/>
          </p:cNvPicPr>
          <p:nvPr/>
        </p:nvPicPr>
        <p:blipFill>
          <a:blip r:embed="rId8"/>
          <a:stretch>
            <a:fillRect/>
          </a:stretch>
        </p:blipFill>
        <p:spPr>
          <a:xfrm>
            <a:off x="134245" y="323231"/>
            <a:ext cx="3084843" cy="3737172"/>
          </a:xfrm>
          <a:prstGeom prst="rect">
            <a:avLst/>
          </a:prstGeom>
        </p:spPr>
      </p:pic>
    </p:spTree>
    <p:extLst>
      <p:ext uri="{BB962C8B-B14F-4D97-AF65-F5344CB8AC3E}">
        <p14:creationId xmlns:p14="http://schemas.microsoft.com/office/powerpoint/2010/main" val="272387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5">
            <a:extLst>
              <a:ext uri="{FF2B5EF4-FFF2-40B4-BE49-F238E27FC236}">
                <a16:creationId xmlns:a16="http://schemas.microsoft.com/office/drawing/2014/main" xmlns="" id="{BE6538F6-BE2B-49C9-87CC-41852CB8B8BD}"/>
              </a:ext>
            </a:extLst>
          </p:cNvPr>
          <p:cNvSpPr/>
          <p:nvPr/>
        </p:nvSpPr>
        <p:spPr>
          <a:xfrm>
            <a:off x="-3492" y="0"/>
            <a:ext cx="3272350" cy="61086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xmlns="" id="{D1F7D754-90A0-4ECA-A74B-F281A017FE62}"/>
              </a:ext>
            </a:extLst>
          </p:cNvPr>
          <p:cNvSpPr/>
          <p:nvPr/>
        </p:nvSpPr>
        <p:spPr>
          <a:xfrm>
            <a:off x="3268858" y="-33410"/>
            <a:ext cx="4473062" cy="6142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xmlns="" id="{D2ACF433-6049-4B79-9A85-22910913B857}"/>
              </a:ext>
            </a:extLst>
          </p:cNvPr>
          <p:cNvSpPr/>
          <p:nvPr/>
        </p:nvSpPr>
        <p:spPr>
          <a:xfrm>
            <a:off x="7741920" y="0"/>
            <a:ext cx="4450080" cy="614210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Rettangolo 37">
            <a:extLst>
              <a:ext uri="{FF2B5EF4-FFF2-40B4-BE49-F238E27FC236}">
                <a16:creationId xmlns:a16="http://schemas.microsoft.com/office/drawing/2014/main" xmlns="" id="{F26A177A-C5D9-4231-B921-F1224DBE4EDF}"/>
              </a:ext>
            </a:extLst>
          </p:cNvPr>
          <p:cNvSpPr/>
          <p:nvPr/>
        </p:nvSpPr>
        <p:spPr>
          <a:xfrm>
            <a:off x="3268858" y="-1"/>
            <a:ext cx="8923142" cy="1504111"/>
          </a:xfrm>
          <a:prstGeom prst="rect">
            <a:avLst/>
          </a:prstGeom>
          <a:solidFill>
            <a:schemeClr val="bg1">
              <a:alpha val="34000"/>
            </a:schemeClr>
          </a:solidFill>
        </p:spPr>
        <p:txBody>
          <a:bodyPr wrap="square"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717171"/>
                </a:solidFill>
                <a:effectLst/>
                <a:uLnTx/>
                <a:uFillTx/>
                <a:latin typeface="Arial"/>
                <a:ea typeface="+mn-ea"/>
                <a:cs typeface="+mn-cs"/>
              </a:rPr>
              <a:t>Best Buy is aiming to be shoppers’ ‘technology expert’ via services at home, digitally, or in store, which leads to product. This expertise results in incremental opportunities to convert shoppers in store. </a:t>
            </a:r>
          </a:p>
        </p:txBody>
      </p:sp>
      <p:sp>
        <p:nvSpPr>
          <p:cNvPr id="21" name="Freeform 9">
            <a:extLst>
              <a:ext uri="{FF2B5EF4-FFF2-40B4-BE49-F238E27FC236}">
                <a16:creationId xmlns:a16="http://schemas.microsoft.com/office/drawing/2014/main" xmlns="" id="{0C5E8F3E-E112-4483-B6B0-EF22540EADD1}"/>
              </a:ext>
            </a:extLst>
          </p:cNvPr>
          <p:cNvSpPr>
            <a:spLocks noEditPoints="1"/>
          </p:cNvSpPr>
          <p:nvPr/>
        </p:nvSpPr>
        <p:spPr bwMode="auto">
          <a:xfrm>
            <a:off x="700152" y="4361176"/>
            <a:ext cx="1250568" cy="1203634"/>
          </a:xfrm>
          <a:custGeom>
            <a:avLst/>
            <a:gdLst>
              <a:gd name="T0" fmla="*/ 678 w 2458"/>
              <a:gd name="T1" fmla="*/ 802 h 2465"/>
              <a:gd name="T2" fmla="*/ 865 w 2458"/>
              <a:gd name="T3" fmla="*/ 835 h 2465"/>
              <a:gd name="T4" fmla="*/ 814 w 2458"/>
              <a:gd name="T5" fmla="*/ 628 h 2465"/>
              <a:gd name="T6" fmla="*/ 814 w 2458"/>
              <a:gd name="T7" fmla="*/ 570 h 2465"/>
              <a:gd name="T8" fmla="*/ 865 w 2458"/>
              <a:gd name="T9" fmla="*/ 363 h 2465"/>
              <a:gd name="T10" fmla="*/ 678 w 2458"/>
              <a:gd name="T11" fmla="*/ 396 h 2465"/>
              <a:gd name="T12" fmla="*/ 520 w 2458"/>
              <a:gd name="T13" fmla="*/ 252 h 2465"/>
              <a:gd name="T14" fmla="*/ 460 w 2458"/>
              <a:gd name="T15" fmla="*/ 432 h 2465"/>
              <a:gd name="T16" fmla="*/ 257 w 2458"/>
              <a:gd name="T17" fmla="*/ 500 h 2465"/>
              <a:gd name="T18" fmla="*/ 381 w 2458"/>
              <a:gd name="T19" fmla="*/ 599 h 2465"/>
              <a:gd name="T20" fmla="*/ 257 w 2458"/>
              <a:gd name="T21" fmla="*/ 698 h 2465"/>
              <a:gd name="T22" fmla="*/ 460 w 2458"/>
              <a:gd name="T23" fmla="*/ 766 h 2465"/>
              <a:gd name="T24" fmla="*/ 520 w 2458"/>
              <a:gd name="T25" fmla="*/ 946 h 2465"/>
              <a:gd name="T26" fmla="*/ 511 w 2458"/>
              <a:gd name="T27" fmla="*/ 599 h 2465"/>
              <a:gd name="T28" fmla="*/ 687 w 2458"/>
              <a:gd name="T29" fmla="*/ 599 h 2465"/>
              <a:gd name="T30" fmla="*/ 511 w 2458"/>
              <a:gd name="T31" fmla="*/ 599 h 2465"/>
              <a:gd name="T32" fmla="*/ 1260 w 2458"/>
              <a:gd name="T33" fmla="*/ 301 h 2465"/>
              <a:gd name="T34" fmla="*/ 599 w 2458"/>
              <a:gd name="T35" fmla="*/ 0 h 2465"/>
              <a:gd name="T36" fmla="*/ 312 w 2458"/>
              <a:gd name="T37" fmla="*/ 1125 h 2465"/>
              <a:gd name="T38" fmla="*/ 834 w 2458"/>
              <a:gd name="T39" fmla="*/ 2118 h 2465"/>
              <a:gd name="T40" fmla="*/ 900 w 2458"/>
              <a:gd name="T41" fmla="*/ 2465 h 2465"/>
              <a:gd name="T42" fmla="*/ 1780 w 2458"/>
              <a:gd name="T43" fmla="*/ 2399 h 2465"/>
              <a:gd name="T44" fmla="*/ 2152 w 2458"/>
              <a:gd name="T45" fmla="*/ 2218 h 2465"/>
              <a:gd name="T46" fmla="*/ 2218 w 2458"/>
              <a:gd name="T47" fmla="*/ 1514 h 2465"/>
              <a:gd name="T48" fmla="*/ 2458 w 2458"/>
              <a:gd name="T49" fmla="*/ 1448 h 2465"/>
              <a:gd name="T50" fmla="*/ 2148 w 2458"/>
              <a:gd name="T51" fmla="*/ 901 h 2465"/>
              <a:gd name="T52" fmla="*/ 599 w 2458"/>
              <a:gd name="T53" fmla="*/ 132 h 2465"/>
              <a:gd name="T54" fmla="*/ 599 w 2458"/>
              <a:gd name="T55" fmla="*/ 1066 h 2465"/>
              <a:gd name="T56" fmla="*/ 2152 w 2458"/>
              <a:gd name="T57" fmla="*/ 1382 h 2465"/>
              <a:gd name="T58" fmla="*/ 2086 w 2458"/>
              <a:gd name="T59" fmla="*/ 2086 h 2465"/>
              <a:gd name="T60" fmla="*/ 1647 w 2458"/>
              <a:gd name="T61" fmla="*/ 2152 h 2465"/>
              <a:gd name="T62" fmla="*/ 966 w 2458"/>
              <a:gd name="T63" fmla="*/ 2333 h 2465"/>
              <a:gd name="T64" fmla="*/ 927 w 2458"/>
              <a:gd name="T65" fmla="*/ 2015 h 2465"/>
              <a:gd name="T66" fmla="*/ 438 w 2458"/>
              <a:gd name="T67" fmla="*/ 1176 h 2465"/>
              <a:gd name="T68" fmla="*/ 1198 w 2458"/>
              <a:gd name="T69" fmla="*/ 599 h 2465"/>
              <a:gd name="T70" fmla="*/ 1260 w 2458"/>
              <a:gd name="T71" fmla="*/ 433 h 2465"/>
              <a:gd name="T72" fmla="*/ 2031 w 2458"/>
              <a:gd name="T73" fmla="*/ 963 h 2465"/>
              <a:gd name="T74" fmla="*/ 2152 w 2458"/>
              <a:gd name="T75" fmla="*/ 1382 h 2465"/>
              <a:gd name="T76" fmla="*/ 1577 w 2458"/>
              <a:gd name="T77" fmla="*/ 1150 h 2465"/>
              <a:gd name="T78" fmla="*/ 1835 w 2458"/>
              <a:gd name="T79" fmla="*/ 1150 h 2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58" h="2465">
                <a:moveTo>
                  <a:pt x="678" y="946"/>
                </a:moveTo>
                <a:cubicBezTo>
                  <a:pt x="678" y="802"/>
                  <a:pt x="678" y="802"/>
                  <a:pt x="678" y="802"/>
                </a:cubicBezTo>
                <a:cubicBezTo>
                  <a:pt x="700" y="793"/>
                  <a:pt x="720" y="781"/>
                  <a:pt x="738" y="766"/>
                </a:cubicBezTo>
                <a:cubicBezTo>
                  <a:pt x="865" y="835"/>
                  <a:pt x="865" y="835"/>
                  <a:pt x="865" y="835"/>
                </a:cubicBezTo>
                <a:cubicBezTo>
                  <a:pt x="941" y="698"/>
                  <a:pt x="941" y="698"/>
                  <a:pt x="941" y="698"/>
                </a:cubicBezTo>
                <a:cubicBezTo>
                  <a:pt x="814" y="628"/>
                  <a:pt x="814" y="628"/>
                  <a:pt x="814" y="628"/>
                </a:cubicBezTo>
                <a:cubicBezTo>
                  <a:pt x="815" y="618"/>
                  <a:pt x="817" y="609"/>
                  <a:pt x="817" y="599"/>
                </a:cubicBezTo>
                <a:cubicBezTo>
                  <a:pt x="817" y="589"/>
                  <a:pt x="815" y="580"/>
                  <a:pt x="814" y="570"/>
                </a:cubicBezTo>
                <a:cubicBezTo>
                  <a:pt x="941" y="500"/>
                  <a:pt x="941" y="500"/>
                  <a:pt x="941" y="500"/>
                </a:cubicBezTo>
                <a:cubicBezTo>
                  <a:pt x="865" y="363"/>
                  <a:pt x="865" y="363"/>
                  <a:pt x="865" y="363"/>
                </a:cubicBezTo>
                <a:cubicBezTo>
                  <a:pt x="738" y="432"/>
                  <a:pt x="738" y="432"/>
                  <a:pt x="738" y="432"/>
                </a:cubicBezTo>
                <a:cubicBezTo>
                  <a:pt x="720" y="417"/>
                  <a:pt x="700" y="405"/>
                  <a:pt x="678" y="396"/>
                </a:cubicBezTo>
                <a:cubicBezTo>
                  <a:pt x="678" y="252"/>
                  <a:pt x="678" y="252"/>
                  <a:pt x="678" y="252"/>
                </a:cubicBezTo>
                <a:cubicBezTo>
                  <a:pt x="520" y="252"/>
                  <a:pt x="520" y="252"/>
                  <a:pt x="520" y="252"/>
                </a:cubicBezTo>
                <a:cubicBezTo>
                  <a:pt x="520" y="396"/>
                  <a:pt x="520" y="396"/>
                  <a:pt x="520" y="396"/>
                </a:cubicBezTo>
                <a:cubicBezTo>
                  <a:pt x="498" y="405"/>
                  <a:pt x="478" y="417"/>
                  <a:pt x="460" y="432"/>
                </a:cubicBezTo>
                <a:cubicBezTo>
                  <a:pt x="333" y="363"/>
                  <a:pt x="333" y="363"/>
                  <a:pt x="333" y="363"/>
                </a:cubicBezTo>
                <a:cubicBezTo>
                  <a:pt x="257" y="500"/>
                  <a:pt x="257" y="500"/>
                  <a:pt x="257" y="500"/>
                </a:cubicBezTo>
                <a:cubicBezTo>
                  <a:pt x="384" y="570"/>
                  <a:pt x="384" y="570"/>
                  <a:pt x="384" y="570"/>
                </a:cubicBezTo>
                <a:cubicBezTo>
                  <a:pt x="383" y="580"/>
                  <a:pt x="381" y="589"/>
                  <a:pt x="381" y="599"/>
                </a:cubicBezTo>
                <a:cubicBezTo>
                  <a:pt x="381" y="609"/>
                  <a:pt x="383" y="618"/>
                  <a:pt x="384" y="628"/>
                </a:cubicBezTo>
                <a:cubicBezTo>
                  <a:pt x="257" y="698"/>
                  <a:pt x="257" y="698"/>
                  <a:pt x="257" y="698"/>
                </a:cubicBezTo>
                <a:cubicBezTo>
                  <a:pt x="333" y="835"/>
                  <a:pt x="333" y="835"/>
                  <a:pt x="333" y="835"/>
                </a:cubicBezTo>
                <a:cubicBezTo>
                  <a:pt x="460" y="766"/>
                  <a:pt x="460" y="766"/>
                  <a:pt x="460" y="766"/>
                </a:cubicBezTo>
                <a:cubicBezTo>
                  <a:pt x="478" y="781"/>
                  <a:pt x="498" y="793"/>
                  <a:pt x="520" y="802"/>
                </a:cubicBezTo>
                <a:cubicBezTo>
                  <a:pt x="520" y="946"/>
                  <a:pt x="520" y="946"/>
                  <a:pt x="520" y="946"/>
                </a:cubicBezTo>
                <a:lnTo>
                  <a:pt x="678" y="946"/>
                </a:lnTo>
                <a:close/>
                <a:moveTo>
                  <a:pt x="511" y="599"/>
                </a:moveTo>
                <a:cubicBezTo>
                  <a:pt x="511" y="551"/>
                  <a:pt x="551" y="511"/>
                  <a:pt x="599" y="511"/>
                </a:cubicBezTo>
                <a:cubicBezTo>
                  <a:pt x="648" y="511"/>
                  <a:pt x="687" y="551"/>
                  <a:pt x="687" y="599"/>
                </a:cubicBezTo>
                <a:cubicBezTo>
                  <a:pt x="687" y="647"/>
                  <a:pt x="648" y="687"/>
                  <a:pt x="599" y="687"/>
                </a:cubicBezTo>
                <a:cubicBezTo>
                  <a:pt x="551" y="687"/>
                  <a:pt x="511" y="647"/>
                  <a:pt x="511" y="599"/>
                </a:cubicBezTo>
                <a:close/>
                <a:moveTo>
                  <a:pt x="2148" y="901"/>
                </a:moveTo>
                <a:cubicBezTo>
                  <a:pt x="2001" y="536"/>
                  <a:pt x="1653" y="301"/>
                  <a:pt x="1260" y="301"/>
                </a:cubicBezTo>
                <a:cubicBezTo>
                  <a:pt x="1214" y="301"/>
                  <a:pt x="1169" y="305"/>
                  <a:pt x="1124" y="312"/>
                </a:cubicBezTo>
                <a:cubicBezTo>
                  <a:pt x="1023" y="126"/>
                  <a:pt x="825" y="0"/>
                  <a:pt x="599" y="0"/>
                </a:cubicBezTo>
                <a:cubicBezTo>
                  <a:pt x="269" y="0"/>
                  <a:pt x="0" y="269"/>
                  <a:pt x="0" y="599"/>
                </a:cubicBezTo>
                <a:cubicBezTo>
                  <a:pt x="0" y="825"/>
                  <a:pt x="126" y="1023"/>
                  <a:pt x="312" y="1125"/>
                </a:cubicBezTo>
                <a:cubicBezTo>
                  <a:pt x="306" y="1169"/>
                  <a:pt x="301" y="1213"/>
                  <a:pt x="301" y="1259"/>
                </a:cubicBezTo>
                <a:cubicBezTo>
                  <a:pt x="301" y="1624"/>
                  <a:pt x="509" y="1956"/>
                  <a:pt x="834" y="2118"/>
                </a:cubicBezTo>
                <a:cubicBezTo>
                  <a:pt x="834" y="2399"/>
                  <a:pt x="834" y="2399"/>
                  <a:pt x="834" y="2399"/>
                </a:cubicBezTo>
                <a:cubicBezTo>
                  <a:pt x="834" y="2435"/>
                  <a:pt x="864" y="2465"/>
                  <a:pt x="900" y="2465"/>
                </a:cubicBezTo>
                <a:cubicBezTo>
                  <a:pt x="1713" y="2465"/>
                  <a:pt x="1713" y="2465"/>
                  <a:pt x="1713" y="2465"/>
                </a:cubicBezTo>
                <a:cubicBezTo>
                  <a:pt x="1750" y="2465"/>
                  <a:pt x="1780" y="2435"/>
                  <a:pt x="1780" y="2399"/>
                </a:cubicBezTo>
                <a:cubicBezTo>
                  <a:pt x="1780" y="2218"/>
                  <a:pt x="1780" y="2218"/>
                  <a:pt x="1780" y="2218"/>
                </a:cubicBezTo>
                <a:cubicBezTo>
                  <a:pt x="2152" y="2218"/>
                  <a:pt x="2152" y="2218"/>
                  <a:pt x="2152" y="2218"/>
                </a:cubicBezTo>
                <a:cubicBezTo>
                  <a:pt x="2189" y="2218"/>
                  <a:pt x="2218" y="2188"/>
                  <a:pt x="2218" y="2152"/>
                </a:cubicBezTo>
                <a:cubicBezTo>
                  <a:pt x="2218" y="1514"/>
                  <a:pt x="2218" y="1514"/>
                  <a:pt x="2218" y="1514"/>
                </a:cubicBezTo>
                <a:cubicBezTo>
                  <a:pt x="2391" y="1514"/>
                  <a:pt x="2391" y="1514"/>
                  <a:pt x="2391" y="1514"/>
                </a:cubicBezTo>
                <a:cubicBezTo>
                  <a:pt x="2429" y="1513"/>
                  <a:pt x="2458" y="1484"/>
                  <a:pt x="2458" y="1448"/>
                </a:cubicBezTo>
                <a:cubicBezTo>
                  <a:pt x="2458" y="1431"/>
                  <a:pt x="2452" y="1416"/>
                  <a:pt x="2441" y="1404"/>
                </a:cubicBezTo>
                <a:lnTo>
                  <a:pt x="2148" y="901"/>
                </a:lnTo>
                <a:close/>
                <a:moveTo>
                  <a:pt x="132" y="599"/>
                </a:moveTo>
                <a:cubicBezTo>
                  <a:pt x="132" y="342"/>
                  <a:pt x="342" y="132"/>
                  <a:pt x="599" y="132"/>
                </a:cubicBezTo>
                <a:cubicBezTo>
                  <a:pt x="856" y="132"/>
                  <a:pt x="1066" y="342"/>
                  <a:pt x="1066" y="599"/>
                </a:cubicBezTo>
                <a:cubicBezTo>
                  <a:pt x="1066" y="856"/>
                  <a:pt x="856" y="1066"/>
                  <a:pt x="599" y="1066"/>
                </a:cubicBezTo>
                <a:cubicBezTo>
                  <a:pt x="342" y="1066"/>
                  <a:pt x="132" y="856"/>
                  <a:pt x="132" y="599"/>
                </a:cubicBezTo>
                <a:close/>
                <a:moveTo>
                  <a:pt x="2152" y="1382"/>
                </a:moveTo>
                <a:cubicBezTo>
                  <a:pt x="2116" y="1382"/>
                  <a:pt x="2086" y="1411"/>
                  <a:pt x="2086" y="1448"/>
                </a:cubicBezTo>
                <a:cubicBezTo>
                  <a:pt x="2086" y="2086"/>
                  <a:pt x="2086" y="2086"/>
                  <a:pt x="2086" y="2086"/>
                </a:cubicBezTo>
                <a:cubicBezTo>
                  <a:pt x="1713" y="2086"/>
                  <a:pt x="1713" y="2086"/>
                  <a:pt x="1713" y="2086"/>
                </a:cubicBezTo>
                <a:cubicBezTo>
                  <a:pt x="1677" y="2086"/>
                  <a:pt x="1647" y="2115"/>
                  <a:pt x="1647" y="2152"/>
                </a:cubicBezTo>
                <a:cubicBezTo>
                  <a:pt x="1647" y="2333"/>
                  <a:pt x="1647" y="2333"/>
                  <a:pt x="1647" y="2333"/>
                </a:cubicBezTo>
                <a:cubicBezTo>
                  <a:pt x="966" y="2333"/>
                  <a:pt x="966" y="2333"/>
                  <a:pt x="966" y="2333"/>
                </a:cubicBezTo>
                <a:cubicBezTo>
                  <a:pt x="966" y="2076"/>
                  <a:pt x="966" y="2076"/>
                  <a:pt x="966" y="2076"/>
                </a:cubicBezTo>
                <a:cubicBezTo>
                  <a:pt x="966" y="2050"/>
                  <a:pt x="951" y="2026"/>
                  <a:pt x="927" y="2015"/>
                </a:cubicBezTo>
                <a:cubicBezTo>
                  <a:pt x="627" y="1883"/>
                  <a:pt x="433" y="1586"/>
                  <a:pt x="433" y="1259"/>
                </a:cubicBezTo>
                <a:cubicBezTo>
                  <a:pt x="433" y="1231"/>
                  <a:pt x="435" y="1203"/>
                  <a:pt x="438" y="1176"/>
                </a:cubicBezTo>
                <a:cubicBezTo>
                  <a:pt x="490" y="1190"/>
                  <a:pt x="543" y="1198"/>
                  <a:pt x="599" y="1198"/>
                </a:cubicBezTo>
                <a:cubicBezTo>
                  <a:pt x="929" y="1198"/>
                  <a:pt x="1198" y="929"/>
                  <a:pt x="1198" y="599"/>
                </a:cubicBezTo>
                <a:cubicBezTo>
                  <a:pt x="1198" y="543"/>
                  <a:pt x="1190" y="489"/>
                  <a:pt x="1175" y="438"/>
                </a:cubicBezTo>
                <a:cubicBezTo>
                  <a:pt x="1203" y="435"/>
                  <a:pt x="1231" y="433"/>
                  <a:pt x="1260" y="433"/>
                </a:cubicBezTo>
                <a:cubicBezTo>
                  <a:pt x="1600" y="433"/>
                  <a:pt x="1901" y="638"/>
                  <a:pt x="2027" y="954"/>
                </a:cubicBezTo>
                <a:cubicBezTo>
                  <a:pt x="2028" y="958"/>
                  <a:pt x="2030" y="960"/>
                  <a:pt x="2031" y="963"/>
                </a:cubicBezTo>
                <a:cubicBezTo>
                  <a:pt x="2275" y="1382"/>
                  <a:pt x="2275" y="1382"/>
                  <a:pt x="2275" y="1382"/>
                </a:cubicBezTo>
                <a:lnTo>
                  <a:pt x="2152" y="1382"/>
                </a:lnTo>
                <a:close/>
                <a:moveTo>
                  <a:pt x="1706" y="1021"/>
                </a:moveTo>
                <a:cubicBezTo>
                  <a:pt x="1635" y="1021"/>
                  <a:pt x="1577" y="1079"/>
                  <a:pt x="1577" y="1150"/>
                </a:cubicBezTo>
                <a:cubicBezTo>
                  <a:pt x="1577" y="1221"/>
                  <a:pt x="1635" y="1279"/>
                  <a:pt x="1706" y="1279"/>
                </a:cubicBezTo>
                <a:cubicBezTo>
                  <a:pt x="1777" y="1279"/>
                  <a:pt x="1835" y="1221"/>
                  <a:pt x="1835" y="1150"/>
                </a:cubicBezTo>
                <a:cubicBezTo>
                  <a:pt x="1835" y="1079"/>
                  <a:pt x="1777" y="1021"/>
                  <a:pt x="1706" y="102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pic>
        <p:nvPicPr>
          <p:cNvPr id="22" name="Picture 4">
            <a:extLst>
              <a:ext uri="{FF2B5EF4-FFF2-40B4-BE49-F238E27FC236}">
                <a16:creationId xmlns:a16="http://schemas.microsoft.com/office/drawing/2014/main" xmlns="" id="{5089E615-BC10-4C24-8075-0BB55F64266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4580" y="2637373"/>
            <a:ext cx="4010917" cy="1048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1">
            <a:extLst>
              <a:ext uri="{FF2B5EF4-FFF2-40B4-BE49-F238E27FC236}">
                <a16:creationId xmlns:a16="http://schemas.microsoft.com/office/drawing/2014/main" xmlns="" id="{8B096668-05D6-40CC-8EFF-94DF28B63E5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469"/>
          <a:stretch/>
        </p:blipFill>
        <p:spPr>
          <a:xfrm>
            <a:off x="3504580" y="3774076"/>
            <a:ext cx="4010917" cy="2223439"/>
          </a:xfrm>
          <a:prstGeom prst="rect">
            <a:avLst/>
          </a:prstGeom>
        </p:spPr>
      </p:pic>
      <p:pic>
        <p:nvPicPr>
          <p:cNvPr id="29" name="Picture 33">
            <a:extLst>
              <a:ext uri="{FF2B5EF4-FFF2-40B4-BE49-F238E27FC236}">
                <a16:creationId xmlns:a16="http://schemas.microsoft.com/office/drawing/2014/main" xmlns="" id="{D56936C3-E8AA-4E3B-9746-91C4E472893F}"/>
              </a:ext>
            </a:extLst>
          </p:cNvPr>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933228" y="1592282"/>
            <a:ext cx="1144322" cy="855895"/>
          </a:xfrm>
          <a:prstGeom prst="rect">
            <a:avLst/>
          </a:prstGeom>
        </p:spPr>
      </p:pic>
      <p:pic>
        <p:nvPicPr>
          <p:cNvPr id="30" name="Picture 5">
            <a:extLst>
              <a:ext uri="{FF2B5EF4-FFF2-40B4-BE49-F238E27FC236}">
                <a16:creationId xmlns:a16="http://schemas.microsoft.com/office/drawing/2014/main" xmlns="" id="{CC9F3D87-0D86-4729-9776-5C63B7CCEAF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914114" y="2616200"/>
            <a:ext cx="4074446" cy="3219890"/>
          </a:xfrm>
          <a:prstGeom prst="rect">
            <a:avLst/>
          </a:prstGeom>
        </p:spPr>
      </p:pic>
      <p:pic>
        <p:nvPicPr>
          <p:cNvPr id="31" name="Picture 2" descr="Risultati immagini per geek squad logo">
            <a:extLst>
              <a:ext uri="{FF2B5EF4-FFF2-40B4-BE49-F238E27FC236}">
                <a16:creationId xmlns:a16="http://schemas.microsoft.com/office/drawing/2014/main" xmlns="" id="{689E09DB-9619-449A-97D2-9BCA009642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5362" y="1605700"/>
            <a:ext cx="1323196" cy="842477"/>
          </a:xfrm>
          <a:prstGeom prst="rect">
            <a:avLst/>
          </a:prstGeom>
          <a:noFill/>
          <a:extLst>
            <a:ext uri="{909E8E84-426E-40dd-AFC4-6F175D3DCCD1}">
              <a14:hiddenFill xmlns:a14="http://schemas.microsoft.com/office/drawing/2010/main">
                <a:solidFill>
                  <a:srgbClr val="FFFFFF"/>
                </a:solidFill>
              </a14:hiddenFill>
            </a:ext>
          </a:extLst>
        </p:spPr>
      </p:pic>
      <p:pic>
        <p:nvPicPr>
          <p:cNvPr id="32" name="Immagine 31">
            <a:extLst>
              <a:ext uri="{FF2B5EF4-FFF2-40B4-BE49-F238E27FC236}">
                <a16:creationId xmlns:a16="http://schemas.microsoft.com/office/drawing/2014/main" xmlns="" id="{4A1E9E5E-0AC5-4B23-83DA-3FB68B11F03D}"/>
              </a:ext>
            </a:extLst>
          </p:cNvPr>
          <p:cNvPicPr>
            <a:picLocks noChangeAspect="1"/>
          </p:cNvPicPr>
          <p:nvPr/>
        </p:nvPicPr>
        <p:blipFill>
          <a:blip r:embed="rId8"/>
          <a:stretch>
            <a:fillRect/>
          </a:stretch>
        </p:blipFill>
        <p:spPr>
          <a:xfrm>
            <a:off x="146085" y="315814"/>
            <a:ext cx="2950720" cy="3737172"/>
          </a:xfrm>
          <a:prstGeom prst="rect">
            <a:avLst/>
          </a:prstGeom>
        </p:spPr>
      </p:pic>
    </p:spTree>
    <p:extLst>
      <p:ext uri="{BB962C8B-B14F-4D97-AF65-F5344CB8AC3E}">
        <p14:creationId xmlns:p14="http://schemas.microsoft.com/office/powerpoint/2010/main" val="36328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xmlns="" id="{E3C82D0C-E4EE-4EA8-B2E0-B47A2348D98F}"/>
              </a:ext>
            </a:extLst>
          </p:cNvPr>
          <p:cNvPicPr>
            <a:picLocks noChangeAspect="1"/>
          </p:cNvPicPr>
          <p:nvPr/>
        </p:nvPicPr>
        <p:blipFill rotWithShape="1">
          <a:blip r:embed="rId2"/>
          <a:srcRect l="7112"/>
          <a:stretch/>
        </p:blipFill>
        <p:spPr>
          <a:xfrm>
            <a:off x="0" y="0"/>
            <a:ext cx="12192000" cy="6110288"/>
          </a:xfrm>
          <a:prstGeom prst="rect">
            <a:avLst/>
          </a:prstGeom>
        </p:spPr>
      </p:pic>
      <p:sp>
        <p:nvSpPr>
          <p:cNvPr id="13" name="Slide Number Placeholder 12"/>
          <p:cNvSpPr>
            <a:spLocks noGrp="1"/>
          </p:cNvSpPr>
          <p:nvPr>
            <p:ph type="sldNum" sz="quarter" idx="4294967295"/>
          </p:nvPr>
        </p:nvSpPr>
        <p:spPr>
          <a:xfrm>
            <a:off x="10856913" y="6394275"/>
            <a:ext cx="969962" cy="19685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4BEE3-566C-4068-A777-C3A4762E861B}" type="slidenum">
              <a:rPr kumimoji="0" lang="en-GB" sz="1000" b="0" i="0" u="none" strike="noStrike" kern="1200" cap="none" spc="0" normalizeH="0" baseline="0" noProof="0" smtClean="0">
                <a:ln>
                  <a:noFill/>
                </a:ln>
                <a:solidFill>
                  <a:srgbClr val="71717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000" b="0" i="0" u="none" strike="noStrike" kern="1200" cap="none" spc="0" normalizeH="0" baseline="0" noProof="0">
              <a:ln>
                <a:noFill/>
              </a:ln>
              <a:solidFill>
                <a:srgbClr val="717171"/>
              </a:solidFill>
              <a:effectLst/>
              <a:uLnTx/>
              <a:uFillTx/>
              <a:latin typeface="Arial"/>
              <a:ea typeface="+mn-ea"/>
              <a:cs typeface="+mn-cs"/>
            </a:endParaRPr>
          </a:p>
        </p:txBody>
      </p:sp>
      <p:grpSp>
        <p:nvGrpSpPr>
          <p:cNvPr id="4" name="Group 3">
            <a:extLst>
              <a:ext uri="{FF2B5EF4-FFF2-40B4-BE49-F238E27FC236}">
                <a16:creationId xmlns:a16="http://schemas.microsoft.com/office/drawing/2014/main" xmlns="" id="{6DAB2CE9-54C5-4162-A477-AC973B59A0F0}"/>
              </a:ext>
            </a:extLst>
          </p:cNvPr>
          <p:cNvGrpSpPr/>
          <p:nvPr/>
        </p:nvGrpSpPr>
        <p:grpSpPr>
          <a:xfrm>
            <a:off x="362838" y="3654863"/>
            <a:ext cx="11486262" cy="527447"/>
            <a:chOff x="362838" y="4174984"/>
            <a:chExt cx="11486262" cy="527447"/>
          </a:xfrm>
        </p:grpSpPr>
        <p:sp>
          <p:nvSpPr>
            <p:cNvPr id="32" name="Freeform 15">
              <a:extLst>
                <a:ext uri="{FF2B5EF4-FFF2-40B4-BE49-F238E27FC236}">
                  <a16:creationId xmlns:a16="http://schemas.microsoft.com/office/drawing/2014/main" xmlns="" id="{38DDAFB1-9576-4496-A18C-34835279E57F}"/>
                </a:ext>
              </a:extLst>
            </p:cNvPr>
            <p:cNvSpPr>
              <a:spLocks/>
            </p:cNvSpPr>
            <p:nvPr/>
          </p:nvSpPr>
          <p:spPr bwMode="auto">
            <a:xfrm>
              <a:off x="362838" y="4206195"/>
              <a:ext cx="190939" cy="323340"/>
            </a:xfrm>
            <a:custGeom>
              <a:avLst/>
              <a:gdLst>
                <a:gd name="T0" fmla="*/ 1 w 623"/>
                <a:gd name="T1" fmla="*/ 236 h 1055"/>
                <a:gd name="T2" fmla="*/ 12 w 623"/>
                <a:gd name="T3" fmla="*/ 202 h 1055"/>
                <a:gd name="T4" fmla="*/ 26 w 623"/>
                <a:gd name="T5" fmla="*/ 171 h 1055"/>
                <a:gd name="T6" fmla="*/ 58 w 623"/>
                <a:gd name="T7" fmla="*/ 117 h 1055"/>
                <a:gd name="T8" fmla="*/ 98 w 623"/>
                <a:gd name="T9" fmla="*/ 76 h 1055"/>
                <a:gd name="T10" fmla="*/ 140 w 623"/>
                <a:gd name="T11" fmla="*/ 45 h 1055"/>
                <a:gd name="T12" fmla="*/ 184 w 623"/>
                <a:gd name="T13" fmla="*/ 23 h 1055"/>
                <a:gd name="T14" fmla="*/ 228 w 623"/>
                <a:gd name="T15" fmla="*/ 10 h 1055"/>
                <a:gd name="T16" fmla="*/ 270 w 623"/>
                <a:gd name="T17" fmla="*/ 3 h 1055"/>
                <a:gd name="T18" fmla="*/ 307 w 623"/>
                <a:gd name="T19" fmla="*/ 0 h 1055"/>
                <a:gd name="T20" fmla="*/ 323 w 623"/>
                <a:gd name="T21" fmla="*/ 1 h 1055"/>
                <a:gd name="T22" fmla="*/ 372 w 623"/>
                <a:gd name="T23" fmla="*/ 7 h 1055"/>
                <a:gd name="T24" fmla="*/ 432 w 623"/>
                <a:gd name="T25" fmla="*/ 26 h 1055"/>
                <a:gd name="T26" fmla="*/ 487 w 623"/>
                <a:gd name="T27" fmla="*/ 55 h 1055"/>
                <a:gd name="T28" fmla="*/ 533 w 623"/>
                <a:gd name="T29" fmla="*/ 93 h 1055"/>
                <a:gd name="T30" fmla="*/ 570 w 623"/>
                <a:gd name="T31" fmla="*/ 139 h 1055"/>
                <a:gd name="T32" fmla="*/ 599 w 623"/>
                <a:gd name="T33" fmla="*/ 192 h 1055"/>
                <a:gd name="T34" fmla="*/ 617 w 623"/>
                <a:gd name="T35" fmla="*/ 251 h 1055"/>
                <a:gd name="T36" fmla="*/ 623 w 623"/>
                <a:gd name="T37" fmla="*/ 314 h 1055"/>
                <a:gd name="T38" fmla="*/ 622 w 623"/>
                <a:gd name="T39" fmla="*/ 336 h 1055"/>
                <a:gd name="T40" fmla="*/ 617 w 623"/>
                <a:gd name="T41" fmla="*/ 379 h 1055"/>
                <a:gd name="T42" fmla="*/ 607 w 623"/>
                <a:gd name="T43" fmla="*/ 420 h 1055"/>
                <a:gd name="T44" fmla="*/ 592 w 623"/>
                <a:gd name="T45" fmla="*/ 460 h 1055"/>
                <a:gd name="T46" fmla="*/ 574 w 623"/>
                <a:gd name="T47" fmla="*/ 498 h 1055"/>
                <a:gd name="T48" fmla="*/ 540 w 623"/>
                <a:gd name="T49" fmla="*/ 551 h 1055"/>
                <a:gd name="T50" fmla="*/ 488 w 623"/>
                <a:gd name="T51" fmla="*/ 618 h 1055"/>
                <a:gd name="T52" fmla="*/ 623 w 623"/>
                <a:gd name="T53" fmla="*/ 914 h 1055"/>
                <a:gd name="T54" fmla="*/ 0 w 623"/>
                <a:gd name="T55" fmla="*/ 1055 h 1055"/>
                <a:gd name="T56" fmla="*/ 355 w 623"/>
                <a:gd name="T57" fmla="*/ 553 h 1055"/>
                <a:gd name="T58" fmla="*/ 383 w 623"/>
                <a:gd name="T59" fmla="*/ 520 h 1055"/>
                <a:gd name="T60" fmla="*/ 428 w 623"/>
                <a:gd name="T61" fmla="*/ 460 h 1055"/>
                <a:gd name="T62" fmla="*/ 451 w 623"/>
                <a:gd name="T63" fmla="*/ 417 h 1055"/>
                <a:gd name="T64" fmla="*/ 462 w 623"/>
                <a:gd name="T65" fmla="*/ 389 h 1055"/>
                <a:gd name="T66" fmla="*/ 471 w 623"/>
                <a:gd name="T67" fmla="*/ 360 h 1055"/>
                <a:gd name="T68" fmla="*/ 473 w 623"/>
                <a:gd name="T69" fmla="*/ 330 h 1055"/>
                <a:gd name="T70" fmla="*/ 475 w 623"/>
                <a:gd name="T71" fmla="*/ 314 h 1055"/>
                <a:gd name="T72" fmla="*/ 472 w 623"/>
                <a:gd name="T73" fmla="*/ 281 h 1055"/>
                <a:gd name="T74" fmla="*/ 462 w 623"/>
                <a:gd name="T75" fmla="*/ 250 h 1055"/>
                <a:gd name="T76" fmla="*/ 449 w 623"/>
                <a:gd name="T77" fmla="*/ 220 h 1055"/>
                <a:gd name="T78" fmla="*/ 428 w 623"/>
                <a:gd name="T79" fmla="*/ 194 h 1055"/>
                <a:gd name="T80" fmla="*/ 405 w 623"/>
                <a:gd name="T81" fmla="*/ 173 h 1055"/>
                <a:gd name="T82" fmla="*/ 376 w 623"/>
                <a:gd name="T83" fmla="*/ 156 h 1055"/>
                <a:gd name="T84" fmla="*/ 345 w 623"/>
                <a:gd name="T85" fmla="*/ 146 h 1055"/>
                <a:gd name="T86" fmla="*/ 310 w 623"/>
                <a:gd name="T87" fmla="*/ 142 h 1055"/>
                <a:gd name="T88" fmla="*/ 293 w 623"/>
                <a:gd name="T89" fmla="*/ 142 h 1055"/>
                <a:gd name="T90" fmla="*/ 260 w 623"/>
                <a:gd name="T91" fmla="*/ 147 h 1055"/>
                <a:gd name="T92" fmla="*/ 233 w 623"/>
                <a:gd name="T93" fmla="*/ 157 h 1055"/>
                <a:gd name="T94" fmla="*/ 207 w 623"/>
                <a:gd name="T95" fmla="*/ 172 h 1055"/>
                <a:gd name="T96" fmla="*/ 185 w 623"/>
                <a:gd name="T97" fmla="*/ 190 h 1055"/>
                <a:gd name="T98" fmla="*/ 166 w 623"/>
                <a:gd name="T99" fmla="*/ 211 h 1055"/>
                <a:gd name="T100" fmla="*/ 151 w 623"/>
                <a:gd name="T101" fmla="*/ 237 h 1055"/>
                <a:gd name="T102" fmla="*/ 139 w 623"/>
                <a:gd name="T103" fmla="*/ 265 h 1055"/>
                <a:gd name="T104" fmla="*/ 1 w 623"/>
                <a:gd name="T105" fmla="*/ 23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 h="1055">
                  <a:moveTo>
                    <a:pt x="1" y="236"/>
                  </a:moveTo>
                  <a:lnTo>
                    <a:pt x="1" y="236"/>
                  </a:lnTo>
                  <a:lnTo>
                    <a:pt x="7" y="218"/>
                  </a:lnTo>
                  <a:lnTo>
                    <a:pt x="12" y="202"/>
                  </a:lnTo>
                  <a:lnTo>
                    <a:pt x="19" y="186"/>
                  </a:lnTo>
                  <a:lnTo>
                    <a:pt x="26" y="171"/>
                  </a:lnTo>
                  <a:lnTo>
                    <a:pt x="42" y="142"/>
                  </a:lnTo>
                  <a:lnTo>
                    <a:pt x="58" y="117"/>
                  </a:lnTo>
                  <a:lnTo>
                    <a:pt x="78" y="96"/>
                  </a:lnTo>
                  <a:lnTo>
                    <a:pt x="98" y="76"/>
                  </a:lnTo>
                  <a:lnTo>
                    <a:pt x="119" y="59"/>
                  </a:lnTo>
                  <a:lnTo>
                    <a:pt x="140" y="45"/>
                  </a:lnTo>
                  <a:lnTo>
                    <a:pt x="162" y="33"/>
                  </a:lnTo>
                  <a:lnTo>
                    <a:pt x="184" y="23"/>
                  </a:lnTo>
                  <a:lnTo>
                    <a:pt x="206" y="16"/>
                  </a:lnTo>
                  <a:lnTo>
                    <a:pt x="228" y="10"/>
                  </a:lnTo>
                  <a:lnTo>
                    <a:pt x="249" y="5"/>
                  </a:lnTo>
                  <a:lnTo>
                    <a:pt x="270" y="3"/>
                  </a:lnTo>
                  <a:lnTo>
                    <a:pt x="289" y="1"/>
                  </a:lnTo>
                  <a:lnTo>
                    <a:pt x="307" y="0"/>
                  </a:lnTo>
                  <a:lnTo>
                    <a:pt x="307" y="0"/>
                  </a:lnTo>
                  <a:lnTo>
                    <a:pt x="323" y="1"/>
                  </a:lnTo>
                  <a:lnTo>
                    <a:pt x="340" y="3"/>
                  </a:lnTo>
                  <a:lnTo>
                    <a:pt x="372" y="7"/>
                  </a:lnTo>
                  <a:lnTo>
                    <a:pt x="404" y="15"/>
                  </a:lnTo>
                  <a:lnTo>
                    <a:pt x="432" y="26"/>
                  </a:lnTo>
                  <a:lnTo>
                    <a:pt x="460" y="38"/>
                  </a:lnTo>
                  <a:lnTo>
                    <a:pt x="487" y="55"/>
                  </a:lnTo>
                  <a:lnTo>
                    <a:pt x="510" y="72"/>
                  </a:lnTo>
                  <a:lnTo>
                    <a:pt x="533" y="93"/>
                  </a:lnTo>
                  <a:lnTo>
                    <a:pt x="552" y="116"/>
                  </a:lnTo>
                  <a:lnTo>
                    <a:pt x="570" y="139"/>
                  </a:lnTo>
                  <a:lnTo>
                    <a:pt x="586" y="165"/>
                  </a:lnTo>
                  <a:lnTo>
                    <a:pt x="599" y="192"/>
                  </a:lnTo>
                  <a:lnTo>
                    <a:pt x="610" y="221"/>
                  </a:lnTo>
                  <a:lnTo>
                    <a:pt x="617" y="251"/>
                  </a:lnTo>
                  <a:lnTo>
                    <a:pt x="621" y="282"/>
                  </a:lnTo>
                  <a:lnTo>
                    <a:pt x="623" y="314"/>
                  </a:lnTo>
                  <a:lnTo>
                    <a:pt x="623" y="314"/>
                  </a:lnTo>
                  <a:lnTo>
                    <a:pt x="622" y="336"/>
                  </a:lnTo>
                  <a:lnTo>
                    <a:pt x="621" y="357"/>
                  </a:lnTo>
                  <a:lnTo>
                    <a:pt x="617" y="379"/>
                  </a:lnTo>
                  <a:lnTo>
                    <a:pt x="612" y="400"/>
                  </a:lnTo>
                  <a:lnTo>
                    <a:pt x="607" y="420"/>
                  </a:lnTo>
                  <a:lnTo>
                    <a:pt x="600" y="441"/>
                  </a:lnTo>
                  <a:lnTo>
                    <a:pt x="592" y="460"/>
                  </a:lnTo>
                  <a:lnTo>
                    <a:pt x="584" y="479"/>
                  </a:lnTo>
                  <a:lnTo>
                    <a:pt x="574" y="498"/>
                  </a:lnTo>
                  <a:lnTo>
                    <a:pt x="563" y="516"/>
                  </a:lnTo>
                  <a:lnTo>
                    <a:pt x="540" y="551"/>
                  </a:lnTo>
                  <a:lnTo>
                    <a:pt x="516" y="585"/>
                  </a:lnTo>
                  <a:lnTo>
                    <a:pt x="488" y="618"/>
                  </a:lnTo>
                  <a:lnTo>
                    <a:pt x="226" y="914"/>
                  </a:lnTo>
                  <a:lnTo>
                    <a:pt x="623" y="914"/>
                  </a:lnTo>
                  <a:lnTo>
                    <a:pt x="623" y="1055"/>
                  </a:lnTo>
                  <a:lnTo>
                    <a:pt x="0" y="1055"/>
                  </a:lnTo>
                  <a:lnTo>
                    <a:pt x="0" y="958"/>
                  </a:lnTo>
                  <a:lnTo>
                    <a:pt x="355" y="553"/>
                  </a:lnTo>
                  <a:lnTo>
                    <a:pt x="355" y="553"/>
                  </a:lnTo>
                  <a:lnTo>
                    <a:pt x="383" y="520"/>
                  </a:lnTo>
                  <a:lnTo>
                    <a:pt x="408" y="488"/>
                  </a:lnTo>
                  <a:lnTo>
                    <a:pt x="428" y="460"/>
                  </a:lnTo>
                  <a:lnTo>
                    <a:pt x="445" y="431"/>
                  </a:lnTo>
                  <a:lnTo>
                    <a:pt x="451" y="417"/>
                  </a:lnTo>
                  <a:lnTo>
                    <a:pt x="458" y="404"/>
                  </a:lnTo>
                  <a:lnTo>
                    <a:pt x="462" y="389"/>
                  </a:lnTo>
                  <a:lnTo>
                    <a:pt x="466" y="375"/>
                  </a:lnTo>
                  <a:lnTo>
                    <a:pt x="471" y="360"/>
                  </a:lnTo>
                  <a:lnTo>
                    <a:pt x="472" y="345"/>
                  </a:lnTo>
                  <a:lnTo>
                    <a:pt x="473" y="330"/>
                  </a:lnTo>
                  <a:lnTo>
                    <a:pt x="475" y="314"/>
                  </a:lnTo>
                  <a:lnTo>
                    <a:pt x="475" y="314"/>
                  </a:lnTo>
                  <a:lnTo>
                    <a:pt x="473" y="297"/>
                  </a:lnTo>
                  <a:lnTo>
                    <a:pt x="472" y="281"/>
                  </a:lnTo>
                  <a:lnTo>
                    <a:pt x="468" y="265"/>
                  </a:lnTo>
                  <a:lnTo>
                    <a:pt x="462" y="250"/>
                  </a:lnTo>
                  <a:lnTo>
                    <a:pt x="456" y="235"/>
                  </a:lnTo>
                  <a:lnTo>
                    <a:pt x="449" y="220"/>
                  </a:lnTo>
                  <a:lnTo>
                    <a:pt x="439" y="207"/>
                  </a:lnTo>
                  <a:lnTo>
                    <a:pt x="428" y="194"/>
                  </a:lnTo>
                  <a:lnTo>
                    <a:pt x="417" y="183"/>
                  </a:lnTo>
                  <a:lnTo>
                    <a:pt x="405" y="173"/>
                  </a:lnTo>
                  <a:lnTo>
                    <a:pt x="391" y="164"/>
                  </a:lnTo>
                  <a:lnTo>
                    <a:pt x="376" y="156"/>
                  </a:lnTo>
                  <a:lnTo>
                    <a:pt x="361" y="150"/>
                  </a:lnTo>
                  <a:lnTo>
                    <a:pt x="345" y="146"/>
                  </a:lnTo>
                  <a:lnTo>
                    <a:pt x="327" y="143"/>
                  </a:lnTo>
                  <a:lnTo>
                    <a:pt x="310" y="142"/>
                  </a:lnTo>
                  <a:lnTo>
                    <a:pt x="310" y="142"/>
                  </a:lnTo>
                  <a:lnTo>
                    <a:pt x="293" y="142"/>
                  </a:lnTo>
                  <a:lnTo>
                    <a:pt x="277" y="145"/>
                  </a:lnTo>
                  <a:lnTo>
                    <a:pt x="260" y="147"/>
                  </a:lnTo>
                  <a:lnTo>
                    <a:pt x="247" y="151"/>
                  </a:lnTo>
                  <a:lnTo>
                    <a:pt x="233" y="157"/>
                  </a:lnTo>
                  <a:lnTo>
                    <a:pt x="219" y="164"/>
                  </a:lnTo>
                  <a:lnTo>
                    <a:pt x="207" y="172"/>
                  </a:lnTo>
                  <a:lnTo>
                    <a:pt x="196" y="180"/>
                  </a:lnTo>
                  <a:lnTo>
                    <a:pt x="185" y="190"/>
                  </a:lnTo>
                  <a:lnTo>
                    <a:pt x="176" y="201"/>
                  </a:lnTo>
                  <a:lnTo>
                    <a:pt x="166" y="211"/>
                  </a:lnTo>
                  <a:lnTo>
                    <a:pt x="158" y="224"/>
                  </a:lnTo>
                  <a:lnTo>
                    <a:pt x="151" y="237"/>
                  </a:lnTo>
                  <a:lnTo>
                    <a:pt x="144" y="251"/>
                  </a:lnTo>
                  <a:lnTo>
                    <a:pt x="139" y="265"/>
                  </a:lnTo>
                  <a:lnTo>
                    <a:pt x="134" y="280"/>
                  </a:lnTo>
                  <a:lnTo>
                    <a:pt x="1" y="23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BA"/>
                </a:solidFill>
                <a:effectLst/>
                <a:uLnTx/>
                <a:uFillTx/>
                <a:latin typeface="Arial"/>
                <a:ea typeface="+mn-ea"/>
                <a:cs typeface="+mn-cs"/>
              </a:endParaRPr>
            </a:p>
          </p:txBody>
        </p:sp>
        <p:cxnSp>
          <p:nvCxnSpPr>
            <p:cNvPr id="39" name="Straight Connector 38">
              <a:extLst>
                <a:ext uri="{FF2B5EF4-FFF2-40B4-BE49-F238E27FC236}">
                  <a16:creationId xmlns:a16="http://schemas.microsoft.com/office/drawing/2014/main" xmlns="" id="{E6801D56-0CBB-469E-A3C7-834DB9B459EB}"/>
                </a:ext>
              </a:extLst>
            </p:cNvPr>
            <p:cNvCxnSpPr/>
            <p:nvPr/>
          </p:nvCxnSpPr>
          <p:spPr>
            <a:xfrm>
              <a:off x="362838" y="4702431"/>
              <a:ext cx="11486262" cy="0"/>
            </a:xfrm>
            <a:prstGeom prst="line">
              <a:avLst/>
            </a:prstGeom>
            <a:ln w="12700">
              <a:gradFill flip="none" rotWithShape="1">
                <a:gsLst>
                  <a:gs pos="0">
                    <a:schemeClr val="tx1">
                      <a:lumMod val="40000"/>
                      <a:lumOff val="60000"/>
                    </a:schemeClr>
                  </a:gs>
                  <a:gs pos="75000">
                    <a:schemeClr val="tx1">
                      <a:lumMod val="40000"/>
                      <a:lumOff val="60000"/>
                      <a:alpha val="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xmlns="" id="{96558932-2952-4C38-A911-B70A24D2B11F}"/>
                </a:ext>
              </a:extLst>
            </p:cNvPr>
            <p:cNvSpPr/>
            <p:nvPr/>
          </p:nvSpPr>
          <p:spPr>
            <a:xfrm>
              <a:off x="780895" y="4174984"/>
              <a:ext cx="7837811" cy="38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Getting Big Box Right</a:t>
              </a:r>
            </a:p>
          </p:txBody>
        </p:sp>
      </p:gr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209" y="701822"/>
            <a:ext cx="5750821" cy="1022170"/>
          </a:xfrm>
          <a:prstGeom prst="rect">
            <a:avLst/>
          </a:prstGeom>
        </p:spPr>
      </p:pic>
      <p:grpSp>
        <p:nvGrpSpPr>
          <p:cNvPr id="3" name="Group 2">
            <a:extLst>
              <a:ext uri="{FF2B5EF4-FFF2-40B4-BE49-F238E27FC236}">
                <a16:creationId xmlns:a16="http://schemas.microsoft.com/office/drawing/2014/main" xmlns="" id="{C9F4867B-1F40-41C6-A5DB-F9D56DD5AC6D}"/>
              </a:ext>
            </a:extLst>
          </p:cNvPr>
          <p:cNvGrpSpPr/>
          <p:nvPr/>
        </p:nvGrpSpPr>
        <p:grpSpPr>
          <a:xfrm>
            <a:off x="354014" y="2796655"/>
            <a:ext cx="11486262" cy="519999"/>
            <a:chOff x="354014" y="3279255"/>
            <a:chExt cx="11486262" cy="519999"/>
          </a:xfrm>
        </p:grpSpPr>
        <p:sp>
          <p:nvSpPr>
            <p:cNvPr id="36" name="Freeform 6">
              <a:extLst>
                <a:ext uri="{FF2B5EF4-FFF2-40B4-BE49-F238E27FC236}">
                  <a16:creationId xmlns:a16="http://schemas.microsoft.com/office/drawing/2014/main" xmlns="" id="{7083258C-486B-461A-AE9B-C0B795F703D2}"/>
                </a:ext>
              </a:extLst>
            </p:cNvPr>
            <p:cNvSpPr>
              <a:spLocks/>
            </p:cNvSpPr>
            <p:nvPr/>
          </p:nvSpPr>
          <p:spPr bwMode="auto">
            <a:xfrm>
              <a:off x="354014" y="3312765"/>
              <a:ext cx="106962" cy="318743"/>
            </a:xfrm>
            <a:custGeom>
              <a:avLst/>
              <a:gdLst>
                <a:gd name="T0" fmla="*/ 0 w 349"/>
                <a:gd name="T1" fmla="*/ 287 h 1040"/>
                <a:gd name="T2" fmla="*/ 0 w 349"/>
                <a:gd name="T3" fmla="*/ 141 h 1040"/>
                <a:gd name="T4" fmla="*/ 245 w 349"/>
                <a:gd name="T5" fmla="*/ 0 h 1040"/>
                <a:gd name="T6" fmla="*/ 349 w 349"/>
                <a:gd name="T7" fmla="*/ 0 h 1040"/>
                <a:gd name="T8" fmla="*/ 349 w 349"/>
                <a:gd name="T9" fmla="*/ 1040 h 1040"/>
                <a:gd name="T10" fmla="*/ 200 w 349"/>
                <a:gd name="T11" fmla="*/ 1040 h 1040"/>
                <a:gd name="T12" fmla="*/ 200 w 349"/>
                <a:gd name="T13" fmla="*/ 186 h 1040"/>
                <a:gd name="T14" fmla="*/ 0 w 349"/>
                <a:gd name="T15" fmla="*/ 287 h 10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9" h="1040">
                  <a:moveTo>
                    <a:pt x="0" y="287"/>
                  </a:moveTo>
                  <a:lnTo>
                    <a:pt x="0" y="141"/>
                  </a:lnTo>
                  <a:lnTo>
                    <a:pt x="245" y="0"/>
                  </a:lnTo>
                  <a:lnTo>
                    <a:pt x="349" y="0"/>
                  </a:lnTo>
                  <a:lnTo>
                    <a:pt x="349" y="1040"/>
                  </a:lnTo>
                  <a:lnTo>
                    <a:pt x="200" y="1040"/>
                  </a:lnTo>
                  <a:lnTo>
                    <a:pt x="200" y="186"/>
                  </a:lnTo>
                  <a:lnTo>
                    <a:pt x="0" y="28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BA"/>
                </a:solidFill>
                <a:effectLst/>
                <a:uLnTx/>
                <a:uFillTx/>
                <a:latin typeface="Arial"/>
                <a:ea typeface="+mn-ea"/>
                <a:cs typeface="+mn-cs"/>
              </a:endParaRPr>
            </a:p>
          </p:txBody>
        </p:sp>
        <p:cxnSp>
          <p:nvCxnSpPr>
            <p:cNvPr id="38" name="Straight Connector 37">
              <a:extLst>
                <a:ext uri="{FF2B5EF4-FFF2-40B4-BE49-F238E27FC236}">
                  <a16:creationId xmlns:a16="http://schemas.microsoft.com/office/drawing/2014/main" xmlns="" id="{3899F7F9-FD30-4C30-B9DA-24E5E19D317A}"/>
                </a:ext>
              </a:extLst>
            </p:cNvPr>
            <p:cNvCxnSpPr/>
            <p:nvPr/>
          </p:nvCxnSpPr>
          <p:spPr>
            <a:xfrm>
              <a:off x="354014" y="3799254"/>
              <a:ext cx="11486262" cy="0"/>
            </a:xfrm>
            <a:prstGeom prst="line">
              <a:avLst/>
            </a:prstGeom>
            <a:ln w="12700">
              <a:gradFill flip="none" rotWithShape="1">
                <a:gsLst>
                  <a:gs pos="0">
                    <a:schemeClr val="tx1">
                      <a:lumMod val="40000"/>
                      <a:lumOff val="60000"/>
                    </a:schemeClr>
                  </a:gs>
                  <a:gs pos="75000">
                    <a:schemeClr val="tx1">
                      <a:lumMod val="40000"/>
                      <a:lumOff val="60000"/>
                      <a:alpha val="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CAD4D0B6-8922-4055-B222-62F1C48B6A4E}"/>
                </a:ext>
              </a:extLst>
            </p:cNvPr>
            <p:cNvSpPr/>
            <p:nvPr/>
          </p:nvSpPr>
          <p:spPr>
            <a:xfrm>
              <a:off x="780895" y="3279255"/>
              <a:ext cx="7837811" cy="38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Shoppers: What to know</a:t>
              </a:r>
            </a:p>
          </p:txBody>
        </p:sp>
      </p:grpSp>
      <p:grpSp>
        <p:nvGrpSpPr>
          <p:cNvPr id="5" name="Group 4">
            <a:extLst>
              <a:ext uri="{FF2B5EF4-FFF2-40B4-BE49-F238E27FC236}">
                <a16:creationId xmlns:a16="http://schemas.microsoft.com/office/drawing/2014/main" xmlns="" id="{CA84569F-7C3A-4DE1-9561-0F179D024151}"/>
              </a:ext>
            </a:extLst>
          </p:cNvPr>
          <p:cNvGrpSpPr/>
          <p:nvPr/>
        </p:nvGrpSpPr>
        <p:grpSpPr>
          <a:xfrm>
            <a:off x="362838" y="4520519"/>
            <a:ext cx="11486262" cy="508740"/>
            <a:chOff x="362838" y="4911107"/>
            <a:chExt cx="11486262" cy="508740"/>
          </a:xfrm>
        </p:grpSpPr>
        <p:cxnSp>
          <p:nvCxnSpPr>
            <p:cNvPr id="19" name="Straight Connector 18">
              <a:extLst>
                <a:ext uri="{FF2B5EF4-FFF2-40B4-BE49-F238E27FC236}">
                  <a16:creationId xmlns:a16="http://schemas.microsoft.com/office/drawing/2014/main" xmlns="" id="{BD5CD83F-2451-4FCB-98EB-670E471DFB29}"/>
                </a:ext>
              </a:extLst>
            </p:cNvPr>
            <p:cNvCxnSpPr/>
            <p:nvPr/>
          </p:nvCxnSpPr>
          <p:spPr>
            <a:xfrm>
              <a:off x="362838" y="5419847"/>
              <a:ext cx="11486262" cy="0"/>
            </a:xfrm>
            <a:prstGeom prst="line">
              <a:avLst/>
            </a:prstGeom>
            <a:ln w="12700">
              <a:gradFill flip="none" rotWithShape="1">
                <a:gsLst>
                  <a:gs pos="0">
                    <a:schemeClr val="tx1">
                      <a:lumMod val="40000"/>
                      <a:lumOff val="60000"/>
                    </a:schemeClr>
                  </a:gs>
                  <a:gs pos="75000">
                    <a:schemeClr val="tx1">
                      <a:lumMod val="40000"/>
                      <a:lumOff val="60000"/>
                      <a:alpha val="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xmlns="" id="{0AD9AB84-5704-4318-98C2-8F04B3C01619}"/>
                </a:ext>
              </a:extLst>
            </p:cNvPr>
            <p:cNvSpPr/>
            <p:nvPr/>
          </p:nvSpPr>
          <p:spPr>
            <a:xfrm>
              <a:off x="780894" y="4911107"/>
              <a:ext cx="10357276" cy="38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Going Big with Small Format</a:t>
              </a:r>
            </a:p>
          </p:txBody>
        </p:sp>
        <p:sp>
          <p:nvSpPr>
            <p:cNvPr id="23" name="Freeform 8">
              <a:extLst>
                <a:ext uri="{FF2B5EF4-FFF2-40B4-BE49-F238E27FC236}">
                  <a16:creationId xmlns:a16="http://schemas.microsoft.com/office/drawing/2014/main" xmlns="" id="{E9834E12-8B59-48AE-8820-BE048F737238}"/>
                </a:ext>
              </a:extLst>
            </p:cNvPr>
            <p:cNvSpPr>
              <a:spLocks/>
            </p:cNvSpPr>
            <p:nvPr/>
          </p:nvSpPr>
          <p:spPr bwMode="auto">
            <a:xfrm>
              <a:off x="362838" y="4942318"/>
              <a:ext cx="209329" cy="323340"/>
            </a:xfrm>
            <a:custGeom>
              <a:avLst/>
              <a:gdLst>
                <a:gd name="T0" fmla="*/ 131 w 683"/>
                <a:gd name="T1" fmla="*/ 817 h 1055"/>
                <a:gd name="T2" fmla="*/ 157 w 683"/>
                <a:gd name="T3" fmla="*/ 850 h 1055"/>
                <a:gd name="T4" fmla="*/ 189 w 683"/>
                <a:gd name="T5" fmla="*/ 876 h 1055"/>
                <a:gd name="T6" fmla="*/ 229 w 683"/>
                <a:gd name="T7" fmla="*/ 896 h 1055"/>
                <a:gd name="T8" fmla="*/ 273 w 683"/>
                <a:gd name="T9" fmla="*/ 909 h 1055"/>
                <a:gd name="T10" fmla="*/ 319 w 683"/>
                <a:gd name="T11" fmla="*/ 913 h 1055"/>
                <a:gd name="T12" fmla="*/ 363 w 683"/>
                <a:gd name="T13" fmla="*/ 909 h 1055"/>
                <a:gd name="T14" fmla="*/ 421 w 683"/>
                <a:gd name="T15" fmla="*/ 888 h 1055"/>
                <a:gd name="T16" fmla="*/ 470 w 683"/>
                <a:gd name="T17" fmla="*/ 853 h 1055"/>
                <a:gd name="T18" fmla="*/ 509 w 683"/>
                <a:gd name="T19" fmla="*/ 804 h 1055"/>
                <a:gd name="T20" fmla="*/ 531 w 683"/>
                <a:gd name="T21" fmla="*/ 744 h 1055"/>
                <a:gd name="T22" fmla="*/ 535 w 683"/>
                <a:gd name="T23" fmla="*/ 699 h 1055"/>
                <a:gd name="T24" fmla="*/ 525 w 683"/>
                <a:gd name="T25" fmla="*/ 632 h 1055"/>
                <a:gd name="T26" fmla="*/ 498 w 683"/>
                <a:gd name="T27" fmla="*/ 576 h 1055"/>
                <a:gd name="T28" fmla="*/ 455 w 683"/>
                <a:gd name="T29" fmla="*/ 531 h 1055"/>
                <a:gd name="T30" fmla="*/ 401 w 683"/>
                <a:gd name="T31" fmla="*/ 499 h 1055"/>
                <a:gd name="T32" fmla="*/ 334 w 683"/>
                <a:gd name="T33" fmla="*/ 484 h 1055"/>
                <a:gd name="T34" fmla="*/ 289 w 683"/>
                <a:gd name="T35" fmla="*/ 483 h 1055"/>
                <a:gd name="T36" fmla="*/ 207 w 683"/>
                <a:gd name="T37" fmla="*/ 495 h 1055"/>
                <a:gd name="T38" fmla="*/ 412 w 683"/>
                <a:gd name="T39" fmla="*/ 142 h 1055"/>
                <a:gd name="T40" fmla="*/ 631 w 683"/>
                <a:gd name="T41" fmla="*/ 0 h 1055"/>
                <a:gd name="T42" fmla="*/ 402 w 683"/>
                <a:gd name="T43" fmla="*/ 360 h 1055"/>
                <a:gd name="T44" fmla="*/ 487 w 683"/>
                <a:gd name="T45" fmla="*/ 385 h 1055"/>
                <a:gd name="T46" fmla="*/ 561 w 683"/>
                <a:gd name="T47" fmla="*/ 431 h 1055"/>
                <a:gd name="T48" fmla="*/ 619 w 683"/>
                <a:gd name="T49" fmla="*/ 497 h 1055"/>
                <a:gd name="T50" fmla="*/ 662 w 683"/>
                <a:gd name="T51" fmla="*/ 576 h 1055"/>
                <a:gd name="T52" fmla="*/ 682 w 683"/>
                <a:gd name="T53" fmla="*/ 666 h 1055"/>
                <a:gd name="T54" fmla="*/ 682 w 683"/>
                <a:gd name="T55" fmla="*/ 718 h 1055"/>
                <a:gd name="T56" fmla="*/ 675 w 683"/>
                <a:gd name="T57" fmla="*/ 772 h 1055"/>
                <a:gd name="T58" fmla="*/ 662 w 683"/>
                <a:gd name="T59" fmla="*/ 824 h 1055"/>
                <a:gd name="T60" fmla="*/ 640 w 683"/>
                <a:gd name="T61" fmla="*/ 872 h 1055"/>
                <a:gd name="T62" fmla="*/ 611 w 683"/>
                <a:gd name="T63" fmla="*/ 914 h 1055"/>
                <a:gd name="T64" fmla="*/ 578 w 683"/>
                <a:gd name="T65" fmla="*/ 954 h 1055"/>
                <a:gd name="T66" fmla="*/ 539 w 683"/>
                <a:gd name="T67" fmla="*/ 986 h 1055"/>
                <a:gd name="T68" fmla="*/ 496 w 683"/>
                <a:gd name="T69" fmla="*/ 1012 h 1055"/>
                <a:gd name="T70" fmla="*/ 449 w 683"/>
                <a:gd name="T71" fmla="*/ 1034 h 1055"/>
                <a:gd name="T72" fmla="*/ 400 w 683"/>
                <a:gd name="T73" fmla="*/ 1048 h 1055"/>
                <a:gd name="T74" fmla="*/ 346 w 683"/>
                <a:gd name="T75" fmla="*/ 1053 h 1055"/>
                <a:gd name="T76" fmla="*/ 301 w 683"/>
                <a:gd name="T77" fmla="*/ 1053 h 1055"/>
                <a:gd name="T78" fmla="*/ 225 w 683"/>
                <a:gd name="T79" fmla="*/ 1042 h 1055"/>
                <a:gd name="T80" fmla="*/ 155 w 683"/>
                <a:gd name="T81" fmla="*/ 1019 h 1055"/>
                <a:gd name="T82" fmla="*/ 93 w 683"/>
                <a:gd name="T83" fmla="*/ 984 h 1055"/>
                <a:gd name="T84" fmla="*/ 41 w 683"/>
                <a:gd name="T85" fmla="*/ 936 h 1055"/>
                <a:gd name="T86" fmla="*/ 0 w 683"/>
                <a:gd name="T87" fmla="*/ 87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3" h="1055">
                  <a:moveTo>
                    <a:pt x="124" y="805"/>
                  </a:moveTo>
                  <a:lnTo>
                    <a:pt x="124" y="805"/>
                  </a:lnTo>
                  <a:lnTo>
                    <a:pt x="131" y="817"/>
                  </a:lnTo>
                  <a:lnTo>
                    <a:pt x="138" y="828"/>
                  </a:lnTo>
                  <a:lnTo>
                    <a:pt x="147" y="839"/>
                  </a:lnTo>
                  <a:lnTo>
                    <a:pt x="157" y="850"/>
                  </a:lnTo>
                  <a:lnTo>
                    <a:pt x="166" y="860"/>
                  </a:lnTo>
                  <a:lnTo>
                    <a:pt x="177" y="868"/>
                  </a:lnTo>
                  <a:lnTo>
                    <a:pt x="189" y="876"/>
                  </a:lnTo>
                  <a:lnTo>
                    <a:pt x="202" y="884"/>
                  </a:lnTo>
                  <a:lnTo>
                    <a:pt x="215" y="891"/>
                  </a:lnTo>
                  <a:lnTo>
                    <a:pt x="229" y="896"/>
                  </a:lnTo>
                  <a:lnTo>
                    <a:pt x="243" y="902"/>
                  </a:lnTo>
                  <a:lnTo>
                    <a:pt x="258" y="906"/>
                  </a:lnTo>
                  <a:lnTo>
                    <a:pt x="273" y="909"/>
                  </a:lnTo>
                  <a:lnTo>
                    <a:pt x="288" y="911"/>
                  </a:lnTo>
                  <a:lnTo>
                    <a:pt x="303" y="913"/>
                  </a:lnTo>
                  <a:lnTo>
                    <a:pt x="319" y="913"/>
                  </a:lnTo>
                  <a:lnTo>
                    <a:pt x="319" y="913"/>
                  </a:lnTo>
                  <a:lnTo>
                    <a:pt x="341" y="913"/>
                  </a:lnTo>
                  <a:lnTo>
                    <a:pt x="363" y="909"/>
                  </a:lnTo>
                  <a:lnTo>
                    <a:pt x="383" y="905"/>
                  </a:lnTo>
                  <a:lnTo>
                    <a:pt x="402" y="898"/>
                  </a:lnTo>
                  <a:lnTo>
                    <a:pt x="421" y="888"/>
                  </a:lnTo>
                  <a:lnTo>
                    <a:pt x="439" y="879"/>
                  </a:lnTo>
                  <a:lnTo>
                    <a:pt x="455" y="866"/>
                  </a:lnTo>
                  <a:lnTo>
                    <a:pt x="470" y="853"/>
                  </a:lnTo>
                  <a:lnTo>
                    <a:pt x="486" y="838"/>
                  </a:lnTo>
                  <a:lnTo>
                    <a:pt x="498" y="821"/>
                  </a:lnTo>
                  <a:lnTo>
                    <a:pt x="509" y="804"/>
                  </a:lnTo>
                  <a:lnTo>
                    <a:pt x="517" y="784"/>
                  </a:lnTo>
                  <a:lnTo>
                    <a:pt x="525" y="764"/>
                  </a:lnTo>
                  <a:lnTo>
                    <a:pt x="531" y="744"/>
                  </a:lnTo>
                  <a:lnTo>
                    <a:pt x="533" y="722"/>
                  </a:lnTo>
                  <a:lnTo>
                    <a:pt x="535" y="699"/>
                  </a:lnTo>
                  <a:lnTo>
                    <a:pt x="535" y="699"/>
                  </a:lnTo>
                  <a:lnTo>
                    <a:pt x="533" y="675"/>
                  </a:lnTo>
                  <a:lnTo>
                    <a:pt x="531" y="654"/>
                  </a:lnTo>
                  <a:lnTo>
                    <a:pt x="525" y="632"/>
                  </a:lnTo>
                  <a:lnTo>
                    <a:pt x="518" y="611"/>
                  </a:lnTo>
                  <a:lnTo>
                    <a:pt x="509" y="593"/>
                  </a:lnTo>
                  <a:lnTo>
                    <a:pt x="498" y="576"/>
                  </a:lnTo>
                  <a:lnTo>
                    <a:pt x="486" y="559"/>
                  </a:lnTo>
                  <a:lnTo>
                    <a:pt x="472" y="544"/>
                  </a:lnTo>
                  <a:lnTo>
                    <a:pt x="455" y="531"/>
                  </a:lnTo>
                  <a:lnTo>
                    <a:pt x="439" y="518"/>
                  </a:lnTo>
                  <a:lnTo>
                    <a:pt x="420" y="508"/>
                  </a:lnTo>
                  <a:lnTo>
                    <a:pt x="401" y="499"/>
                  </a:lnTo>
                  <a:lnTo>
                    <a:pt x="379" y="493"/>
                  </a:lnTo>
                  <a:lnTo>
                    <a:pt x="357" y="487"/>
                  </a:lnTo>
                  <a:lnTo>
                    <a:pt x="334" y="484"/>
                  </a:lnTo>
                  <a:lnTo>
                    <a:pt x="311" y="483"/>
                  </a:lnTo>
                  <a:lnTo>
                    <a:pt x="311" y="483"/>
                  </a:lnTo>
                  <a:lnTo>
                    <a:pt x="289" y="483"/>
                  </a:lnTo>
                  <a:lnTo>
                    <a:pt x="270" y="484"/>
                  </a:lnTo>
                  <a:lnTo>
                    <a:pt x="234" y="490"/>
                  </a:lnTo>
                  <a:lnTo>
                    <a:pt x="207" y="495"/>
                  </a:lnTo>
                  <a:lnTo>
                    <a:pt x="191" y="499"/>
                  </a:lnTo>
                  <a:lnTo>
                    <a:pt x="191" y="402"/>
                  </a:lnTo>
                  <a:lnTo>
                    <a:pt x="412" y="142"/>
                  </a:lnTo>
                  <a:lnTo>
                    <a:pt x="52" y="142"/>
                  </a:lnTo>
                  <a:lnTo>
                    <a:pt x="52" y="0"/>
                  </a:lnTo>
                  <a:lnTo>
                    <a:pt x="631" y="0"/>
                  </a:lnTo>
                  <a:lnTo>
                    <a:pt x="631" y="97"/>
                  </a:lnTo>
                  <a:lnTo>
                    <a:pt x="402" y="360"/>
                  </a:lnTo>
                  <a:lnTo>
                    <a:pt x="402" y="360"/>
                  </a:lnTo>
                  <a:lnTo>
                    <a:pt x="431" y="366"/>
                  </a:lnTo>
                  <a:lnTo>
                    <a:pt x="460" y="374"/>
                  </a:lnTo>
                  <a:lnTo>
                    <a:pt x="487" y="385"/>
                  </a:lnTo>
                  <a:lnTo>
                    <a:pt x="513" y="398"/>
                  </a:lnTo>
                  <a:lnTo>
                    <a:pt x="537" y="413"/>
                  </a:lnTo>
                  <a:lnTo>
                    <a:pt x="561" y="431"/>
                  </a:lnTo>
                  <a:lnTo>
                    <a:pt x="582" y="452"/>
                  </a:lnTo>
                  <a:lnTo>
                    <a:pt x="601" y="472"/>
                  </a:lnTo>
                  <a:lnTo>
                    <a:pt x="619" y="497"/>
                  </a:lnTo>
                  <a:lnTo>
                    <a:pt x="636" y="521"/>
                  </a:lnTo>
                  <a:lnTo>
                    <a:pt x="649" y="547"/>
                  </a:lnTo>
                  <a:lnTo>
                    <a:pt x="662" y="576"/>
                  </a:lnTo>
                  <a:lnTo>
                    <a:pt x="671" y="604"/>
                  </a:lnTo>
                  <a:lnTo>
                    <a:pt x="678" y="634"/>
                  </a:lnTo>
                  <a:lnTo>
                    <a:pt x="682" y="666"/>
                  </a:lnTo>
                  <a:lnTo>
                    <a:pt x="683" y="699"/>
                  </a:lnTo>
                  <a:lnTo>
                    <a:pt x="683" y="699"/>
                  </a:lnTo>
                  <a:lnTo>
                    <a:pt x="682" y="718"/>
                  </a:lnTo>
                  <a:lnTo>
                    <a:pt x="681" y="735"/>
                  </a:lnTo>
                  <a:lnTo>
                    <a:pt x="679" y="754"/>
                  </a:lnTo>
                  <a:lnTo>
                    <a:pt x="675" y="772"/>
                  </a:lnTo>
                  <a:lnTo>
                    <a:pt x="671" y="790"/>
                  </a:lnTo>
                  <a:lnTo>
                    <a:pt x="667" y="808"/>
                  </a:lnTo>
                  <a:lnTo>
                    <a:pt x="662" y="824"/>
                  </a:lnTo>
                  <a:lnTo>
                    <a:pt x="655" y="840"/>
                  </a:lnTo>
                  <a:lnTo>
                    <a:pt x="648" y="855"/>
                  </a:lnTo>
                  <a:lnTo>
                    <a:pt x="640" y="872"/>
                  </a:lnTo>
                  <a:lnTo>
                    <a:pt x="631" y="887"/>
                  </a:lnTo>
                  <a:lnTo>
                    <a:pt x="622" y="900"/>
                  </a:lnTo>
                  <a:lnTo>
                    <a:pt x="611" y="914"/>
                  </a:lnTo>
                  <a:lnTo>
                    <a:pt x="601" y="928"/>
                  </a:lnTo>
                  <a:lnTo>
                    <a:pt x="589" y="941"/>
                  </a:lnTo>
                  <a:lnTo>
                    <a:pt x="578" y="954"/>
                  </a:lnTo>
                  <a:lnTo>
                    <a:pt x="566" y="965"/>
                  </a:lnTo>
                  <a:lnTo>
                    <a:pt x="552" y="975"/>
                  </a:lnTo>
                  <a:lnTo>
                    <a:pt x="539" y="986"/>
                  </a:lnTo>
                  <a:lnTo>
                    <a:pt x="525" y="996"/>
                  </a:lnTo>
                  <a:lnTo>
                    <a:pt x="511" y="1004"/>
                  </a:lnTo>
                  <a:lnTo>
                    <a:pt x="496" y="1012"/>
                  </a:lnTo>
                  <a:lnTo>
                    <a:pt x="481" y="1020"/>
                  </a:lnTo>
                  <a:lnTo>
                    <a:pt x="465" y="1027"/>
                  </a:lnTo>
                  <a:lnTo>
                    <a:pt x="449" y="1034"/>
                  </a:lnTo>
                  <a:lnTo>
                    <a:pt x="432" y="1040"/>
                  </a:lnTo>
                  <a:lnTo>
                    <a:pt x="416" y="1044"/>
                  </a:lnTo>
                  <a:lnTo>
                    <a:pt x="400" y="1048"/>
                  </a:lnTo>
                  <a:lnTo>
                    <a:pt x="382" y="1051"/>
                  </a:lnTo>
                  <a:lnTo>
                    <a:pt x="364" y="1053"/>
                  </a:lnTo>
                  <a:lnTo>
                    <a:pt x="346" y="1053"/>
                  </a:lnTo>
                  <a:lnTo>
                    <a:pt x="329" y="1055"/>
                  </a:lnTo>
                  <a:lnTo>
                    <a:pt x="329" y="1055"/>
                  </a:lnTo>
                  <a:lnTo>
                    <a:pt x="301" y="1053"/>
                  </a:lnTo>
                  <a:lnTo>
                    <a:pt x="275" y="1052"/>
                  </a:lnTo>
                  <a:lnTo>
                    <a:pt x="251" y="1048"/>
                  </a:lnTo>
                  <a:lnTo>
                    <a:pt x="225" y="1042"/>
                  </a:lnTo>
                  <a:lnTo>
                    <a:pt x="202" y="1037"/>
                  </a:lnTo>
                  <a:lnTo>
                    <a:pt x="179" y="1029"/>
                  </a:lnTo>
                  <a:lnTo>
                    <a:pt x="155" y="1019"/>
                  </a:lnTo>
                  <a:lnTo>
                    <a:pt x="134" y="1008"/>
                  </a:lnTo>
                  <a:lnTo>
                    <a:pt x="113" y="997"/>
                  </a:lnTo>
                  <a:lnTo>
                    <a:pt x="93" y="984"/>
                  </a:lnTo>
                  <a:lnTo>
                    <a:pt x="75" y="969"/>
                  </a:lnTo>
                  <a:lnTo>
                    <a:pt x="57" y="952"/>
                  </a:lnTo>
                  <a:lnTo>
                    <a:pt x="41" y="936"/>
                  </a:lnTo>
                  <a:lnTo>
                    <a:pt x="26" y="917"/>
                  </a:lnTo>
                  <a:lnTo>
                    <a:pt x="12" y="898"/>
                  </a:lnTo>
                  <a:lnTo>
                    <a:pt x="0" y="876"/>
                  </a:lnTo>
                  <a:lnTo>
                    <a:pt x="124" y="8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BA"/>
                </a:solidFill>
                <a:effectLst/>
                <a:uLnTx/>
                <a:uFillTx/>
                <a:latin typeface="Arial"/>
                <a:ea typeface="+mn-ea"/>
                <a:cs typeface="+mn-cs"/>
              </a:endParaRPr>
            </a:p>
          </p:txBody>
        </p:sp>
      </p:grpSp>
      <p:grpSp>
        <p:nvGrpSpPr>
          <p:cNvPr id="8" name="Gruppo 7">
            <a:extLst>
              <a:ext uri="{FF2B5EF4-FFF2-40B4-BE49-F238E27FC236}">
                <a16:creationId xmlns:a16="http://schemas.microsoft.com/office/drawing/2014/main" xmlns="" id="{C7576AD9-CA5E-4FAF-883B-3F5969744069}"/>
              </a:ext>
            </a:extLst>
          </p:cNvPr>
          <p:cNvGrpSpPr/>
          <p:nvPr/>
        </p:nvGrpSpPr>
        <p:grpSpPr>
          <a:xfrm>
            <a:off x="352869" y="5313247"/>
            <a:ext cx="10775332" cy="385762"/>
            <a:chOff x="352869" y="5313247"/>
            <a:chExt cx="10775332" cy="385762"/>
          </a:xfrm>
        </p:grpSpPr>
        <p:sp>
          <p:nvSpPr>
            <p:cNvPr id="26" name="Rectangle 21">
              <a:extLst>
                <a:ext uri="{FF2B5EF4-FFF2-40B4-BE49-F238E27FC236}">
                  <a16:creationId xmlns:a16="http://schemas.microsoft.com/office/drawing/2014/main" xmlns="" id="{BBE44CF3-2F1F-48F5-9EA9-A955B1BC91AA}"/>
                </a:ext>
              </a:extLst>
            </p:cNvPr>
            <p:cNvSpPr/>
            <p:nvPr/>
          </p:nvSpPr>
          <p:spPr>
            <a:xfrm>
              <a:off x="770925" y="5313247"/>
              <a:ext cx="10357276" cy="38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Smaller is better? What’s next?</a:t>
              </a:r>
            </a:p>
          </p:txBody>
        </p:sp>
        <p:sp>
          <p:nvSpPr>
            <p:cNvPr id="29" name="Freeform 9">
              <a:extLst>
                <a:ext uri="{FF2B5EF4-FFF2-40B4-BE49-F238E27FC236}">
                  <a16:creationId xmlns:a16="http://schemas.microsoft.com/office/drawing/2014/main" xmlns="" id="{72D59241-FD40-42FF-A5E2-CD54B5D23320}"/>
                </a:ext>
              </a:extLst>
            </p:cNvPr>
            <p:cNvSpPr>
              <a:spLocks noEditPoints="1"/>
            </p:cNvSpPr>
            <p:nvPr/>
          </p:nvSpPr>
          <p:spPr bwMode="auto">
            <a:xfrm>
              <a:off x="352869" y="5344458"/>
              <a:ext cx="251925" cy="327094"/>
            </a:xfrm>
            <a:custGeom>
              <a:avLst/>
              <a:gdLst>
                <a:gd name="T0" fmla="*/ 0 w 801"/>
                <a:gd name="T1" fmla="*/ 690 h 1040"/>
                <a:gd name="T2" fmla="*/ 534 w 801"/>
                <a:gd name="T3" fmla="*/ 0 h 1040"/>
                <a:gd name="T4" fmla="*/ 637 w 801"/>
                <a:gd name="T5" fmla="*/ 0 h 1040"/>
                <a:gd name="T6" fmla="*/ 637 w 801"/>
                <a:gd name="T7" fmla="*/ 647 h 1040"/>
                <a:gd name="T8" fmla="*/ 801 w 801"/>
                <a:gd name="T9" fmla="*/ 647 h 1040"/>
                <a:gd name="T10" fmla="*/ 801 w 801"/>
                <a:gd name="T11" fmla="*/ 787 h 1040"/>
                <a:gd name="T12" fmla="*/ 637 w 801"/>
                <a:gd name="T13" fmla="*/ 787 h 1040"/>
                <a:gd name="T14" fmla="*/ 637 w 801"/>
                <a:gd name="T15" fmla="*/ 1040 h 1040"/>
                <a:gd name="T16" fmla="*/ 490 w 801"/>
                <a:gd name="T17" fmla="*/ 1040 h 1040"/>
                <a:gd name="T18" fmla="*/ 490 w 801"/>
                <a:gd name="T19" fmla="*/ 787 h 1040"/>
                <a:gd name="T20" fmla="*/ 0 w 801"/>
                <a:gd name="T21" fmla="*/ 787 h 1040"/>
                <a:gd name="T22" fmla="*/ 0 w 801"/>
                <a:gd name="T23" fmla="*/ 690 h 1040"/>
                <a:gd name="T24" fmla="*/ 490 w 801"/>
                <a:gd name="T25" fmla="*/ 647 h 1040"/>
                <a:gd name="T26" fmla="*/ 490 w 801"/>
                <a:gd name="T27" fmla="*/ 296 h 1040"/>
                <a:gd name="T28" fmla="*/ 210 w 801"/>
                <a:gd name="T29" fmla="*/ 647 h 1040"/>
                <a:gd name="T30" fmla="*/ 490 w 801"/>
                <a:gd name="T31" fmla="*/ 647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1" h="1040">
                  <a:moveTo>
                    <a:pt x="0" y="690"/>
                  </a:moveTo>
                  <a:lnTo>
                    <a:pt x="534" y="0"/>
                  </a:lnTo>
                  <a:lnTo>
                    <a:pt x="637" y="0"/>
                  </a:lnTo>
                  <a:lnTo>
                    <a:pt x="637" y="647"/>
                  </a:lnTo>
                  <a:lnTo>
                    <a:pt x="801" y="647"/>
                  </a:lnTo>
                  <a:lnTo>
                    <a:pt x="801" y="787"/>
                  </a:lnTo>
                  <a:lnTo>
                    <a:pt x="637" y="787"/>
                  </a:lnTo>
                  <a:lnTo>
                    <a:pt x="637" y="1040"/>
                  </a:lnTo>
                  <a:lnTo>
                    <a:pt x="490" y="1040"/>
                  </a:lnTo>
                  <a:lnTo>
                    <a:pt x="490" y="787"/>
                  </a:lnTo>
                  <a:lnTo>
                    <a:pt x="0" y="787"/>
                  </a:lnTo>
                  <a:lnTo>
                    <a:pt x="0" y="690"/>
                  </a:lnTo>
                  <a:close/>
                  <a:moveTo>
                    <a:pt x="490" y="647"/>
                  </a:moveTo>
                  <a:lnTo>
                    <a:pt x="490" y="296"/>
                  </a:lnTo>
                  <a:lnTo>
                    <a:pt x="210" y="647"/>
                  </a:lnTo>
                  <a:lnTo>
                    <a:pt x="490" y="64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171"/>
                </a:solidFill>
                <a:effectLst/>
                <a:uLnTx/>
                <a:uFillTx/>
                <a:latin typeface="Arial"/>
                <a:ea typeface="+mn-ea"/>
                <a:cs typeface="+mn-cs"/>
              </a:endParaRPr>
            </a:p>
          </p:txBody>
        </p:sp>
      </p:grpSp>
    </p:spTree>
    <p:extLst>
      <p:ext uri="{BB962C8B-B14F-4D97-AF65-F5344CB8AC3E}">
        <p14:creationId xmlns:p14="http://schemas.microsoft.com/office/powerpoint/2010/main" val="131152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5677029A-D568-4581-A9F8-885C287F1C6E}"/>
              </a:ext>
            </a:extLst>
          </p:cNvPr>
          <p:cNvSpPr>
            <a:spLocks noGrp="1"/>
          </p:cNvSpPr>
          <p:nvPr>
            <p:ph type="title"/>
          </p:nvPr>
        </p:nvSpPr>
        <p:spPr/>
        <p:txBody>
          <a:bodyPr/>
          <a:lstStyle/>
          <a:p>
            <a:r>
              <a:rPr lang="en-US" dirty="0"/>
              <a:t>Key takeaways: Why we must continue to invest in big-box retail</a:t>
            </a:r>
            <a:endParaRPr lang="en-GB" dirty="0"/>
          </a:p>
        </p:txBody>
      </p:sp>
      <p:grpSp>
        <p:nvGrpSpPr>
          <p:cNvPr id="5" name="Group 5">
            <a:extLst>
              <a:ext uri="{FF2B5EF4-FFF2-40B4-BE49-F238E27FC236}">
                <a16:creationId xmlns:a16="http://schemas.microsoft.com/office/drawing/2014/main" xmlns="" id="{37FF9F52-683C-4398-A137-99CF7571DC64}"/>
              </a:ext>
            </a:extLst>
          </p:cNvPr>
          <p:cNvGrpSpPr/>
          <p:nvPr/>
        </p:nvGrpSpPr>
        <p:grpSpPr>
          <a:xfrm>
            <a:off x="0" y="1709737"/>
            <a:ext cx="12192000" cy="4396865"/>
            <a:chOff x="-2732" y="-934708"/>
            <a:chExt cx="9146732" cy="9387406"/>
          </a:xfrm>
        </p:grpSpPr>
        <p:sp>
          <p:nvSpPr>
            <p:cNvPr id="6" name="Rectangle 6">
              <a:extLst>
                <a:ext uri="{FF2B5EF4-FFF2-40B4-BE49-F238E27FC236}">
                  <a16:creationId xmlns:a16="http://schemas.microsoft.com/office/drawing/2014/main" xmlns="" id="{166B8C71-B385-4994-B93D-D6B78B66555D}"/>
                </a:ext>
              </a:extLst>
            </p:cNvPr>
            <p:cNvSpPr/>
            <p:nvPr/>
          </p:nvSpPr>
          <p:spPr>
            <a:xfrm>
              <a:off x="0" y="3757614"/>
              <a:ext cx="9144000" cy="2346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7">
              <a:extLst>
                <a:ext uri="{FF2B5EF4-FFF2-40B4-BE49-F238E27FC236}">
                  <a16:creationId xmlns:a16="http://schemas.microsoft.com/office/drawing/2014/main" xmlns="" id="{12F5F727-63C6-41C0-9F43-55E4915284B5}"/>
                </a:ext>
              </a:extLst>
            </p:cNvPr>
            <p:cNvSpPr/>
            <p:nvPr/>
          </p:nvSpPr>
          <p:spPr>
            <a:xfrm>
              <a:off x="-2732" y="1412841"/>
              <a:ext cx="9144000" cy="234662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Rectangle 8">
              <a:extLst>
                <a:ext uri="{FF2B5EF4-FFF2-40B4-BE49-F238E27FC236}">
                  <a16:creationId xmlns:a16="http://schemas.microsoft.com/office/drawing/2014/main" xmlns="" id="{3539DC5C-0F1A-4F81-81F1-18760F4FC336}"/>
                </a:ext>
              </a:extLst>
            </p:cNvPr>
            <p:cNvSpPr/>
            <p:nvPr/>
          </p:nvSpPr>
          <p:spPr>
            <a:xfrm>
              <a:off x="0" y="-934708"/>
              <a:ext cx="9144000" cy="234662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9">
              <a:extLst>
                <a:ext uri="{FF2B5EF4-FFF2-40B4-BE49-F238E27FC236}">
                  <a16:creationId xmlns:a16="http://schemas.microsoft.com/office/drawing/2014/main" xmlns="" id="{0298C540-E800-43E6-BB5C-CBFD55465D64}"/>
                </a:ext>
              </a:extLst>
            </p:cNvPr>
            <p:cNvSpPr/>
            <p:nvPr/>
          </p:nvSpPr>
          <p:spPr>
            <a:xfrm>
              <a:off x="0" y="6106074"/>
              <a:ext cx="9144000" cy="234662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0" name="Rectangle 10">
            <a:extLst>
              <a:ext uri="{FF2B5EF4-FFF2-40B4-BE49-F238E27FC236}">
                <a16:creationId xmlns:a16="http://schemas.microsoft.com/office/drawing/2014/main" xmlns="" id="{40D1AF09-6E54-4BC9-9B2C-6703DB3BBCA1}"/>
              </a:ext>
            </a:extLst>
          </p:cNvPr>
          <p:cNvSpPr/>
          <p:nvPr/>
        </p:nvSpPr>
        <p:spPr>
          <a:xfrm>
            <a:off x="1633931" y="2087611"/>
            <a:ext cx="802639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Maintains the purpose for the store, even in a digital-first world</a:t>
            </a:r>
          </a:p>
        </p:txBody>
      </p:sp>
      <p:sp>
        <p:nvSpPr>
          <p:cNvPr id="11" name="Rectangle 11">
            <a:extLst>
              <a:ext uri="{FF2B5EF4-FFF2-40B4-BE49-F238E27FC236}">
                <a16:creationId xmlns:a16="http://schemas.microsoft.com/office/drawing/2014/main" xmlns="" id="{304D90C8-D13C-4A3F-9300-0D79E9A2EB03}"/>
              </a:ext>
            </a:extLst>
          </p:cNvPr>
          <p:cNvSpPr/>
          <p:nvPr/>
        </p:nvSpPr>
        <p:spPr>
          <a:xfrm>
            <a:off x="1633931" y="3182534"/>
            <a:ext cx="695234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Provides shoppers flexibility and influences repeat purchases</a:t>
            </a:r>
          </a:p>
        </p:txBody>
      </p:sp>
      <p:sp>
        <p:nvSpPr>
          <p:cNvPr id="12" name="Rectangle 12">
            <a:extLst>
              <a:ext uri="{FF2B5EF4-FFF2-40B4-BE49-F238E27FC236}">
                <a16:creationId xmlns:a16="http://schemas.microsoft.com/office/drawing/2014/main" xmlns="" id="{CFC56318-E2C6-40F4-8B22-E16B3E4CE503}"/>
              </a:ext>
            </a:extLst>
          </p:cNvPr>
          <p:cNvSpPr/>
          <p:nvPr/>
        </p:nvSpPr>
        <p:spPr>
          <a:xfrm>
            <a:off x="1633931" y="4277457"/>
            <a:ext cx="789577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D3D8">
                    <a:lumMod val="50000"/>
                  </a:srgbClr>
                </a:solidFill>
                <a:effectLst/>
                <a:uLnTx/>
                <a:uFillTx/>
                <a:latin typeface="Arial"/>
                <a:ea typeface="+mn-ea"/>
                <a:cs typeface="+mn-cs"/>
              </a:rPr>
              <a:t>Provides shoppers with the ranges they want or don’t know they need</a:t>
            </a:r>
          </a:p>
        </p:txBody>
      </p:sp>
      <p:sp>
        <p:nvSpPr>
          <p:cNvPr id="13" name="Rectangle 13">
            <a:extLst>
              <a:ext uri="{FF2B5EF4-FFF2-40B4-BE49-F238E27FC236}">
                <a16:creationId xmlns:a16="http://schemas.microsoft.com/office/drawing/2014/main" xmlns="" id="{FE6AC05D-AB6E-497C-B84D-581CB22504BB}"/>
              </a:ext>
            </a:extLst>
          </p:cNvPr>
          <p:cNvSpPr/>
          <p:nvPr/>
        </p:nvSpPr>
        <p:spPr>
          <a:xfrm>
            <a:off x="1633931" y="5372381"/>
            <a:ext cx="754742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D3D8">
                    <a:lumMod val="50000"/>
                  </a:srgbClr>
                </a:solidFill>
                <a:effectLst/>
                <a:uLnTx/>
                <a:uFillTx/>
                <a:latin typeface="Arial"/>
                <a:ea typeface="+mn-ea"/>
                <a:cs typeface="+mn-cs"/>
              </a:rPr>
              <a:t>Establishes trust, drives trial, and accelerates auto-replenishment</a:t>
            </a:r>
          </a:p>
        </p:txBody>
      </p:sp>
      <p:pic>
        <p:nvPicPr>
          <p:cNvPr id="14" name="Picture 14">
            <a:extLst>
              <a:ext uri="{FF2B5EF4-FFF2-40B4-BE49-F238E27FC236}">
                <a16:creationId xmlns:a16="http://schemas.microsoft.com/office/drawing/2014/main" xmlns="" id="{D4458971-4CA4-4E2E-898F-33C0461DD199}"/>
              </a:ext>
            </a:extLst>
          </p:cNvPr>
          <p:cNvPicPr>
            <a:picLocks noChangeAspect="1"/>
          </p:cNvPicPr>
          <p:nvPr/>
        </p:nvPicPr>
        <p:blipFill>
          <a:blip r:embed="rId2" cstate="email">
            <a:biLevel thresh="25000"/>
            <a:extLst>
              <a:ext uri="{28A0092B-C50C-407E-A947-70E740481C1C}">
                <a14:useLocalDpi xmlns:a14="http://schemas.microsoft.com/office/drawing/2010/main"/>
              </a:ext>
            </a:extLst>
          </a:blip>
          <a:stretch>
            <a:fillRect/>
          </a:stretch>
        </p:blipFill>
        <p:spPr>
          <a:xfrm>
            <a:off x="422449" y="2862754"/>
            <a:ext cx="1122393" cy="969255"/>
          </a:xfrm>
          <a:prstGeom prst="rect">
            <a:avLst/>
          </a:prstGeom>
        </p:spPr>
      </p:pic>
      <p:grpSp>
        <p:nvGrpSpPr>
          <p:cNvPr id="15" name="Group 8">
            <a:extLst>
              <a:ext uri="{FF2B5EF4-FFF2-40B4-BE49-F238E27FC236}">
                <a16:creationId xmlns:a16="http://schemas.microsoft.com/office/drawing/2014/main" xmlns="" id="{C58C08A2-D067-44E5-8B1B-3C68A68D013E}"/>
              </a:ext>
            </a:extLst>
          </p:cNvPr>
          <p:cNvGrpSpPr>
            <a:grpSpLocks noChangeAspect="1"/>
          </p:cNvGrpSpPr>
          <p:nvPr/>
        </p:nvGrpSpPr>
        <p:grpSpPr bwMode="auto">
          <a:xfrm>
            <a:off x="650032" y="4155821"/>
            <a:ext cx="667227" cy="602514"/>
            <a:chOff x="1448" y="0"/>
            <a:chExt cx="4784" cy="4320"/>
          </a:xfrm>
          <a:solidFill>
            <a:schemeClr val="accent2">
              <a:lumMod val="50000"/>
            </a:schemeClr>
          </a:solidFill>
        </p:grpSpPr>
        <p:sp>
          <p:nvSpPr>
            <p:cNvPr id="16" name="Freeform 9">
              <a:extLst>
                <a:ext uri="{FF2B5EF4-FFF2-40B4-BE49-F238E27FC236}">
                  <a16:creationId xmlns:a16="http://schemas.microsoft.com/office/drawing/2014/main" xmlns="" id="{5D6F6234-5C55-489F-841D-28C4C37F91C5}"/>
                </a:ext>
              </a:extLst>
            </p:cNvPr>
            <p:cNvSpPr>
              <a:spLocks noEditPoints="1"/>
            </p:cNvSpPr>
            <p:nvPr/>
          </p:nvSpPr>
          <p:spPr bwMode="auto">
            <a:xfrm>
              <a:off x="1448" y="0"/>
              <a:ext cx="1686" cy="4320"/>
            </a:xfrm>
            <a:custGeom>
              <a:avLst/>
              <a:gdLst>
                <a:gd name="T0" fmla="*/ 129 w 1686"/>
                <a:gd name="T1" fmla="*/ 0 h 4320"/>
                <a:gd name="T2" fmla="*/ 116 w 1686"/>
                <a:gd name="T3" fmla="*/ 0 h 4320"/>
                <a:gd name="T4" fmla="*/ 90 w 1686"/>
                <a:gd name="T5" fmla="*/ 6 h 4320"/>
                <a:gd name="T6" fmla="*/ 67 w 1686"/>
                <a:gd name="T7" fmla="*/ 17 h 4320"/>
                <a:gd name="T8" fmla="*/ 45 w 1686"/>
                <a:gd name="T9" fmla="*/ 30 h 4320"/>
                <a:gd name="T10" fmla="*/ 36 w 1686"/>
                <a:gd name="T11" fmla="*/ 39 h 4320"/>
                <a:gd name="T12" fmla="*/ 19 w 1686"/>
                <a:gd name="T13" fmla="*/ 60 h 4320"/>
                <a:gd name="T14" fmla="*/ 7 w 1686"/>
                <a:gd name="T15" fmla="*/ 84 h 4320"/>
                <a:gd name="T16" fmla="*/ 2 w 1686"/>
                <a:gd name="T17" fmla="*/ 108 h 4320"/>
                <a:gd name="T18" fmla="*/ 0 w 1686"/>
                <a:gd name="T19" fmla="*/ 135 h 4320"/>
                <a:gd name="T20" fmla="*/ 60 w 1686"/>
                <a:gd name="T21" fmla="*/ 1476 h 4320"/>
                <a:gd name="T22" fmla="*/ 151 w 1686"/>
                <a:gd name="T23" fmla="*/ 3507 h 4320"/>
                <a:gd name="T24" fmla="*/ 155 w 1686"/>
                <a:gd name="T25" fmla="*/ 3528 h 4320"/>
                <a:gd name="T26" fmla="*/ 170 w 1686"/>
                <a:gd name="T27" fmla="*/ 3567 h 4320"/>
                <a:gd name="T28" fmla="*/ 333 w 1686"/>
                <a:gd name="T29" fmla="*/ 3769 h 4320"/>
                <a:gd name="T30" fmla="*/ 333 w 1686"/>
                <a:gd name="T31" fmla="*/ 4191 h 4320"/>
                <a:gd name="T32" fmla="*/ 336 w 1686"/>
                <a:gd name="T33" fmla="*/ 4217 h 4320"/>
                <a:gd name="T34" fmla="*/ 344 w 1686"/>
                <a:gd name="T35" fmla="*/ 4242 h 4320"/>
                <a:gd name="T36" fmla="*/ 355 w 1686"/>
                <a:gd name="T37" fmla="*/ 4264 h 4320"/>
                <a:gd name="T38" fmla="*/ 370 w 1686"/>
                <a:gd name="T39" fmla="*/ 4283 h 4320"/>
                <a:gd name="T40" fmla="*/ 391 w 1686"/>
                <a:gd name="T41" fmla="*/ 4298 h 4320"/>
                <a:gd name="T42" fmla="*/ 411 w 1686"/>
                <a:gd name="T43" fmla="*/ 4311 h 4320"/>
                <a:gd name="T44" fmla="*/ 435 w 1686"/>
                <a:gd name="T45" fmla="*/ 4318 h 4320"/>
                <a:gd name="T46" fmla="*/ 462 w 1686"/>
                <a:gd name="T47" fmla="*/ 4320 h 4320"/>
                <a:gd name="T48" fmla="*/ 1224 w 1686"/>
                <a:gd name="T49" fmla="*/ 4320 h 4320"/>
                <a:gd name="T50" fmla="*/ 1250 w 1686"/>
                <a:gd name="T51" fmla="*/ 4318 h 4320"/>
                <a:gd name="T52" fmla="*/ 1274 w 1686"/>
                <a:gd name="T53" fmla="*/ 4311 h 4320"/>
                <a:gd name="T54" fmla="*/ 1295 w 1686"/>
                <a:gd name="T55" fmla="*/ 4298 h 4320"/>
                <a:gd name="T56" fmla="*/ 1316 w 1686"/>
                <a:gd name="T57" fmla="*/ 4283 h 4320"/>
                <a:gd name="T58" fmla="*/ 1331 w 1686"/>
                <a:gd name="T59" fmla="*/ 4264 h 4320"/>
                <a:gd name="T60" fmla="*/ 1344 w 1686"/>
                <a:gd name="T61" fmla="*/ 4242 h 4320"/>
                <a:gd name="T62" fmla="*/ 1351 w 1686"/>
                <a:gd name="T63" fmla="*/ 4217 h 4320"/>
                <a:gd name="T64" fmla="*/ 1353 w 1686"/>
                <a:gd name="T65" fmla="*/ 4191 h 4320"/>
                <a:gd name="T66" fmla="*/ 1504 w 1686"/>
                <a:gd name="T67" fmla="*/ 3584 h 4320"/>
                <a:gd name="T68" fmla="*/ 1517 w 1686"/>
                <a:gd name="T69" fmla="*/ 3567 h 4320"/>
                <a:gd name="T70" fmla="*/ 1532 w 1686"/>
                <a:gd name="T71" fmla="*/ 3528 h 4320"/>
                <a:gd name="T72" fmla="*/ 1686 w 1686"/>
                <a:gd name="T73" fmla="*/ 135 h 4320"/>
                <a:gd name="T74" fmla="*/ 1686 w 1686"/>
                <a:gd name="T75" fmla="*/ 121 h 4320"/>
                <a:gd name="T76" fmla="*/ 1682 w 1686"/>
                <a:gd name="T77" fmla="*/ 95 h 4320"/>
                <a:gd name="T78" fmla="*/ 1673 w 1686"/>
                <a:gd name="T79" fmla="*/ 71 h 4320"/>
                <a:gd name="T80" fmla="*/ 1659 w 1686"/>
                <a:gd name="T81" fmla="*/ 50 h 4320"/>
                <a:gd name="T82" fmla="*/ 1650 w 1686"/>
                <a:gd name="T83" fmla="*/ 39 h 4320"/>
                <a:gd name="T84" fmla="*/ 1630 w 1686"/>
                <a:gd name="T85" fmla="*/ 22 h 4320"/>
                <a:gd name="T86" fmla="*/ 1607 w 1686"/>
                <a:gd name="T87" fmla="*/ 9 h 4320"/>
                <a:gd name="T88" fmla="*/ 1583 w 1686"/>
                <a:gd name="T89" fmla="*/ 2 h 4320"/>
                <a:gd name="T90" fmla="*/ 1557 w 1686"/>
                <a:gd name="T91" fmla="*/ 0 h 4320"/>
                <a:gd name="T92" fmla="*/ 1422 w 1686"/>
                <a:gd name="T93" fmla="*/ 258 h 4320"/>
                <a:gd name="T94" fmla="*/ 312 w 1686"/>
                <a:gd name="T95" fmla="*/ 1340 h 4320"/>
                <a:gd name="T96" fmla="*/ 1422 w 1686"/>
                <a:gd name="T97" fmla="*/ 258 h 4320"/>
                <a:gd name="T98" fmla="*/ 1164 w 1686"/>
                <a:gd name="T99" fmla="*/ 3589 h 4320"/>
                <a:gd name="T100" fmla="*/ 407 w 1686"/>
                <a:gd name="T101" fmla="*/ 3453 h 4320"/>
                <a:gd name="T102" fmla="*/ 1323 w 1686"/>
                <a:gd name="T103" fmla="*/ 2451 h 4320"/>
                <a:gd name="T104" fmla="*/ 323 w 1686"/>
                <a:gd name="T105" fmla="*/ 1598 h 4320"/>
                <a:gd name="T106" fmla="*/ 1334 w 1686"/>
                <a:gd name="T107" fmla="*/ 2194 h 4320"/>
                <a:gd name="T108" fmla="*/ 323 w 1686"/>
                <a:gd name="T109" fmla="*/ 1598 h 4320"/>
                <a:gd name="T110" fmla="*/ 591 w 1686"/>
                <a:gd name="T111" fmla="*/ 4062 h 4320"/>
                <a:gd name="T112" fmla="*/ 1095 w 1686"/>
                <a:gd name="T113" fmla="*/ 3849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86" h="4320">
                  <a:moveTo>
                    <a:pt x="1557" y="0"/>
                  </a:moveTo>
                  <a:lnTo>
                    <a:pt x="129" y="0"/>
                  </a:lnTo>
                  <a:lnTo>
                    <a:pt x="129" y="0"/>
                  </a:lnTo>
                  <a:lnTo>
                    <a:pt x="116" y="0"/>
                  </a:lnTo>
                  <a:lnTo>
                    <a:pt x="103" y="2"/>
                  </a:lnTo>
                  <a:lnTo>
                    <a:pt x="90" y="6"/>
                  </a:lnTo>
                  <a:lnTo>
                    <a:pt x="78" y="9"/>
                  </a:lnTo>
                  <a:lnTo>
                    <a:pt x="67" y="17"/>
                  </a:lnTo>
                  <a:lnTo>
                    <a:pt x="56" y="22"/>
                  </a:lnTo>
                  <a:lnTo>
                    <a:pt x="45" y="30"/>
                  </a:lnTo>
                  <a:lnTo>
                    <a:pt x="36" y="39"/>
                  </a:lnTo>
                  <a:lnTo>
                    <a:pt x="36" y="39"/>
                  </a:lnTo>
                  <a:lnTo>
                    <a:pt x="26" y="50"/>
                  </a:lnTo>
                  <a:lnTo>
                    <a:pt x="19" y="60"/>
                  </a:lnTo>
                  <a:lnTo>
                    <a:pt x="13" y="71"/>
                  </a:lnTo>
                  <a:lnTo>
                    <a:pt x="7" y="84"/>
                  </a:lnTo>
                  <a:lnTo>
                    <a:pt x="4" y="95"/>
                  </a:lnTo>
                  <a:lnTo>
                    <a:pt x="2" y="108"/>
                  </a:lnTo>
                  <a:lnTo>
                    <a:pt x="0" y="121"/>
                  </a:lnTo>
                  <a:lnTo>
                    <a:pt x="0" y="135"/>
                  </a:lnTo>
                  <a:lnTo>
                    <a:pt x="60" y="1476"/>
                  </a:lnTo>
                  <a:lnTo>
                    <a:pt x="60" y="1476"/>
                  </a:lnTo>
                  <a:lnTo>
                    <a:pt x="60" y="1482"/>
                  </a:lnTo>
                  <a:lnTo>
                    <a:pt x="151" y="3507"/>
                  </a:lnTo>
                  <a:lnTo>
                    <a:pt x="151" y="3507"/>
                  </a:lnTo>
                  <a:lnTo>
                    <a:pt x="155" y="3528"/>
                  </a:lnTo>
                  <a:lnTo>
                    <a:pt x="161" y="3548"/>
                  </a:lnTo>
                  <a:lnTo>
                    <a:pt x="170" y="3567"/>
                  </a:lnTo>
                  <a:lnTo>
                    <a:pt x="181" y="3584"/>
                  </a:lnTo>
                  <a:lnTo>
                    <a:pt x="333" y="3769"/>
                  </a:lnTo>
                  <a:lnTo>
                    <a:pt x="333" y="4191"/>
                  </a:lnTo>
                  <a:lnTo>
                    <a:pt x="333" y="4191"/>
                  </a:lnTo>
                  <a:lnTo>
                    <a:pt x="335" y="4204"/>
                  </a:lnTo>
                  <a:lnTo>
                    <a:pt x="336" y="4217"/>
                  </a:lnTo>
                  <a:lnTo>
                    <a:pt x="338" y="4228"/>
                  </a:lnTo>
                  <a:lnTo>
                    <a:pt x="344" y="4242"/>
                  </a:lnTo>
                  <a:lnTo>
                    <a:pt x="348" y="4253"/>
                  </a:lnTo>
                  <a:lnTo>
                    <a:pt x="355" y="4264"/>
                  </a:lnTo>
                  <a:lnTo>
                    <a:pt x="363" y="4273"/>
                  </a:lnTo>
                  <a:lnTo>
                    <a:pt x="370" y="4283"/>
                  </a:lnTo>
                  <a:lnTo>
                    <a:pt x="379" y="4290"/>
                  </a:lnTo>
                  <a:lnTo>
                    <a:pt x="391" y="4298"/>
                  </a:lnTo>
                  <a:lnTo>
                    <a:pt x="400" y="4305"/>
                  </a:lnTo>
                  <a:lnTo>
                    <a:pt x="411" y="4311"/>
                  </a:lnTo>
                  <a:lnTo>
                    <a:pt x="424" y="4314"/>
                  </a:lnTo>
                  <a:lnTo>
                    <a:pt x="435" y="4318"/>
                  </a:lnTo>
                  <a:lnTo>
                    <a:pt x="449" y="4320"/>
                  </a:lnTo>
                  <a:lnTo>
                    <a:pt x="462" y="4320"/>
                  </a:lnTo>
                  <a:lnTo>
                    <a:pt x="1224" y="4320"/>
                  </a:lnTo>
                  <a:lnTo>
                    <a:pt x="1224" y="4320"/>
                  </a:lnTo>
                  <a:lnTo>
                    <a:pt x="1237" y="4320"/>
                  </a:lnTo>
                  <a:lnTo>
                    <a:pt x="1250" y="4318"/>
                  </a:lnTo>
                  <a:lnTo>
                    <a:pt x="1261" y="4314"/>
                  </a:lnTo>
                  <a:lnTo>
                    <a:pt x="1274" y="4311"/>
                  </a:lnTo>
                  <a:lnTo>
                    <a:pt x="1286" y="4305"/>
                  </a:lnTo>
                  <a:lnTo>
                    <a:pt x="1295" y="4298"/>
                  </a:lnTo>
                  <a:lnTo>
                    <a:pt x="1306" y="4290"/>
                  </a:lnTo>
                  <a:lnTo>
                    <a:pt x="1316" y="4283"/>
                  </a:lnTo>
                  <a:lnTo>
                    <a:pt x="1323" y="4273"/>
                  </a:lnTo>
                  <a:lnTo>
                    <a:pt x="1331" y="4264"/>
                  </a:lnTo>
                  <a:lnTo>
                    <a:pt x="1338" y="4253"/>
                  </a:lnTo>
                  <a:lnTo>
                    <a:pt x="1344" y="4242"/>
                  </a:lnTo>
                  <a:lnTo>
                    <a:pt x="1347" y="4228"/>
                  </a:lnTo>
                  <a:lnTo>
                    <a:pt x="1351" y="4217"/>
                  </a:lnTo>
                  <a:lnTo>
                    <a:pt x="1353" y="4204"/>
                  </a:lnTo>
                  <a:lnTo>
                    <a:pt x="1353" y="4191"/>
                  </a:lnTo>
                  <a:lnTo>
                    <a:pt x="1353" y="3769"/>
                  </a:lnTo>
                  <a:lnTo>
                    <a:pt x="1504" y="3584"/>
                  </a:lnTo>
                  <a:lnTo>
                    <a:pt x="1504" y="3584"/>
                  </a:lnTo>
                  <a:lnTo>
                    <a:pt x="1517" y="3567"/>
                  </a:lnTo>
                  <a:lnTo>
                    <a:pt x="1525" y="3548"/>
                  </a:lnTo>
                  <a:lnTo>
                    <a:pt x="1532" y="3528"/>
                  </a:lnTo>
                  <a:lnTo>
                    <a:pt x="1534" y="3507"/>
                  </a:lnTo>
                  <a:lnTo>
                    <a:pt x="1686" y="135"/>
                  </a:lnTo>
                  <a:lnTo>
                    <a:pt x="1686" y="135"/>
                  </a:lnTo>
                  <a:lnTo>
                    <a:pt x="1686" y="121"/>
                  </a:lnTo>
                  <a:lnTo>
                    <a:pt x="1684" y="108"/>
                  </a:lnTo>
                  <a:lnTo>
                    <a:pt x="1682" y="95"/>
                  </a:lnTo>
                  <a:lnTo>
                    <a:pt x="1678" y="84"/>
                  </a:lnTo>
                  <a:lnTo>
                    <a:pt x="1673" y="71"/>
                  </a:lnTo>
                  <a:lnTo>
                    <a:pt x="1667" y="60"/>
                  </a:lnTo>
                  <a:lnTo>
                    <a:pt x="1659" y="50"/>
                  </a:lnTo>
                  <a:lnTo>
                    <a:pt x="1650" y="39"/>
                  </a:lnTo>
                  <a:lnTo>
                    <a:pt x="1650" y="39"/>
                  </a:lnTo>
                  <a:lnTo>
                    <a:pt x="1641" y="30"/>
                  </a:lnTo>
                  <a:lnTo>
                    <a:pt x="1630" y="22"/>
                  </a:lnTo>
                  <a:lnTo>
                    <a:pt x="1618" y="17"/>
                  </a:lnTo>
                  <a:lnTo>
                    <a:pt x="1607" y="9"/>
                  </a:lnTo>
                  <a:lnTo>
                    <a:pt x="1596" y="6"/>
                  </a:lnTo>
                  <a:lnTo>
                    <a:pt x="1583" y="2"/>
                  </a:lnTo>
                  <a:lnTo>
                    <a:pt x="1570" y="0"/>
                  </a:lnTo>
                  <a:lnTo>
                    <a:pt x="1557" y="0"/>
                  </a:lnTo>
                  <a:lnTo>
                    <a:pt x="1557" y="0"/>
                  </a:lnTo>
                  <a:close/>
                  <a:moveTo>
                    <a:pt x="1422" y="258"/>
                  </a:moveTo>
                  <a:lnTo>
                    <a:pt x="1374" y="1340"/>
                  </a:lnTo>
                  <a:lnTo>
                    <a:pt x="312" y="1340"/>
                  </a:lnTo>
                  <a:lnTo>
                    <a:pt x="263" y="258"/>
                  </a:lnTo>
                  <a:lnTo>
                    <a:pt x="1422" y="258"/>
                  </a:lnTo>
                  <a:close/>
                  <a:moveTo>
                    <a:pt x="1278" y="3453"/>
                  </a:moveTo>
                  <a:lnTo>
                    <a:pt x="1164" y="3589"/>
                  </a:lnTo>
                  <a:lnTo>
                    <a:pt x="521" y="3589"/>
                  </a:lnTo>
                  <a:lnTo>
                    <a:pt x="407" y="3453"/>
                  </a:lnTo>
                  <a:lnTo>
                    <a:pt x="363" y="2451"/>
                  </a:lnTo>
                  <a:lnTo>
                    <a:pt x="1323" y="2451"/>
                  </a:lnTo>
                  <a:lnTo>
                    <a:pt x="1278" y="3453"/>
                  </a:lnTo>
                  <a:close/>
                  <a:moveTo>
                    <a:pt x="323" y="1598"/>
                  </a:moveTo>
                  <a:lnTo>
                    <a:pt x="1362" y="1598"/>
                  </a:lnTo>
                  <a:lnTo>
                    <a:pt x="1334" y="2194"/>
                  </a:lnTo>
                  <a:lnTo>
                    <a:pt x="351" y="2194"/>
                  </a:lnTo>
                  <a:lnTo>
                    <a:pt x="323" y="1598"/>
                  </a:lnTo>
                  <a:close/>
                  <a:moveTo>
                    <a:pt x="1095" y="4062"/>
                  </a:moveTo>
                  <a:lnTo>
                    <a:pt x="591" y="4062"/>
                  </a:lnTo>
                  <a:lnTo>
                    <a:pt x="591" y="3849"/>
                  </a:lnTo>
                  <a:lnTo>
                    <a:pt x="1095" y="3849"/>
                  </a:lnTo>
                  <a:lnTo>
                    <a:pt x="1095" y="40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7" name="Freeform 10">
              <a:extLst>
                <a:ext uri="{FF2B5EF4-FFF2-40B4-BE49-F238E27FC236}">
                  <a16:creationId xmlns:a16="http://schemas.microsoft.com/office/drawing/2014/main" xmlns="" id="{59FD3033-BD90-4F67-A779-9570BB5CDBBF}"/>
                </a:ext>
              </a:extLst>
            </p:cNvPr>
            <p:cNvSpPr>
              <a:spLocks noEditPoints="1"/>
            </p:cNvSpPr>
            <p:nvPr/>
          </p:nvSpPr>
          <p:spPr bwMode="auto">
            <a:xfrm>
              <a:off x="3257" y="768"/>
              <a:ext cx="2975" cy="3552"/>
            </a:xfrm>
            <a:custGeom>
              <a:avLst/>
              <a:gdLst>
                <a:gd name="T0" fmla="*/ 116 w 2975"/>
                <a:gd name="T1" fmla="*/ 2 h 3552"/>
                <a:gd name="T2" fmla="*/ 67 w 2975"/>
                <a:gd name="T3" fmla="*/ 15 h 3552"/>
                <a:gd name="T4" fmla="*/ 28 w 2975"/>
                <a:gd name="T5" fmla="*/ 47 h 3552"/>
                <a:gd name="T6" fmla="*/ 6 w 2975"/>
                <a:gd name="T7" fmla="*/ 92 h 3552"/>
                <a:gd name="T8" fmla="*/ 0 w 2975"/>
                <a:gd name="T9" fmla="*/ 3423 h 3552"/>
                <a:gd name="T10" fmla="*/ 6 w 2975"/>
                <a:gd name="T11" fmla="*/ 3460 h 3552"/>
                <a:gd name="T12" fmla="*/ 28 w 2975"/>
                <a:gd name="T13" fmla="*/ 3505 h 3552"/>
                <a:gd name="T14" fmla="*/ 67 w 2975"/>
                <a:gd name="T15" fmla="*/ 3537 h 3552"/>
                <a:gd name="T16" fmla="*/ 116 w 2975"/>
                <a:gd name="T17" fmla="*/ 3552 h 3552"/>
                <a:gd name="T18" fmla="*/ 2859 w 2975"/>
                <a:gd name="T19" fmla="*/ 3552 h 3552"/>
                <a:gd name="T20" fmla="*/ 2908 w 2975"/>
                <a:gd name="T21" fmla="*/ 3537 h 3552"/>
                <a:gd name="T22" fmla="*/ 2945 w 2975"/>
                <a:gd name="T23" fmla="*/ 3505 h 3552"/>
                <a:gd name="T24" fmla="*/ 2969 w 2975"/>
                <a:gd name="T25" fmla="*/ 3460 h 3552"/>
                <a:gd name="T26" fmla="*/ 2975 w 2975"/>
                <a:gd name="T27" fmla="*/ 129 h 3552"/>
                <a:gd name="T28" fmla="*/ 2969 w 2975"/>
                <a:gd name="T29" fmla="*/ 92 h 3552"/>
                <a:gd name="T30" fmla="*/ 2945 w 2975"/>
                <a:gd name="T31" fmla="*/ 47 h 3552"/>
                <a:gd name="T32" fmla="*/ 2908 w 2975"/>
                <a:gd name="T33" fmla="*/ 15 h 3552"/>
                <a:gd name="T34" fmla="*/ 2859 w 2975"/>
                <a:gd name="T35" fmla="*/ 2 h 3552"/>
                <a:gd name="T36" fmla="*/ 2717 w 2975"/>
                <a:gd name="T37" fmla="*/ 830 h 3552"/>
                <a:gd name="T38" fmla="*/ 2650 w 2975"/>
                <a:gd name="T39" fmla="*/ 1872 h 3552"/>
                <a:gd name="T40" fmla="*/ 2484 w 2975"/>
                <a:gd name="T41" fmla="*/ 1771 h 3552"/>
                <a:gd name="T42" fmla="*/ 2345 w 2975"/>
                <a:gd name="T43" fmla="*/ 1713 h 3552"/>
                <a:gd name="T44" fmla="*/ 2201 w 2975"/>
                <a:gd name="T45" fmla="*/ 1674 h 3552"/>
                <a:gd name="T46" fmla="*/ 2067 w 2975"/>
                <a:gd name="T47" fmla="*/ 1657 h 3552"/>
                <a:gd name="T48" fmla="*/ 1852 w 2975"/>
                <a:gd name="T49" fmla="*/ 1669 h 3552"/>
                <a:gd name="T50" fmla="*/ 1633 w 2975"/>
                <a:gd name="T51" fmla="*/ 1728 h 3552"/>
                <a:gd name="T52" fmla="*/ 1435 w 2975"/>
                <a:gd name="T53" fmla="*/ 1809 h 3552"/>
                <a:gd name="T54" fmla="*/ 1218 w 2975"/>
                <a:gd name="T55" fmla="*/ 1896 h 3552"/>
                <a:gd name="T56" fmla="*/ 1041 w 2975"/>
                <a:gd name="T57" fmla="*/ 1938 h 3552"/>
                <a:gd name="T58" fmla="*/ 846 w 2975"/>
                <a:gd name="T59" fmla="*/ 1932 h 3552"/>
                <a:gd name="T60" fmla="*/ 684 w 2975"/>
                <a:gd name="T61" fmla="*/ 1887 h 3552"/>
                <a:gd name="T62" fmla="*/ 525 w 2975"/>
                <a:gd name="T63" fmla="*/ 1809 h 3552"/>
                <a:gd name="T64" fmla="*/ 409 w 2975"/>
                <a:gd name="T65" fmla="*/ 1715 h 3552"/>
                <a:gd name="T66" fmla="*/ 323 w 2975"/>
                <a:gd name="T67" fmla="*/ 1612 h 3552"/>
                <a:gd name="T68" fmla="*/ 258 w 2975"/>
                <a:gd name="T69" fmla="*/ 830 h 3552"/>
                <a:gd name="T70" fmla="*/ 258 w 2975"/>
                <a:gd name="T71" fmla="*/ 258 h 3552"/>
                <a:gd name="T72" fmla="*/ 258 w 2975"/>
                <a:gd name="T73" fmla="*/ 1925 h 3552"/>
                <a:gd name="T74" fmla="*/ 402 w 2975"/>
                <a:gd name="T75" fmla="*/ 2035 h 3552"/>
                <a:gd name="T76" fmla="*/ 592 w 2975"/>
                <a:gd name="T77" fmla="*/ 2128 h 3552"/>
                <a:gd name="T78" fmla="*/ 703 w 2975"/>
                <a:gd name="T79" fmla="*/ 2164 h 3552"/>
                <a:gd name="T80" fmla="*/ 843 w 2975"/>
                <a:gd name="T81" fmla="*/ 2192 h 3552"/>
                <a:gd name="T82" fmla="*/ 1003 w 2975"/>
                <a:gd name="T83" fmla="*/ 2199 h 3552"/>
                <a:gd name="T84" fmla="*/ 1235 w 2975"/>
                <a:gd name="T85" fmla="*/ 2162 h 3552"/>
                <a:gd name="T86" fmla="*/ 1443 w 2975"/>
                <a:gd name="T87" fmla="*/ 2087 h 3552"/>
                <a:gd name="T88" fmla="*/ 1671 w 2975"/>
                <a:gd name="T89" fmla="*/ 1990 h 3552"/>
                <a:gd name="T90" fmla="*/ 1844 w 2975"/>
                <a:gd name="T91" fmla="*/ 1934 h 3552"/>
                <a:gd name="T92" fmla="*/ 2028 w 2975"/>
                <a:gd name="T93" fmla="*/ 1913 h 3552"/>
                <a:gd name="T94" fmla="*/ 2235 w 2975"/>
                <a:gd name="T95" fmla="*/ 1949 h 3552"/>
                <a:gd name="T96" fmla="*/ 2375 w 2975"/>
                <a:gd name="T97" fmla="*/ 2005 h 3552"/>
                <a:gd name="T98" fmla="*/ 2512 w 2975"/>
                <a:gd name="T99" fmla="*/ 2091 h 3552"/>
                <a:gd name="T100" fmla="*/ 2612 w 2975"/>
                <a:gd name="T101" fmla="*/ 2190 h 3552"/>
                <a:gd name="T102" fmla="*/ 2687 w 2975"/>
                <a:gd name="T103" fmla="*/ 2296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75" h="3552">
                  <a:moveTo>
                    <a:pt x="2846" y="0"/>
                  </a:moveTo>
                  <a:lnTo>
                    <a:pt x="129" y="0"/>
                  </a:lnTo>
                  <a:lnTo>
                    <a:pt x="129" y="0"/>
                  </a:lnTo>
                  <a:lnTo>
                    <a:pt x="116" y="2"/>
                  </a:lnTo>
                  <a:lnTo>
                    <a:pt x="103" y="4"/>
                  </a:lnTo>
                  <a:lnTo>
                    <a:pt x="90" y="6"/>
                  </a:lnTo>
                  <a:lnTo>
                    <a:pt x="78" y="11"/>
                  </a:lnTo>
                  <a:lnTo>
                    <a:pt x="67" y="15"/>
                  </a:lnTo>
                  <a:lnTo>
                    <a:pt x="56" y="22"/>
                  </a:lnTo>
                  <a:lnTo>
                    <a:pt x="47" y="30"/>
                  </a:lnTo>
                  <a:lnTo>
                    <a:pt x="37" y="37"/>
                  </a:lnTo>
                  <a:lnTo>
                    <a:pt x="28" y="47"/>
                  </a:lnTo>
                  <a:lnTo>
                    <a:pt x="21" y="58"/>
                  </a:lnTo>
                  <a:lnTo>
                    <a:pt x="15" y="67"/>
                  </a:lnTo>
                  <a:lnTo>
                    <a:pt x="9" y="78"/>
                  </a:lnTo>
                  <a:lnTo>
                    <a:pt x="6" y="92"/>
                  </a:lnTo>
                  <a:lnTo>
                    <a:pt x="2" y="103"/>
                  </a:lnTo>
                  <a:lnTo>
                    <a:pt x="0" y="116"/>
                  </a:lnTo>
                  <a:lnTo>
                    <a:pt x="0" y="129"/>
                  </a:lnTo>
                  <a:lnTo>
                    <a:pt x="0" y="3423"/>
                  </a:lnTo>
                  <a:lnTo>
                    <a:pt x="0" y="3423"/>
                  </a:lnTo>
                  <a:lnTo>
                    <a:pt x="0" y="3436"/>
                  </a:lnTo>
                  <a:lnTo>
                    <a:pt x="2" y="3449"/>
                  </a:lnTo>
                  <a:lnTo>
                    <a:pt x="6" y="3460"/>
                  </a:lnTo>
                  <a:lnTo>
                    <a:pt x="9" y="3474"/>
                  </a:lnTo>
                  <a:lnTo>
                    <a:pt x="15" y="3485"/>
                  </a:lnTo>
                  <a:lnTo>
                    <a:pt x="21" y="3496"/>
                  </a:lnTo>
                  <a:lnTo>
                    <a:pt x="28" y="3505"/>
                  </a:lnTo>
                  <a:lnTo>
                    <a:pt x="37" y="3515"/>
                  </a:lnTo>
                  <a:lnTo>
                    <a:pt x="47" y="3522"/>
                  </a:lnTo>
                  <a:lnTo>
                    <a:pt x="56" y="3530"/>
                  </a:lnTo>
                  <a:lnTo>
                    <a:pt x="67" y="3537"/>
                  </a:lnTo>
                  <a:lnTo>
                    <a:pt x="78" y="3543"/>
                  </a:lnTo>
                  <a:lnTo>
                    <a:pt x="90" y="3546"/>
                  </a:lnTo>
                  <a:lnTo>
                    <a:pt x="103" y="3550"/>
                  </a:lnTo>
                  <a:lnTo>
                    <a:pt x="116" y="3552"/>
                  </a:lnTo>
                  <a:lnTo>
                    <a:pt x="129" y="3552"/>
                  </a:lnTo>
                  <a:lnTo>
                    <a:pt x="2846" y="3552"/>
                  </a:lnTo>
                  <a:lnTo>
                    <a:pt x="2846" y="3552"/>
                  </a:lnTo>
                  <a:lnTo>
                    <a:pt x="2859" y="3552"/>
                  </a:lnTo>
                  <a:lnTo>
                    <a:pt x="2872" y="3550"/>
                  </a:lnTo>
                  <a:lnTo>
                    <a:pt x="2885" y="3546"/>
                  </a:lnTo>
                  <a:lnTo>
                    <a:pt x="2897" y="3543"/>
                  </a:lnTo>
                  <a:lnTo>
                    <a:pt x="2908" y="3537"/>
                  </a:lnTo>
                  <a:lnTo>
                    <a:pt x="2919" y="3530"/>
                  </a:lnTo>
                  <a:lnTo>
                    <a:pt x="2928" y="3522"/>
                  </a:lnTo>
                  <a:lnTo>
                    <a:pt x="2938" y="3515"/>
                  </a:lnTo>
                  <a:lnTo>
                    <a:pt x="2945" y="3505"/>
                  </a:lnTo>
                  <a:lnTo>
                    <a:pt x="2953" y="3496"/>
                  </a:lnTo>
                  <a:lnTo>
                    <a:pt x="2960" y="3485"/>
                  </a:lnTo>
                  <a:lnTo>
                    <a:pt x="2966" y="3474"/>
                  </a:lnTo>
                  <a:lnTo>
                    <a:pt x="2969" y="3460"/>
                  </a:lnTo>
                  <a:lnTo>
                    <a:pt x="2973" y="3449"/>
                  </a:lnTo>
                  <a:lnTo>
                    <a:pt x="2975" y="3436"/>
                  </a:lnTo>
                  <a:lnTo>
                    <a:pt x="2975" y="3423"/>
                  </a:lnTo>
                  <a:lnTo>
                    <a:pt x="2975" y="129"/>
                  </a:lnTo>
                  <a:lnTo>
                    <a:pt x="2975" y="129"/>
                  </a:lnTo>
                  <a:lnTo>
                    <a:pt x="2975" y="116"/>
                  </a:lnTo>
                  <a:lnTo>
                    <a:pt x="2973" y="103"/>
                  </a:lnTo>
                  <a:lnTo>
                    <a:pt x="2969" y="92"/>
                  </a:lnTo>
                  <a:lnTo>
                    <a:pt x="2966" y="78"/>
                  </a:lnTo>
                  <a:lnTo>
                    <a:pt x="2960" y="67"/>
                  </a:lnTo>
                  <a:lnTo>
                    <a:pt x="2953" y="58"/>
                  </a:lnTo>
                  <a:lnTo>
                    <a:pt x="2945" y="47"/>
                  </a:lnTo>
                  <a:lnTo>
                    <a:pt x="2938" y="37"/>
                  </a:lnTo>
                  <a:lnTo>
                    <a:pt x="2928" y="30"/>
                  </a:lnTo>
                  <a:lnTo>
                    <a:pt x="2919" y="22"/>
                  </a:lnTo>
                  <a:lnTo>
                    <a:pt x="2908" y="15"/>
                  </a:lnTo>
                  <a:lnTo>
                    <a:pt x="2897" y="11"/>
                  </a:lnTo>
                  <a:lnTo>
                    <a:pt x="2885" y="6"/>
                  </a:lnTo>
                  <a:lnTo>
                    <a:pt x="2872" y="4"/>
                  </a:lnTo>
                  <a:lnTo>
                    <a:pt x="2859" y="2"/>
                  </a:lnTo>
                  <a:lnTo>
                    <a:pt x="2846" y="0"/>
                  </a:lnTo>
                  <a:lnTo>
                    <a:pt x="2846" y="0"/>
                  </a:lnTo>
                  <a:close/>
                  <a:moveTo>
                    <a:pt x="258" y="830"/>
                  </a:moveTo>
                  <a:lnTo>
                    <a:pt x="2717" y="830"/>
                  </a:lnTo>
                  <a:lnTo>
                    <a:pt x="2717" y="1928"/>
                  </a:lnTo>
                  <a:lnTo>
                    <a:pt x="2717" y="1928"/>
                  </a:lnTo>
                  <a:lnTo>
                    <a:pt x="2685" y="1900"/>
                  </a:lnTo>
                  <a:lnTo>
                    <a:pt x="2650" y="1872"/>
                  </a:lnTo>
                  <a:lnTo>
                    <a:pt x="2612" y="1846"/>
                  </a:lnTo>
                  <a:lnTo>
                    <a:pt x="2571" y="1820"/>
                  </a:lnTo>
                  <a:lnTo>
                    <a:pt x="2530" y="1796"/>
                  </a:lnTo>
                  <a:lnTo>
                    <a:pt x="2484" y="1771"/>
                  </a:lnTo>
                  <a:lnTo>
                    <a:pt x="2435" y="1749"/>
                  </a:lnTo>
                  <a:lnTo>
                    <a:pt x="2383" y="1726"/>
                  </a:lnTo>
                  <a:lnTo>
                    <a:pt x="2383" y="1726"/>
                  </a:lnTo>
                  <a:lnTo>
                    <a:pt x="2345" y="1713"/>
                  </a:lnTo>
                  <a:lnTo>
                    <a:pt x="2308" y="1702"/>
                  </a:lnTo>
                  <a:lnTo>
                    <a:pt x="2272" y="1691"/>
                  </a:lnTo>
                  <a:lnTo>
                    <a:pt x="2235" y="1682"/>
                  </a:lnTo>
                  <a:lnTo>
                    <a:pt x="2201" y="1674"/>
                  </a:lnTo>
                  <a:lnTo>
                    <a:pt x="2166" y="1669"/>
                  </a:lnTo>
                  <a:lnTo>
                    <a:pt x="2132" y="1663"/>
                  </a:lnTo>
                  <a:lnTo>
                    <a:pt x="2099" y="1659"/>
                  </a:lnTo>
                  <a:lnTo>
                    <a:pt x="2067" y="1657"/>
                  </a:lnTo>
                  <a:lnTo>
                    <a:pt x="2033" y="1655"/>
                  </a:lnTo>
                  <a:lnTo>
                    <a:pt x="1971" y="1655"/>
                  </a:lnTo>
                  <a:lnTo>
                    <a:pt x="1910" y="1661"/>
                  </a:lnTo>
                  <a:lnTo>
                    <a:pt x="1852" y="1669"/>
                  </a:lnTo>
                  <a:lnTo>
                    <a:pt x="1794" y="1680"/>
                  </a:lnTo>
                  <a:lnTo>
                    <a:pt x="1740" y="1693"/>
                  </a:lnTo>
                  <a:lnTo>
                    <a:pt x="1686" y="1710"/>
                  </a:lnTo>
                  <a:lnTo>
                    <a:pt x="1633" y="1728"/>
                  </a:lnTo>
                  <a:lnTo>
                    <a:pt x="1583" y="1747"/>
                  </a:lnTo>
                  <a:lnTo>
                    <a:pt x="1532" y="1768"/>
                  </a:lnTo>
                  <a:lnTo>
                    <a:pt x="1435" y="1809"/>
                  </a:lnTo>
                  <a:lnTo>
                    <a:pt x="1435" y="1809"/>
                  </a:lnTo>
                  <a:lnTo>
                    <a:pt x="1347" y="1848"/>
                  </a:lnTo>
                  <a:lnTo>
                    <a:pt x="1304" y="1865"/>
                  </a:lnTo>
                  <a:lnTo>
                    <a:pt x="1261" y="1882"/>
                  </a:lnTo>
                  <a:lnTo>
                    <a:pt x="1218" y="1896"/>
                  </a:lnTo>
                  <a:lnTo>
                    <a:pt x="1174" y="1911"/>
                  </a:lnTo>
                  <a:lnTo>
                    <a:pt x="1131" y="1923"/>
                  </a:lnTo>
                  <a:lnTo>
                    <a:pt x="1086" y="1932"/>
                  </a:lnTo>
                  <a:lnTo>
                    <a:pt x="1041" y="1938"/>
                  </a:lnTo>
                  <a:lnTo>
                    <a:pt x="994" y="1941"/>
                  </a:lnTo>
                  <a:lnTo>
                    <a:pt x="946" y="1941"/>
                  </a:lnTo>
                  <a:lnTo>
                    <a:pt x="897" y="1939"/>
                  </a:lnTo>
                  <a:lnTo>
                    <a:pt x="846" y="1932"/>
                  </a:lnTo>
                  <a:lnTo>
                    <a:pt x="794" y="1921"/>
                  </a:lnTo>
                  <a:lnTo>
                    <a:pt x="740" y="1906"/>
                  </a:lnTo>
                  <a:lnTo>
                    <a:pt x="684" y="1887"/>
                  </a:lnTo>
                  <a:lnTo>
                    <a:pt x="684" y="1887"/>
                  </a:lnTo>
                  <a:lnTo>
                    <a:pt x="639" y="1868"/>
                  </a:lnTo>
                  <a:lnTo>
                    <a:pt x="600" y="1850"/>
                  </a:lnTo>
                  <a:lnTo>
                    <a:pt x="561" y="1829"/>
                  </a:lnTo>
                  <a:lnTo>
                    <a:pt x="525" y="1809"/>
                  </a:lnTo>
                  <a:lnTo>
                    <a:pt x="493" y="1786"/>
                  </a:lnTo>
                  <a:lnTo>
                    <a:pt x="463" y="1764"/>
                  </a:lnTo>
                  <a:lnTo>
                    <a:pt x="435" y="1740"/>
                  </a:lnTo>
                  <a:lnTo>
                    <a:pt x="409" y="1715"/>
                  </a:lnTo>
                  <a:lnTo>
                    <a:pt x="385" y="1691"/>
                  </a:lnTo>
                  <a:lnTo>
                    <a:pt x="362" y="1665"/>
                  </a:lnTo>
                  <a:lnTo>
                    <a:pt x="342" y="1639"/>
                  </a:lnTo>
                  <a:lnTo>
                    <a:pt x="323" y="1612"/>
                  </a:lnTo>
                  <a:lnTo>
                    <a:pt x="305" y="1586"/>
                  </a:lnTo>
                  <a:lnTo>
                    <a:pt x="288" y="1558"/>
                  </a:lnTo>
                  <a:lnTo>
                    <a:pt x="258" y="1504"/>
                  </a:lnTo>
                  <a:lnTo>
                    <a:pt x="258" y="830"/>
                  </a:lnTo>
                  <a:close/>
                  <a:moveTo>
                    <a:pt x="2717" y="258"/>
                  </a:moveTo>
                  <a:lnTo>
                    <a:pt x="2717" y="572"/>
                  </a:lnTo>
                  <a:lnTo>
                    <a:pt x="258" y="572"/>
                  </a:lnTo>
                  <a:lnTo>
                    <a:pt x="258" y="258"/>
                  </a:lnTo>
                  <a:lnTo>
                    <a:pt x="2717" y="258"/>
                  </a:lnTo>
                  <a:close/>
                  <a:moveTo>
                    <a:pt x="258" y="3294"/>
                  </a:moveTo>
                  <a:lnTo>
                    <a:pt x="258" y="1925"/>
                  </a:lnTo>
                  <a:lnTo>
                    <a:pt x="258" y="1925"/>
                  </a:lnTo>
                  <a:lnTo>
                    <a:pt x="290" y="1954"/>
                  </a:lnTo>
                  <a:lnTo>
                    <a:pt x="325" y="1982"/>
                  </a:lnTo>
                  <a:lnTo>
                    <a:pt x="362" y="2009"/>
                  </a:lnTo>
                  <a:lnTo>
                    <a:pt x="402" y="2035"/>
                  </a:lnTo>
                  <a:lnTo>
                    <a:pt x="445" y="2061"/>
                  </a:lnTo>
                  <a:lnTo>
                    <a:pt x="491" y="2083"/>
                  </a:lnTo>
                  <a:lnTo>
                    <a:pt x="540" y="2108"/>
                  </a:lnTo>
                  <a:lnTo>
                    <a:pt x="592" y="2128"/>
                  </a:lnTo>
                  <a:lnTo>
                    <a:pt x="592" y="2128"/>
                  </a:lnTo>
                  <a:lnTo>
                    <a:pt x="630" y="2141"/>
                  </a:lnTo>
                  <a:lnTo>
                    <a:pt x="667" y="2154"/>
                  </a:lnTo>
                  <a:lnTo>
                    <a:pt x="703" y="2164"/>
                  </a:lnTo>
                  <a:lnTo>
                    <a:pt x="738" y="2173"/>
                  </a:lnTo>
                  <a:lnTo>
                    <a:pt x="774" y="2181"/>
                  </a:lnTo>
                  <a:lnTo>
                    <a:pt x="809" y="2188"/>
                  </a:lnTo>
                  <a:lnTo>
                    <a:pt x="843" y="2192"/>
                  </a:lnTo>
                  <a:lnTo>
                    <a:pt x="876" y="2195"/>
                  </a:lnTo>
                  <a:lnTo>
                    <a:pt x="908" y="2199"/>
                  </a:lnTo>
                  <a:lnTo>
                    <a:pt x="942" y="2199"/>
                  </a:lnTo>
                  <a:lnTo>
                    <a:pt x="1003" y="2199"/>
                  </a:lnTo>
                  <a:lnTo>
                    <a:pt x="1065" y="2195"/>
                  </a:lnTo>
                  <a:lnTo>
                    <a:pt x="1123" y="2186"/>
                  </a:lnTo>
                  <a:lnTo>
                    <a:pt x="1181" y="2175"/>
                  </a:lnTo>
                  <a:lnTo>
                    <a:pt x="1235" y="2162"/>
                  </a:lnTo>
                  <a:lnTo>
                    <a:pt x="1289" y="2145"/>
                  </a:lnTo>
                  <a:lnTo>
                    <a:pt x="1342" y="2126"/>
                  </a:lnTo>
                  <a:lnTo>
                    <a:pt x="1392" y="2108"/>
                  </a:lnTo>
                  <a:lnTo>
                    <a:pt x="1443" y="2087"/>
                  </a:lnTo>
                  <a:lnTo>
                    <a:pt x="1540" y="2046"/>
                  </a:lnTo>
                  <a:lnTo>
                    <a:pt x="1540" y="2046"/>
                  </a:lnTo>
                  <a:lnTo>
                    <a:pt x="1628" y="2007"/>
                  </a:lnTo>
                  <a:lnTo>
                    <a:pt x="1671" y="1990"/>
                  </a:lnTo>
                  <a:lnTo>
                    <a:pt x="1714" y="1973"/>
                  </a:lnTo>
                  <a:lnTo>
                    <a:pt x="1757" y="1958"/>
                  </a:lnTo>
                  <a:lnTo>
                    <a:pt x="1800" y="1945"/>
                  </a:lnTo>
                  <a:lnTo>
                    <a:pt x="1844" y="1934"/>
                  </a:lnTo>
                  <a:lnTo>
                    <a:pt x="1889" y="1925"/>
                  </a:lnTo>
                  <a:lnTo>
                    <a:pt x="1934" y="1917"/>
                  </a:lnTo>
                  <a:lnTo>
                    <a:pt x="1981" y="1913"/>
                  </a:lnTo>
                  <a:lnTo>
                    <a:pt x="2028" y="1913"/>
                  </a:lnTo>
                  <a:lnTo>
                    <a:pt x="2078" y="1917"/>
                  </a:lnTo>
                  <a:lnTo>
                    <a:pt x="2128" y="1923"/>
                  </a:lnTo>
                  <a:lnTo>
                    <a:pt x="2181" y="1934"/>
                  </a:lnTo>
                  <a:lnTo>
                    <a:pt x="2235" y="1949"/>
                  </a:lnTo>
                  <a:lnTo>
                    <a:pt x="2291" y="1968"/>
                  </a:lnTo>
                  <a:lnTo>
                    <a:pt x="2291" y="1968"/>
                  </a:lnTo>
                  <a:lnTo>
                    <a:pt x="2336" y="1986"/>
                  </a:lnTo>
                  <a:lnTo>
                    <a:pt x="2375" y="2005"/>
                  </a:lnTo>
                  <a:lnTo>
                    <a:pt x="2413" y="2025"/>
                  </a:lnTo>
                  <a:lnTo>
                    <a:pt x="2448" y="2046"/>
                  </a:lnTo>
                  <a:lnTo>
                    <a:pt x="2482" y="2068"/>
                  </a:lnTo>
                  <a:lnTo>
                    <a:pt x="2512" y="2091"/>
                  </a:lnTo>
                  <a:lnTo>
                    <a:pt x="2540" y="2115"/>
                  </a:lnTo>
                  <a:lnTo>
                    <a:pt x="2566" y="2139"/>
                  </a:lnTo>
                  <a:lnTo>
                    <a:pt x="2590" y="2164"/>
                  </a:lnTo>
                  <a:lnTo>
                    <a:pt x="2612" y="2190"/>
                  </a:lnTo>
                  <a:lnTo>
                    <a:pt x="2633" y="2216"/>
                  </a:lnTo>
                  <a:lnTo>
                    <a:pt x="2652" y="2242"/>
                  </a:lnTo>
                  <a:lnTo>
                    <a:pt x="2670" y="2268"/>
                  </a:lnTo>
                  <a:lnTo>
                    <a:pt x="2687" y="2296"/>
                  </a:lnTo>
                  <a:lnTo>
                    <a:pt x="2717" y="2351"/>
                  </a:lnTo>
                  <a:lnTo>
                    <a:pt x="2717" y="3294"/>
                  </a:lnTo>
                  <a:lnTo>
                    <a:pt x="258" y="3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sp>
        <p:nvSpPr>
          <p:cNvPr id="18" name="Freeform 9">
            <a:extLst>
              <a:ext uri="{FF2B5EF4-FFF2-40B4-BE49-F238E27FC236}">
                <a16:creationId xmlns:a16="http://schemas.microsoft.com/office/drawing/2014/main" xmlns="" id="{5AABD950-44B6-41B5-B0B8-AD20559E4556}"/>
              </a:ext>
            </a:extLst>
          </p:cNvPr>
          <p:cNvSpPr>
            <a:spLocks noEditPoints="1"/>
          </p:cNvSpPr>
          <p:nvPr/>
        </p:nvSpPr>
        <p:spPr bwMode="auto">
          <a:xfrm>
            <a:off x="615375" y="5187921"/>
            <a:ext cx="736541" cy="738252"/>
          </a:xfrm>
          <a:custGeom>
            <a:avLst/>
            <a:gdLst>
              <a:gd name="T0" fmla="*/ 678 w 2458"/>
              <a:gd name="T1" fmla="*/ 802 h 2465"/>
              <a:gd name="T2" fmla="*/ 865 w 2458"/>
              <a:gd name="T3" fmla="*/ 835 h 2465"/>
              <a:gd name="T4" fmla="*/ 814 w 2458"/>
              <a:gd name="T5" fmla="*/ 628 h 2465"/>
              <a:gd name="T6" fmla="*/ 814 w 2458"/>
              <a:gd name="T7" fmla="*/ 570 h 2465"/>
              <a:gd name="T8" fmla="*/ 865 w 2458"/>
              <a:gd name="T9" fmla="*/ 363 h 2465"/>
              <a:gd name="T10" fmla="*/ 678 w 2458"/>
              <a:gd name="T11" fmla="*/ 396 h 2465"/>
              <a:gd name="T12" fmla="*/ 520 w 2458"/>
              <a:gd name="T13" fmla="*/ 252 h 2465"/>
              <a:gd name="T14" fmla="*/ 460 w 2458"/>
              <a:gd name="T15" fmla="*/ 432 h 2465"/>
              <a:gd name="T16" fmla="*/ 257 w 2458"/>
              <a:gd name="T17" fmla="*/ 500 h 2465"/>
              <a:gd name="T18" fmla="*/ 381 w 2458"/>
              <a:gd name="T19" fmla="*/ 599 h 2465"/>
              <a:gd name="T20" fmla="*/ 257 w 2458"/>
              <a:gd name="T21" fmla="*/ 698 h 2465"/>
              <a:gd name="T22" fmla="*/ 460 w 2458"/>
              <a:gd name="T23" fmla="*/ 766 h 2465"/>
              <a:gd name="T24" fmla="*/ 520 w 2458"/>
              <a:gd name="T25" fmla="*/ 946 h 2465"/>
              <a:gd name="T26" fmla="*/ 511 w 2458"/>
              <a:gd name="T27" fmla="*/ 599 h 2465"/>
              <a:gd name="T28" fmla="*/ 687 w 2458"/>
              <a:gd name="T29" fmla="*/ 599 h 2465"/>
              <a:gd name="T30" fmla="*/ 511 w 2458"/>
              <a:gd name="T31" fmla="*/ 599 h 2465"/>
              <a:gd name="T32" fmla="*/ 1260 w 2458"/>
              <a:gd name="T33" fmla="*/ 301 h 2465"/>
              <a:gd name="T34" fmla="*/ 599 w 2458"/>
              <a:gd name="T35" fmla="*/ 0 h 2465"/>
              <a:gd name="T36" fmla="*/ 312 w 2458"/>
              <a:gd name="T37" fmla="*/ 1125 h 2465"/>
              <a:gd name="T38" fmla="*/ 834 w 2458"/>
              <a:gd name="T39" fmla="*/ 2118 h 2465"/>
              <a:gd name="T40" fmla="*/ 900 w 2458"/>
              <a:gd name="T41" fmla="*/ 2465 h 2465"/>
              <a:gd name="T42" fmla="*/ 1780 w 2458"/>
              <a:gd name="T43" fmla="*/ 2399 h 2465"/>
              <a:gd name="T44" fmla="*/ 2152 w 2458"/>
              <a:gd name="T45" fmla="*/ 2218 h 2465"/>
              <a:gd name="T46" fmla="*/ 2218 w 2458"/>
              <a:gd name="T47" fmla="*/ 1514 h 2465"/>
              <a:gd name="T48" fmla="*/ 2458 w 2458"/>
              <a:gd name="T49" fmla="*/ 1448 h 2465"/>
              <a:gd name="T50" fmla="*/ 2148 w 2458"/>
              <a:gd name="T51" fmla="*/ 901 h 2465"/>
              <a:gd name="T52" fmla="*/ 599 w 2458"/>
              <a:gd name="T53" fmla="*/ 132 h 2465"/>
              <a:gd name="T54" fmla="*/ 599 w 2458"/>
              <a:gd name="T55" fmla="*/ 1066 h 2465"/>
              <a:gd name="T56" fmla="*/ 2152 w 2458"/>
              <a:gd name="T57" fmla="*/ 1382 h 2465"/>
              <a:gd name="T58" fmla="*/ 2086 w 2458"/>
              <a:gd name="T59" fmla="*/ 2086 h 2465"/>
              <a:gd name="T60" fmla="*/ 1647 w 2458"/>
              <a:gd name="T61" fmla="*/ 2152 h 2465"/>
              <a:gd name="T62" fmla="*/ 966 w 2458"/>
              <a:gd name="T63" fmla="*/ 2333 h 2465"/>
              <a:gd name="T64" fmla="*/ 927 w 2458"/>
              <a:gd name="T65" fmla="*/ 2015 h 2465"/>
              <a:gd name="T66" fmla="*/ 438 w 2458"/>
              <a:gd name="T67" fmla="*/ 1176 h 2465"/>
              <a:gd name="T68" fmla="*/ 1198 w 2458"/>
              <a:gd name="T69" fmla="*/ 599 h 2465"/>
              <a:gd name="T70" fmla="*/ 1260 w 2458"/>
              <a:gd name="T71" fmla="*/ 433 h 2465"/>
              <a:gd name="T72" fmla="*/ 2031 w 2458"/>
              <a:gd name="T73" fmla="*/ 963 h 2465"/>
              <a:gd name="T74" fmla="*/ 2152 w 2458"/>
              <a:gd name="T75" fmla="*/ 1382 h 2465"/>
              <a:gd name="T76" fmla="*/ 1577 w 2458"/>
              <a:gd name="T77" fmla="*/ 1150 h 2465"/>
              <a:gd name="T78" fmla="*/ 1835 w 2458"/>
              <a:gd name="T79" fmla="*/ 1150 h 2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58" h="2465">
                <a:moveTo>
                  <a:pt x="678" y="946"/>
                </a:moveTo>
                <a:cubicBezTo>
                  <a:pt x="678" y="802"/>
                  <a:pt x="678" y="802"/>
                  <a:pt x="678" y="802"/>
                </a:cubicBezTo>
                <a:cubicBezTo>
                  <a:pt x="700" y="793"/>
                  <a:pt x="720" y="781"/>
                  <a:pt x="738" y="766"/>
                </a:cubicBezTo>
                <a:cubicBezTo>
                  <a:pt x="865" y="835"/>
                  <a:pt x="865" y="835"/>
                  <a:pt x="865" y="835"/>
                </a:cubicBezTo>
                <a:cubicBezTo>
                  <a:pt x="941" y="698"/>
                  <a:pt x="941" y="698"/>
                  <a:pt x="941" y="698"/>
                </a:cubicBezTo>
                <a:cubicBezTo>
                  <a:pt x="814" y="628"/>
                  <a:pt x="814" y="628"/>
                  <a:pt x="814" y="628"/>
                </a:cubicBezTo>
                <a:cubicBezTo>
                  <a:pt x="815" y="618"/>
                  <a:pt x="817" y="609"/>
                  <a:pt x="817" y="599"/>
                </a:cubicBezTo>
                <a:cubicBezTo>
                  <a:pt x="817" y="589"/>
                  <a:pt x="815" y="580"/>
                  <a:pt x="814" y="570"/>
                </a:cubicBezTo>
                <a:cubicBezTo>
                  <a:pt x="941" y="500"/>
                  <a:pt x="941" y="500"/>
                  <a:pt x="941" y="500"/>
                </a:cubicBezTo>
                <a:cubicBezTo>
                  <a:pt x="865" y="363"/>
                  <a:pt x="865" y="363"/>
                  <a:pt x="865" y="363"/>
                </a:cubicBezTo>
                <a:cubicBezTo>
                  <a:pt x="738" y="432"/>
                  <a:pt x="738" y="432"/>
                  <a:pt x="738" y="432"/>
                </a:cubicBezTo>
                <a:cubicBezTo>
                  <a:pt x="720" y="417"/>
                  <a:pt x="700" y="405"/>
                  <a:pt x="678" y="396"/>
                </a:cubicBezTo>
                <a:cubicBezTo>
                  <a:pt x="678" y="252"/>
                  <a:pt x="678" y="252"/>
                  <a:pt x="678" y="252"/>
                </a:cubicBezTo>
                <a:cubicBezTo>
                  <a:pt x="520" y="252"/>
                  <a:pt x="520" y="252"/>
                  <a:pt x="520" y="252"/>
                </a:cubicBezTo>
                <a:cubicBezTo>
                  <a:pt x="520" y="396"/>
                  <a:pt x="520" y="396"/>
                  <a:pt x="520" y="396"/>
                </a:cubicBezTo>
                <a:cubicBezTo>
                  <a:pt x="498" y="405"/>
                  <a:pt x="478" y="417"/>
                  <a:pt x="460" y="432"/>
                </a:cubicBezTo>
                <a:cubicBezTo>
                  <a:pt x="333" y="363"/>
                  <a:pt x="333" y="363"/>
                  <a:pt x="333" y="363"/>
                </a:cubicBezTo>
                <a:cubicBezTo>
                  <a:pt x="257" y="500"/>
                  <a:pt x="257" y="500"/>
                  <a:pt x="257" y="500"/>
                </a:cubicBezTo>
                <a:cubicBezTo>
                  <a:pt x="384" y="570"/>
                  <a:pt x="384" y="570"/>
                  <a:pt x="384" y="570"/>
                </a:cubicBezTo>
                <a:cubicBezTo>
                  <a:pt x="383" y="580"/>
                  <a:pt x="381" y="589"/>
                  <a:pt x="381" y="599"/>
                </a:cubicBezTo>
                <a:cubicBezTo>
                  <a:pt x="381" y="609"/>
                  <a:pt x="383" y="618"/>
                  <a:pt x="384" y="628"/>
                </a:cubicBezTo>
                <a:cubicBezTo>
                  <a:pt x="257" y="698"/>
                  <a:pt x="257" y="698"/>
                  <a:pt x="257" y="698"/>
                </a:cubicBezTo>
                <a:cubicBezTo>
                  <a:pt x="333" y="835"/>
                  <a:pt x="333" y="835"/>
                  <a:pt x="333" y="835"/>
                </a:cubicBezTo>
                <a:cubicBezTo>
                  <a:pt x="460" y="766"/>
                  <a:pt x="460" y="766"/>
                  <a:pt x="460" y="766"/>
                </a:cubicBezTo>
                <a:cubicBezTo>
                  <a:pt x="478" y="781"/>
                  <a:pt x="498" y="793"/>
                  <a:pt x="520" y="802"/>
                </a:cubicBezTo>
                <a:cubicBezTo>
                  <a:pt x="520" y="946"/>
                  <a:pt x="520" y="946"/>
                  <a:pt x="520" y="946"/>
                </a:cubicBezTo>
                <a:lnTo>
                  <a:pt x="678" y="946"/>
                </a:lnTo>
                <a:close/>
                <a:moveTo>
                  <a:pt x="511" y="599"/>
                </a:moveTo>
                <a:cubicBezTo>
                  <a:pt x="511" y="551"/>
                  <a:pt x="551" y="511"/>
                  <a:pt x="599" y="511"/>
                </a:cubicBezTo>
                <a:cubicBezTo>
                  <a:pt x="648" y="511"/>
                  <a:pt x="687" y="551"/>
                  <a:pt x="687" y="599"/>
                </a:cubicBezTo>
                <a:cubicBezTo>
                  <a:pt x="687" y="647"/>
                  <a:pt x="648" y="687"/>
                  <a:pt x="599" y="687"/>
                </a:cubicBezTo>
                <a:cubicBezTo>
                  <a:pt x="551" y="687"/>
                  <a:pt x="511" y="647"/>
                  <a:pt x="511" y="599"/>
                </a:cubicBezTo>
                <a:close/>
                <a:moveTo>
                  <a:pt x="2148" y="901"/>
                </a:moveTo>
                <a:cubicBezTo>
                  <a:pt x="2001" y="536"/>
                  <a:pt x="1653" y="301"/>
                  <a:pt x="1260" y="301"/>
                </a:cubicBezTo>
                <a:cubicBezTo>
                  <a:pt x="1214" y="301"/>
                  <a:pt x="1169" y="305"/>
                  <a:pt x="1124" y="312"/>
                </a:cubicBezTo>
                <a:cubicBezTo>
                  <a:pt x="1023" y="126"/>
                  <a:pt x="825" y="0"/>
                  <a:pt x="599" y="0"/>
                </a:cubicBezTo>
                <a:cubicBezTo>
                  <a:pt x="269" y="0"/>
                  <a:pt x="0" y="269"/>
                  <a:pt x="0" y="599"/>
                </a:cubicBezTo>
                <a:cubicBezTo>
                  <a:pt x="0" y="825"/>
                  <a:pt x="126" y="1023"/>
                  <a:pt x="312" y="1125"/>
                </a:cubicBezTo>
                <a:cubicBezTo>
                  <a:pt x="306" y="1169"/>
                  <a:pt x="301" y="1213"/>
                  <a:pt x="301" y="1259"/>
                </a:cubicBezTo>
                <a:cubicBezTo>
                  <a:pt x="301" y="1624"/>
                  <a:pt x="509" y="1956"/>
                  <a:pt x="834" y="2118"/>
                </a:cubicBezTo>
                <a:cubicBezTo>
                  <a:pt x="834" y="2399"/>
                  <a:pt x="834" y="2399"/>
                  <a:pt x="834" y="2399"/>
                </a:cubicBezTo>
                <a:cubicBezTo>
                  <a:pt x="834" y="2435"/>
                  <a:pt x="864" y="2465"/>
                  <a:pt x="900" y="2465"/>
                </a:cubicBezTo>
                <a:cubicBezTo>
                  <a:pt x="1713" y="2465"/>
                  <a:pt x="1713" y="2465"/>
                  <a:pt x="1713" y="2465"/>
                </a:cubicBezTo>
                <a:cubicBezTo>
                  <a:pt x="1750" y="2465"/>
                  <a:pt x="1780" y="2435"/>
                  <a:pt x="1780" y="2399"/>
                </a:cubicBezTo>
                <a:cubicBezTo>
                  <a:pt x="1780" y="2218"/>
                  <a:pt x="1780" y="2218"/>
                  <a:pt x="1780" y="2218"/>
                </a:cubicBezTo>
                <a:cubicBezTo>
                  <a:pt x="2152" y="2218"/>
                  <a:pt x="2152" y="2218"/>
                  <a:pt x="2152" y="2218"/>
                </a:cubicBezTo>
                <a:cubicBezTo>
                  <a:pt x="2189" y="2218"/>
                  <a:pt x="2218" y="2188"/>
                  <a:pt x="2218" y="2152"/>
                </a:cubicBezTo>
                <a:cubicBezTo>
                  <a:pt x="2218" y="1514"/>
                  <a:pt x="2218" y="1514"/>
                  <a:pt x="2218" y="1514"/>
                </a:cubicBezTo>
                <a:cubicBezTo>
                  <a:pt x="2391" y="1514"/>
                  <a:pt x="2391" y="1514"/>
                  <a:pt x="2391" y="1514"/>
                </a:cubicBezTo>
                <a:cubicBezTo>
                  <a:pt x="2429" y="1513"/>
                  <a:pt x="2458" y="1484"/>
                  <a:pt x="2458" y="1448"/>
                </a:cubicBezTo>
                <a:cubicBezTo>
                  <a:pt x="2458" y="1431"/>
                  <a:pt x="2452" y="1416"/>
                  <a:pt x="2441" y="1404"/>
                </a:cubicBezTo>
                <a:lnTo>
                  <a:pt x="2148" y="901"/>
                </a:lnTo>
                <a:close/>
                <a:moveTo>
                  <a:pt x="132" y="599"/>
                </a:moveTo>
                <a:cubicBezTo>
                  <a:pt x="132" y="342"/>
                  <a:pt x="342" y="132"/>
                  <a:pt x="599" y="132"/>
                </a:cubicBezTo>
                <a:cubicBezTo>
                  <a:pt x="856" y="132"/>
                  <a:pt x="1066" y="342"/>
                  <a:pt x="1066" y="599"/>
                </a:cubicBezTo>
                <a:cubicBezTo>
                  <a:pt x="1066" y="856"/>
                  <a:pt x="856" y="1066"/>
                  <a:pt x="599" y="1066"/>
                </a:cubicBezTo>
                <a:cubicBezTo>
                  <a:pt x="342" y="1066"/>
                  <a:pt x="132" y="856"/>
                  <a:pt x="132" y="599"/>
                </a:cubicBezTo>
                <a:close/>
                <a:moveTo>
                  <a:pt x="2152" y="1382"/>
                </a:moveTo>
                <a:cubicBezTo>
                  <a:pt x="2116" y="1382"/>
                  <a:pt x="2086" y="1411"/>
                  <a:pt x="2086" y="1448"/>
                </a:cubicBezTo>
                <a:cubicBezTo>
                  <a:pt x="2086" y="2086"/>
                  <a:pt x="2086" y="2086"/>
                  <a:pt x="2086" y="2086"/>
                </a:cubicBezTo>
                <a:cubicBezTo>
                  <a:pt x="1713" y="2086"/>
                  <a:pt x="1713" y="2086"/>
                  <a:pt x="1713" y="2086"/>
                </a:cubicBezTo>
                <a:cubicBezTo>
                  <a:pt x="1677" y="2086"/>
                  <a:pt x="1647" y="2115"/>
                  <a:pt x="1647" y="2152"/>
                </a:cubicBezTo>
                <a:cubicBezTo>
                  <a:pt x="1647" y="2333"/>
                  <a:pt x="1647" y="2333"/>
                  <a:pt x="1647" y="2333"/>
                </a:cubicBezTo>
                <a:cubicBezTo>
                  <a:pt x="966" y="2333"/>
                  <a:pt x="966" y="2333"/>
                  <a:pt x="966" y="2333"/>
                </a:cubicBezTo>
                <a:cubicBezTo>
                  <a:pt x="966" y="2076"/>
                  <a:pt x="966" y="2076"/>
                  <a:pt x="966" y="2076"/>
                </a:cubicBezTo>
                <a:cubicBezTo>
                  <a:pt x="966" y="2050"/>
                  <a:pt x="951" y="2026"/>
                  <a:pt x="927" y="2015"/>
                </a:cubicBezTo>
                <a:cubicBezTo>
                  <a:pt x="627" y="1883"/>
                  <a:pt x="433" y="1586"/>
                  <a:pt x="433" y="1259"/>
                </a:cubicBezTo>
                <a:cubicBezTo>
                  <a:pt x="433" y="1231"/>
                  <a:pt x="435" y="1203"/>
                  <a:pt x="438" y="1176"/>
                </a:cubicBezTo>
                <a:cubicBezTo>
                  <a:pt x="490" y="1190"/>
                  <a:pt x="543" y="1198"/>
                  <a:pt x="599" y="1198"/>
                </a:cubicBezTo>
                <a:cubicBezTo>
                  <a:pt x="929" y="1198"/>
                  <a:pt x="1198" y="929"/>
                  <a:pt x="1198" y="599"/>
                </a:cubicBezTo>
                <a:cubicBezTo>
                  <a:pt x="1198" y="543"/>
                  <a:pt x="1190" y="489"/>
                  <a:pt x="1175" y="438"/>
                </a:cubicBezTo>
                <a:cubicBezTo>
                  <a:pt x="1203" y="435"/>
                  <a:pt x="1231" y="433"/>
                  <a:pt x="1260" y="433"/>
                </a:cubicBezTo>
                <a:cubicBezTo>
                  <a:pt x="1600" y="433"/>
                  <a:pt x="1901" y="638"/>
                  <a:pt x="2027" y="954"/>
                </a:cubicBezTo>
                <a:cubicBezTo>
                  <a:pt x="2028" y="958"/>
                  <a:pt x="2030" y="960"/>
                  <a:pt x="2031" y="963"/>
                </a:cubicBezTo>
                <a:cubicBezTo>
                  <a:pt x="2275" y="1382"/>
                  <a:pt x="2275" y="1382"/>
                  <a:pt x="2275" y="1382"/>
                </a:cubicBezTo>
                <a:lnTo>
                  <a:pt x="2152" y="1382"/>
                </a:lnTo>
                <a:close/>
                <a:moveTo>
                  <a:pt x="1706" y="1021"/>
                </a:moveTo>
                <a:cubicBezTo>
                  <a:pt x="1635" y="1021"/>
                  <a:pt x="1577" y="1079"/>
                  <a:pt x="1577" y="1150"/>
                </a:cubicBezTo>
                <a:cubicBezTo>
                  <a:pt x="1577" y="1221"/>
                  <a:pt x="1635" y="1279"/>
                  <a:pt x="1706" y="1279"/>
                </a:cubicBezTo>
                <a:cubicBezTo>
                  <a:pt x="1777" y="1279"/>
                  <a:pt x="1835" y="1221"/>
                  <a:pt x="1835" y="1150"/>
                </a:cubicBezTo>
                <a:cubicBezTo>
                  <a:pt x="1835" y="1079"/>
                  <a:pt x="1777" y="1021"/>
                  <a:pt x="1706" y="1021"/>
                </a:cubicBez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9" name="Freeform 5">
            <a:extLst>
              <a:ext uri="{FF2B5EF4-FFF2-40B4-BE49-F238E27FC236}">
                <a16:creationId xmlns:a16="http://schemas.microsoft.com/office/drawing/2014/main" xmlns="" id="{BED7402E-E2F8-4B7B-B441-97619338157E}"/>
              </a:ext>
            </a:extLst>
          </p:cNvPr>
          <p:cNvSpPr>
            <a:spLocks noEditPoints="1"/>
          </p:cNvSpPr>
          <p:nvPr/>
        </p:nvSpPr>
        <p:spPr bwMode="auto">
          <a:xfrm>
            <a:off x="630808" y="1907280"/>
            <a:ext cx="705674" cy="705324"/>
          </a:xfrm>
          <a:custGeom>
            <a:avLst/>
            <a:gdLst>
              <a:gd name="T0" fmla="*/ 3486 w 4044"/>
              <a:gd name="T1" fmla="*/ 3386 h 4042"/>
              <a:gd name="T2" fmla="*/ 2958 w 4044"/>
              <a:gd name="T3" fmla="*/ 3276 h 4042"/>
              <a:gd name="T4" fmla="*/ 2860 w 4044"/>
              <a:gd name="T5" fmla="*/ 3396 h 4042"/>
              <a:gd name="T6" fmla="*/ 3006 w 4044"/>
              <a:gd name="T7" fmla="*/ 3556 h 4042"/>
              <a:gd name="T8" fmla="*/ 2298 w 4044"/>
              <a:gd name="T9" fmla="*/ 3822 h 4042"/>
              <a:gd name="T10" fmla="*/ 1490 w 4044"/>
              <a:gd name="T11" fmla="*/ 3766 h 4042"/>
              <a:gd name="T12" fmla="*/ 732 w 4044"/>
              <a:gd name="T13" fmla="*/ 3310 h 4042"/>
              <a:gd name="T14" fmla="*/ 322 w 4044"/>
              <a:gd name="T15" fmla="*/ 2684 h 4042"/>
              <a:gd name="T16" fmla="*/ 198 w 4044"/>
              <a:gd name="T17" fmla="*/ 1962 h 4042"/>
              <a:gd name="T18" fmla="*/ 350 w 4044"/>
              <a:gd name="T19" fmla="*/ 1296 h 4042"/>
              <a:gd name="T20" fmla="*/ 278 w 4044"/>
              <a:gd name="T21" fmla="*/ 1158 h 4042"/>
              <a:gd name="T22" fmla="*/ 138 w 4044"/>
              <a:gd name="T23" fmla="*/ 1286 h 4042"/>
              <a:gd name="T24" fmla="*/ 2 w 4044"/>
              <a:gd name="T25" fmla="*/ 2086 h 4042"/>
              <a:gd name="T26" fmla="*/ 166 w 4044"/>
              <a:gd name="T27" fmla="*/ 2824 h 4042"/>
              <a:gd name="T28" fmla="*/ 592 w 4044"/>
              <a:gd name="T29" fmla="*/ 3452 h 4042"/>
              <a:gd name="T30" fmla="*/ 1026 w 4044"/>
              <a:gd name="T31" fmla="*/ 3782 h 4042"/>
              <a:gd name="T32" fmla="*/ 1528 w 4044"/>
              <a:gd name="T33" fmla="*/ 3982 h 4042"/>
              <a:gd name="T34" fmla="*/ 2022 w 4044"/>
              <a:gd name="T35" fmla="*/ 4042 h 4042"/>
              <a:gd name="T36" fmla="*/ 2900 w 4044"/>
              <a:gd name="T37" fmla="*/ 3842 h 4042"/>
              <a:gd name="T38" fmla="*/ 3304 w 4044"/>
              <a:gd name="T39" fmla="*/ 3860 h 4042"/>
              <a:gd name="T40" fmla="*/ 3956 w 4044"/>
              <a:gd name="T41" fmla="*/ 1434 h 4042"/>
              <a:gd name="T42" fmla="*/ 3556 w 4044"/>
              <a:gd name="T43" fmla="*/ 706 h 4042"/>
              <a:gd name="T44" fmla="*/ 3144 w 4044"/>
              <a:gd name="T45" fmla="*/ 338 h 4042"/>
              <a:gd name="T46" fmla="*/ 2658 w 4044"/>
              <a:gd name="T47" fmla="*/ 102 h 4042"/>
              <a:gd name="T48" fmla="*/ 2122 w 4044"/>
              <a:gd name="T49" fmla="*/ 4 h 4042"/>
              <a:gd name="T50" fmla="*/ 1370 w 4044"/>
              <a:gd name="T51" fmla="*/ 106 h 4042"/>
              <a:gd name="T52" fmla="*/ 756 w 4044"/>
              <a:gd name="T53" fmla="*/ 240 h 4042"/>
              <a:gd name="T54" fmla="*/ 618 w 4044"/>
              <a:gd name="T55" fmla="*/ 148 h 4042"/>
              <a:gd name="T56" fmla="*/ 574 w 4044"/>
              <a:gd name="T57" fmla="*/ 716 h 4042"/>
              <a:gd name="T58" fmla="*/ 1124 w 4044"/>
              <a:gd name="T59" fmla="*/ 760 h 4042"/>
              <a:gd name="T60" fmla="*/ 1156 w 4044"/>
              <a:gd name="T61" fmla="*/ 598 h 4042"/>
              <a:gd name="T62" fmla="*/ 1218 w 4044"/>
              <a:gd name="T63" fmla="*/ 386 h 4042"/>
              <a:gd name="T64" fmla="*/ 1952 w 4044"/>
              <a:gd name="T65" fmla="*/ 202 h 4042"/>
              <a:gd name="T66" fmla="*/ 2802 w 4044"/>
              <a:gd name="T67" fmla="*/ 374 h 4042"/>
              <a:gd name="T68" fmla="*/ 3450 w 4044"/>
              <a:gd name="T69" fmla="*/ 890 h 4042"/>
              <a:gd name="T70" fmla="*/ 3784 w 4044"/>
              <a:gd name="T71" fmla="*/ 1550 h 4042"/>
              <a:gd name="T72" fmla="*/ 3826 w 4044"/>
              <a:gd name="T73" fmla="*/ 2284 h 4042"/>
              <a:gd name="T74" fmla="*/ 3688 w 4044"/>
              <a:gd name="T75" fmla="*/ 2806 h 4042"/>
              <a:gd name="T76" fmla="*/ 3822 w 4044"/>
              <a:gd name="T77" fmla="*/ 2880 h 4042"/>
              <a:gd name="T78" fmla="*/ 4008 w 4044"/>
              <a:gd name="T79" fmla="*/ 2400 h 4042"/>
              <a:gd name="T80" fmla="*/ 4010 w 4044"/>
              <a:gd name="T81" fmla="*/ 1658 h 4042"/>
              <a:gd name="T82" fmla="*/ 2450 w 4044"/>
              <a:gd name="T83" fmla="*/ 2112 h 4042"/>
              <a:gd name="T84" fmla="*/ 2188 w 4044"/>
              <a:gd name="T85" fmla="*/ 1906 h 4042"/>
              <a:gd name="T86" fmla="*/ 1768 w 4044"/>
              <a:gd name="T87" fmla="*/ 1678 h 4042"/>
              <a:gd name="T88" fmla="*/ 1762 w 4044"/>
              <a:gd name="T89" fmla="*/ 1436 h 4042"/>
              <a:gd name="T90" fmla="*/ 2012 w 4044"/>
              <a:gd name="T91" fmla="*/ 1324 h 4042"/>
              <a:gd name="T92" fmla="*/ 2444 w 4044"/>
              <a:gd name="T93" fmla="*/ 1274 h 4042"/>
              <a:gd name="T94" fmla="*/ 1896 w 4044"/>
              <a:gd name="T95" fmla="*/ 858 h 4042"/>
              <a:gd name="T96" fmla="*/ 1608 w 4044"/>
              <a:gd name="T97" fmla="*/ 1274 h 4042"/>
              <a:gd name="T98" fmla="*/ 1502 w 4044"/>
              <a:gd name="T99" fmla="*/ 1606 h 4042"/>
              <a:gd name="T100" fmla="*/ 1638 w 4044"/>
              <a:gd name="T101" fmla="*/ 1860 h 4042"/>
              <a:gd name="T102" fmla="*/ 2010 w 4044"/>
              <a:gd name="T103" fmla="*/ 2058 h 4042"/>
              <a:gd name="T104" fmla="*/ 2286 w 4044"/>
              <a:gd name="T105" fmla="*/ 2292 h 4042"/>
              <a:gd name="T106" fmla="*/ 2208 w 4044"/>
              <a:gd name="T107" fmla="*/ 2542 h 4042"/>
              <a:gd name="T108" fmla="*/ 1922 w 4044"/>
              <a:gd name="T109" fmla="*/ 2612 h 4042"/>
              <a:gd name="T110" fmla="*/ 1614 w 4044"/>
              <a:gd name="T111" fmla="*/ 2440 h 4042"/>
              <a:gd name="T112" fmla="*/ 1634 w 4044"/>
              <a:gd name="T113" fmla="*/ 2734 h 4042"/>
              <a:gd name="T114" fmla="*/ 2110 w 4044"/>
              <a:gd name="T115" fmla="*/ 3082 h 4042"/>
              <a:gd name="T116" fmla="*/ 2410 w 4044"/>
              <a:gd name="T117" fmla="*/ 2658 h 4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4" h="4042">
                <a:moveTo>
                  <a:pt x="3388" y="3904"/>
                </a:moveTo>
                <a:lnTo>
                  <a:pt x="3388" y="3904"/>
                </a:lnTo>
                <a:lnTo>
                  <a:pt x="3408" y="3902"/>
                </a:lnTo>
                <a:lnTo>
                  <a:pt x="3426" y="3896"/>
                </a:lnTo>
                <a:lnTo>
                  <a:pt x="3442" y="3886"/>
                </a:lnTo>
                <a:lnTo>
                  <a:pt x="3458" y="3874"/>
                </a:lnTo>
                <a:lnTo>
                  <a:pt x="3470" y="3860"/>
                </a:lnTo>
                <a:lnTo>
                  <a:pt x="3478" y="3842"/>
                </a:lnTo>
                <a:lnTo>
                  <a:pt x="3484" y="3824"/>
                </a:lnTo>
                <a:lnTo>
                  <a:pt x="3486" y="3804"/>
                </a:lnTo>
                <a:lnTo>
                  <a:pt x="3486" y="3386"/>
                </a:lnTo>
                <a:lnTo>
                  <a:pt x="3486" y="3386"/>
                </a:lnTo>
                <a:lnTo>
                  <a:pt x="3484" y="3366"/>
                </a:lnTo>
                <a:lnTo>
                  <a:pt x="3478" y="3346"/>
                </a:lnTo>
                <a:lnTo>
                  <a:pt x="3470" y="3328"/>
                </a:lnTo>
                <a:lnTo>
                  <a:pt x="3456" y="3310"/>
                </a:lnTo>
                <a:lnTo>
                  <a:pt x="3456" y="3310"/>
                </a:lnTo>
                <a:lnTo>
                  <a:pt x="3438" y="3296"/>
                </a:lnTo>
                <a:lnTo>
                  <a:pt x="3420" y="3284"/>
                </a:lnTo>
                <a:lnTo>
                  <a:pt x="3398" y="3278"/>
                </a:lnTo>
                <a:lnTo>
                  <a:pt x="3376" y="3276"/>
                </a:lnTo>
                <a:lnTo>
                  <a:pt x="2958" y="3276"/>
                </a:lnTo>
                <a:lnTo>
                  <a:pt x="2958" y="3276"/>
                </a:lnTo>
                <a:lnTo>
                  <a:pt x="2938" y="3278"/>
                </a:lnTo>
                <a:lnTo>
                  <a:pt x="2920" y="3284"/>
                </a:lnTo>
                <a:lnTo>
                  <a:pt x="2902" y="3292"/>
                </a:lnTo>
                <a:lnTo>
                  <a:pt x="2888" y="3304"/>
                </a:lnTo>
                <a:lnTo>
                  <a:pt x="2876" y="3320"/>
                </a:lnTo>
                <a:lnTo>
                  <a:pt x="2866" y="3336"/>
                </a:lnTo>
                <a:lnTo>
                  <a:pt x="2860" y="3356"/>
                </a:lnTo>
                <a:lnTo>
                  <a:pt x="2858" y="3376"/>
                </a:lnTo>
                <a:lnTo>
                  <a:pt x="2858" y="3376"/>
                </a:lnTo>
                <a:lnTo>
                  <a:pt x="2860" y="3396"/>
                </a:lnTo>
                <a:lnTo>
                  <a:pt x="2866" y="3414"/>
                </a:lnTo>
                <a:lnTo>
                  <a:pt x="2876" y="3430"/>
                </a:lnTo>
                <a:lnTo>
                  <a:pt x="2888" y="3446"/>
                </a:lnTo>
                <a:lnTo>
                  <a:pt x="2902" y="3458"/>
                </a:lnTo>
                <a:lnTo>
                  <a:pt x="2920" y="3466"/>
                </a:lnTo>
                <a:lnTo>
                  <a:pt x="2938" y="3472"/>
                </a:lnTo>
                <a:lnTo>
                  <a:pt x="2958" y="3474"/>
                </a:lnTo>
                <a:lnTo>
                  <a:pt x="3124" y="3474"/>
                </a:lnTo>
                <a:lnTo>
                  <a:pt x="3064" y="3516"/>
                </a:lnTo>
                <a:lnTo>
                  <a:pt x="3064" y="3516"/>
                </a:lnTo>
                <a:lnTo>
                  <a:pt x="3006" y="3556"/>
                </a:lnTo>
                <a:lnTo>
                  <a:pt x="2948" y="3592"/>
                </a:lnTo>
                <a:lnTo>
                  <a:pt x="2888" y="3626"/>
                </a:lnTo>
                <a:lnTo>
                  <a:pt x="2826" y="3656"/>
                </a:lnTo>
                <a:lnTo>
                  <a:pt x="2762" y="3686"/>
                </a:lnTo>
                <a:lnTo>
                  <a:pt x="2698" y="3712"/>
                </a:lnTo>
                <a:lnTo>
                  <a:pt x="2634" y="3738"/>
                </a:lnTo>
                <a:lnTo>
                  <a:pt x="2568" y="3760"/>
                </a:lnTo>
                <a:lnTo>
                  <a:pt x="2502" y="3778"/>
                </a:lnTo>
                <a:lnTo>
                  <a:pt x="2434" y="3796"/>
                </a:lnTo>
                <a:lnTo>
                  <a:pt x="2366" y="3810"/>
                </a:lnTo>
                <a:lnTo>
                  <a:pt x="2298" y="3822"/>
                </a:lnTo>
                <a:lnTo>
                  <a:pt x="2230" y="3832"/>
                </a:lnTo>
                <a:lnTo>
                  <a:pt x="2160" y="3838"/>
                </a:lnTo>
                <a:lnTo>
                  <a:pt x="2092" y="3842"/>
                </a:lnTo>
                <a:lnTo>
                  <a:pt x="2022" y="3844"/>
                </a:lnTo>
                <a:lnTo>
                  <a:pt x="2022" y="3844"/>
                </a:lnTo>
                <a:lnTo>
                  <a:pt x="1930" y="3842"/>
                </a:lnTo>
                <a:lnTo>
                  <a:pt x="1840" y="3836"/>
                </a:lnTo>
                <a:lnTo>
                  <a:pt x="1752" y="3824"/>
                </a:lnTo>
                <a:lnTo>
                  <a:pt x="1664" y="3808"/>
                </a:lnTo>
                <a:lnTo>
                  <a:pt x="1576" y="3790"/>
                </a:lnTo>
                <a:lnTo>
                  <a:pt x="1490" y="3766"/>
                </a:lnTo>
                <a:lnTo>
                  <a:pt x="1406" y="3738"/>
                </a:lnTo>
                <a:lnTo>
                  <a:pt x="1324" y="3706"/>
                </a:lnTo>
                <a:lnTo>
                  <a:pt x="1242" y="3670"/>
                </a:lnTo>
                <a:lnTo>
                  <a:pt x="1164" y="3630"/>
                </a:lnTo>
                <a:lnTo>
                  <a:pt x="1086" y="3586"/>
                </a:lnTo>
                <a:lnTo>
                  <a:pt x="1010" y="3540"/>
                </a:lnTo>
                <a:lnTo>
                  <a:pt x="938" y="3488"/>
                </a:lnTo>
                <a:lnTo>
                  <a:pt x="866" y="3432"/>
                </a:lnTo>
                <a:lnTo>
                  <a:pt x="798" y="3374"/>
                </a:lnTo>
                <a:lnTo>
                  <a:pt x="732" y="3310"/>
                </a:lnTo>
                <a:lnTo>
                  <a:pt x="732" y="3310"/>
                </a:lnTo>
                <a:lnTo>
                  <a:pt x="684" y="3260"/>
                </a:lnTo>
                <a:lnTo>
                  <a:pt x="638" y="3208"/>
                </a:lnTo>
                <a:lnTo>
                  <a:pt x="594" y="3154"/>
                </a:lnTo>
                <a:lnTo>
                  <a:pt x="552" y="3100"/>
                </a:lnTo>
                <a:lnTo>
                  <a:pt x="512" y="3044"/>
                </a:lnTo>
                <a:lnTo>
                  <a:pt x="474" y="2986"/>
                </a:lnTo>
                <a:lnTo>
                  <a:pt x="440" y="2928"/>
                </a:lnTo>
                <a:lnTo>
                  <a:pt x="406" y="2868"/>
                </a:lnTo>
                <a:lnTo>
                  <a:pt x="376" y="2808"/>
                </a:lnTo>
                <a:lnTo>
                  <a:pt x="348" y="2746"/>
                </a:lnTo>
                <a:lnTo>
                  <a:pt x="322" y="2684"/>
                </a:lnTo>
                <a:lnTo>
                  <a:pt x="298" y="2622"/>
                </a:lnTo>
                <a:lnTo>
                  <a:pt x="278" y="2558"/>
                </a:lnTo>
                <a:lnTo>
                  <a:pt x="260" y="2494"/>
                </a:lnTo>
                <a:lnTo>
                  <a:pt x="244" y="2428"/>
                </a:lnTo>
                <a:lnTo>
                  <a:pt x="230" y="2364"/>
                </a:lnTo>
                <a:lnTo>
                  <a:pt x="218" y="2298"/>
                </a:lnTo>
                <a:lnTo>
                  <a:pt x="210" y="2230"/>
                </a:lnTo>
                <a:lnTo>
                  <a:pt x="202" y="2164"/>
                </a:lnTo>
                <a:lnTo>
                  <a:pt x="200" y="2096"/>
                </a:lnTo>
                <a:lnTo>
                  <a:pt x="198" y="2030"/>
                </a:lnTo>
                <a:lnTo>
                  <a:pt x="198" y="1962"/>
                </a:lnTo>
                <a:lnTo>
                  <a:pt x="202" y="1894"/>
                </a:lnTo>
                <a:lnTo>
                  <a:pt x="208" y="1828"/>
                </a:lnTo>
                <a:lnTo>
                  <a:pt x="218" y="1760"/>
                </a:lnTo>
                <a:lnTo>
                  <a:pt x="228" y="1692"/>
                </a:lnTo>
                <a:lnTo>
                  <a:pt x="242" y="1626"/>
                </a:lnTo>
                <a:lnTo>
                  <a:pt x="258" y="1560"/>
                </a:lnTo>
                <a:lnTo>
                  <a:pt x="278" y="1492"/>
                </a:lnTo>
                <a:lnTo>
                  <a:pt x="298" y="1426"/>
                </a:lnTo>
                <a:lnTo>
                  <a:pt x="322" y="1360"/>
                </a:lnTo>
                <a:lnTo>
                  <a:pt x="350" y="1296"/>
                </a:lnTo>
                <a:lnTo>
                  <a:pt x="350" y="1296"/>
                </a:lnTo>
                <a:lnTo>
                  <a:pt x="356" y="1276"/>
                </a:lnTo>
                <a:lnTo>
                  <a:pt x="358" y="1258"/>
                </a:lnTo>
                <a:lnTo>
                  <a:pt x="356" y="1238"/>
                </a:lnTo>
                <a:lnTo>
                  <a:pt x="350" y="1220"/>
                </a:lnTo>
                <a:lnTo>
                  <a:pt x="350" y="1220"/>
                </a:lnTo>
                <a:lnTo>
                  <a:pt x="342" y="1202"/>
                </a:lnTo>
                <a:lnTo>
                  <a:pt x="330" y="1186"/>
                </a:lnTo>
                <a:lnTo>
                  <a:pt x="316" y="1174"/>
                </a:lnTo>
                <a:lnTo>
                  <a:pt x="298" y="1164"/>
                </a:lnTo>
                <a:lnTo>
                  <a:pt x="298" y="1164"/>
                </a:lnTo>
                <a:lnTo>
                  <a:pt x="278" y="1158"/>
                </a:lnTo>
                <a:lnTo>
                  <a:pt x="258" y="1156"/>
                </a:lnTo>
                <a:lnTo>
                  <a:pt x="258" y="1156"/>
                </a:lnTo>
                <a:lnTo>
                  <a:pt x="240" y="1158"/>
                </a:lnTo>
                <a:lnTo>
                  <a:pt x="222" y="1164"/>
                </a:lnTo>
                <a:lnTo>
                  <a:pt x="222" y="1164"/>
                </a:lnTo>
                <a:lnTo>
                  <a:pt x="204" y="1172"/>
                </a:lnTo>
                <a:lnTo>
                  <a:pt x="190" y="1184"/>
                </a:lnTo>
                <a:lnTo>
                  <a:pt x="176" y="1200"/>
                </a:lnTo>
                <a:lnTo>
                  <a:pt x="168" y="1216"/>
                </a:lnTo>
                <a:lnTo>
                  <a:pt x="168" y="1216"/>
                </a:lnTo>
                <a:lnTo>
                  <a:pt x="138" y="1286"/>
                </a:lnTo>
                <a:lnTo>
                  <a:pt x="112" y="1356"/>
                </a:lnTo>
                <a:lnTo>
                  <a:pt x="90" y="1428"/>
                </a:lnTo>
                <a:lnTo>
                  <a:pt x="68" y="1498"/>
                </a:lnTo>
                <a:lnTo>
                  <a:pt x="52" y="1570"/>
                </a:lnTo>
                <a:lnTo>
                  <a:pt x="36" y="1644"/>
                </a:lnTo>
                <a:lnTo>
                  <a:pt x="24" y="1716"/>
                </a:lnTo>
                <a:lnTo>
                  <a:pt x="14" y="1790"/>
                </a:lnTo>
                <a:lnTo>
                  <a:pt x="6" y="1864"/>
                </a:lnTo>
                <a:lnTo>
                  <a:pt x="2" y="1938"/>
                </a:lnTo>
                <a:lnTo>
                  <a:pt x="0" y="2012"/>
                </a:lnTo>
                <a:lnTo>
                  <a:pt x="2" y="2086"/>
                </a:lnTo>
                <a:lnTo>
                  <a:pt x="6" y="2162"/>
                </a:lnTo>
                <a:lnTo>
                  <a:pt x="12" y="2236"/>
                </a:lnTo>
                <a:lnTo>
                  <a:pt x="22" y="2310"/>
                </a:lnTo>
                <a:lnTo>
                  <a:pt x="34" y="2384"/>
                </a:lnTo>
                <a:lnTo>
                  <a:pt x="34" y="2384"/>
                </a:lnTo>
                <a:lnTo>
                  <a:pt x="48" y="2460"/>
                </a:lnTo>
                <a:lnTo>
                  <a:pt x="66" y="2536"/>
                </a:lnTo>
                <a:lnTo>
                  <a:pt x="88" y="2608"/>
                </a:lnTo>
                <a:lnTo>
                  <a:pt x="110" y="2682"/>
                </a:lnTo>
                <a:lnTo>
                  <a:pt x="136" y="2754"/>
                </a:lnTo>
                <a:lnTo>
                  <a:pt x="166" y="2824"/>
                </a:lnTo>
                <a:lnTo>
                  <a:pt x="196" y="2892"/>
                </a:lnTo>
                <a:lnTo>
                  <a:pt x="230" y="2960"/>
                </a:lnTo>
                <a:lnTo>
                  <a:pt x="268" y="3028"/>
                </a:lnTo>
                <a:lnTo>
                  <a:pt x="306" y="3092"/>
                </a:lnTo>
                <a:lnTo>
                  <a:pt x="348" y="3156"/>
                </a:lnTo>
                <a:lnTo>
                  <a:pt x="392" y="3218"/>
                </a:lnTo>
                <a:lnTo>
                  <a:pt x="438" y="3280"/>
                </a:lnTo>
                <a:lnTo>
                  <a:pt x="488" y="3338"/>
                </a:lnTo>
                <a:lnTo>
                  <a:pt x="538" y="3396"/>
                </a:lnTo>
                <a:lnTo>
                  <a:pt x="592" y="3452"/>
                </a:lnTo>
                <a:lnTo>
                  <a:pt x="592" y="3452"/>
                </a:lnTo>
                <a:lnTo>
                  <a:pt x="628" y="3486"/>
                </a:lnTo>
                <a:lnTo>
                  <a:pt x="664" y="3522"/>
                </a:lnTo>
                <a:lnTo>
                  <a:pt x="702" y="3554"/>
                </a:lnTo>
                <a:lnTo>
                  <a:pt x="740" y="3586"/>
                </a:lnTo>
                <a:lnTo>
                  <a:pt x="780" y="3618"/>
                </a:lnTo>
                <a:lnTo>
                  <a:pt x="820" y="3648"/>
                </a:lnTo>
                <a:lnTo>
                  <a:pt x="860" y="3676"/>
                </a:lnTo>
                <a:lnTo>
                  <a:pt x="900" y="3704"/>
                </a:lnTo>
                <a:lnTo>
                  <a:pt x="942" y="3732"/>
                </a:lnTo>
                <a:lnTo>
                  <a:pt x="984" y="3758"/>
                </a:lnTo>
                <a:lnTo>
                  <a:pt x="1026" y="3782"/>
                </a:lnTo>
                <a:lnTo>
                  <a:pt x="1070" y="3806"/>
                </a:lnTo>
                <a:lnTo>
                  <a:pt x="1114" y="3828"/>
                </a:lnTo>
                <a:lnTo>
                  <a:pt x="1158" y="3850"/>
                </a:lnTo>
                <a:lnTo>
                  <a:pt x="1202" y="3870"/>
                </a:lnTo>
                <a:lnTo>
                  <a:pt x="1248" y="3890"/>
                </a:lnTo>
                <a:lnTo>
                  <a:pt x="1292" y="3908"/>
                </a:lnTo>
                <a:lnTo>
                  <a:pt x="1338" y="3926"/>
                </a:lnTo>
                <a:lnTo>
                  <a:pt x="1386" y="3942"/>
                </a:lnTo>
                <a:lnTo>
                  <a:pt x="1432" y="3956"/>
                </a:lnTo>
                <a:lnTo>
                  <a:pt x="1480" y="3970"/>
                </a:lnTo>
                <a:lnTo>
                  <a:pt x="1528" y="3982"/>
                </a:lnTo>
                <a:lnTo>
                  <a:pt x="1576" y="3994"/>
                </a:lnTo>
                <a:lnTo>
                  <a:pt x="1624" y="4004"/>
                </a:lnTo>
                <a:lnTo>
                  <a:pt x="1672" y="4014"/>
                </a:lnTo>
                <a:lnTo>
                  <a:pt x="1722" y="4020"/>
                </a:lnTo>
                <a:lnTo>
                  <a:pt x="1772" y="4028"/>
                </a:lnTo>
                <a:lnTo>
                  <a:pt x="1820" y="4034"/>
                </a:lnTo>
                <a:lnTo>
                  <a:pt x="1870" y="4038"/>
                </a:lnTo>
                <a:lnTo>
                  <a:pt x="1920" y="4040"/>
                </a:lnTo>
                <a:lnTo>
                  <a:pt x="1972" y="4042"/>
                </a:lnTo>
                <a:lnTo>
                  <a:pt x="2022" y="4042"/>
                </a:lnTo>
                <a:lnTo>
                  <a:pt x="2022" y="4042"/>
                </a:lnTo>
                <a:lnTo>
                  <a:pt x="2104" y="4042"/>
                </a:lnTo>
                <a:lnTo>
                  <a:pt x="2188" y="4036"/>
                </a:lnTo>
                <a:lnTo>
                  <a:pt x="2270" y="4028"/>
                </a:lnTo>
                <a:lnTo>
                  <a:pt x="2352" y="4016"/>
                </a:lnTo>
                <a:lnTo>
                  <a:pt x="2432" y="4000"/>
                </a:lnTo>
                <a:lnTo>
                  <a:pt x="2512" y="3982"/>
                </a:lnTo>
                <a:lnTo>
                  <a:pt x="2592" y="3960"/>
                </a:lnTo>
                <a:lnTo>
                  <a:pt x="2670" y="3936"/>
                </a:lnTo>
                <a:lnTo>
                  <a:pt x="2748" y="3908"/>
                </a:lnTo>
                <a:lnTo>
                  <a:pt x="2824" y="3876"/>
                </a:lnTo>
                <a:lnTo>
                  <a:pt x="2900" y="3842"/>
                </a:lnTo>
                <a:lnTo>
                  <a:pt x="2974" y="3806"/>
                </a:lnTo>
                <a:lnTo>
                  <a:pt x="3046" y="3766"/>
                </a:lnTo>
                <a:lnTo>
                  <a:pt x="3116" y="3722"/>
                </a:lnTo>
                <a:lnTo>
                  <a:pt x="3184" y="3676"/>
                </a:lnTo>
                <a:lnTo>
                  <a:pt x="3250" y="3628"/>
                </a:lnTo>
                <a:lnTo>
                  <a:pt x="3288" y="3600"/>
                </a:lnTo>
                <a:lnTo>
                  <a:pt x="3288" y="3804"/>
                </a:lnTo>
                <a:lnTo>
                  <a:pt x="3288" y="3804"/>
                </a:lnTo>
                <a:lnTo>
                  <a:pt x="3290" y="3824"/>
                </a:lnTo>
                <a:lnTo>
                  <a:pt x="3296" y="3842"/>
                </a:lnTo>
                <a:lnTo>
                  <a:pt x="3304" y="3860"/>
                </a:lnTo>
                <a:lnTo>
                  <a:pt x="3316" y="3874"/>
                </a:lnTo>
                <a:lnTo>
                  <a:pt x="3332" y="3886"/>
                </a:lnTo>
                <a:lnTo>
                  <a:pt x="3348" y="3896"/>
                </a:lnTo>
                <a:lnTo>
                  <a:pt x="3368" y="3902"/>
                </a:lnTo>
                <a:lnTo>
                  <a:pt x="3388" y="3904"/>
                </a:lnTo>
                <a:lnTo>
                  <a:pt x="3388" y="3904"/>
                </a:lnTo>
                <a:close/>
                <a:moveTo>
                  <a:pt x="4010" y="1658"/>
                </a:moveTo>
                <a:lnTo>
                  <a:pt x="4010" y="1658"/>
                </a:lnTo>
                <a:lnTo>
                  <a:pt x="3994" y="1584"/>
                </a:lnTo>
                <a:lnTo>
                  <a:pt x="3978" y="1508"/>
                </a:lnTo>
                <a:lnTo>
                  <a:pt x="3956" y="1434"/>
                </a:lnTo>
                <a:lnTo>
                  <a:pt x="3932" y="1362"/>
                </a:lnTo>
                <a:lnTo>
                  <a:pt x="3906" y="1290"/>
                </a:lnTo>
                <a:lnTo>
                  <a:pt x="3878" y="1220"/>
                </a:lnTo>
                <a:lnTo>
                  <a:pt x="3846" y="1150"/>
                </a:lnTo>
                <a:lnTo>
                  <a:pt x="3812" y="1082"/>
                </a:lnTo>
                <a:lnTo>
                  <a:pt x="3776" y="1016"/>
                </a:lnTo>
                <a:lnTo>
                  <a:pt x="3738" y="950"/>
                </a:lnTo>
                <a:lnTo>
                  <a:pt x="3696" y="888"/>
                </a:lnTo>
                <a:lnTo>
                  <a:pt x="3652" y="824"/>
                </a:lnTo>
                <a:lnTo>
                  <a:pt x="3606" y="764"/>
                </a:lnTo>
                <a:lnTo>
                  <a:pt x="3556" y="706"/>
                </a:lnTo>
                <a:lnTo>
                  <a:pt x="3506" y="648"/>
                </a:lnTo>
                <a:lnTo>
                  <a:pt x="3452" y="592"/>
                </a:lnTo>
                <a:lnTo>
                  <a:pt x="3452" y="592"/>
                </a:lnTo>
                <a:lnTo>
                  <a:pt x="3416" y="556"/>
                </a:lnTo>
                <a:lnTo>
                  <a:pt x="3378" y="522"/>
                </a:lnTo>
                <a:lnTo>
                  <a:pt x="3342" y="490"/>
                </a:lnTo>
                <a:lnTo>
                  <a:pt x="3302" y="458"/>
                </a:lnTo>
                <a:lnTo>
                  <a:pt x="3264" y="426"/>
                </a:lnTo>
                <a:lnTo>
                  <a:pt x="3224" y="396"/>
                </a:lnTo>
                <a:lnTo>
                  <a:pt x="3184" y="366"/>
                </a:lnTo>
                <a:lnTo>
                  <a:pt x="3144" y="338"/>
                </a:lnTo>
                <a:lnTo>
                  <a:pt x="3102" y="312"/>
                </a:lnTo>
                <a:lnTo>
                  <a:pt x="3060" y="286"/>
                </a:lnTo>
                <a:lnTo>
                  <a:pt x="3018" y="262"/>
                </a:lnTo>
                <a:lnTo>
                  <a:pt x="2974" y="238"/>
                </a:lnTo>
                <a:lnTo>
                  <a:pt x="2930" y="214"/>
                </a:lnTo>
                <a:lnTo>
                  <a:pt x="2886" y="194"/>
                </a:lnTo>
                <a:lnTo>
                  <a:pt x="2842" y="172"/>
                </a:lnTo>
                <a:lnTo>
                  <a:pt x="2796" y="154"/>
                </a:lnTo>
                <a:lnTo>
                  <a:pt x="2750" y="136"/>
                </a:lnTo>
                <a:lnTo>
                  <a:pt x="2704" y="118"/>
                </a:lnTo>
                <a:lnTo>
                  <a:pt x="2658" y="102"/>
                </a:lnTo>
                <a:lnTo>
                  <a:pt x="2612" y="88"/>
                </a:lnTo>
                <a:lnTo>
                  <a:pt x="2564" y="74"/>
                </a:lnTo>
                <a:lnTo>
                  <a:pt x="2516" y="62"/>
                </a:lnTo>
                <a:lnTo>
                  <a:pt x="2468" y="50"/>
                </a:lnTo>
                <a:lnTo>
                  <a:pt x="2420" y="40"/>
                </a:lnTo>
                <a:lnTo>
                  <a:pt x="2370" y="30"/>
                </a:lnTo>
                <a:lnTo>
                  <a:pt x="2322" y="22"/>
                </a:lnTo>
                <a:lnTo>
                  <a:pt x="2272" y="16"/>
                </a:lnTo>
                <a:lnTo>
                  <a:pt x="2222" y="10"/>
                </a:lnTo>
                <a:lnTo>
                  <a:pt x="2172" y="6"/>
                </a:lnTo>
                <a:lnTo>
                  <a:pt x="2122" y="4"/>
                </a:lnTo>
                <a:lnTo>
                  <a:pt x="2072" y="2"/>
                </a:lnTo>
                <a:lnTo>
                  <a:pt x="2022" y="0"/>
                </a:lnTo>
                <a:lnTo>
                  <a:pt x="2022" y="0"/>
                </a:lnTo>
                <a:lnTo>
                  <a:pt x="1938" y="2"/>
                </a:lnTo>
                <a:lnTo>
                  <a:pt x="1854" y="8"/>
                </a:lnTo>
                <a:lnTo>
                  <a:pt x="1772" y="16"/>
                </a:lnTo>
                <a:lnTo>
                  <a:pt x="1690" y="28"/>
                </a:lnTo>
                <a:lnTo>
                  <a:pt x="1608" y="42"/>
                </a:lnTo>
                <a:lnTo>
                  <a:pt x="1528" y="60"/>
                </a:lnTo>
                <a:lnTo>
                  <a:pt x="1450" y="82"/>
                </a:lnTo>
                <a:lnTo>
                  <a:pt x="1370" y="106"/>
                </a:lnTo>
                <a:lnTo>
                  <a:pt x="1294" y="134"/>
                </a:lnTo>
                <a:lnTo>
                  <a:pt x="1218" y="166"/>
                </a:lnTo>
                <a:lnTo>
                  <a:pt x="1144" y="200"/>
                </a:lnTo>
                <a:lnTo>
                  <a:pt x="1070" y="236"/>
                </a:lnTo>
                <a:lnTo>
                  <a:pt x="1000" y="276"/>
                </a:lnTo>
                <a:lnTo>
                  <a:pt x="928" y="320"/>
                </a:lnTo>
                <a:lnTo>
                  <a:pt x="860" y="366"/>
                </a:lnTo>
                <a:lnTo>
                  <a:pt x="794" y="416"/>
                </a:lnTo>
                <a:lnTo>
                  <a:pt x="756" y="444"/>
                </a:lnTo>
                <a:lnTo>
                  <a:pt x="756" y="240"/>
                </a:lnTo>
                <a:lnTo>
                  <a:pt x="756" y="240"/>
                </a:lnTo>
                <a:lnTo>
                  <a:pt x="754" y="220"/>
                </a:lnTo>
                <a:lnTo>
                  <a:pt x="748" y="200"/>
                </a:lnTo>
                <a:lnTo>
                  <a:pt x="738" y="184"/>
                </a:lnTo>
                <a:lnTo>
                  <a:pt x="726" y="170"/>
                </a:lnTo>
                <a:lnTo>
                  <a:pt x="712" y="156"/>
                </a:lnTo>
                <a:lnTo>
                  <a:pt x="696" y="148"/>
                </a:lnTo>
                <a:lnTo>
                  <a:pt x="676" y="142"/>
                </a:lnTo>
                <a:lnTo>
                  <a:pt x="656" y="140"/>
                </a:lnTo>
                <a:lnTo>
                  <a:pt x="656" y="140"/>
                </a:lnTo>
                <a:lnTo>
                  <a:pt x="636" y="142"/>
                </a:lnTo>
                <a:lnTo>
                  <a:pt x="618" y="148"/>
                </a:lnTo>
                <a:lnTo>
                  <a:pt x="600" y="156"/>
                </a:lnTo>
                <a:lnTo>
                  <a:pt x="586" y="170"/>
                </a:lnTo>
                <a:lnTo>
                  <a:pt x="574" y="184"/>
                </a:lnTo>
                <a:lnTo>
                  <a:pt x="564" y="200"/>
                </a:lnTo>
                <a:lnTo>
                  <a:pt x="558" y="220"/>
                </a:lnTo>
                <a:lnTo>
                  <a:pt x="556" y="240"/>
                </a:lnTo>
                <a:lnTo>
                  <a:pt x="556" y="658"/>
                </a:lnTo>
                <a:lnTo>
                  <a:pt x="556" y="658"/>
                </a:lnTo>
                <a:lnTo>
                  <a:pt x="558" y="678"/>
                </a:lnTo>
                <a:lnTo>
                  <a:pt x="564" y="698"/>
                </a:lnTo>
                <a:lnTo>
                  <a:pt x="574" y="716"/>
                </a:lnTo>
                <a:lnTo>
                  <a:pt x="588" y="734"/>
                </a:lnTo>
                <a:lnTo>
                  <a:pt x="594" y="740"/>
                </a:lnTo>
                <a:lnTo>
                  <a:pt x="594" y="740"/>
                </a:lnTo>
                <a:lnTo>
                  <a:pt x="610" y="752"/>
                </a:lnTo>
                <a:lnTo>
                  <a:pt x="628" y="762"/>
                </a:lnTo>
                <a:lnTo>
                  <a:pt x="648" y="766"/>
                </a:lnTo>
                <a:lnTo>
                  <a:pt x="668" y="768"/>
                </a:lnTo>
                <a:lnTo>
                  <a:pt x="1086" y="768"/>
                </a:lnTo>
                <a:lnTo>
                  <a:pt x="1086" y="768"/>
                </a:lnTo>
                <a:lnTo>
                  <a:pt x="1106" y="766"/>
                </a:lnTo>
                <a:lnTo>
                  <a:pt x="1124" y="760"/>
                </a:lnTo>
                <a:lnTo>
                  <a:pt x="1142" y="752"/>
                </a:lnTo>
                <a:lnTo>
                  <a:pt x="1156" y="738"/>
                </a:lnTo>
                <a:lnTo>
                  <a:pt x="1168" y="724"/>
                </a:lnTo>
                <a:lnTo>
                  <a:pt x="1178" y="708"/>
                </a:lnTo>
                <a:lnTo>
                  <a:pt x="1182" y="688"/>
                </a:lnTo>
                <a:lnTo>
                  <a:pt x="1184" y="668"/>
                </a:lnTo>
                <a:lnTo>
                  <a:pt x="1184" y="668"/>
                </a:lnTo>
                <a:lnTo>
                  <a:pt x="1182" y="648"/>
                </a:lnTo>
                <a:lnTo>
                  <a:pt x="1178" y="630"/>
                </a:lnTo>
                <a:lnTo>
                  <a:pt x="1168" y="612"/>
                </a:lnTo>
                <a:lnTo>
                  <a:pt x="1156" y="598"/>
                </a:lnTo>
                <a:lnTo>
                  <a:pt x="1142" y="586"/>
                </a:lnTo>
                <a:lnTo>
                  <a:pt x="1124" y="576"/>
                </a:lnTo>
                <a:lnTo>
                  <a:pt x="1106" y="570"/>
                </a:lnTo>
                <a:lnTo>
                  <a:pt x="1086" y="568"/>
                </a:lnTo>
                <a:lnTo>
                  <a:pt x="920" y="568"/>
                </a:lnTo>
                <a:lnTo>
                  <a:pt x="978" y="526"/>
                </a:lnTo>
                <a:lnTo>
                  <a:pt x="978" y="526"/>
                </a:lnTo>
                <a:lnTo>
                  <a:pt x="1036" y="488"/>
                </a:lnTo>
                <a:lnTo>
                  <a:pt x="1096" y="452"/>
                </a:lnTo>
                <a:lnTo>
                  <a:pt x="1156" y="418"/>
                </a:lnTo>
                <a:lnTo>
                  <a:pt x="1218" y="386"/>
                </a:lnTo>
                <a:lnTo>
                  <a:pt x="1280" y="356"/>
                </a:lnTo>
                <a:lnTo>
                  <a:pt x="1344" y="330"/>
                </a:lnTo>
                <a:lnTo>
                  <a:pt x="1408" y="306"/>
                </a:lnTo>
                <a:lnTo>
                  <a:pt x="1474" y="284"/>
                </a:lnTo>
                <a:lnTo>
                  <a:pt x="1540" y="264"/>
                </a:lnTo>
                <a:lnTo>
                  <a:pt x="1606" y="246"/>
                </a:lnTo>
                <a:lnTo>
                  <a:pt x="1674" y="232"/>
                </a:lnTo>
                <a:lnTo>
                  <a:pt x="1742" y="220"/>
                </a:lnTo>
                <a:lnTo>
                  <a:pt x="1812" y="212"/>
                </a:lnTo>
                <a:lnTo>
                  <a:pt x="1882" y="206"/>
                </a:lnTo>
                <a:lnTo>
                  <a:pt x="1952" y="202"/>
                </a:lnTo>
                <a:lnTo>
                  <a:pt x="2022" y="200"/>
                </a:lnTo>
                <a:lnTo>
                  <a:pt x="2022" y="200"/>
                </a:lnTo>
                <a:lnTo>
                  <a:pt x="2112" y="202"/>
                </a:lnTo>
                <a:lnTo>
                  <a:pt x="2204" y="208"/>
                </a:lnTo>
                <a:lnTo>
                  <a:pt x="2292" y="220"/>
                </a:lnTo>
                <a:lnTo>
                  <a:pt x="2380" y="234"/>
                </a:lnTo>
                <a:lnTo>
                  <a:pt x="2468" y="254"/>
                </a:lnTo>
                <a:lnTo>
                  <a:pt x="2554" y="278"/>
                </a:lnTo>
                <a:lnTo>
                  <a:pt x="2638" y="306"/>
                </a:lnTo>
                <a:lnTo>
                  <a:pt x="2720" y="338"/>
                </a:lnTo>
                <a:lnTo>
                  <a:pt x="2802" y="374"/>
                </a:lnTo>
                <a:lnTo>
                  <a:pt x="2880" y="414"/>
                </a:lnTo>
                <a:lnTo>
                  <a:pt x="2958" y="456"/>
                </a:lnTo>
                <a:lnTo>
                  <a:pt x="3032" y="504"/>
                </a:lnTo>
                <a:lnTo>
                  <a:pt x="3106" y="556"/>
                </a:lnTo>
                <a:lnTo>
                  <a:pt x="3176" y="612"/>
                </a:lnTo>
                <a:lnTo>
                  <a:pt x="3244" y="670"/>
                </a:lnTo>
                <a:lnTo>
                  <a:pt x="3310" y="732"/>
                </a:lnTo>
                <a:lnTo>
                  <a:pt x="3310" y="732"/>
                </a:lnTo>
                <a:lnTo>
                  <a:pt x="3360" y="784"/>
                </a:lnTo>
                <a:lnTo>
                  <a:pt x="3406" y="836"/>
                </a:lnTo>
                <a:lnTo>
                  <a:pt x="3450" y="890"/>
                </a:lnTo>
                <a:lnTo>
                  <a:pt x="3492" y="944"/>
                </a:lnTo>
                <a:lnTo>
                  <a:pt x="3532" y="1000"/>
                </a:lnTo>
                <a:lnTo>
                  <a:pt x="3570" y="1058"/>
                </a:lnTo>
                <a:lnTo>
                  <a:pt x="3604" y="1116"/>
                </a:lnTo>
                <a:lnTo>
                  <a:pt x="3638" y="1174"/>
                </a:lnTo>
                <a:lnTo>
                  <a:pt x="3668" y="1236"/>
                </a:lnTo>
                <a:lnTo>
                  <a:pt x="3696" y="1296"/>
                </a:lnTo>
                <a:lnTo>
                  <a:pt x="3722" y="1358"/>
                </a:lnTo>
                <a:lnTo>
                  <a:pt x="3744" y="1422"/>
                </a:lnTo>
                <a:lnTo>
                  <a:pt x="3766" y="1486"/>
                </a:lnTo>
                <a:lnTo>
                  <a:pt x="3784" y="1550"/>
                </a:lnTo>
                <a:lnTo>
                  <a:pt x="3800" y="1616"/>
                </a:lnTo>
                <a:lnTo>
                  <a:pt x="3814" y="1680"/>
                </a:lnTo>
                <a:lnTo>
                  <a:pt x="3826" y="1746"/>
                </a:lnTo>
                <a:lnTo>
                  <a:pt x="3834" y="1812"/>
                </a:lnTo>
                <a:lnTo>
                  <a:pt x="3840" y="1880"/>
                </a:lnTo>
                <a:lnTo>
                  <a:pt x="3844" y="1946"/>
                </a:lnTo>
                <a:lnTo>
                  <a:pt x="3846" y="2014"/>
                </a:lnTo>
                <a:lnTo>
                  <a:pt x="3844" y="2082"/>
                </a:lnTo>
                <a:lnTo>
                  <a:pt x="3842" y="2148"/>
                </a:lnTo>
                <a:lnTo>
                  <a:pt x="3836" y="2216"/>
                </a:lnTo>
                <a:lnTo>
                  <a:pt x="3826" y="2284"/>
                </a:lnTo>
                <a:lnTo>
                  <a:pt x="3816" y="2350"/>
                </a:lnTo>
                <a:lnTo>
                  <a:pt x="3802" y="2418"/>
                </a:lnTo>
                <a:lnTo>
                  <a:pt x="3786" y="2484"/>
                </a:lnTo>
                <a:lnTo>
                  <a:pt x="3766" y="2552"/>
                </a:lnTo>
                <a:lnTo>
                  <a:pt x="3744" y="2618"/>
                </a:lnTo>
                <a:lnTo>
                  <a:pt x="3720" y="2682"/>
                </a:lnTo>
                <a:lnTo>
                  <a:pt x="3694" y="2748"/>
                </a:lnTo>
                <a:lnTo>
                  <a:pt x="3694" y="2748"/>
                </a:lnTo>
                <a:lnTo>
                  <a:pt x="3688" y="2766"/>
                </a:lnTo>
                <a:lnTo>
                  <a:pt x="3686" y="2786"/>
                </a:lnTo>
                <a:lnTo>
                  <a:pt x="3688" y="2806"/>
                </a:lnTo>
                <a:lnTo>
                  <a:pt x="3692" y="2824"/>
                </a:lnTo>
                <a:lnTo>
                  <a:pt x="3692" y="2824"/>
                </a:lnTo>
                <a:lnTo>
                  <a:pt x="3702" y="2842"/>
                </a:lnTo>
                <a:lnTo>
                  <a:pt x="3714" y="2856"/>
                </a:lnTo>
                <a:lnTo>
                  <a:pt x="3728" y="2870"/>
                </a:lnTo>
                <a:lnTo>
                  <a:pt x="3746" y="2880"/>
                </a:lnTo>
                <a:lnTo>
                  <a:pt x="3746" y="2880"/>
                </a:lnTo>
                <a:lnTo>
                  <a:pt x="3764" y="2884"/>
                </a:lnTo>
                <a:lnTo>
                  <a:pt x="3784" y="2886"/>
                </a:lnTo>
                <a:lnTo>
                  <a:pt x="3804" y="2884"/>
                </a:lnTo>
                <a:lnTo>
                  <a:pt x="3822" y="2880"/>
                </a:lnTo>
                <a:lnTo>
                  <a:pt x="3838" y="2870"/>
                </a:lnTo>
                <a:lnTo>
                  <a:pt x="3854" y="2858"/>
                </a:lnTo>
                <a:lnTo>
                  <a:pt x="3866" y="2844"/>
                </a:lnTo>
                <a:lnTo>
                  <a:pt x="3876" y="2828"/>
                </a:lnTo>
                <a:lnTo>
                  <a:pt x="3876" y="2828"/>
                </a:lnTo>
                <a:lnTo>
                  <a:pt x="3906" y="2758"/>
                </a:lnTo>
                <a:lnTo>
                  <a:pt x="3930" y="2688"/>
                </a:lnTo>
                <a:lnTo>
                  <a:pt x="3954" y="2616"/>
                </a:lnTo>
                <a:lnTo>
                  <a:pt x="3974" y="2546"/>
                </a:lnTo>
                <a:lnTo>
                  <a:pt x="3992" y="2472"/>
                </a:lnTo>
                <a:lnTo>
                  <a:pt x="4008" y="2400"/>
                </a:lnTo>
                <a:lnTo>
                  <a:pt x="4020" y="2328"/>
                </a:lnTo>
                <a:lnTo>
                  <a:pt x="4030" y="2254"/>
                </a:lnTo>
                <a:lnTo>
                  <a:pt x="4038" y="2180"/>
                </a:lnTo>
                <a:lnTo>
                  <a:pt x="4042" y="2106"/>
                </a:lnTo>
                <a:lnTo>
                  <a:pt x="4044" y="2032"/>
                </a:lnTo>
                <a:lnTo>
                  <a:pt x="4042" y="1956"/>
                </a:lnTo>
                <a:lnTo>
                  <a:pt x="4038" y="1882"/>
                </a:lnTo>
                <a:lnTo>
                  <a:pt x="4032" y="1808"/>
                </a:lnTo>
                <a:lnTo>
                  <a:pt x="4022" y="1734"/>
                </a:lnTo>
                <a:lnTo>
                  <a:pt x="4010" y="1658"/>
                </a:lnTo>
                <a:lnTo>
                  <a:pt x="4010" y="1658"/>
                </a:lnTo>
                <a:close/>
                <a:moveTo>
                  <a:pt x="2520" y="2348"/>
                </a:moveTo>
                <a:lnTo>
                  <a:pt x="2520" y="2348"/>
                </a:lnTo>
                <a:lnTo>
                  <a:pt x="2518" y="2320"/>
                </a:lnTo>
                <a:lnTo>
                  <a:pt x="2516" y="2292"/>
                </a:lnTo>
                <a:lnTo>
                  <a:pt x="2512" y="2264"/>
                </a:lnTo>
                <a:lnTo>
                  <a:pt x="2506" y="2236"/>
                </a:lnTo>
                <a:lnTo>
                  <a:pt x="2498" y="2210"/>
                </a:lnTo>
                <a:lnTo>
                  <a:pt x="2488" y="2184"/>
                </a:lnTo>
                <a:lnTo>
                  <a:pt x="2478" y="2160"/>
                </a:lnTo>
                <a:lnTo>
                  <a:pt x="2466" y="2136"/>
                </a:lnTo>
                <a:lnTo>
                  <a:pt x="2450" y="2112"/>
                </a:lnTo>
                <a:lnTo>
                  <a:pt x="2434" y="2090"/>
                </a:lnTo>
                <a:lnTo>
                  <a:pt x="2418" y="2068"/>
                </a:lnTo>
                <a:lnTo>
                  <a:pt x="2398" y="2046"/>
                </a:lnTo>
                <a:lnTo>
                  <a:pt x="2376" y="2026"/>
                </a:lnTo>
                <a:lnTo>
                  <a:pt x="2354" y="2006"/>
                </a:lnTo>
                <a:lnTo>
                  <a:pt x="2330" y="1988"/>
                </a:lnTo>
                <a:lnTo>
                  <a:pt x="2304" y="1970"/>
                </a:lnTo>
                <a:lnTo>
                  <a:pt x="2304" y="1970"/>
                </a:lnTo>
                <a:lnTo>
                  <a:pt x="2276" y="1952"/>
                </a:lnTo>
                <a:lnTo>
                  <a:pt x="2248" y="1936"/>
                </a:lnTo>
                <a:lnTo>
                  <a:pt x="2188" y="1906"/>
                </a:lnTo>
                <a:lnTo>
                  <a:pt x="2124" y="1876"/>
                </a:lnTo>
                <a:lnTo>
                  <a:pt x="2060" y="1850"/>
                </a:lnTo>
                <a:lnTo>
                  <a:pt x="2060" y="1850"/>
                </a:lnTo>
                <a:lnTo>
                  <a:pt x="1996" y="1822"/>
                </a:lnTo>
                <a:lnTo>
                  <a:pt x="1936" y="1794"/>
                </a:lnTo>
                <a:lnTo>
                  <a:pt x="1878" y="1764"/>
                </a:lnTo>
                <a:lnTo>
                  <a:pt x="1852" y="1748"/>
                </a:lnTo>
                <a:lnTo>
                  <a:pt x="1828" y="1732"/>
                </a:lnTo>
                <a:lnTo>
                  <a:pt x="1806" y="1716"/>
                </a:lnTo>
                <a:lnTo>
                  <a:pt x="1786" y="1696"/>
                </a:lnTo>
                <a:lnTo>
                  <a:pt x="1768" y="1678"/>
                </a:lnTo>
                <a:lnTo>
                  <a:pt x="1752" y="1656"/>
                </a:lnTo>
                <a:lnTo>
                  <a:pt x="1740" y="1634"/>
                </a:lnTo>
                <a:lnTo>
                  <a:pt x="1732" y="1612"/>
                </a:lnTo>
                <a:lnTo>
                  <a:pt x="1726" y="1586"/>
                </a:lnTo>
                <a:lnTo>
                  <a:pt x="1724" y="1558"/>
                </a:lnTo>
                <a:lnTo>
                  <a:pt x="1724" y="1558"/>
                </a:lnTo>
                <a:lnTo>
                  <a:pt x="1726" y="1530"/>
                </a:lnTo>
                <a:lnTo>
                  <a:pt x="1732" y="1504"/>
                </a:lnTo>
                <a:lnTo>
                  <a:pt x="1738" y="1480"/>
                </a:lnTo>
                <a:lnTo>
                  <a:pt x="1750" y="1458"/>
                </a:lnTo>
                <a:lnTo>
                  <a:pt x="1762" y="1436"/>
                </a:lnTo>
                <a:lnTo>
                  <a:pt x="1778" y="1418"/>
                </a:lnTo>
                <a:lnTo>
                  <a:pt x="1796" y="1400"/>
                </a:lnTo>
                <a:lnTo>
                  <a:pt x="1814" y="1384"/>
                </a:lnTo>
                <a:lnTo>
                  <a:pt x="1836" y="1370"/>
                </a:lnTo>
                <a:lnTo>
                  <a:pt x="1858" y="1358"/>
                </a:lnTo>
                <a:lnTo>
                  <a:pt x="1882" y="1348"/>
                </a:lnTo>
                <a:lnTo>
                  <a:pt x="1906" y="1340"/>
                </a:lnTo>
                <a:lnTo>
                  <a:pt x="1932" y="1334"/>
                </a:lnTo>
                <a:lnTo>
                  <a:pt x="1958" y="1328"/>
                </a:lnTo>
                <a:lnTo>
                  <a:pt x="1984" y="1326"/>
                </a:lnTo>
                <a:lnTo>
                  <a:pt x="2012" y="1324"/>
                </a:lnTo>
                <a:lnTo>
                  <a:pt x="2012" y="1324"/>
                </a:lnTo>
                <a:lnTo>
                  <a:pt x="2052" y="1326"/>
                </a:lnTo>
                <a:lnTo>
                  <a:pt x="2090" y="1332"/>
                </a:lnTo>
                <a:lnTo>
                  <a:pt x="2130" y="1340"/>
                </a:lnTo>
                <a:lnTo>
                  <a:pt x="2168" y="1354"/>
                </a:lnTo>
                <a:lnTo>
                  <a:pt x="2206" y="1370"/>
                </a:lnTo>
                <a:lnTo>
                  <a:pt x="2242" y="1388"/>
                </a:lnTo>
                <a:lnTo>
                  <a:pt x="2278" y="1412"/>
                </a:lnTo>
                <a:lnTo>
                  <a:pt x="2312" y="1438"/>
                </a:lnTo>
                <a:lnTo>
                  <a:pt x="2444" y="1274"/>
                </a:lnTo>
                <a:lnTo>
                  <a:pt x="2444" y="1274"/>
                </a:lnTo>
                <a:lnTo>
                  <a:pt x="2406" y="1244"/>
                </a:lnTo>
                <a:lnTo>
                  <a:pt x="2368" y="1218"/>
                </a:lnTo>
                <a:lnTo>
                  <a:pt x="2328" y="1196"/>
                </a:lnTo>
                <a:lnTo>
                  <a:pt x="2288" y="1174"/>
                </a:lnTo>
                <a:lnTo>
                  <a:pt x="2246" y="1156"/>
                </a:lnTo>
                <a:lnTo>
                  <a:pt x="2204" y="1142"/>
                </a:lnTo>
                <a:lnTo>
                  <a:pt x="2160" y="1130"/>
                </a:lnTo>
                <a:lnTo>
                  <a:pt x="2116" y="1122"/>
                </a:lnTo>
                <a:lnTo>
                  <a:pt x="2110" y="1120"/>
                </a:lnTo>
                <a:lnTo>
                  <a:pt x="2110" y="858"/>
                </a:lnTo>
                <a:lnTo>
                  <a:pt x="1896" y="858"/>
                </a:lnTo>
                <a:lnTo>
                  <a:pt x="1896" y="1122"/>
                </a:lnTo>
                <a:lnTo>
                  <a:pt x="1890" y="1124"/>
                </a:lnTo>
                <a:lnTo>
                  <a:pt x="1890" y="1124"/>
                </a:lnTo>
                <a:lnTo>
                  <a:pt x="1848" y="1132"/>
                </a:lnTo>
                <a:lnTo>
                  <a:pt x="1808" y="1146"/>
                </a:lnTo>
                <a:lnTo>
                  <a:pt x="1768" y="1160"/>
                </a:lnTo>
                <a:lnTo>
                  <a:pt x="1732" y="1178"/>
                </a:lnTo>
                <a:lnTo>
                  <a:pt x="1698" y="1200"/>
                </a:lnTo>
                <a:lnTo>
                  <a:pt x="1666" y="1222"/>
                </a:lnTo>
                <a:lnTo>
                  <a:pt x="1636" y="1248"/>
                </a:lnTo>
                <a:lnTo>
                  <a:pt x="1608" y="1274"/>
                </a:lnTo>
                <a:lnTo>
                  <a:pt x="1584" y="1304"/>
                </a:lnTo>
                <a:lnTo>
                  <a:pt x="1562" y="1336"/>
                </a:lnTo>
                <a:lnTo>
                  <a:pt x="1544" y="1368"/>
                </a:lnTo>
                <a:lnTo>
                  <a:pt x="1528" y="1402"/>
                </a:lnTo>
                <a:lnTo>
                  <a:pt x="1516" y="1438"/>
                </a:lnTo>
                <a:lnTo>
                  <a:pt x="1506" y="1474"/>
                </a:lnTo>
                <a:lnTo>
                  <a:pt x="1502" y="1512"/>
                </a:lnTo>
                <a:lnTo>
                  <a:pt x="1500" y="1552"/>
                </a:lnTo>
                <a:lnTo>
                  <a:pt x="1500" y="1552"/>
                </a:lnTo>
                <a:lnTo>
                  <a:pt x="1500" y="1580"/>
                </a:lnTo>
                <a:lnTo>
                  <a:pt x="1502" y="1606"/>
                </a:lnTo>
                <a:lnTo>
                  <a:pt x="1506" y="1634"/>
                </a:lnTo>
                <a:lnTo>
                  <a:pt x="1512" y="1660"/>
                </a:lnTo>
                <a:lnTo>
                  <a:pt x="1520" y="1684"/>
                </a:lnTo>
                <a:lnTo>
                  <a:pt x="1528" y="1708"/>
                </a:lnTo>
                <a:lnTo>
                  <a:pt x="1540" y="1732"/>
                </a:lnTo>
                <a:lnTo>
                  <a:pt x="1552" y="1756"/>
                </a:lnTo>
                <a:lnTo>
                  <a:pt x="1566" y="1778"/>
                </a:lnTo>
                <a:lnTo>
                  <a:pt x="1582" y="1800"/>
                </a:lnTo>
                <a:lnTo>
                  <a:pt x="1598" y="1820"/>
                </a:lnTo>
                <a:lnTo>
                  <a:pt x="1618" y="1840"/>
                </a:lnTo>
                <a:lnTo>
                  <a:pt x="1638" y="1860"/>
                </a:lnTo>
                <a:lnTo>
                  <a:pt x="1660" y="1880"/>
                </a:lnTo>
                <a:lnTo>
                  <a:pt x="1684" y="1898"/>
                </a:lnTo>
                <a:lnTo>
                  <a:pt x="1710" y="1916"/>
                </a:lnTo>
                <a:lnTo>
                  <a:pt x="1710" y="1916"/>
                </a:lnTo>
                <a:lnTo>
                  <a:pt x="1736" y="1932"/>
                </a:lnTo>
                <a:lnTo>
                  <a:pt x="1764" y="1948"/>
                </a:lnTo>
                <a:lnTo>
                  <a:pt x="1824" y="1978"/>
                </a:lnTo>
                <a:lnTo>
                  <a:pt x="1884" y="2004"/>
                </a:lnTo>
                <a:lnTo>
                  <a:pt x="1944" y="2030"/>
                </a:lnTo>
                <a:lnTo>
                  <a:pt x="1944" y="2030"/>
                </a:lnTo>
                <a:lnTo>
                  <a:pt x="2010" y="2058"/>
                </a:lnTo>
                <a:lnTo>
                  <a:pt x="2074" y="2086"/>
                </a:lnTo>
                <a:lnTo>
                  <a:pt x="2106" y="2102"/>
                </a:lnTo>
                <a:lnTo>
                  <a:pt x="2134" y="2118"/>
                </a:lnTo>
                <a:lnTo>
                  <a:pt x="2162" y="2134"/>
                </a:lnTo>
                <a:lnTo>
                  <a:pt x="2186" y="2152"/>
                </a:lnTo>
                <a:lnTo>
                  <a:pt x="2210" y="2172"/>
                </a:lnTo>
                <a:lnTo>
                  <a:pt x="2230" y="2192"/>
                </a:lnTo>
                <a:lnTo>
                  <a:pt x="2248" y="2214"/>
                </a:lnTo>
                <a:lnTo>
                  <a:pt x="2264" y="2238"/>
                </a:lnTo>
                <a:lnTo>
                  <a:pt x="2276" y="2264"/>
                </a:lnTo>
                <a:lnTo>
                  <a:pt x="2286" y="2292"/>
                </a:lnTo>
                <a:lnTo>
                  <a:pt x="2292" y="2322"/>
                </a:lnTo>
                <a:lnTo>
                  <a:pt x="2294" y="2356"/>
                </a:lnTo>
                <a:lnTo>
                  <a:pt x="2294" y="2356"/>
                </a:lnTo>
                <a:lnTo>
                  <a:pt x="2292" y="2384"/>
                </a:lnTo>
                <a:lnTo>
                  <a:pt x="2288" y="2410"/>
                </a:lnTo>
                <a:lnTo>
                  <a:pt x="2280" y="2434"/>
                </a:lnTo>
                <a:lnTo>
                  <a:pt x="2270" y="2460"/>
                </a:lnTo>
                <a:lnTo>
                  <a:pt x="2258" y="2482"/>
                </a:lnTo>
                <a:lnTo>
                  <a:pt x="2244" y="2504"/>
                </a:lnTo>
                <a:lnTo>
                  <a:pt x="2226" y="2524"/>
                </a:lnTo>
                <a:lnTo>
                  <a:pt x="2208" y="2542"/>
                </a:lnTo>
                <a:lnTo>
                  <a:pt x="2186" y="2558"/>
                </a:lnTo>
                <a:lnTo>
                  <a:pt x="2164" y="2574"/>
                </a:lnTo>
                <a:lnTo>
                  <a:pt x="2138" y="2586"/>
                </a:lnTo>
                <a:lnTo>
                  <a:pt x="2112" y="2596"/>
                </a:lnTo>
                <a:lnTo>
                  <a:pt x="2084" y="2606"/>
                </a:lnTo>
                <a:lnTo>
                  <a:pt x="2054" y="2612"/>
                </a:lnTo>
                <a:lnTo>
                  <a:pt x="2024" y="2616"/>
                </a:lnTo>
                <a:lnTo>
                  <a:pt x="1992" y="2616"/>
                </a:lnTo>
                <a:lnTo>
                  <a:pt x="1992" y="2616"/>
                </a:lnTo>
                <a:lnTo>
                  <a:pt x="1958" y="2616"/>
                </a:lnTo>
                <a:lnTo>
                  <a:pt x="1922" y="2612"/>
                </a:lnTo>
                <a:lnTo>
                  <a:pt x="1890" y="2606"/>
                </a:lnTo>
                <a:lnTo>
                  <a:pt x="1858" y="2596"/>
                </a:lnTo>
                <a:lnTo>
                  <a:pt x="1828" y="2586"/>
                </a:lnTo>
                <a:lnTo>
                  <a:pt x="1800" y="2576"/>
                </a:lnTo>
                <a:lnTo>
                  <a:pt x="1772" y="2562"/>
                </a:lnTo>
                <a:lnTo>
                  <a:pt x="1746" y="2546"/>
                </a:lnTo>
                <a:lnTo>
                  <a:pt x="1720" y="2532"/>
                </a:lnTo>
                <a:lnTo>
                  <a:pt x="1696" y="2514"/>
                </a:lnTo>
                <a:lnTo>
                  <a:pt x="1674" y="2496"/>
                </a:lnTo>
                <a:lnTo>
                  <a:pt x="1652" y="2478"/>
                </a:lnTo>
                <a:lnTo>
                  <a:pt x="1614" y="2440"/>
                </a:lnTo>
                <a:lnTo>
                  <a:pt x="1580" y="2404"/>
                </a:lnTo>
                <a:lnTo>
                  <a:pt x="1424" y="2556"/>
                </a:lnTo>
                <a:lnTo>
                  <a:pt x="1424" y="2556"/>
                </a:lnTo>
                <a:lnTo>
                  <a:pt x="1448" y="2584"/>
                </a:lnTo>
                <a:lnTo>
                  <a:pt x="1472" y="2608"/>
                </a:lnTo>
                <a:lnTo>
                  <a:pt x="1496" y="2632"/>
                </a:lnTo>
                <a:lnTo>
                  <a:pt x="1522" y="2656"/>
                </a:lnTo>
                <a:lnTo>
                  <a:pt x="1550" y="2678"/>
                </a:lnTo>
                <a:lnTo>
                  <a:pt x="1576" y="2698"/>
                </a:lnTo>
                <a:lnTo>
                  <a:pt x="1604" y="2716"/>
                </a:lnTo>
                <a:lnTo>
                  <a:pt x="1634" y="2734"/>
                </a:lnTo>
                <a:lnTo>
                  <a:pt x="1664" y="2750"/>
                </a:lnTo>
                <a:lnTo>
                  <a:pt x="1694" y="2764"/>
                </a:lnTo>
                <a:lnTo>
                  <a:pt x="1724" y="2776"/>
                </a:lnTo>
                <a:lnTo>
                  <a:pt x="1756" y="2788"/>
                </a:lnTo>
                <a:lnTo>
                  <a:pt x="1790" y="2798"/>
                </a:lnTo>
                <a:lnTo>
                  <a:pt x="1822" y="2808"/>
                </a:lnTo>
                <a:lnTo>
                  <a:pt x="1856" y="2814"/>
                </a:lnTo>
                <a:lnTo>
                  <a:pt x="1890" y="2820"/>
                </a:lnTo>
                <a:lnTo>
                  <a:pt x="1896" y="2822"/>
                </a:lnTo>
                <a:lnTo>
                  <a:pt x="1896" y="3082"/>
                </a:lnTo>
                <a:lnTo>
                  <a:pt x="2110" y="3082"/>
                </a:lnTo>
                <a:lnTo>
                  <a:pt x="2110" y="2822"/>
                </a:lnTo>
                <a:lnTo>
                  <a:pt x="2116" y="2820"/>
                </a:lnTo>
                <a:lnTo>
                  <a:pt x="2116" y="2820"/>
                </a:lnTo>
                <a:lnTo>
                  <a:pt x="2162" y="2810"/>
                </a:lnTo>
                <a:lnTo>
                  <a:pt x="2204" y="2796"/>
                </a:lnTo>
                <a:lnTo>
                  <a:pt x="2244" y="2780"/>
                </a:lnTo>
                <a:lnTo>
                  <a:pt x="2282" y="2762"/>
                </a:lnTo>
                <a:lnTo>
                  <a:pt x="2318" y="2740"/>
                </a:lnTo>
                <a:lnTo>
                  <a:pt x="2352" y="2714"/>
                </a:lnTo>
                <a:lnTo>
                  <a:pt x="2382" y="2688"/>
                </a:lnTo>
                <a:lnTo>
                  <a:pt x="2410" y="2658"/>
                </a:lnTo>
                <a:lnTo>
                  <a:pt x="2434" y="2626"/>
                </a:lnTo>
                <a:lnTo>
                  <a:pt x="2456" y="2592"/>
                </a:lnTo>
                <a:lnTo>
                  <a:pt x="2476" y="2556"/>
                </a:lnTo>
                <a:lnTo>
                  <a:pt x="2490" y="2518"/>
                </a:lnTo>
                <a:lnTo>
                  <a:pt x="2504" y="2478"/>
                </a:lnTo>
                <a:lnTo>
                  <a:pt x="2512" y="2436"/>
                </a:lnTo>
                <a:lnTo>
                  <a:pt x="2518" y="2394"/>
                </a:lnTo>
                <a:lnTo>
                  <a:pt x="2520" y="2348"/>
                </a:lnTo>
                <a:lnTo>
                  <a:pt x="2520" y="234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0981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4C0206CD-8365-4480-9534-C93AD5B24FAF}"/>
              </a:ext>
            </a:extLst>
          </p:cNvPr>
          <p:cNvSpPr>
            <a:spLocks noGrp="1"/>
          </p:cNvSpPr>
          <p:nvPr>
            <p:ph type="title"/>
          </p:nvPr>
        </p:nvSpPr>
        <p:spPr/>
        <p:txBody>
          <a:bodyPr/>
          <a:lstStyle/>
          <a:p>
            <a:r>
              <a:rPr lang="en-US" dirty="0"/>
              <a:t>Where are big-box retailers overinvesting?</a:t>
            </a:r>
            <a:endParaRPr lang="en-GB" dirty="0"/>
          </a:p>
        </p:txBody>
      </p:sp>
      <p:graphicFrame>
        <p:nvGraphicFramePr>
          <p:cNvPr id="5" name="Table 5">
            <a:extLst>
              <a:ext uri="{FF2B5EF4-FFF2-40B4-BE49-F238E27FC236}">
                <a16:creationId xmlns:a16="http://schemas.microsoft.com/office/drawing/2014/main" xmlns="" id="{83E061A0-E6CC-42D4-BF58-9149609D9544}"/>
              </a:ext>
            </a:extLst>
          </p:cNvPr>
          <p:cNvGraphicFramePr>
            <a:graphicFrameLocks noGrp="1"/>
          </p:cNvGraphicFramePr>
          <p:nvPr>
            <p:extLst/>
          </p:nvPr>
        </p:nvGraphicFramePr>
        <p:xfrm>
          <a:off x="247312" y="1679694"/>
          <a:ext cx="11831616" cy="4140355"/>
        </p:xfrm>
        <a:graphic>
          <a:graphicData uri="http://schemas.openxmlformats.org/drawingml/2006/table">
            <a:tbl>
              <a:tblPr firstRow="1" bandRow="1">
                <a:tableStyleId>{5C22544A-7EE6-4342-B048-85BDC9FD1C3A}</a:tableStyleId>
              </a:tblPr>
              <a:tblGrid>
                <a:gridCol w="3921268">
                  <a:extLst>
                    <a:ext uri="{9D8B030D-6E8A-4147-A177-3AD203B41FA5}">
                      <a16:colId xmlns:a16="http://schemas.microsoft.com/office/drawing/2014/main" xmlns="" val="20000"/>
                    </a:ext>
                  </a:extLst>
                </a:gridCol>
                <a:gridCol w="1991893">
                  <a:extLst>
                    <a:ext uri="{9D8B030D-6E8A-4147-A177-3AD203B41FA5}">
                      <a16:colId xmlns:a16="http://schemas.microsoft.com/office/drawing/2014/main" xmlns="" val="20001"/>
                    </a:ext>
                  </a:extLst>
                </a:gridCol>
                <a:gridCol w="1972818">
                  <a:extLst>
                    <a:ext uri="{9D8B030D-6E8A-4147-A177-3AD203B41FA5}">
                      <a16:colId xmlns:a16="http://schemas.microsoft.com/office/drawing/2014/main" xmlns="" val="20002"/>
                    </a:ext>
                  </a:extLst>
                </a:gridCol>
                <a:gridCol w="1945927">
                  <a:extLst>
                    <a:ext uri="{9D8B030D-6E8A-4147-A177-3AD203B41FA5}">
                      <a16:colId xmlns:a16="http://schemas.microsoft.com/office/drawing/2014/main" xmlns="" val="20003"/>
                    </a:ext>
                  </a:extLst>
                </a:gridCol>
                <a:gridCol w="1999710">
                  <a:extLst>
                    <a:ext uri="{9D8B030D-6E8A-4147-A177-3AD203B41FA5}">
                      <a16:colId xmlns:a16="http://schemas.microsoft.com/office/drawing/2014/main" xmlns="" val="20004"/>
                    </a:ext>
                  </a:extLst>
                </a:gridCol>
              </a:tblGrid>
              <a:tr h="1431775">
                <a:tc>
                  <a:txBody>
                    <a:bodyPr/>
                    <a:lstStyle/>
                    <a:p>
                      <a:endParaRPr lang="en-US" sz="1200" dirty="0"/>
                    </a:p>
                  </a:txBody>
                  <a:tcP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bg1"/>
                          </a:solidFill>
                          <a:latin typeface="+mj-lt"/>
                        </a:rPr>
                        <a:t/>
                      </a:r>
                      <a:br>
                        <a:rPr lang="en-US" sz="1200" b="1" dirty="0">
                          <a:solidFill>
                            <a:schemeClr val="bg1"/>
                          </a:solidFill>
                          <a:latin typeface="+mj-lt"/>
                        </a:rPr>
                      </a:br>
                      <a:r>
                        <a:rPr lang="en-US" sz="1200" b="1" dirty="0">
                          <a:solidFill>
                            <a:schemeClr val="bg1"/>
                          </a:solidFill>
                          <a:latin typeface="+mj-lt"/>
                        </a:rPr>
                        <a:t/>
                      </a:r>
                      <a:br>
                        <a:rPr lang="en-US" sz="1200" b="1" dirty="0">
                          <a:solidFill>
                            <a:schemeClr val="bg1"/>
                          </a:solidFill>
                          <a:latin typeface="+mj-lt"/>
                        </a:rPr>
                      </a:br>
                      <a:r>
                        <a:rPr lang="en-US" sz="1200" b="1" dirty="0">
                          <a:solidFill>
                            <a:schemeClr val="bg1"/>
                          </a:solidFill>
                          <a:latin typeface="+mj-lt"/>
                        </a:rPr>
                        <a:t/>
                      </a:r>
                      <a:br>
                        <a:rPr lang="en-US" sz="1200" b="1" dirty="0">
                          <a:solidFill>
                            <a:schemeClr val="bg1"/>
                          </a:solidFill>
                          <a:latin typeface="+mj-lt"/>
                        </a:rPr>
                      </a:br>
                      <a:r>
                        <a:rPr lang="en-US" sz="1200" b="1" dirty="0">
                          <a:solidFill>
                            <a:schemeClr val="bg1"/>
                          </a:solidFill>
                          <a:latin typeface="+mj-lt"/>
                        </a:rPr>
                        <a:t/>
                      </a:r>
                      <a:br>
                        <a:rPr lang="en-US" sz="1200" b="1" dirty="0">
                          <a:solidFill>
                            <a:schemeClr val="bg1"/>
                          </a:solidFill>
                          <a:latin typeface="+mj-lt"/>
                        </a:rPr>
                      </a:br>
                      <a:r>
                        <a:rPr lang="en-US" sz="1600" b="1" dirty="0">
                          <a:solidFill>
                            <a:schemeClr val="bg1"/>
                          </a:solidFill>
                          <a:latin typeface="+mj-lt"/>
                        </a:rPr>
                        <a:t>Value </a:t>
                      </a:r>
                      <a:br>
                        <a:rPr lang="en-US" sz="1600" b="1" dirty="0">
                          <a:solidFill>
                            <a:schemeClr val="bg1"/>
                          </a:solidFill>
                          <a:latin typeface="+mj-lt"/>
                        </a:rPr>
                      </a:br>
                      <a:r>
                        <a:rPr lang="en-US" sz="1600" b="1" dirty="0">
                          <a:solidFill>
                            <a:schemeClr val="bg1"/>
                          </a:solidFill>
                          <a:latin typeface="+mj-lt"/>
                        </a:rPr>
                        <a:t>Leadership</a:t>
                      </a:r>
                      <a:endParaRPr lang="en-US" sz="1200" b="1" dirty="0">
                        <a:solidFill>
                          <a:schemeClr val="bg1"/>
                        </a:solidFill>
                        <a:latin typeface="+mj-lt"/>
                      </a:endParaRPr>
                    </a:p>
                  </a:txBody>
                  <a:tcPr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algn="ctr"/>
                      <a:r>
                        <a:rPr lang="en-US" sz="1200" b="1" kern="1200" dirty="0">
                          <a:solidFill>
                            <a:schemeClr val="bg1"/>
                          </a:solidFill>
                          <a:latin typeface="+mn-lt"/>
                          <a:ea typeface="+mn-ea"/>
                          <a:cs typeface="+mn-cs"/>
                        </a:rPr>
                        <a:t/>
                      </a:r>
                      <a:br>
                        <a:rPr lang="en-US" sz="1200" b="1" kern="1200" dirty="0">
                          <a:solidFill>
                            <a:schemeClr val="bg1"/>
                          </a:solidFill>
                          <a:latin typeface="+mn-lt"/>
                          <a:ea typeface="+mn-ea"/>
                          <a:cs typeface="+mn-cs"/>
                        </a:rPr>
                      </a:br>
                      <a:r>
                        <a:rPr lang="en-US" sz="1200" b="1" kern="1200" dirty="0">
                          <a:solidFill>
                            <a:schemeClr val="bg1"/>
                          </a:solidFill>
                          <a:latin typeface="+mn-lt"/>
                          <a:ea typeface="+mn-ea"/>
                          <a:cs typeface="+mn-cs"/>
                        </a:rPr>
                        <a:t/>
                      </a:r>
                      <a:br>
                        <a:rPr lang="en-US" sz="1200" b="1" kern="1200" dirty="0">
                          <a:solidFill>
                            <a:schemeClr val="bg1"/>
                          </a:solidFill>
                          <a:latin typeface="+mn-lt"/>
                          <a:ea typeface="+mn-ea"/>
                          <a:cs typeface="+mn-cs"/>
                        </a:rPr>
                      </a:br>
                      <a:r>
                        <a:rPr lang="en-US" sz="1200" b="1" kern="1200" dirty="0">
                          <a:solidFill>
                            <a:schemeClr val="bg1"/>
                          </a:solidFill>
                          <a:latin typeface="+mn-lt"/>
                          <a:ea typeface="+mn-ea"/>
                          <a:cs typeface="+mn-cs"/>
                        </a:rPr>
                        <a:t/>
                      </a:r>
                      <a:br>
                        <a:rPr lang="en-US" sz="1200" b="1" kern="1200" dirty="0">
                          <a:solidFill>
                            <a:schemeClr val="bg1"/>
                          </a:solidFill>
                          <a:latin typeface="+mn-lt"/>
                          <a:ea typeface="+mn-ea"/>
                          <a:cs typeface="+mn-cs"/>
                        </a:rPr>
                      </a:br>
                      <a:r>
                        <a:rPr lang="en-US" sz="1200" b="1" kern="1200" dirty="0">
                          <a:solidFill>
                            <a:schemeClr val="bg1"/>
                          </a:solidFill>
                          <a:latin typeface="+mn-lt"/>
                          <a:ea typeface="+mn-ea"/>
                          <a:cs typeface="+mn-cs"/>
                        </a:rPr>
                        <a:t/>
                      </a:r>
                      <a:br>
                        <a:rPr lang="en-US" sz="1200" b="1" kern="1200" dirty="0">
                          <a:solidFill>
                            <a:schemeClr val="bg1"/>
                          </a:solidFill>
                          <a:latin typeface="+mn-lt"/>
                          <a:ea typeface="+mn-ea"/>
                          <a:cs typeface="+mn-cs"/>
                        </a:rPr>
                      </a:br>
                      <a:r>
                        <a:rPr lang="en-US" sz="1600" b="1" kern="1200" dirty="0">
                          <a:solidFill>
                            <a:schemeClr val="bg1"/>
                          </a:solidFill>
                          <a:latin typeface="+mn-lt"/>
                          <a:ea typeface="+mn-ea"/>
                          <a:cs typeface="+mn-cs"/>
                        </a:rPr>
                        <a:t>Frictionless Experiences</a:t>
                      </a:r>
                      <a:endParaRPr lang="en-US" sz="1200" b="1" dirty="0">
                        <a:solidFill>
                          <a:schemeClr val="bg1"/>
                        </a:solidFill>
                        <a:latin typeface="+mj-l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ctr"/>
                      <a:r>
                        <a:rPr lang="en-US" sz="1200" b="1" kern="1200" dirty="0">
                          <a:solidFill>
                            <a:schemeClr val="accent2">
                              <a:lumMod val="50000"/>
                            </a:schemeClr>
                          </a:solidFill>
                          <a:latin typeface="+mn-lt"/>
                          <a:ea typeface="+mn-ea"/>
                          <a:cs typeface="+mn-cs"/>
                        </a:rPr>
                        <a:t/>
                      </a:r>
                      <a:br>
                        <a:rPr lang="en-US" sz="1200" b="1" kern="1200" dirty="0">
                          <a:solidFill>
                            <a:schemeClr val="accent2">
                              <a:lumMod val="50000"/>
                            </a:schemeClr>
                          </a:solidFill>
                          <a:latin typeface="+mn-lt"/>
                          <a:ea typeface="+mn-ea"/>
                          <a:cs typeface="+mn-cs"/>
                        </a:rPr>
                      </a:br>
                      <a:r>
                        <a:rPr lang="en-US" sz="1200" b="1" kern="1200" dirty="0">
                          <a:solidFill>
                            <a:schemeClr val="accent2">
                              <a:lumMod val="50000"/>
                            </a:schemeClr>
                          </a:solidFill>
                          <a:latin typeface="+mn-lt"/>
                          <a:ea typeface="+mn-ea"/>
                          <a:cs typeface="+mn-cs"/>
                        </a:rPr>
                        <a:t/>
                      </a:r>
                      <a:br>
                        <a:rPr lang="en-US" sz="1200" b="1" kern="1200" dirty="0">
                          <a:solidFill>
                            <a:schemeClr val="accent2">
                              <a:lumMod val="50000"/>
                            </a:schemeClr>
                          </a:solidFill>
                          <a:latin typeface="+mn-lt"/>
                          <a:ea typeface="+mn-ea"/>
                          <a:cs typeface="+mn-cs"/>
                        </a:rPr>
                      </a:br>
                      <a:r>
                        <a:rPr lang="en-US" sz="1200" b="1" kern="1200" dirty="0">
                          <a:solidFill>
                            <a:schemeClr val="accent2">
                              <a:lumMod val="50000"/>
                            </a:schemeClr>
                          </a:solidFill>
                          <a:latin typeface="+mn-lt"/>
                          <a:ea typeface="+mn-ea"/>
                          <a:cs typeface="+mn-cs"/>
                        </a:rPr>
                        <a:t/>
                      </a:r>
                      <a:br>
                        <a:rPr lang="en-US" sz="1200" b="1" kern="1200" dirty="0">
                          <a:solidFill>
                            <a:schemeClr val="accent2">
                              <a:lumMod val="50000"/>
                            </a:schemeClr>
                          </a:solidFill>
                          <a:latin typeface="+mn-lt"/>
                          <a:ea typeface="+mn-ea"/>
                          <a:cs typeface="+mn-cs"/>
                        </a:rPr>
                      </a:br>
                      <a:r>
                        <a:rPr lang="en-US" sz="1200" b="1" kern="1200" dirty="0">
                          <a:solidFill>
                            <a:schemeClr val="accent2">
                              <a:lumMod val="50000"/>
                            </a:schemeClr>
                          </a:solidFill>
                          <a:latin typeface="+mn-lt"/>
                          <a:ea typeface="+mn-ea"/>
                          <a:cs typeface="+mn-cs"/>
                        </a:rPr>
                        <a:t/>
                      </a:r>
                      <a:br>
                        <a:rPr lang="en-US" sz="1200" b="1" kern="1200" dirty="0">
                          <a:solidFill>
                            <a:schemeClr val="accent2">
                              <a:lumMod val="50000"/>
                            </a:schemeClr>
                          </a:solidFill>
                          <a:latin typeface="+mn-lt"/>
                          <a:ea typeface="+mn-ea"/>
                          <a:cs typeface="+mn-cs"/>
                        </a:rPr>
                      </a:br>
                      <a:r>
                        <a:rPr lang="en-US" sz="1600" b="1" kern="1200" dirty="0">
                          <a:solidFill>
                            <a:schemeClr val="accent2">
                              <a:lumMod val="50000"/>
                            </a:schemeClr>
                          </a:solidFill>
                          <a:latin typeface="+mn-lt"/>
                          <a:ea typeface="+mn-ea"/>
                          <a:cs typeface="+mn-cs"/>
                        </a:rPr>
                        <a:t>Product</a:t>
                      </a:r>
                      <a:r>
                        <a:rPr lang="en-US" sz="1600" b="1" kern="1200" baseline="0" dirty="0">
                          <a:solidFill>
                            <a:schemeClr val="accent2">
                              <a:lumMod val="50000"/>
                            </a:schemeClr>
                          </a:solidFill>
                          <a:latin typeface="+mn-lt"/>
                          <a:ea typeface="+mn-ea"/>
                          <a:cs typeface="+mn-cs"/>
                        </a:rPr>
                        <a:t> </a:t>
                      </a:r>
                      <a:br>
                        <a:rPr lang="en-US" sz="1600" b="1" kern="1200" baseline="0" dirty="0">
                          <a:solidFill>
                            <a:schemeClr val="accent2">
                              <a:lumMod val="50000"/>
                            </a:schemeClr>
                          </a:solidFill>
                          <a:latin typeface="+mn-lt"/>
                          <a:ea typeface="+mn-ea"/>
                          <a:cs typeface="+mn-cs"/>
                        </a:rPr>
                      </a:br>
                      <a:r>
                        <a:rPr lang="en-US" sz="1600" b="1" kern="1200" baseline="0" dirty="0">
                          <a:solidFill>
                            <a:schemeClr val="accent2">
                              <a:lumMod val="50000"/>
                            </a:schemeClr>
                          </a:solidFill>
                          <a:latin typeface="+mn-lt"/>
                          <a:ea typeface="+mn-ea"/>
                          <a:cs typeface="+mn-cs"/>
                        </a:rPr>
                        <a:t>Expertise</a:t>
                      </a:r>
                      <a:endParaRPr lang="en-US" sz="1200" b="1" dirty="0">
                        <a:solidFill>
                          <a:schemeClr val="accent2">
                            <a:lumMod val="50000"/>
                          </a:schemeClr>
                        </a:solidFill>
                        <a:latin typeface="+mj-l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b="1" kern="1200" dirty="0">
                          <a:solidFill>
                            <a:schemeClr val="accent2">
                              <a:lumMod val="50000"/>
                            </a:schemeClr>
                          </a:solidFill>
                          <a:latin typeface="+mn-lt"/>
                          <a:ea typeface="+mn-ea"/>
                          <a:cs typeface="+mn-cs"/>
                        </a:rPr>
                        <a:t/>
                      </a:r>
                      <a:br>
                        <a:rPr lang="en-US" sz="1200" b="1" kern="1200" dirty="0">
                          <a:solidFill>
                            <a:schemeClr val="accent2">
                              <a:lumMod val="50000"/>
                            </a:schemeClr>
                          </a:solidFill>
                          <a:latin typeface="+mn-lt"/>
                          <a:ea typeface="+mn-ea"/>
                          <a:cs typeface="+mn-cs"/>
                        </a:rPr>
                      </a:br>
                      <a:r>
                        <a:rPr lang="en-US" sz="1200" b="1" kern="1200" dirty="0">
                          <a:solidFill>
                            <a:schemeClr val="accent2">
                              <a:lumMod val="50000"/>
                            </a:schemeClr>
                          </a:solidFill>
                          <a:latin typeface="+mn-lt"/>
                          <a:ea typeface="+mn-ea"/>
                          <a:cs typeface="+mn-cs"/>
                        </a:rPr>
                        <a:t/>
                      </a:r>
                      <a:br>
                        <a:rPr lang="en-US" sz="1200" b="1" kern="1200" dirty="0">
                          <a:solidFill>
                            <a:schemeClr val="accent2">
                              <a:lumMod val="50000"/>
                            </a:schemeClr>
                          </a:solidFill>
                          <a:latin typeface="+mn-lt"/>
                          <a:ea typeface="+mn-ea"/>
                          <a:cs typeface="+mn-cs"/>
                        </a:rPr>
                      </a:br>
                      <a:r>
                        <a:rPr lang="en-US" sz="1200" b="1" kern="1200" dirty="0">
                          <a:solidFill>
                            <a:schemeClr val="accent2">
                              <a:lumMod val="50000"/>
                            </a:schemeClr>
                          </a:solidFill>
                          <a:latin typeface="+mn-lt"/>
                          <a:ea typeface="+mn-ea"/>
                          <a:cs typeface="+mn-cs"/>
                        </a:rPr>
                        <a:t/>
                      </a:r>
                      <a:br>
                        <a:rPr lang="en-US" sz="1200" b="1" kern="1200" dirty="0">
                          <a:solidFill>
                            <a:schemeClr val="accent2">
                              <a:lumMod val="50000"/>
                            </a:schemeClr>
                          </a:solidFill>
                          <a:latin typeface="+mn-lt"/>
                          <a:ea typeface="+mn-ea"/>
                          <a:cs typeface="+mn-cs"/>
                        </a:rPr>
                      </a:br>
                      <a:r>
                        <a:rPr lang="en-US" sz="1200" b="1" kern="1200" dirty="0">
                          <a:solidFill>
                            <a:schemeClr val="accent2">
                              <a:lumMod val="50000"/>
                            </a:schemeClr>
                          </a:solidFill>
                          <a:latin typeface="+mn-lt"/>
                          <a:ea typeface="+mn-ea"/>
                          <a:cs typeface="+mn-cs"/>
                        </a:rPr>
                        <a:t/>
                      </a:r>
                      <a:br>
                        <a:rPr lang="en-US" sz="1200" b="1" kern="1200" dirty="0">
                          <a:solidFill>
                            <a:schemeClr val="accent2">
                              <a:lumMod val="50000"/>
                            </a:schemeClr>
                          </a:solidFill>
                          <a:latin typeface="+mn-lt"/>
                          <a:ea typeface="+mn-ea"/>
                          <a:cs typeface="+mn-cs"/>
                        </a:rPr>
                      </a:br>
                      <a:r>
                        <a:rPr lang="en-US" sz="1600" b="1" kern="1200" dirty="0">
                          <a:solidFill>
                            <a:schemeClr val="accent2">
                              <a:lumMod val="50000"/>
                            </a:schemeClr>
                          </a:solidFill>
                          <a:latin typeface="+mn-lt"/>
                          <a:ea typeface="+mn-ea"/>
                          <a:cs typeface="+mn-cs"/>
                        </a:rPr>
                        <a:t>Problem </a:t>
                      </a:r>
                    </a:p>
                    <a:p>
                      <a:pPr algn="ctr"/>
                      <a:r>
                        <a:rPr lang="en-US" sz="1600" b="1" kern="1200" dirty="0">
                          <a:solidFill>
                            <a:schemeClr val="accent2">
                              <a:lumMod val="50000"/>
                            </a:schemeClr>
                          </a:solidFill>
                          <a:latin typeface="+mn-lt"/>
                          <a:ea typeface="+mn-ea"/>
                          <a:cs typeface="+mn-cs"/>
                        </a:rPr>
                        <a:t>Solving</a:t>
                      </a:r>
                      <a:endParaRPr lang="en-US" sz="1200" b="1" dirty="0">
                        <a:solidFill>
                          <a:schemeClr val="accent2">
                            <a:lumMod val="50000"/>
                          </a:schemeClr>
                        </a:solidFill>
                        <a:latin typeface="+mj-lt"/>
                      </a:endParaRPr>
                    </a:p>
                  </a:txBody>
                  <a:tcPr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xmlns="" val="10000"/>
                  </a:ext>
                </a:extLst>
              </a:tr>
              <a:tr h="451430">
                <a:tc>
                  <a:txBody>
                    <a:bodyPr/>
                    <a:lstStyle/>
                    <a:p>
                      <a:pPr marL="0" indent="0" fontAlgn="base">
                        <a:spcAft>
                          <a:spcPts val="300"/>
                        </a:spcAft>
                        <a:buFont typeface="Wingdings" charset="2"/>
                        <a:buNone/>
                      </a:pPr>
                      <a:r>
                        <a:rPr lang="en-US" sz="1800" b="1" i="0" dirty="0"/>
                        <a:t>Mass</a:t>
                      </a:r>
                    </a:p>
                  </a:txBody>
                  <a:tcPr marL="274320" marT="0" marB="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chemeClr val="accent2">
                              <a:lumMod val="50000"/>
                            </a:schemeClr>
                          </a:solidFill>
                          <a:effectLst/>
                          <a:latin typeface="Webdings" charset="2"/>
                          <a:ea typeface="Webdings" charset="2"/>
                          <a:cs typeface="Webdings" charset="2"/>
                        </a:rPr>
                        <a:t>n</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chemeClr val="accent2">
                              <a:lumMod val="75000"/>
                            </a:schemeClr>
                          </a:solidFill>
                          <a:effectLst/>
                          <a:latin typeface="Webdings" charset="2"/>
                          <a:ea typeface="Webdings" charset="2"/>
                          <a:cs typeface="Webdings" charset="2"/>
                        </a:rPr>
                        <a:t>n</a:t>
                      </a:r>
                      <a:endParaRPr lang="en-US" sz="1400" b="0" i="0" u="none" strike="noStrike" dirty="0">
                        <a:solidFill>
                          <a:schemeClr val="accent2">
                            <a:lumMod val="75000"/>
                          </a:schemeClr>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400" b="0" i="0" u="none" strike="noStrike" dirty="0">
                        <a:solidFill>
                          <a:schemeClr val="accent2"/>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i="0" u="none" strike="noStrike" dirty="0">
                          <a:solidFill>
                            <a:schemeClr val="accent2">
                              <a:lumMod val="40000"/>
                              <a:lumOff val="60000"/>
                            </a:schemeClr>
                          </a:solidFill>
                          <a:effectLst/>
                          <a:latin typeface="Webdings" charset="2"/>
                          <a:ea typeface="Webdings" charset="2"/>
                          <a:cs typeface="Webdings" charset="2"/>
                        </a:rPr>
                        <a:t>n</a:t>
                      </a:r>
                      <a:endParaRPr lang="en-US" sz="1400" b="1" i="0" u="none" strike="noStrike" dirty="0">
                        <a:solidFill>
                          <a:schemeClr val="accent2">
                            <a:lumMod val="40000"/>
                            <a:lumOff val="60000"/>
                          </a:schemeClr>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51430">
                <a:tc>
                  <a:txBody>
                    <a:bodyPr/>
                    <a:lstStyle/>
                    <a:p>
                      <a:pPr marL="0" indent="0" fontAlgn="base">
                        <a:spcAft>
                          <a:spcPts val="300"/>
                        </a:spcAft>
                        <a:buFont typeface="Wingdings" charset="2"/>
                        <a:buNone/>
                      </a:pPr>
                      <a:r>
                        <a:rPr lang="en-US" sz="1800" b="1" i="0" dirty="0"/>
                        <a:t>Supermarkets</a:t>
                      </a:r>
                    </a:p>
                  </a:txBody>
                  <a:tcPr marL="274320" marT="0" marB="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chemeClr val="accent2">
                              <a:lumMod val="50000"/>
                            </a:schemeClr>
                          </a:solidFill>
                          <a:effectLst/>
                          <a:latin typeface="Webdings" charset="2"/>
                          <a:ea typeface="Webdings" charset="2"/>
                          <a:cs typeface="Webdings" charset="2"/>
                        </a:rPr>
                        <a:t>n</a:t>
                      </a:r>
                      <a:endParaRPr lang="en-US" sz="1400" b="0" i="0" u="none" strike="noStrike" dirty="0">
                        <a:solidFill>
                          <a:schemeClr val="accent2">
                            <a:lumMod val="50000"/>
                          </a:schemeClr>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chemeClr val="accent2">
                              <a:lumMod val="75000"/>
                            </a:schemeClr>
                          </a:solidFill>
                          <a:effectLst/>
                          <a:latin typeface="Webdings" charset="2"/>
                          <a:ea typeface="Webdings" charset="2"/>
                          <a:cs typeface="Webdings" charset="2"/>
                        </a:rPr>
                        <a:t>n</a:t>
                      </a:r>
                      <a:endParaRPr lang="en-US" sz="1400" b="0" i="0" u="none" strike="noStrike" dirty="0">
                        <a:solidFill>
                          <a:schemeClr val="accent2">
                            <a:lumMod val="75000"/>
                          </a:schemeClr>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chemeClr val="accent2"/>
                          </a:solidFill>
                          <a:effectLst/>
                          <a:latin typeface="Webdings" charset="2"/>
                          <a:ea typeface="Webdings" charset="2"/>
                          <a:cs typeface="Webdings" charset="2"/>
                        </a:rPr>
                        <a:t>n</a:t>
                      </a:r>
                      <a:endParaRPr lang="en-US" sz="1400" b="0" i="0" u="none" strike="noStrike" dirty="0">
                        <a:solidFill>
                          <a:schemeClr val="accent2"/>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400" b="0" i="0" u="none" strike="noStrike" dirty="0">
                        <a:solidFill>
                          <a:schemeClr val="accent2">
                            <a:lumMod val="40000"/>
                            <a:lumOff val="60000"/>
                          </a:schemeClr>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51430">
                <a:tc>
                  <a:txBody>
                    <a:bodyPr/>
                    <a:lstStyle/>
                    <a:p>
                      <a:pPr marL="0" indent="0" fontAlgn="base">
                        <a:spcAft>
                          <a:spcPts val="300"/>
                        </a:spcAft>
                        <a:buFont typeface="Wingdings" charset="2"/>
                        <a:buNone/>
                      </a:pPr>
                      <a:r>
                        <a:rPr lang="en-US" sz="1800" b="1" i="0" dirty="0"/>
                        <a:t>Clubs</a:t>
                      </a:r>
                    </a:p>
                  </a:txBody>
                  <a:tcPr marL="274320" marT="0" marB="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chemeClr val="accent2">
                              <a:lumMod val="50000"/>
                            </a:schemeClr>
                          </a:solidFill>
                          <a:effectLst/>
                          <a:latin typeface="Webdings" charset="2"/>
                          <a:ea typeface="Webdings" charset="2"/>
                          <a:cs typeface="Webdings" charset="2"/>
                        </a:rPr>
                        <a:t>n</a:t>
                      </a:r>
                      <a:endParaRPr lang="en-US" sz="1400" b="0" i="0" u="none" strike="noStrike" dirty="0">
                        <a:solidFill>
                          <a:schemeClr val="accent2">
                            <a:lumMod val="50000"/>
                          </a:schemeClr>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400" b="0" i="0" u="none" strike="noStrike" dirty="0">
                        <a:solidFill>
                          <a:schemeClr val="tx2"/>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chemeClr val="accent2"/>
                          </a:solidFill>
                          <a:effectLst/>
                          <a:latin typeface="Webdings" charset="2"/>
                          <a:ea typeface="Webdings" charset="2"/>
                          <a:cs typeface="Webdings" charset="2"/>
                        </a:rPr>
                        <a:t>n</a:t>
                      </a:r>
                      <a:endParaRPr lang="en-US" sz="1400" b="0" i="0" u="none" strike="noStrike" dirty="0">
                        <a:solidFill>
                          <a:schemeClr val="accent2"/>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400" b="0" i="0" u="none" strike="noStrike" dirty="0">
                        <a:solidFill>
                          <a:schemeClr val="accent2">
                            <a:lumMod val="40000"/>
                            <a:lumOff val="60000"/>
                          </a:schemeClr>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51430">
                <a:tc>
                  <a:txBody>
                    <a:bodyPr/>
                    <a:lstStyle/>
                    <a:p>
                      <a:pPr marL="0" indent="0" fontAlgn="base">
                        <a:spcAft>
                          <a:spcPts val="300"/>
                        </a:spcAft>
                        <a:buFont typeface="Wingdings" charset="2"/>
                        <a:buNone/>
                      </a:pPr>
                      <a:r>
                        <a:rPr lang="en-US" sz="1800" b="1" i="0" dirty="0"/>
                        <a:t>Department Stores</a:t>
                      </a:r>
                    </a:p>
                  </a:txBody>
                  <a:tcPr marL="274320" marT="0" marB="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400" b="0" i="0" u="none" strike="noStrike" dirty="0">
                        <a:solidFill>
                          <a:schemeClr val="accent2"/>
                        </a:solidFill>
                        <a:effectLst/>
                        <a:latin typeface="Webdings" charset="2"/>
                        <a:ea typeface="Webdings" charset="2"/>
                        <a:cs typeface="Webdings" charset="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chemeClr val="accent2">
                              <a:lumMod val="75000"/>
                            </a:schemeClr>
                          </a:solidFill>
                          <a:effectLst/>
                          <a:latin typeface="Webdings" charset="2"/>
                          <a:ea typeface="Webdings" charset="2"/>
                          <a:cs typeface="Webdings" charset="2"/>
                        </a:rPr>
                        <a:t>n</a:t>
                      </a:r>
                      <a:endParaRPr lang="en-US" sz="1400" b="0" i="0" u="none" strike="noStrike" dirty="0">
                        <a:solidFill>
                          <a:schemeClr val="accent2">
                            <a:lumMod val="75000"/>
                          </a:schemeClr>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chemeClr val="accent2"/>
                          </a:solidFill>
                          <a:effectLst/>
                          <a:latin typeface="Webdings" charset="2"/>
                          <a:ea typeface="Webdings" charset="2"/>
                          <a:cs typeface="Webdings" charset="2"/>
                        </a:rPr>
                        <a:t>n</a:t>
                      </a:r>
                      <a:endParaRPr lang="en-US" sz="1400" b="0" i="0" u="none" strike="noStrike" dirty="0">
                        <a:solidFill>
                          <a:schemeClr val="accent2"/>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400" b="0" i="0" u="none" strike="noStrike" dirty="0">
                        <a:solidFill>
                          <a:schemeClr val="accent2">
                            <a:lumMod val="40000"/>
                            <a:lumOff val="60000"/>
                          </a:schemeClr>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51430">
                <a:tc>
                  <a:txBody>
                    <a:bodyPr/>
                    <a:lstStyle/>
                    <a:p>
                      <a:pPr marL="0" indent="0" fontAlgn="base">
                        <a:spcAft>
                          <a:spcPts val="300"/>
                        </a:spcAft>
                        <a:buFont typeface="Wingdings" charset="2"/>
                        <a:buNone/>
                      </a:pPr>
                      <a:r>
                        <a:rPr lang="en-US" sz="1800" b="1" i="0" dirty="0"/>
                        <a:t>Home Improvement</a:t>
                      </a:r>
                    </a:p>
                  </a:txBody>
                  <a:tcPr marL="274320" marT="0" marB="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400" b="0" i="0" u="none" strike="noStrike" dirty="0">
                        <a:solidFill>
                          <a:schemeClr val="tx2"/>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chemeClr val="accent2">
                              <a:lumMod val="75000"/>
                            </a:schemeClr>
                          </a:solidFill>
                          <a:effectLst/>
                          <a:latin typeface="Webdings" charset="2"/>
                          <a:ea typeface="Webdings" charset="2"/>
                          <a:cs typeface="Webdings" charset="2"/>
                        </a:rPr>
                        <a:t>n</a:t>
                      </a:r>
                      <a:endParaRPr lang="en-US" sz="1400" b="0" i="0" u="none" strike="noStrike" dirty="0">
                        <a:solidFill>
                          <a:schemeClr val="accent2">
                            <a:lumMod val="75000"/>
                          </a:schemeClr>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chemeClr val="accent2"/>
                          </a:solidFill>
                          <a:effectLst/>
                          <a:latin typeface="Webdings" charset="2"/>
                          <a:ea typeface="Webdings" charset="2"/>
                          <a:cs typeface="Webdings" charset="2"/>
                        </a:rPr>
                        <a:t>n</a:t>
                      </a:r>
                      <a:endParaRPr lang="en-US" sz="1400" b="0" i="0" u="none" strike="noStrike" dirty="0">
                        <a:solidFill>
                          <a:schemeClr val="accent2"/>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chemeClr val="accent2">
                              <a:lumMod val="40000"/>
                              <a:lumOff val="60000"/>
                            </a:schemeClr>
                          </a:solidFill>
                          <a:effectLst/>
                          <a:latin typeface="Webdings" charset="2"/>
                          <a:ea typeface="Webdings" charset="2"/>
                          <a:cs typeface="Webdings" charset="2"/>
                        </a:rPr>
                        <a:t>n</a:t>
                      </a:r>
                      <a:endParaRPr lang="en-US" sz="1400" b="0" i="0" u="none" strike="noStrike" dirty="0">
                        <a:solidFill>
                          <a:schemeClr val="accent2">
                            <a:lumMod val="40000"/>
                            <a:lumOff val="60000"/>
                          </a:schemeClr>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51430">
                <a:tc>
                  <a:txBody>
                    <a:bodyPr/>
                    <a:lstStyle/>
                    <a:p>
                      <a:pPr marL="0" indent="0" fontAlgn="base">
                        <a:spcAft>
                          <a:spcPts val="300"/>
                        </a:spcAft>
                        <a:buFont typeface="Wingdings" charset="2"/>
                        <a:buNone/>
                      </a:pPr>
                      <a:r>
                        <a:rPr lang="en-US" sz="1800" b="1" i="0" dirty="0"/>
                        <a:t>Category Specialists</a:t>
                      </a:r>
                    </a:p>
                  </a:txBody>
                  <a:tcPr marL="274320" marT="0" marB="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400" b="0" i="0" u="none" strike="noStrike" dirty="0">
                        <a:solidFill>
                          <a:schemeClr val="accent3"/>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chemeClr val="accent2">
                              <a:lumMod val="75000"/>
                            </a:schemeClr>
                          </a:solidFill>
                          <a:effectLst/>
                          <a:latin typeface="Webdings" charset="2"/>
                          <a:ea typeface="Webdings" charset="2"/>
                          <a:cs typeface="Webdings" charset="2"/>
                        </a:rPr>
                        <a:t>n</a:t>
                      </a:r>
                      <a:endParaRPr lang="en-US" sz="1400" b="0" i="0" u="none" strike="noStrike" dirty="0">
                        <a:solidFill>
                          <a:schemeClr val="accent2">
                            <a:lumMod val="75000"/>
                          </a:schemeClr>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chemeClr val="accent2"/>
                          </a:solidFill>
                          <a:effectLst/>
                          <a:latin typeface="Webdings" charset="2"/>
                          <a:ea typeface="Webdings" charset="2"/>
                          <a:cs typeface="Webdings" charset="2"/>
                        </a:rPr>
                        <a:t>n</a:t>
                      </a:r>
                      <a:endParaRPr lang="en-US" sz="1400" b="0" i="0" u="none" strike="noStrike" dirty="0">
                        <a:solidFill>
                          <a:schemeClr val="accent2"/>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chemeClr val="accent2">
                              <a:lumMod val="40000"/>
                              <a:lumOff val="60000"/>
                            </a:schemeClr>
                          </a:solidFill>
                          <a:effectLst/>
                          <a:latin typeface="Webdings" charset="2"/>
                          <a:ea typeface="Webdings" charset="2"/>
                          <a:cs typeface="Webdings" charset="2"/>
                        </a:rPr>
                        <a:t>n</a:t>
                      </a:r>
                      <a:endParaRPr lang="en-US" sz="1400" b="0" i="0" u="none" strike="noStrike" dirty="0">
                        <a:solidFill>
                          <a:schemeClr val="accent2">
                            <a:lumMod val="40000"/>
                            <a:lumOff val="60000"/>
                          </a:schemeClr>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pic>
        <p:nvPicPr>
          <p:cNvPr id="6" name="Picture 6">
            <a:extLst>
              <a:ext uri="{FF2B5EF4-FFF2-40B4-BE49-F238E27FC236}">
                <a16:creationId xmlns:a16="http://schemas.microsoft.com/office/drawing/2014/main" xmlns="" id="{CF61691E-39CB-46A4-BC9C-140DCEA10E31}"/>
              </a:ext>
            </a:extLst>
          </p:cNvPr>
          <p:cNvPicPr>
            <a:picLocks noChangeAspect="1"/>
          </p:cNvPicPr>
          <p:nvPr/>
        </p:nvPicPr>
        <p:blipFill>
          <a:blip r:embed="rId2" cstate="email">
            <a:biLevel thresh="25000"/>
            <a:extLst>
              <a:ext uri="{28A0092B-C50C-407E-A947-70E740481C1C}">
                <a14:useLocalDpi xmlns:a14="http://schemas.microsoft.com/office/drawing/2010/main"/>
              </a:ext>
            </a:extLst>
          </a:blip>
          <a:stretch>
            <a:fillRect/>
          </a:stretch>
        </p:blipFill>
        <p:spPr>
          <a:xfrm>
            <a:off x="6732981" y="1679694"/>
            <a:ext cx="927597" cy="801037"/>
          </a:xfrm>
          <a:prstGeom prst="rect">
            <a:avLst/>
          </a:prstGeom>
        </p:spPr>
      </p:pic>
      <p:grpSp>
        <p:nvGrpSpPr>
          <p:cNvPr id="7" name="Group 8">
            <a:extLst>
              <a:ext uri="{FF2B5EF4-FFF2-40B4-BE49-F238E27FC236}">
                <a16:creationId xmlns:a16="http://schemas.microsoft.com/office/drawing/2014/main" xmlns="" id="{6247F4FC-6826-4440-8A3E-1B5472BC4A6F}"/>
              </a:ext>
            </a:extLst>
          </p:cNvPr>
          <p:cNvGrpSpPr>
            <a:grpSpLocks noChangeAspect="1"/>
          </p:cNvGrpSpPr>
          <p:nvPr/>
        </p:nvGrpSpPr>
        <p:grpSpPr bwMode="auto">
          <a:xfrm>
            <a:off x="8776011" y="1888223"/>
            <a:ext cx="667227" cy="602514"/>
            <a:chOff x="1448" y="0"/>
            <a:chExt cx="4784" cy="4320"/>
          </a:xfrm>
          <a:solidFill>
            <a:schemeClr val="accent2">
              <a:lumMod val="50000"/>
            </a:schemeClr>
          </a:solidFill>
        </p:grpSpPr>
        <p:sp>
          <p:nvSpPr>
            <p:cNvPr id="8" name="Freeform 9">
              <a:extLst>
                <a:ext uri="{FF2B5EF4-FFF2-40B4-BE49-F238E27FC236}">
                  <a16:creationId xmlns:a16="http://schemas.microsoft.com/office/drawing/2014/main" xmlns="" id="{6B1B2463-57DF-4BBB-A9B1-47FAB0D360BD}"/>
                </a:ext>
              </a:extLst>
            </p:cNvPr>
            <p:cNvSpPr>
              <a:spLocks noEditPoints="1"/>
            </p:cNvSpPr>
            <p:nvPr/>
          </p:nvSpPr>
          <p:spPr bwMode="auto">
            <a:xfrm>
              <a:off x="1448" y="0"/>
              <a:ext cx="1686" cy="4320"/>
            </a:xfrm>
            <a:custGeom>
              <a:avLst/>
              <a:gdLst>
                <a:gd name="T0" fmla="*/ 129 w 1686"/>
                <a:gd name="T1" fmla="*/ 0 h 4320"/>
                <a:gd name="T2" fmla="*/ 116 w 1686"/>
                <a:gd name="T3" fmla="*/ 0 h 4320"/>
                <a:gd name="T4" fmla="*/ 90 w 1686"/>
                <a:gd name="T5" fmla="*/ 6 h 4320"/>
                <a:gd name="T6" fmla="*/ 67 w 1686"/>
                <a:gd name="T7" fmla="*/ 17 h 4320"/>
                <a:gd name="T8" fmla="*/ 45 w 1686"/>
                <a:gd name="T9" fmla="*/ 30 h 4320"/>
                <a:gd name="T10" fmla="*/ 36 w 1686"/>
                <a:gd name="T11" fmla="*/ 39 h 4320"/>
                <a:gd name="T12" fmla="*/ 19 w 1686"/>
                <a:gd name="T13" fmla="*/ 60 h 4320"/>
                <a:gd name="T14" fmla="*/ 7 w 1686"/>
                <a:gd name="T15" fmla="*/ 84 h 4320"/>
                <a:gd name="T16" fmla="*/ 2 w 1686"/>
                <a:gd name="T17" fmla="*/ 108 h 4320"/>
                <a:gd name="T18" fmla="*/ 0 w 1686"/>
                <a:gd name="T19" fmla="*/ 135 h 4320"/>
                <a:gd name="T20" fmla="*/ 60 w 1686"/>
                <a:gd name="T21" fmla="*/ 1476 h 4320"/>
                <a:gd name="T22" fmla="*/ 151 w 1686"/>
                <a:gd name="T23" fmla="*/ 3507 h 4320"/>
                <a:gd name="T24" fmla="*/ 155 w 1686"/>
                <a:gd name="T25" fmla="*/ 3528 h 4320"/>
                <a:gd name="T26" fmla="*/ 170 w 1686"/>
                <a:gd name="T27" fmla="*/ 3567 h 4320"/>
                <a:gd name="T28" fmla="*/ 333 w 1686"/>
                <a:gd name="T29" fmla="*/ 3769 h 4320"/>
                <a:gd name="T30" fmla="*/ 333 w 1686"/>
                <a:gd name="T31" fmla="*/ 4191 h 4320"/>
                <a:gd name="T32" fmla="*/ 336 w 1686"/>
                <a:gd name="T33" fmla="*/ 4217 h 4320"/>
                <a:gd name="T34" fmla="*/ 344 w 1686"/>
                <a:gd name="T35" fmla="*/ 4242 h 4320"/>
                <a:gd name="T36" fmla="*/ 355 w 1686"/>
                <a:gd name="T37" fmla="*/ 4264 h 4320"/>
                <a:gd name="T38" fmla="*/ 370 w 1686"/>
                <a:gd name="T39" fmla="*/ 4283 h 4320"/>
                <a:gd name="T40" fmla="*/ 391 w 1686"/>
                <a:gd name="T41" fmla="*/ 4298 h 4320"/>
                <a:gd name="T42" fmla="*/ 411 w 1686"/>
                <a:gd name="T43" fmla="*/ 4311 h 4320"/>
                <a:gd name="T44" fmla="*/ 435 w 1686"/>
                <a:gd name="T45" fmla="*/ 4318 h 4320"/>
                <a:gd name="T46" fmla="*/ 462 w 1686"/>
                <a:gd name="T47" fmla="*/ 4320 h 4320"/>
                <a:gd name="T48" fmla="*/ 1224 w 1686"/>
                <a:gd name="T49" fmla="*/ 4320 h 4320"/>
                <a:gd name="T50" fmla="*/ 1250 w 1686"/>
                <a:gd name="T51" fmla="*/ 4318 h 4320"/>
                <a:gd name="T52" fmla="*/ 1274 w 1686"/>
                <a:gd name="T53" fmla="*/ 4311 h 4320"/>
                <a:gd name="T54" fmla="*/ 1295 w 1686"/>
                <a:gd name="T55" fmla="*/ 4298 h 4320"/>
                <a:gd name="T56" fmla="*/ 1316 w 1686"/>
                <a:gd name="T57" fmla="*/ 4283 h 4320"/>
                <a:gd name="T58" fmla="*/ 1331 w 1686"/>
                <a:gd name="T59" fmla="*/ 4264 h 4320"/>
                <a:gd name="T60" fmla="*/ 1344 w 1686"/>
                <a:gd name="T61" fmla="*/ 4242 h 4320"/>
                <a:gd name="T62" fmla="*/ 1351 w 1686"/>
                <a:gd name="T63" fmla="*/ 4217 h 4320"/>
                <a:gd name="T64" fmla="*/ 1353 w 1686"/>
                <a:gd name="T65" fmla="*/ 4191 h 4320"/>
                <a:gd name="T66" fmla="*/ 1504 w 1686"/>
                <a:gd name="T67" fmla="*/ 3584 h 4320"/>
                <a:gd name="T68" fmla="*/ 1517 w 1686"/>
                <a:gd name="T69" fmla="*/ 3567 h 4320"/>
                <a:gd name="T70" fmla="*/ 1532 w 1686"/>
                <a:gd name="T71" fmla="*/ 3528 h 4320"/>
                <a:gd name="T72" fmla="*/ 1686 w 1686"/>
                <a:gd name="T73" fmla="*/ 135 h 4320"/>
                <a:gd name="T74" fmla="*/ 1686 w 1686"/>
                <a:gd name="T75" fmla="*/ 121 h 4320"/>
                <a:gd name="T76" fmla="*/ 1682 w 1686"/>
                <a:gd name="T77" fmla="*/ 95 h 4320"/>
                <a:gd name="T78" fmla="*/ 1673 w 1686"/>
                <a:gd name="T79" fmla="*/ 71 h 4320"/>
                <a:gd name="T80" fmla="*/ 1659 w 1686"/>
                <a:gd name="T81" fmla="*/ 50 h 4320"/>
                <a:gd name="T82" fmla="*/ 1650 w 1686"/>
                <a:gd name="T83" fmla="*/ 39 h 4320"/>
                <a:gd name="T84" fmla="*/ 1630 w 1686"/>
                <a:gd name="T85" fmla="*/ 22 h 4320"/>
                <a:gd name="T86" fmla="*/ 1607 w 1686"/>
                <a:gd name="T87" fmla="*/ 9 h 4320"/>
                <a:gd name="T88" fmla="*/ 1583 w 1686"/>
                <a:gd name="T89" fmla="*/ 2 h 4320"/>
                <a:gd name="T90" fmla="*/ 1557 w 1686"/>
                <a:gd name="T91" fmla="*/ 0 h 4320"/>
                <a:gd name="T92" fmla="*/ 1422 w 1686"/>
                <a:gd name="T93" fmla="*/ 258 h 4320"/>
                <a:gd name="T94" fmla="*/ 312 w 1686"/>
                <a:gd name="T95" fmla="*/ 1340 h 4320"/>
                <a:gd name="T96" fmla="*/ 1422 w 1686"/>
                <a:gd name="T97" fmla="*/ 258 h 4320"/>
                <a:gd name="T98" fmla="*/ 1164 w 1686"/>
                <a:gd name="T99" fmla="*/ 3589 h 4320"/>
                <a:gd name="T100" fmla="*/ 407 w 1686"/>
                <a:gd name="T101" fmla="*/ 3453 h 4320"/>
                <a:gd name="T102" fmla="*/ 1323 w 1686"/>
                <a:gd name="T103" fmla="*/ 2451 h 4320"/>
                <a:gd name="T104" fmla="*/ 323 w 1686"/>
                <a:gd name="T105" fmla="*/ 1598 h 4320"/>
                <a:gd name="T106" fmla="*/ 1334 w 1686"/>
                <a:gd name="T107" fmla="*/ 2194 h 4320"/>
                <a:gd name="T108" fmla="*/ 323 w 1686"/>
                <a:gd name="T109" fmla="*/ 1598 h 4320"/>
                <a:gd name="T110" fmla="*/ 591 w 1686"/>
                <a:gd name="T111" fmla="*/ 4062 h 4320"/>
                <a:gd name="T112" fmla="*/ 1095 w 1686"/>
                <a:gd name="T113" fmla="*/ 3849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86" h="4320">
                  <a:moveTo>
                    <a:pt x="1557" y="0"/>
                  </a:moveTo>
                  <a:lnTo>
                    <a:pt x="129" y="0"/>
                  </a:lnTo>
                  <a:lnTo>
                    <a:pt x="129" y="0"/>
                  </a:lnTo>
                  <a:lnTo>
                    <a:pt x="116" y="0"/>
                  </a:lnTo>
                  <a:lnTo>
                    <a:pt x="103" y="2"/>
                  </a:lnTo>
                  <a:lnTo>
                    <a:pt x="90" y="6"/>
                  </a:lnTo>
                  <a:lnTo>
                    <a:pt x="78" y="9"/>
                  </a:lnTo>
                  <a:lnTo>
                    <a:pt x="67" y="17"/>
                  </a:lnTo>
                  <a:lnTo>
                    <a:pt x="56" y="22"/>
                  </a:lnTo>
                  <a:lnTo>
                    <a:pt x="45" y="30"/>
                  </a:lnTo>
                  <a:lnTo>
                    <a:pt x="36" y="39"/>
                  </a:lnTo>
                  <a:lnTo>
                    <a:pt x="36" y="39"/>
                  </a:lnTo>
                  <a:lnTo>
                    <a:pt x="26" y="50"/>
                  </a:lnTo>
                  <a:lnTo>
                    <a:pt x="19" y="60"/>
                  </a:lnTo>
                  <a:lnTo>
                    <a:pt x="13" y="71"/>
                  </a:lnTo>
                  <a:lnTo>
                    <a:pt x="7" y="84"/>
                  </a:lnTo>
                  <a:lnTo>
                    <a:pt x="4" y="95"/>
                  </a:lnTo>
                  <a:lnTo>
                    <a:pt x="2" y="108"/>
                  </a:lnTo>
                  <a:lnTo>
                    <a:pt x="0" y="121"/>
                  </a:lnTo>
                  <a:lnTo>
                    <a:pt x="0" y="135"/>
                  </a:lnTo>
                  <a:lnTo>
                    <a:pt x="60" y="1476"/>
                  </a:lnTo>
                  <a:lnTo>
                    <a:pt x="60" y="1476"/>
                  </a:lnTo>
                  <a:lnTo>
                    <a:pt x="60" y="1482"/>
                  </a:lnTo>
                  <a:lnTo>
                    <a:pt x="151" y="3507"/>
                  </a:lnTo>
                  <a:lnTo>
                    <a:pt x="151" y="3507"/>
                  </a:lnTo>
                  <a:lnTo>
                    <a:pt x="155" y="3528"/>
                  </a:lnTo>
                  <a:lnTo>
                    <a:pt x="161" y="3548"/>
                  </a:lnTo>
                  <a:lnTo>
                    <a:pt x="170" y="3567"/>
                  </a:lnTo>
                  <a:lnTo>
                    <a:pt x="181" y="3584"/>
                  </a:lnTo>
                  <a:lnTo>
                    <a:pt x="333" y="3769"/>
                  </a:lnTo>
                  <a:lnTo>
                    <a:pt x="333" y="4191"/>
                  </a:lnTo>
                  <a:lnTo>
                    <a:pt x="333" y="4191"/>
                  </a:lnTo>
                  <a:lnTo>
                    <a:pt x="335" y="4204"/>
                  </a:lnTo>
                  <a:lnTo>
                    <a:pt x="336" y="4217"/>
                  </a:lnTo>
                  <a:lnTo>
                    <a:pt x="338" y="4228"/>
                  </a:lnTo>
                  <a:lnTo>
                    <a:pt x="344" y="4242"/>
                  </a:lnTo>
                  <a:lnTo>
                    <a:pt x="348" y="4253"/>
                  </a:lnTo>
                  <a:lnTo>
                    <a:pt x="355" y="4264"/>
                  </a:lnTo>
                  <a:lnTo>
                    <a:pt x="363" y="4273"/>
                  </a:lnTo>
                  <a:lnTo>
                    <a:pt x="370" y="4283"/>
                  </a:lnTo>
                  <a:lnTo>
                    <a:pt x="379" y="4290"/>
                  </a:lnTo>
                  <a:lnTo>
                    <a:pt x="391" y="4298"/>
                  </a:lnTo>
                  <a:lnTo>
                    <a:pt x="400" y="4305"/>
                  </a:lnTo>
                  <a:lnTo>
                    <a:pt x="411" y="4311"/>
                  </a:lnTo>
                  <a:lnTo>
                    <a:pt x="424" y="4314"/>
                  </a:lnTo>
                  <a:lnTo>
                    <a:pt x="435" y="4318"/>
                  </a:lnTo>
                  <a:lnTo>
                    <a:pt x="449" y="4320"/>
                  </a:lnTo>
                  <a:lnTo>
                    <a:pt x="462" y="4320"/>
                  </a:lnTo>
                  <a:lnTo>
                    <a:pt x="1224" y="4320"/>
                  </a:lnTo>
                  <a:lnTo>
                    <a:pt x="1224" y="4320"/>
                  </a:lnTo>
                  <a:lnTo>
                    <a:pt x="1237" y="4320"/>
                  </a:lnTo>
                  <a:lnTo>
                    <a:pt x="1250" y="4318"/>
                  </a:lnTo>
                  <a:lnTo>
                    <a:pt x="1261" y="4314"/>
                  </a:lnTo>
                  <a:lnTo>
                    <a:pt x="1274" y="4311"/>
                  </a:lnTo>
                  <a:lnTo>
                    <a:pt x="1286" y="4305"/>
                  </a:lnTo>
                  <a:lnTo>
                    <a:pt x="1295" y="4298"/>
                  </a:lnTo>
                  <a:lnTo>
                    <a:pt x="1306" y="4290"/>
                  </a:lnTo>
                  <a:lnTo>
                    <a:pt x="1316" y="4283"/>
                  </a:lnTo>
                  <a:lnTo>
                    <a:pt x="1323" y="4273"/>
                  </a:lnTo>
                  <a:lnTo>
                    <a:pt x="1331" y="4264"/>
                  </a:lnTo>
                  <a:lnTo>
                    <a:pt x="1338" y="4253"/>
                  </a:lnTo>
                  <a:lnTo>
                    <a:pt x="1344" y="4242"/>
                  </a:lnTo>
                  <a:lnTo>
                    <a:pt x="1347" y="4228"/>
                  </a:lnTo>
                  <a:lnTo>
                    <a:pt x="1351" y="4217"/>
                  </a:lnTo>
                  <a:lnTo>
                    <a:pt x="1353" y="4204"/>
                  </a:lnTo>
                  <a:lnTo>
                    <a:pt x="1353" y="4191"/>
                  </a:lnTo>
                  <a:lnTo>
                    <a:pt x="1353" y="3769"/>
                  </a:lnTo>
                  <a:lnTo>
                    <a:pt x="1504" y="3584"/>
                  </a:lnTo>
                  <a:lnTo>
                    <a:pt x="1504" y="3584"/>
                  </a:lnTo>
                  <a:lnTo>
                    <a:pt x="1517" y="3567"/>
                  </a:lnTo>
                  <a:lnTo>
                    <a:pt x="1525" y="3548"/>
                  </a:lnTo>
                  <a:lnTo>
                    <a:pt x="1532" y="3528"/>
                  </a:lnTo>
                  <a:lnTo>
                    <a:pt x="1534" y="3507"/>
                  </a:lnTo>
                  <a:lnTo>
                    <a:pt x="1686" y="135"/>
                  </a:lnTo>
                  <a:lnTo>
                    <a:pt x="1686" y="135"/>
                  </a:lnTo>
                  <a:lnTo>
                    <a:pt x="1686" y="121"/>
                  </a:lnTo>
                  <a:lnTo>
                    <a:pt x="1684" y="108"/>
                  </a:lnTo>
                  <a:lnTo>
                    <a:pt x="1682" y="95"/>
                  </a:lnTo>
                  <a:lnTo>
                    <a:pt x="1678" y="84"/>
                  </a:lnTo>
                  <a:lnTo>
                    <a:pt x="1673" y="71"/>
                  </a:lnTo>
                  <a:lnTo>
                    <a:pt x="1667" y="60"/>
                  </a:lnTo>
                  <a:lnTo>
                    <a:pt x="1659" y="50"/>
                  </a:lnTo>
                  <a:lnTo>
                    <a:pt x="1650" y="39"/>
                  </a:lnTo>
                  <a:lnTo>
                    <a:pt x="1650" y="39"/>
                  </a:lnTo>
                  <a:lnTo>
                    <a:pt x="1641" y="30"/>
                  </a:lnTo>
                  <a:lnTo>
                    <a:pt x="1630" y="22"/>
                  </a:lnTo>
                  <a:lnTo>
                    <a:pt x="1618" y="17"/>
                  </a:lnTo>
                  <a:lnTo>
                    <a:pt x="1607" y="9"/>
                  </a:lnTo>
                  <a:lnTo>
                    <a:pt x="1596" y="6"/>
                  </a:lnTo>
                  <a:lnTo>
                    <a:pt x="1583" y="2"/>
                  </a:lnTo>
                  <a:lnTo>
                    <a:pt x="1570" y="0"/>
                  </a:lnTo>
                  <a:lnTo>
                    <a:pt x="1557" y="0"/>
                  </a:lnTo>
                  <a:lnTo>
                    <a:pt x="1557" y="0"/>
                  </a:lnTo>
                  <a:close/>
                  <a:moveTo>
                    <a:pt x="1422" y="258"/>
                  </a:moveTo>
                  <a:lnTo>
                    <a:pt x="1374" y="1340"/>
                  </a:lnTo>
                  <a:lnTo>
                    <a:pt x="312" y="1340"/>
                  </a:lnTo>
                  <a:lnTo>
                    <a:pt x="263" y="258"/>
                  </a:lnTo>
                  <a:lnTo>
                    <a:pt x="1422" y="258"/>
                  </a:lnTo>
                  <a:close/>
                  <a:moveTo>
                    <a:pt x="1278" y="3453"/>
                  </a:moveTo>
                  <a:lnTo>
                    <a:pt x="1164" y="3589"/>
                  </a:lnTo>
                  <a:lnTo>
                    <a:pt x="521" y="3589"/>
                  </a:lnTo>
                  <a:lnTo>
                    <a:pt x="407" y="3453"/>
                  </a:lnTo>
                  <a:lnTo>
                    <a:pt x="363" y="2451"/>
                  </a:lnTo>
                  <a:lnTo>
                    <a:pt x="1323" y="2451"/>
                  </a:lnTo>
                  <a:lnTo>
                    <a:pt x="1278" y="3453"/>
                  </a:lnTo>
                  <a:close/>
                  <a:moveTo>
                    <a:pt x="323" y="1598"/>
                  </a:moveTo>
                  <a:lnTo>
                    <a:pt x="1362" y="1598"/>
                  </a:lnTo>
                  <a:lnTo>
                    <a:pt x="1334" y="2194"/>
                  </a:lnTo>
                  <a:lnTo>
                    <a:pt x="351" y="2194"/>
                  </a:lnTo>
                  <a:lnTo>
                    <a:pt x="323" y="1598"/>
                  </a:lnTo>
                  <a:close/>
                  <a:moveTo>
                    <a:pt x="1095" y="4062"/>
                  </a:moveTo>
                  <a:lnTo>
                    <a:pt x="591" y="4062"/>
                  </a:lnTo>
                  <a:lnTo>
                    <a:pt x="591" y="3849"/>
                  </a:lnTo>
                  <a:lnTo>
                    <a:pt x="1095" y="3849"/>
                  </a:lnTo>
                  <a:lnTo>
                    <a:pt x="1095" y="40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9" name="Freeform 10">
              <a:extLst>
                <a:ext uri="{FF2B5EF4-FFF2-40B4-BE49-F238E27FC236}">
                  <a16:creationId xmlns:a16="http://schemas.microsoft.com/office/drawing/2014/main" xmlns="" id="{B5B4CA59-DF8C-446D-B4C2-F5567EE56436}"/>
                </a:ext>
              </a:extLst>
            </p:cNvPr>
            <p:cNvSpPr>
              <a:spLocks noEditPoints="1"/>
            </p:cNvSpPr>
            <p:nvPr/>
          </p:nvSpPr>
          <p:spPr bwMode="auto">
            <a:xfrm>
              <a:off x="3257" y="768"/>
              <a:ext cx="2975" cy="3552"/>
            </a:xfrm>
            <a:custGeom>
              <a:avLst/>
              <a:gdLst>
                <a:gd name="T0" fmla="*/ 116 w 2975"/>
                <a:gd name="T1" fmla="*/ 2 h 3552"/>
                <a:gd name="T2" fmla="*/ 67 w 2975"/>
                <a:gd name="T3" fmla="*/ 15 h 3552"/>
                <a:gd name="T4" fmla="*/ 28 w 2975"/>
                <a:gd name="T5" fmla="*/ 47 h 3552"/>
                <a:gd name="T6" fmla="*/ 6 w 2975"/>
                <a:gd name="T7" fmla="*/ 92 h 3552"/>
                <a:gd name="T8" fmla="*/ 0 w 2975"/>
                <a:gd name="T9" fmla="*/ 3423 h 3552"/>
                <a:gd name="T10" fmla="*/ 6 w 2975"/>
                <a:gd name="T11" fmla="*/ 3460 h 3552"/>
                <a:gd name="T12" fmla="*/ 28 w 2975"/>
                <a:gd name="T13" fmla="*/ 3505 h 3552"/>
                <a:gd name="T14" fmla="*/ 67 w 2975"/>
                <a:gd name="T15" fmla="*/ 3537 h 3552"/>
                <a:gd name="T16" fmla="*/ 116 w 2975"/>
                <a:gd name="T17" fmla="*/ 3552 h 3552"/>
                <a:gd name="T18" fmla="*/ 2859 w 2975"/>
                <a:gd name="T19" fmla="*/ 3552 h 3552"/>
                <a:gd name="T20" fmla="*/ 2908 w 2975"/>
                <a:gd name="T21" fmla="*/ 3537 h 3552"/>
                <a:gd name="T22" fmla="*/ 2945 w 2975"/>
                <a:gd name="T23" fmla="*/ 3505 h 3552"/>
                <a:gd name="T24" fmla="*/ 2969 w 2975"/>
                <a:gd name="T25" fmla="*/ 3460 h 3552"/>
                <a:gd name="T26" fmla="*/ 2975 w 2975"/>
                <a:gd name="T27" fmla="*/ 129 h 3552"/>
                <a:gd name="T28" fmla="*/ 2969 w 2975"/>
                <a:gd name="T29" fmla="*/ 92 h 3552"/>
                <a:gd name="T30" fmla="*/ 2945 w 2975"/>
                <a:gd name="T31" fmla="*/ 47 h 3552"/>
                <a:gd name="T32" fmla="*/ 2908 w 2975"/>
                <a:gd name="T33" fmla="*/ 15 h 3552"/>
                <a:gd name="T34" fmla="*/ 2859 w 2975"/>
                <a:gd name="T35" fmla="*/ 2 h 3552"/>
                <a:gd name="T36" fmla="*/ 2717 w 2975"/>
                <a:gd name="T37" fmla="*/ 830 h 3552"/>
                <a:gd name="T38" fmla="*/ 2650 w 2975"/>
                <a:gd name="T39" fmla="*/ 1872 h 3552"/>
                <a:gd name="T40" fmla="*/ 2484 w 2975"/>
                <a:gd name="T41" fmla="*/ 1771 h 3552"/>
                <a:gd name="T42" fmla="*/ 2345 w 2975"/>
                <a:gd name="T43" fmla="*/ 1713 h 3552"/>
                <a:gd name="T44" fmla="*/ 2201 w 2975"/>
                <a:gd name="T45" fmla="*/ 1674 h 3552"/>
                <a:gd name="T46" fmla="*/ 2067 w 2975"/>
                <a:gd name="T47" fmla="*/ 1657 h 3552"/>
                <a:gd name="T48" fmla="*/ 1852 w 2975"/>
                <a:gd name="T49" fmla="*/ 1669 h 3552"/>
                <a:gd name="T50" fmla="*/ 1633 w 2975"/>
                <a:gd name="T51" fmla="*/ 1728 h 3552"/>
                <a:gd name="T52" fmla="*/ 1435 w 2975"/>
                <a:gd name="T53" fmla="*/ 1809 h 3552"/>
                <a:gd name="T54" fmla="*/ 1218 w 2975"/>
                <a:gd name="T55" fmla="*/ 1896 h 3552"/>
                <a:gd name="T56" fmla="*/ 1041 w 2975"/>
                <a:gd name="T57" fmla="*/ 1938 h 3552"/>
                <a:gd name="T58" fmla="*/ 846 w 2975"/>
                <a:gd name="T59" fmla="*/ 1932 h 3552"/>
                <a:gd name="T60" fmla="*/ 684 w 2975"/>
                <a:gd name="T61" fmla="*/ 1887 h 3552"/>
                <a:gd name="T62" fmla="*/ 525 w 2975"/>
                <a:gd name="T63" fmla="*/ 1809 h 3552"/>
                <a:gd name="T64" fmla="*/ 409 w 2975"/>
                <a:gd name="T65" fmla="*/ 1715 h 3552"/>
                <a:gd name="T66" fmla="*/ 323 w 2975"/>
                <a:gd name="T67" fmla="*/ 1612 h 3552"/>
                <a:gd name="T68" fmla="*/ 258 w 2975"/>
                <a:gd name="T69" fmla="*/ 830 h 3552"/>
                <a:gd name="T70" fmla="*/ 258 w 2975"/>
                <a:gd name="T71" fmla="*/ 258 h 3552"/>
                <a:gd name="T72" fmla="*/ 258 w 2975"/>
                <a:gd name="T73" fmla="*/ 1925 h 3552"/>
                <a:gd name="T74" fmla="*/ 402 w 2975"/>
                <a:gd name="T75" fmla="*/ 2035 h 3552"/>
                <a:gd name="T76" fmla="*/ 592 w 2975"/>
                <a:gd name="T77" fmla="*/ 2128 h 3552"/>
                <a:gd name="T78" fmla="*/ 703 w 2975"/>
                <a:gd name="T79" fmla="*/ 2164 h 3552"/>
                <a:gd name="T80" fmla="*/ 843 w 2975"/>
                <a:gd name="T81" fmla="*/ 2192 h 3552"/>
                <a:gd name="T82" fmla="*/ 1003 w 2975"/>
                <a:gd name="T83" fmla="*/ 2199 h 3552"/>
                <a:gd name="T84" fmla="*/ 1235 w 2975"/>
                <a:gd name="T85" fmla="*/ 2162 h 3552"/>
                <a:gd name="T86" fmla="*/ 1443 w 2975"/>
                <a:gd name="T87" fmla="*/ 2087 h 3552"/>
                <a:gd name="T88" fmla="*/ 1671 w 2975"/>
                <a:gd name="T89" fmla="*/ 1990 h 3552"/>
                <a:gd name="T90" fmla="*/ 1844 w 2975"/>
                <a:gd name="T91" fmla="*/ 1934 h 3552"/>
                <a:gd name="T92" fmla="*/ 2028 w 2975"/>
                <a:gd name="T93" fmla="*/ 1913 h 3552"/>
                <a:gd name="T94" fmla="*/ 2235 w 2975"/>
                <a:gd name="T95" fmla="*/ 1949 h 3552"/>
                <a:gd name="T96" fmla="*/ 2375 w 2975"/>
                <a:gd name="T97" fmla="*/ 2005 h 3552"/>
                <a:gd name="T98" fmla="*/ 2512 w 2975"/>
                <a:gd name="T99" fmla="*/ 2091 h 3552"/>
                <a:gd name="T100" fmla="*/ 2612 w 2975"/>
                <a:gd name="T101" fmla="*/ 2190 h 3552"/>
                <a:gd name="T102" fmla="*/ 2687 w 2975"/>
                <a:gd name="T103" fmla="*/ 2296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75" h="3552">
                  <a:moveTo>
                    <a:pt x="2846" y="0"/>
                  </a:moveTo>
                  <a:lnTo>
                    <a:pt x="129" y="0"/>
                  </a:lnTo>
                  <a:lnTo>
                    <a:pt x="129" y="0"/>
                  </a:lnTo>
                  <a:lnTo>
                    <a:pt x="116" y="2"/>
                  </a:lnTo>
                  <a:lnTo>
                    <a:pt x="103" y="4"/>
                  </a:lnTo>
                  <a:lnTo>
                    <a:pt x="90" y="6"/>
                  </a:lnTo>
                  <a:lnTo>
                    <a:pt x="78" y="11"/>
                  </a:lnTo>
                  <a:lnTo>
                    <a:pt x="67" y="15"/>
                  </a:lnTo>
                  <a:lnTo>
                    <a:pt x="56" y="22"/>
                  </a:lnTo>
                  <a:lnTo>
                    <a:pt x="47" y="30"/>
                  </a:lnTo>
                  <a:lnTo>
                    <a:pt x="37" y="37"/>
                  </a:lnTo>
                  <a:lnTo>
                    <a:pt x="28" y="47"/>
                  </a:lnTo>
                  <a:lnTo>
                    <a:pt x="21" y="58"/>
                  </a:lnTo>
                  <a:lnTo>
                    <a:pt x="15" y="67"/>
                  </a:lnTo>
                  <a:lnTo>
                    <a:pt x="9" y="78"/>
                  </a:lnTo>
                  <a:lnTo>
                    <a:pt x="6" y="92"/>
                  </a:lnTo>
                  <a:lnTo>
                    <a:pt x="2" y="103"/>
                  </a:lnTo>
                  <a:lnTo>
                    <a:pt x="0" y="116"/>
                  </a:lnTo>
                  <a:lnTo>
                    <a:pt x="0" y="129"/>
                  </a:lnTo>
                  <a:lnTo>
                    <a:pt x="0" y="3423"/>
                  </a:lnTo>
                  <a:lnTo>
                    <a:pt x="0" y="3423"/>
                  </a:lnTo>
                  <a:lnTo>
                    <a:pt x="0" y="3436"/>
                  </a:lnTo>
                  <a:lnTo>
                    <a:pt x="2" y="3449"/>
                  </a:lnTo>
                  <a:lnTo>
                    <a:pt x="6" y="3460"/>
                  </a:lnTo>
                  <a:lnTo>
                    <a:pt x="9" y="3474"/>
                  </a:lnTo>
                  <a:lnTo>
                    <a:pt x="15" y="3485"/>
                  </a:lnTo>
                  <a:lnTo>
                    <a:pt x="21" y="3496"/>
                  </a:lnTo>
                  <a:lnTo>
                    <a:pt x="28" y="3505"/>
                  </a:lnTo>
                  <a:lnTo>
                    <a:pt x="37" y="3515"/>
                  </a:lnTo>
                  <a:lnTo>
                    <a:pt x="47" y="3522"/>
                  </a:lnTo>
                  <a:lnTo>
                    <a:pt x="56" y="3530"/>
                  </a:lnTo>
                  <a:lnTo>
                    <a:pt x="67" y="3537"/>
                  </a:lnTo>
                  <a:lnTo>
                    <a:pt x="78" y="3543"/>
                  </a:lnTo>
                  <a:lnTo>
                    <a:pt x="90" y="3546"/>
                  </a:lnTo>
                  <a:lnTo>
                    <a:pt x="103" y="3550"/>
                  </a:lnTo>
                  <a:lnTo>
                    <a:pt x="116" y="3552"/>
                  </a:lnTo>
                  <a:lnTo>
                    <a:pt x="129" y="3552"/>
                  </a:lnTo>
                  <a:lnTo>
                    <a:pt x="2846" y="3552"/>
                  </a:lnTo>
                  <a:lnTo>
                    <a:pt x="2846" y="3552"/>
                  </a:lnTo>
                  <a:lnTo>
                    <a:pt x="2859" y="3552"/>
                  </a:lnTo>
                  <a:lnTo>
                    <a:pt x="2872" y="3550"/>
                  </a:lnTo>
                  <a:lnTo>
                    <a:pt x="2885" y="3546"/>
                  </a:lnTo>
                  <a:lnTo>
                    <a:pt x="2897" y="3543"/>
                  </a:lnTo>
                  <a:lnTo>
                    <a:pt x="2908" y="3537"/>
                  </a:lnTo>
                  <a:lnTo>
                    <a:pt x="2919" y="3530"/>
                  </a:lnTo>
                  <a:lnTo>
                    <a:pt x="2928" y="3522"/>
                  </a:lnTo>
                  <a:lnTo>
                    <a:pt x="2938" y="3515"/>
                  </a:lnTo>
                  <a:lnTo>
                    <a:pt x="2945" y="3505"/>
                  </a:lnTo>
                  <a:lnTo>
                    <a:pt x="2953" y="3496"/>
                  </a:lnTo>
                  <a:lnTo>
                    <a:pt x="2960" y="3485"/>
                  </a:lnTo>
                  <a:lnTo>
                    <a:pt x="2966" y="3474"/>
                  </a:lnTo>
                  <a:lnTo>
                    <a:pt x="2969" y="3460"/>
                  </a:lnTo>
                  <a:lnTo>
                    <a:pt x="2973" y="3449"/>
                  </a:lnTo>
                  <a:lnTo>
                    <a:pt x="2975" y="3436"/>
                  </a:lnTo>
                  <a:lnTo>
                    <a:pt x="2975" y="3423"/>
                  </a:lnTo>
                  <a:lnTo>
                    <a:pt x="2975" y="129"/>
                  </a:lnTo>
                  <a:lnTo>
                    <a:pt x="2975" y="129"/>
                  </a:lnTo>
                  <a:lnTo>
                    <a:pt x="2975" y="116"/>
                  </a:lnTo>
                  <a:lnTo>
                    <a:pt x="2973" y="103"/>
                  </a:lnTo>
                  <a:lnTo>
                    <a:pt x="2969" y="92"/>
                  </a:lnTo>
                  <a:lnTo>
                    <a:pt x="2966" y="78"/>
                  </a:lnTo>
                  <a:lnTo>
                    <a:pt x="2960" y="67"/>
                  </a:lnTo>
                  <a:lnTo>
                    <a:pt x="2953" y="58"/>
                  </a:lnTo>
                  <a:lnTo>
                    <a:pt x="2945" y="47"/>
                  </a:lnTo>
                  <a:lnTo>
                    <a:pt x="2938" y="37"/>
                  </a:lnTo>
                  <a:lnTo>
                    <a:pt x="2928" y="30"/>
                  </a:lnTo>
                  <a:lnTo>
                    <a:pt x="2919" y="22"/>
                  </a:lnTo>
                  <a:lnTo>
                    <a:pt x="2908" y="15"/>
                  </a:lnTo>
                  <a:lnTo>
                    <a:pt x="2897" y="11"/>
                  </a:lnTo>
                  <a:lnTo>
                    <a:pt x="2885" y="6"/>
                  </a:lnTo>
                  <a:lnTo>
                    <a:pt x="2872" y="4"/>
                  </a:lnTo>
                  <a:lnTo>
                    <a:pt x="2859" y="2"/>
                  </a:lnTo>
                  <a:lnTo>
                    <a:pt x="2846" y="0"/>
                  </a:lnTo>
                  <a:lnTo>
                    <a:pt x="2846" y="0"/>
                  </a:lnTo>
                  <a:close/>
                  <a:moveTo>
                    <a:pt x="258" y="830"/>
                  </a:moveTo>
                  <a:lnTo>
                    <a:pt x="2717" y="830"/>
                  </a:lnTo>
                  <a:lnTo>
                    <a:pt x="2717" y="1928"/>
                  </a:lnTo>
                  <a:lnTo>
                    <a:pt x="2717" y="1928"/>
                  </a:lnTo>
                  <a:lnTo>
                    <a:pt x="2685" y="1900"/>
                  </a:lnTo>
                  <a:lnTo>
                    <a:pt x="2650" y="1872"/>
                  </a:lnTo>
                  <a:lnTo>
                    <a:pt x="2612" y="1846"/>
                  </a:lnTo>
                  <a:lnTo>
                    <a:pt x="2571" y="1820"/>
                  </a:lnTo>
                  <a:lnTo>
                    <a:pt x="2530" y="1796"/>
                  </a:lnTo>
                  <a:lnTo>
                    <a:pt x="2484" y="1771"/>
                  </a:lnTo>
                  <a:lnTo>
                    <a:pt x="2435" y="1749"/>
                  </a:lnTo>
                  <a:lnTo>
                    <a:pt x="2383" y="1726"/>
                  </a:lnTo>
                  <a:lnTo>
                    <a:pt x="2383" y="1726"/>
                  </a:lnTo>
                  <a:lnTo>
                    <a:pt x="2345" y="1713"/>
                  </a:lnTo>
                  <a:lnTo>
                    <a:pt x="2308" y="1702"/>
                  </a:lnTo>
                  <a:lnTo>
                    <a:pt x="2272" y="1691"/>
                  </a:lnTo>
                  <a:lnTo>
                    <a:pt x="2235" y="1682"/>
                  </a:lnTo>
                  <a:lnTo>
                    <a:pt x="2201" y="1674"/>
                  </a:lnTo>
                  <a:lnTo>
                    <a:pt x="2166" y="1669"/>
                  </a:lnTo>
                  <a:lnTo>
                    <a:pt x="2132" y="1663"/>
                  </a:lnTo>
                  <a:lnTo>
                    <a:pt x="2099" y="1659"/>
                  </a:lnTo>
                  <a:lnTo>
                    <a:pt x="2067" y="1657"/>
                  </a:lnTo>
                  <a:lnTo>
                    <a:pt x="2033" y="1655"/>
                  </a:lnTo>
                  <a:lnTo>
                    <a:pt x="1971" y="1655"/>
                  </a:lnTo>
                  <a:lnTo>
                    <a:pt x="1910" y="1661"/>
                  </a:lnTo>
                  <a:lnTo>
                    <a:pt x="1852" y="1669"/>
                  </a:lnTo>
                  <a:lnTo>
                    <a:pt x="1794" y="1680"/>
                  </a:lnTo>
                  <a:lnTo>
                    <a:pt x="1740" y="1693"/>
                  </a:lnTo>
                  <a:lnTo>
                    <a:pt x="1686" y="1710"/>
                  </a:lnTo>
                  <a:lnTo>
                    <a:pt x="1633" y="1728"/>
                  </a:lnTo>
                  <a:lnTo>
                    <a:pt x="1583" y="1747"/>
                  </a:lnTo>
                  <a:lnTo>
                    <a:pt x="1532" y="1768"/>
                  </a:lnTo>
                  <a:lnTo>
                    <a:pt x="1435" y="1809"/>
                  </a:lnTo>
                  <a:lnTo>
                    <a:pt x="1435" y="1809"/>
                  </a:lnTo>
                  <a:lnTo>
                    <a:pt x="1347" y="1848"/>
                  </a:lnTo>
                  <a:lnTo>
                    <a:pt x="1304" y="1865"/>
                  </a:lnTo>
                  <a:lnTo>
                    <a:pt x="1261" y="1882"/>
                  </a:lnTo>
                  <a:lnTo>
                    <a:pt x="1218" y="1896"/>
                  </a:lnTo>
                  <a:lnTo>
                    <a:pt x="1174" y="1911"/>
                  </a:lnTo>
                  <a:lnTo>
                    <a:pt x="1131" y="1923"/>
                  </a:lnTo>
                  <a:lnTo>
                    <a:pt x="1086" y="1932"/>
                  </a:lnTo>
                  <a:lnTo>
                    <a:pt x="1041" y="1938"/>
                  </a:lnTo>
                  <a:lnTo>
                    <a:pt x="994" y="1941"/>
                  </a:lnTo>
                  <a:lnTo>
                    <a:pt x="946" y="1941"/>
                  </a:lnTo>
                  <a:lnTo>
                    <a:pt x="897" y="1939"/>
                  </a:lnTo>
                  <a:lnTo>
                    <a:pt x="846" y="1932"/>
                  </a:lnTo>
                  <a:lnTo>
                    <a:pt x="794" y="1921"/>
                  </a:lnTo>
                  <a:lnTo>
                    <a:pt x="740" y="1906"/>
                  </a:lnTo>
                  <a:lnTo>
                    <a:pt x="684" y="1887"/>
                  </a:lnTo>
                  <a:lnTo>
                    <a:pt x="684" y="1887"/>
                  </a:lnTo>
                  <a:lnTo>
                    <a:pt x="639" y="1868"/>
                  </a:lnTo>
                  <a:lnTo>
                    <a:pt x="600" y="1850"/>
                  </a:lnTo>
                  <a:lnTo>
                    <a:pt x="561" y="1829"/>
                  </a:lnTo>
                  <a:lnTo>
                    <a:pt x="525" y="1809"/>
                  </a:lnTo>
                  <a:lnTo>
                    <a:pt x="493" y="1786"/>
                  </a:lnTo>
                  <a:lnTo>
                    <a:pt x="463" y="1764"/>
                  </a:lnTo>
                  <a:lnTo>
                    <a:pt x="435" y="1740"/>
                  </a:lnTo>
                  <a:lnTo>
                    <a:pt x="409" y="1715"/>
                  </a:lnTo>
                  <a:lnTo>
                    <a:pt x="385" y="1691"/>
                  </a:lnTo>
                  <a:lnTo>
                    <a:pt x="362" y="1665"/>
                  </a:lnTo>
                  <a:lnTo>
                    <a:pt x="342" y="1639"/>
                  </a:lnTo>
                  <a:lnTo>
                    <a:pt x="323" y="1612"/>
                  </a:lnTo>
                  <a:lnTo>
                    <a:pt x="305" y="1586"/>
                  </a:lnTo>
                  <a:lnTo>
                    <a:pt x="288" y="1558"/>
                  </a:lnTo>
                  <a:lnTo>
                    <a:pt x="258" y="1504"/>
                  </a:lnTo>
                  <a:lnTo>
                    <a:pt x="258" y="830"/>
                  </a:lnTo>
                  <a:close/>
                  <a:moveTo>
                    <a:pt x="2717" y="258"/>
                  </a:moveTo>
                  <a:lnTo>
                    <a:pt x="2717" y="572"/>
                  </a:lnTo>
                  <a:lnTo>
                    <a:pt x="258" y="572"/>
                  </a:lnTo>
                  <a:lnTo>
                    <a:pt x="258" y="258"/>
                  </a:lnTo>
                  <a:lnTo>
                    <a:pt x="2717" y="258"/>
                  </a:lnTo>
                  <a:close/>
                  <a:moveTo>
                    <a:pt x="258" y="3294"/>
                  </a:moveTo>
                  <a:lnTo>
                    <a:pt x="258" y="1925"/>
                  </a:lnTo>
                  <a:lnTo>
                    <a:pt x="258" y="1925"/>
                  </a:lnTo>
                  <a:lnTo>
                    <a:pt x="290" y="1954"/>
                  </a:lnTo>
                  <a:lnTo>
                    <a:pt x="325" y="1982"/>
                  </a:lnTo>
                  <a:lnTo>
                    <a:pt x="362" y="2009"/>
                  </a:lnTo>
                  <a:lnTo>
                    <a:pt x="402" y="2035"/>
                  </a:lnTo>
                  <a:lnTo>
                    <a:pt x="445" y="2061"/>
                  </a:lnTo>
                  <a:lnTo>
                    <a:pt x="491" y="2083"/>
                  </a:lnTo>
                  <a:lnTo>
                    <a:pt x="540" y="2108"/>
                  </a:lnTo>
                  <a:lnTo>
                    <a:pt x="592" y="2128"/>
                  </a:lnTo>
                  <a:lnTo>
                    <a:pt x="592" y="2128"/>
                  </a:lnTo>
                  <a:lnTo>
                    <a:pt x="630" y="2141"/>
                  </a:lnTo>
                  <a:lnTo>
                    <a:pt x="667" y="2154"/>
                  </a:lnTo>
                  <a:lnTo>
                    <a:pt x="703" y="2164"/>
                  </a:lnTo>
                  <a:lnTo>
                    <a:pt x="738" y="2173"/>
                  </a:lnTo>
                  <a:lnTo>
                    <a:pt x="774" y="2181"/>
                  </a:lnTo>
                  <a:lnTo>
                    <a:pt x="809" y="2188"/>
                  </a:lnTo>
                  <a:lnTo>
                    <a:pt x="843" y="2192"/>
                  </a:lnTo>
                  <a:lnTo>
                    <a:pt x="876" y="2195"/>
                  </a:lnTo>
                  <a:lnTo>
                    <a:pt x="908" y="2199"/>
                  </a:lnTo>
                  <a:lnTo>
                    <a:pt x="942" y="2199"/>
                  </a:lnTo>
                  <a:lnTo>
                    <a:pt x="1003" y="2199"/>
                  </a:lnTo>
                  <a:lnTo>
                    <a:pt x="1065" y="2195"/>
                  </a:lnTo>
                  <a:lnTo>
                    <a:pt x="1123" y="2186"/>
                  </a:lnTo>
                  <a:lnTo>
                    <a:pt x="1181" y="2175"/>
                  </a:lnTo>
                  <a:lnTo>
                    <a:pt x="1235" y="2162"/>
                  </a:lnTo>
                  <a:lnTo>
                    <a:pt x="1289" y="2145"/>
                  </a:lnTo>
                  <a:lnTo>
                    <a:pt x="1342" y="2126"/>
                  </a:lnTo>
                  <a:lnTo>
                    <a:pt x="1392" y="2108"/>
                  </a:lnTo>
                  <a:lnTo>
                    <a:pt x="1443" y="2087"/>
                  </a:lnTo>
                  <a:lnTo>
                    <a:pt x="1540" y="2046"/>
                  </a:lnTo>
                  <a:lnTo>
                    <a:pt x="1540" y="2046"/>
                  </a:lnTo>
                  <a:lnTo>
                    <a:pt x="1628" y="2007"/>
                  </a:lnTo>
                  <a:lnTo>
                    <a:pt x="1671" y="1990"/>
                  </a:lnTo>
                  <a:lnTo>
                    <a:pt x="1714" y="1973"/>
                  </a:lnTo>
                  <a:lnTo>
                    <a:pt x="1757" y="1958"/>
                  </a:lnTo>
                  <a:lnTo>
                    <a:pt x="1800" y="1945"/>
                  </a:lnTo>
                  <a:lnTo>
                    <a:pt x="1844" y="1934"/>
                  </a:lnTo>
                  <a:lnTo>
                    <a:pt x="1889" y="1925"/>
                  </a:lnTo>
                  <a:lnTo>
                    <a:pt x="1934" y="1917"/>
                  </a:lnTo>
                  <a:lnTo>
                    <a:pt x="1981" y="1913"/>
                  </a:lnTo>
                  <a:lnTo>
                    <a:pt x="2028" y="1913"/>
                  </a:lnTo>
                  <a:lnTo>
                    <a:pt x="2078" y="1917"/>
                  </a:lnTo>
                  <a:lnTo>
                    <a:pt x="2128" y="1923"/>
                  </a:lnTo>
                  <a:lnTo>
                    <a:pt x="2181" y="1934"/>
                  </a:lnTo>
                  <a:lnTo>
                    <a:pt x="2235" y="1949"/>
                  </a:lnTo>
                  <a:lnTo>
                    <a:pt x="2291" y="1968"/>
                  </a:lnTo>
                  <a:lnTo>
                    <a:pt x="2291" y="1968"/>
                  </a:lnTo>
                  <a:lnTo>
                    <a:pt x="2336" y="1986"/>
                  </a:lnTo>
                  <a:lnTo>
                    <a:pt x="2375" y="2005"/>
                  </a:lnTo>
                  <a:lnTo>
                    <a:pt x="2413" y="2025"/>
                  </a:lnTo>
                  <a:lnTo>
                    <a:pt x="2448" y="2046"/>
                  </a:lnTo>
                  <a:lnTo>
                    <a:pt x="2482" y="2068"/>
                  </a:lnTo>
                  <a:lnTo>
                    <a:pt x="2512" y="2091"/>
                  </a:lnTo>
                  <a:lnTo>
                    <a:pt x="2540" y="2115"/>
                  </a:lnTo>
                  <a:lnTo>
                    <a:pt x="2566" y="2139"/>
                  </a:lnTo>
                  <a:lnTo>
                    <a:pt x="2590" y="2164"/>
                  </a:lnTo>
                  <a:lnTo>
                    <a:pt x="2612" y="2190"/>
                  </a:lnTo>
                  <a:lnTo>
                    <a:pt x="2633" y="2216"/>
                  </a:lnTo>
                  <a:lnTo>
                    <a:pt x="2652" y="2242"/>
                  </a:lnTo>
                  <a:lnTo>
                    <a:pt x="2670" y="2268"/>
                  </a:lnTo>
                  <a:lnTo>
                    <a:pt x="2687" y="2296"/>
                  </a:lnTo>
                  <a:lnTo>
                    <a:pt x="2717" y="2351"/>
                  </a:lnTo>
                  <a:lnTo>
                    <a:pt x="2717" y="3294"/>
                  </a:lnTo>
                  <a:lnTo>
                    <a:pt x="258" y="3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sp>
        <p:nvSpPr>
          <p:cNvPr id="10" name="Freeform 9">
            <a:extLst>
              <a:ext uri="{FF2B5EF4-FFF2-40B4-BE49-F238E27FC236}">
                <a16:creationId xmlns:a16="http://schemas.microsoft.com/office/drawing/2014/main" xmlns="" id="{861D20C1-ACBC-474F-8A7A-438AD4D77B7C}"/>
              </a:ext>
            </a:extLst>
          </p:cNvPr>
          <p:cNvSpPr>
            <a:spLocks noEditPoints="1"/>
          </p:cNvSpPr>
          <p:nvPr/>
        </p:nvSpPr>
        <p:spPr bwMode="auto">
          <a:xfrm>
            <a:off x="10754130" y="1744643"/>
            <a:ext cx="669583" cy="671138"/>
          </a:xfrm>
          <a:custGeom>
            <a:avLst/>
            <a:gdLst>
              <a:gd name="T0" fmla="*/ 678 w 2458"/>
              <a:gd name="T1" fmla="*/ 802 h 2465"/>
              <a:gd name="T2" fmla="*/ 865 w 2458"/>
              <a:gd name="T3" fmla="*/ 835 h 2465"/>
              <a:gd name="T4" fmla="*/ 814 w 2458"/>
              <a:gd name="T5" fmla="*/ 628 h 2465"/>
              <a:gd name="T6" fmla="*/ 814 w 2458"/>
              <a:gd name="T7" fmla="*/ 570 h 2465"/>
              <a:gd name="T8" fmla="*/ 865 w 2458"/>
              <a:gd name="T9" fmla="*/ 363 h 2465"/>
              <a:gd name="T10" fmla="*/ 678 w 2458"/>
              <a:gd name="T11" fmla="*/ 396 h 2465"/>
              <a:gd name="T12" fmla="*/ 520 w 2458"/>
              <a:gd name="T13" fmla="*/ 252 h 2465"/>
              <a:gd name="T14" fmla="*/ 460 w 2458"/>
              <a:gd name="T15" fmla="*/ 432 h 2465"/>
              <a:gd name="T16" fmla="*/ 257 w 2458"/>
              <a:gd name="T17" fmla="*/ 500 h 2465"/>
              <a:gd name="T18" fmla="*/ 381 w 2458"/>
              <a:gd name="T19" fmla="*/ 599 h 2465"/>
              <a:gd name="T20" fmla="*/ 257 w 2458"/>
              <a:gd name="T21" fmla="*/ 698 h 2465"/>
              <a:gd name="T22" fmla="*/ 460 w 2458"/>
              <a:gd name="T23" fmla="*/ 766 h 2465"/>
              <a:gd name="T24" fmla="*/ 520 w 2458"/>
              <a:gd name="T25" fmla="*/ 946 h 2465"/>
              <a:gd name="T26" fmla="*/ 511 w 2458"/>
              <a:gd name="T27" fmla="*/ 599 h 2465"/>
              <a:gd name="T28" fmla="*/ 687 w 2458"/>
              <a:gd name="T29" fmla="*/ 599 h 2465"/>
              <a:gd name="T30" fmla="*/ 511 w 2458"/>
              <a:gd name="T31" fmla="*/ 599 h 2465"/>
              <a:gd name="T32" fmla="*/ 1260 w 2458"/>
              <a:gd name="T33" fmla="*/ 301 h 2465"/>
              <a:gd name="T34" fmla="*/ 599 w 2458"/>
              <a:gd name="T35" fmla="*/ 0 h 2465"/>
              <a:gd name="T36" fmla="*/ 312 w 2458"/>
              <a:gd name="T37" fmla="*/ 1125 h 2465"/>
              <a:gd name="T38" fmla="*/ 834 w 2458"/>
              <a:gd name="T39" fmla="*/ 2118 h 2465"/>
              <a:gd name="T40" fmla="*/ 900 w 2458"/>
              <a:gd name="T41" fmla="*/ 2465 h 2465"/>
              <a:gd name="T42" fmla="*/ 1780 w 2458"/>
              <a:gd name="T43" fmla="*/ 2399 h 2465"/>
              <a:gd name="T44" fmla="*/ 2152 w 2458"/>
              <a:gd name="T45" fmla="*/ 2218 h 2465"/>
              <a:gd name="T46" fmla="*/ 2218 w 2458"/>
              <a:gd name="T47" fmla="*/ 1514 h 2465"/>
              <a:gd name="T48" fmla="*/ 2458 w 2458"/>
              <a:gd name="T49" fmla="*/ 1448 h 2465"/>
              <a:gd name="T50" fmla="*/ 2148 w 2458"/>
              <a:gd name="T51" fmla="*/ 901 h 2465"/>
              <a:gd name="T52" fmla="*/ 599 w 2458"/>
              <a:gd name="T53" fmla="*/ 132 h 2465"/>
              <a:gd name="T54" fmla="*/ 599 w 2458"/>
              <a:gd name="T55" fmla="*/ 1066 h 2465"/>
              <a:gd name="T56" fmla="*/ 2152 w 2458"/>
              <a:gd name="T57" fmla="*/ 1382 h 2465"/>
              <a:gd name="T58" fmla="*/ 2086 w 2458"/>
              <a:gd name="T59" fmla="*/ 2086 h 2465"/>
              <a:gd name="T60" fmla="*/ 1647 w 2458"/>
              <a:gd name="T61" fmla="*/ 2152 h 2465"/>
              <a:gd name="T62" fmla="*/ 966 w 2458"/>
              <a:gd name="T63" fmla="*/ 2333 h 2465"/>
              <a:gd name="T64" fmla="*/ 927 w 2458"/>
              <a:gd name="T65" fmla="*/ 2015 h 2465"/>
              <a:gd name="T66" fmla="*/ 438 w 2458"/>
              <a:gd name="T67" fmla="*/ 1176 h 2465"/>
              <a:gd name="T68" fmla="*/ 1198 w 2458"/>
              <a:gd name="T69" fmla="*/ 599 h 2465"/>
              <a:gd name="T70" fmla="*/ 1260 w 2458"/>
              <a:gd name="T71" fmla="*/ 433 h 2465"/>
              <a:gd name="T72" fmla="*/ 2031 w 2458"/>
              <a:gd name="T73" fmla="*/ 963 h 2465"/>
              <a:gd name="T74" fmla="*/ 2152 w 2458"/>
              <a:gd name="T75" fmla="*/ 1382 h 2465"/>
              <a:gd name="T76" fmla="*/ 1577 w 2458"/>
              <a:gd name="T77" fmla="*/ 1150 h 2465"/>
              <a:gd name="T78" fmla="*/ 1835 w 2458"/>
              <a:gd name="T79" fmla="*/ 1150 h 2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58" h="2465">
                <a:moveTo>
                  <a:pt x="678" y="946"/>
                </a:moveTo>
                <a:cubicBezTo>
                  <a:pt x="678" y="802"/>
                  <a:pt x="678" y="802"/>
                  <a:pt x="678" y="802"/>
                </a:cubicBezTo>
                <a:cubicBezTo>
                  <a:pt x="700" y="793"/>
                  <a:pt x="720" y="781"/>
                  <a:pt x="738" y="766"/>
                </a:cubicBezTo>
                <a:cubicBezTo>
                  <a:pt x="865" y="835"/>
                  <a:pt x="865" y="835"/>
                  <a:pt x="865" y="835"/>
                </a:cubicBezTo>
                <a:cubicBezTo>
                  <a:pt x="941" y="698"/>
                  <a:pt x="941" y="698"/>
                  <a:pt x="941" y="698"/>
                </a:cubicBezTo>
                <a:cubicBezTo>
                  <a:pt x="814" y="628"/>
                  <a:pt x="814" y="628"/>
                  <a:pt x="814" y="628"/>
                </a:cubicBezTo>
                <a:cubicBezTo>
                  <a:pt x="815" y="618"/>
                  <a:pt x="817" y="609"/>
                  <a:pt x="817" y="599"/>
                </a:cubicBezTo>
                <a:cubicBezTo>
                  <a:pt x="817" y="589"/>
                  <a:pt x="815" y="580"/>
                  <a:pt x="814" y="570"/>
                </a:cubicBezTo>
                <a:cubicBezTo>
                  <a:pt x="941" y="500"/>
                  <a:pt x="941" y="500"/>
                  <a:pt x="941" y="500"/>
                </a:cubicBezTo>
                <a:cubicBezTo>
                  <a:pt x="865" y="363"/>
                  <a:pt x="865" y="363"/>
                  <a:pt x="865" y="363"/>
                </a:cubicBezTo>
                <a:cubicBezTo>
                  <a:pt x="738" y="432"/>
                  <a:pt x="738" y="432"/>
                  <a:pt x="738" y="432"/>
                </a:cubicBezTo>
                <a:cubicBezTo>
                  <a:pt x="720" y="417"/>
                  <a:pt x="700" y="405"/>
                  <a:pt x="678" y="396"/>
                </a:cubicBezTo>
                <a:cubicBezTo>
                  <a:pt x="678" y="252"/>
                  <a:pt x="678" y="252"/>
                  <a:pt x="678" y="252"/>
                </a:cubicBezTo>
                <a:cubicBezTo>
                  <a:pt x="520" y="252"/>
                  <a:pt x="520" y="252"/>
                  <a:pt x="520" y="252"/>
                </a:cubicBezTo>
                <a:cubicBezTo>
                  <a:pt x="520" y="396"/>
                  <a:pt x="520" y="396"/>
                  <a:pt x="520" y="396"/>
                </a:cubicBezTo>
                <a:cubicBezTo>
                  <a:pt x="498" y="405"/>
                  <a:pt x="478" y="417"/>
                  <a:pt x="460" y="432"/>
                </a:cubicBezTo>
                <a:cubicBezTo>
                  <a:pt x="333" y="363"/>
                  <a:pt x="333" y="363"/>
                  <a:pt x="333" y="363"/>
                </a:cubicBezTo>
                <a:cubicBezTo>
                  <a:pt x="257" y="500"/>
                  <a:pt x="257" y="500"/>
                  <a:pt x="257" y="500"/>
                </a:cubicBezTo>
                <a:cubicBezTo>
                  <a:pt x="384" y="570"/>
                  <a:pt x="384" y="570"/>
                  <a:pt x="384" y="570"/>
                </a:cubicBezTo>
                <a:cubicBezTo>
                  <a:pt x="383" y="580"/>
                  <a:pt x="381" y="589"/>
                  <a:pt x="381" y="599"/>
                </a:cubicBezTo>
                <a:cubicBezTo>
                  <a:pt x="381" y="609"/>
                  <a:pt x="383" y="618"/>
                  <a:pt x="384" y="628"/>
                </a:cubicBezTo>
                <a:cubicBezTo>
                  <a:pt x="257" y="698"/>
                  <a:pt x="257" y="698"/>
                  <a:pt x="257" y="698"/>
                </a:cubicBezTo>
                <a:cubicBezTo>
                  <a:pt x="333" y="835"/>
                  <a:pt x="333" y="835"/>
                  <a:pt x="333" y="835"/>
                </a:cubicBezTo>
                <a:cubicBezTo>
                  <a:pt x="460" y="766"/>
                  <a:pt x="460" y="766"/>
                  <a:pt x="460" y="766"/>
                </a:cubicBezTo>
                <a:cubicBezTo>
                  <a:pt x="478" y="781"/>
                  <a:pt x="498" y="793"/>
                  <a:pt x="520" y="802"/>
                </a:cubicBezTo>
                <a:cubicBezTo>
                  <a:pt x="520" y="946"/>
                  <a:pt x="520" y="946"/>
                  <a:pt x="520" y="946"/>
                </a:cubicBezTo>
                <a:lnTo>
                  <a:pt x="678" y="946"/>
                </a:lnTo>
                <a:close/>
                <a:moveTo>
                  <a:pt x="511" y="599"/>
                </a:moveTo>
                <a:cubicBezTo>
                  <a:pt x="511" y="551"/>
                  <a:pt x="551" y="511"/>
                  <a:pt x="599" y="511"/>
                </a:cubicBezTo>
                <a:cubicBezTo>
                  <a:pt x="648" y="511"/>
                  <a:pt x="687" y="551"/>
                  <a:pt x="687" y="599"/>
                </a:cubicBezTo>
                <a:cubicBezTo>
                  <a:pt x="687" y="647"/>
                  <a:pt x="648" y="687"/>
                  <a:pt x="599" y="687"/>
                </a:cubicBezTo>
                <a:cubicBezTo>
                  <a:pt x="551" y="687"/>
                  <a:pt x="511" y="647"/>
                  <a:pt x="511" y="599"/>
                </a:cubicBezTo>
                <a:close/>
                <a:moveTo>
                  <a:pt x="2148" y="901"/>
                </a:moveTo>
                <a:cubicBezTo>
                  <a:pt x="2001" y="536"/>
                  <a:pt x="1653" y="301"/>
                  <a:pt x="1260" y="301"/>
                </a:cubicBezTo>
                <a:cubicBezTo>
                  <a:pt x="1214" y="301"/>
                  <a:pt x="1169" y="305"/>
                  <a:pt x="1124" y="312"/>
                </a:cubicBezTo>
                <a:cubicBezTo>
                  <a:pt x="1023" y="126"/>
                  <a:pt x="825" y="0"/>
                  <a:pt x="599" y="0"/>
                </a:cubicBezTo>
                <a:cubicBezTo>
                  <a:pt x="269" y="0"/>
                  <a:pt x="0" y="269"/>
                  <a:pt x="0" y="599"/>
                </a:cubicBezTo>
                <a:cubicBezTo>
                  <a:pt x="0" y="825"/>
                  <a:pt x="126" y="1023"/>
                  <a:pt x="312" y="1125"/>
                </a:cubicBezTo>
                <a:cubicBezTo>
                  <a:pt x="306" y="1169"/>
                  <a:pt x="301" y="1213"/>
                  <a:pt x="301" y="1259"/>
                </a:cubicBezTo>
                <a:cubicBezTo>
                  <a:pt x="301" y="1624"/>
                  <a:pt x="509" y="1956"/>
                  <a:pt x="834" y="2118"/>
                </a:cubicBezTo>
                <a:cubicBezTo>
                  <a:pt x="834" y="2399"/>
                  <a:pt x="834" y="2399"/>
                  <a:pt x="834" y="2399"/>
                </a:cubicBezTo>
                <a:cubicBezTo>
                  <a:pt x="834" y="2435"/>
                  <a:pt x="864" y="2465"/>
                  <a:pt x="900" y="2465"/>
                </a:cubicBezTo>
                <a:cubicBezTo>
                  <a:pt x="1713" y="2465"/>
                  <a:pt x="1713" y="2465"/>
                  <a:pt x="1713" y="2465"/>
                </a:cubicBezTo>
                <a:cubicBezTo>
                  <a:pt x="1750" y="2465"/>
                  <a:pt x="1780" y="2435"/>
                  <a:pt x="1780" y="2399"/>
                </a:cubicBezTo>
                <a:cubicBezTo>
                  <a:pt x="1780" y="2218"/>
                  <a:pt x="1780" y="2218"/>
                  <a:pt x="1780" y="2218"/>
                </a:cubicBezTo>
                <a:cubicBezTo>
                  <a:pt x="2152" y="2218"/>
                  <a:pt x="2152" y="2218"/>
                  <a:pt x="2152" y="2218"/>
                </a:cubicBezTo>
                <a:cubicBezTo>
                  <a:pt x="2189" y="2218"/>
                  <a:pt x="2218" y="2188"/>
                  <a:pt x="2218" y="2152"/>
                </a:cubicBezTo>
                <a:cubicBezTo>
                  <a:pt x="2218" y="1514"/>
                  <a:pt x="2218" y="1514"/>
                  <a:pt x="2218" y="1514"/>
                </a:cubicBezTo>
                <a:cubicBezTo>
                  <a:pt x="2391" y="1514"/>
                  <a:pt x="2391" y="1514"/>
                  <a:pt x="2391" y="1514"/>
                </a:cubicBezTo>
                <a:cubicBezTo>
                  <a:pt x="2429" y="1513"/>
                  <a:pt x="2458" y="1484"/>
                  <a:pt x="2458" y="1448"/>
                </a:cubicBezTo>
                <a:cubicBezTo>
                  <a:pt x="2458" y="1431"/>
                  <a:pt x="2452" y="1416"/>
                  <a:pt x="2441" y="1404"/>
                </a:cubicBezTo>
                <a:lnTo>
                  <a:pt x="2148" y="901"/>
                </a:lnTo>
                <a:close/>
                <a:moveTo>
                  <a:pt x="132" y="599"/>
                </a:moveTo>
                <a:cubicBezTo>
                  <a:pt x="132" y="342"/>
                  <a:pt x="342" y="132"/>
                  <a:pt x="599" y="132"/>
                </a:cubicBezTo>
                <a:cubicBezTo>
                  <a:pt x="856" y="132"/>
                  <a:pt x="1066" y="342"/>
                  <a:pt x="1066" y="599"/>
                </a:cubicBezTo>
                <a:cubicBezTo>
                  <a:pt x="1066" y="856"/>
                  <a:pt x="856" y="1066"/>
                  <a:pt x="599" y="1066"/>
                </a:cubicBezTo>
                <a:cubicBezTo>
                  <a:pt x="342" y="1066"/>
                  <a:pt x="132" y="856"/>
                  <a:pt x="132" y="599"/>
                </a:cubicBezTo>
                <a:close/>
                <a:moveTo>
                  <a:pt x="2152" y="1382"/>
                </a:moveTo>
                <a:cubicBezTo>
                  <a:pt x="2116" y="1382"/>
                  <a:pt x="2086" y="1411"/>
                  <a:pt x="2086" y="1448"/>
                </a:cubicBezTo>
                <a:cubicBezTo>
                  <a:pt x="2086" y="2086"/>
                  <a:pt x="2086" y="2086"/>
                  <a:pt x="2086" y="2086"/>
                </a:cubicBezTo>
                <a:cubicBezTo>
                  <a:pt x="1713" y="2086"/>
                  <a:pt x="1713" y="2086"/>
                  <a:pt x="1713" y="2086"/>
                </a:cubicBezTo>
                <a:cubicBezTo>
                  <a:pt x="1677" y="2086"/>
                  <a:pt x="1647" y="2115"/>
                  <a:pt x="1647" y="2152"/>
                </a:cubicBezTo>
                <a:cubicBezTo>
                  <a:pt x="1647" y="2333"/>
                  <a:pt x="1647" y="2333"/>
                  <a:pt x="1647" y="2333"/>
                </a:cubicBezTo>
                <a:cubicBezTo>
                  <a:pt x="966" y="2333"/>
                  <a:pt x="966" y="2333"/>
                  <a:pt x="966" y="2333"/>
                </a:cubicBezTo>
                <a:cubicBezTo>
                  <a:pt x="966" y="2076"/>
                  <a:pt x="966" y="2076"/>
                  <a:pt x="966" y="2076"/>
                </a:cubicBezTo>
                <a:cubicBezTo>
                  <a:pt x="966" y="2050"/>
                  <a:pt x="951" y="2026"/>
                  <a:pt x="927" y="2015"/>
                </a:cubicBezTo>
                <a:cubicBezTo>
                  <a:pt x="627" y="1883"/>
                  <a:pt x="433" y="1586"/>
                  <a:pt x="433" y="1259"/>
                </a:cubicBezTo>
                <a:cubicBezTo>
                  <a:pt x="433" y="1231"/>
                  <a:pt x="435" y="1203"/>
                  <a:pt x="438" y="1176"/>
                </a:cubicBezTo>
                <a:cubicBezTo>
                  <a:pt x="490" y="1190"/>
                  <a:pt x="543" y="1198"/>
                  <a:pt x="599" y="1198"/>
                </a:cubicBezTo>
                <a:cubicBezTo>
                  <a:pt x="929" y="1198"/>
                  <a:pt x="1198" y="929"/>
                  <a:pt x="1198" y="599"/>
                </a:cubicBezTo>
                <a:cubicBezTo>
                  <a:pt x="1198" y="543"/>
                  <a:pt x="1190" y="489"/>
                  <a:pt x="1175" y="438"/>
                </a:cubicBezTo>
                <a:cubicBezTo>
                  <a:pt x="1203" y="435"/>
                  <a:pt x="1231" y="433"/>
                  <a:pt x="1260" y="433"/>
                </a:cubicBezTo>
                <a:cubicBezTo>
                  <a:pt x="1600" y="433"/>
                  <a:pt x="1901" y="638"/>
                  <a:pt x="2027" y="954"/>
                </a:cubicBezTo>
                <a:cubicBezTo>
                  <a:pt x="2028" y="958"/>
                  <a:pt x="2030" y="960"/>
                  <a:pt x="2031" y="963"/>
                </a:cubicBezTo>
                <a:cubicBezTo>
                  <a:pt x="2275" y="1382"/>
                  <a:pt x="2275" y="1382"/>
                  <a:pt x="2275" y="1382"/>
                </a:cubicBezTo>
                <a:lnTo>
                  <a:pt x="2152" y="1382"/>
                </a:lnTo>
                <a:close/>
                <a:moveTo>
                  <a:pt x="1706" y="1021"/>
                </a:moveTo>
                <a:cubicBezTo>
                  <a:pt x="1635" y="1021"/>
                  <a:pt x="1577" y="1079"/>
                  <a:pt x="1577" y="1150"/>
                </a:cubicBezTo>
                <a:cubicBezTo>
                  <a:pt x="1577" y="1221"/>
                  <a:pt x="1635" y="1279"/>
                  <a:pt x="1706" y="1279"/>
                </a:cubicBezTo>
                <a:cubicBezTo>
                  <a:pt x="1777" y="1279"/>
                  <a:pt x="1835" y="1221"/>
                  <a:pt x="1835" y="1150"/>
                </a:cubicBezTo>
                <a:cubicBezTo>
                  <a:pt x="1835" y="1079"/>
                  <a:pt x="1777" y="1021"/>
                  <a:pt x="1706" y="1021"/>
                </a:cubicBez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1" name="Freeform 5">
            <a:extLst>
              <a:ext uri="{FF2B5EF4-FFF2-40B4-BE49-F238E27FC236}">
                <a16:creationId xmlns:a16="http://schemas.microsoft.com/office/drawing/2014/main" xmlns="" id="{7B8986AD-13B1-432A-B2C5-9293896D077D}"/>
              </a:ext>
            </a:extLst>
          </p:cNvPr>
          <p:cNvSpPr>
            <a:spLocks noEditPoints="1"/>
          </p:cNvSpPr>
          <p:nvPr/>
        </p:nvSpPr>
        <p:spPr bwMode="auto">
          <a:xfrm>
            <a:off x="4862710" y="1849533"/>
            <a:ext cx="641522" cy="641204"/>
          </a:xfrm>
          <a:custGeom>
            <a:avLst/>
            <a:gdLst>
              <a:gd name="T0" fmla="*/ 3486 w 4044"/>
              <a:gd name="T1" fmla="*/ 3386 h 4042"/>
              <a:gd name="T2" fmla="*/ 2958 w 4044"/>
              <a:gd name="T3" fmla="*/ 3276 h 4042"/>
              <a:gd name="T4" fmla="*/ 2860 w 4044"/>
              <a:gd name="T5" fmla="*/ 3396 h 4042"/>
              <a:gd name="T6" fmla="*/ 3006 w 4044"/>
              <a:gd name="T7" fmla="*/ 3556 h 4042"/>
              <a:gd name="T8" fmla="*/ 2298 w 4044"/>
              <a:gd name="T9" fmla="*/ 3822 h 4042"/>
              <a:gd name="T10" fmla="*/ 1490 w 4044"/>
              <a:gd name="T11" fmla="*/ 3766 h 4042"/>
              <a:gd name="T12" fmla="*/ 732 w 4044"/>
              <a:gd name="T13" fmla="*/ 3310 h 4042"/>
              <a:gd name="T14" fmla="*/ 322 w 4044"/>
              <a:gd name="T15" fmla="*/ 2684 h 4042"/>
              <a:gd name="T16" fmla="*/ 198 w 4044"/>
              <a:gd name="T17" fmla="*/ 1962 h 4042"/>
              <a:gd name="T18" fmla="*/ 350 w 4044"/>
              <a:gd name="T19" fmla="*/ 1296 h 4042"/>
              <a:gd name="T20" fmla="*/ 278 w 4044"/>
              <a:gd name="T21" fmla="*/ 1158 h 4042"/>
              <a:gd name="T22" fmla="*/ 138 w 4044"/>
              <a:gd name="T23" fmla="*/ 1286 h 4042"/>
              <a:gd name="T24" fmla="*/ 2 w 4044"/>
              <a:gd name="T25" fmla="*/ 2086 h 4042"/>
              <a:gd name="T26" fmla="*/ 166 w 4044"/>
              <a:gd name="T27" fmla="*/ 2824 h 4042"/>
              <a:gd name="T28" fmla="*/ 592 w 4044"/>
              <a:gd name="T29" fmla="*/ 3452 h 4042"/>
              <a:gd name="T30" fmla="*/ 1026 w 4044"/>
              <a:gd name="T31" fmla="*/ 3782 h 4042"/>
              <a:gd name="T32" fmla="*/ 1528 w 4044"/>
              <a:gd name="T33" fmla="*/ 3982 h 4042"/>
              <a:gd name="T34" fmla="*/ 2022 w 4044"/>
              <a:gd name="T35" fmla="*/ 4042 h 4042"/>
              <a:gd name="T36" fmla="*/ 2900 w 4044"/>
              <a:gd name="T37" fmla="*/ 3842 h 4042"/>
              <a:gd name="T38" fmla="*/ 3304 w 4044"/>
              <a:gd name="T39" fmla="*/ 3860 h 4042"/>
              <a:gd name="T40" fmla="*/ 3956 w 4044"/>
              <a:gd name="T41" fmla="*/ 1434 h 4042"/>
              <a:gd name="T42" fmla="*/ 3556 w 4044"/>
              <a:gd name="T43" fmla="*/ 706 h 4042"/>
              <a:gd name="T44" fmla="*/ 3144 w 4044"/>
              <a:gd name="T45" fmla="*/ 338 h 4042"/>
              <a:gd name="T46" fmla="*/ 2658 w 4044"/>
              <a:gd name="T47" fmla="*/ 102 h 4042"/>
              <a:gd name="T48" fmla="*/ 2122 w 4044"/>
              <a:gd name="T49" fmla="*/ 4 h 4042"/>
              <a:gd name="T50" fmla="*/ 1370 w 4044"/>
              <a:gd name="T51" fmla="*/ 106 h 4042"/>
              <a:gd name="T52" fmla="*/ 756 w 4044"/>
              <a:gd name="T53" fmla="*/ 240 h 4042"/>
              <a:gd name="T54" fmla="*/ 618 w 4044"/>
              <a:gd name="T55" fmla="*/ 148 h 4042"/>
              <a:gd name="T56" fmla="*/ 574 w 4044"/>
              <a:gd name="T57" fmla="*/ 716 h 4042"/>
              <a:gd name="T58" fmla="*/ 1124 w 4044"/>
              <a:gd name="T59" fmla="*/ 760 h 4042"/>
              <a:gd name="T60" fmla="*/ 1156 w 4044"/>
              <a:gd name="T61" fmla="*/ 598 h 4042"/>
              <a:gd name="T62" fmla="*/ 1218 w 4044"/>
              <a:gd name="T63" fmla="*/ 386 h 4042"/>
              <a:gd name="T64" fmla="*/ 1952 w 4044"/>
              <a:gd name="T65" fmla="*/ 202 h 4042"/>
              <a:gd name="T66" fmla="*/ 2802 w 4044"/>
              <a:gd name="T67" fmla="*/ 374 h 4042"/>
              <a:gd name="T68" fmla="*/ 3450 w 4044"/>
              <a:gd name="T69" fmla="*/ 890 h 4042"/>
              <a:gd name="T70" fmla="*/ 3784 w 4044"/>
              <a:gd name="T71" fmla="*/ 1550 h 4042"/>
              <a:gd name="T72" fmla="*/ 3826 w 4044"/>
              <a:gd name="T73" fmla="*/ 2284 h 4042"/>
              <a:gd name="T74" fmla="*/ 3688 w 4044"/>
              <a:gd name="T75" fmla="*/ 2806 h 4042"/>
              <a:gd name="T76" fmla="*/ 3822 w 4044"/>
              <a:gd name="T77" fmla="*/ 2880 h 4042"/>
              <a:gd name="T78" fmla="*/ 4008 w 4044"/>
              <a:gd name="T79" fmla="*/ 2400 h 4042"/>
              <a:gd name="T80" fmla="*/ 4010 w 4044"/>
              <a:gd name="T81" fmla="*/ 1658 h 4042"/>
              <a:gd name="T82" fmla="*/ 2450 w 4044"/>
              <a:gd name="T83" fmla="*/ 2112 h 4042"/>
              <a:gd name="T84" fmla="*/ 2188 w 4044"/>
              <a:gd name="T85" fmla="*/ 1906 h 4042"/>
              <a:gd name="T86" fmla="*/ 1768 w 4044"/>
              <a:gd name="T87" fmla="*/ 1678 h 4042"/>
              <a:gd name="T88" fmla="*/ 1762 w 4044"/>
              <a:gd name="T89" fmla="*/ 1436 h 4042"/>
              <a:gd name="T90" fmla="*/ 2012 w 4044"/>
              <a:gd name="T91" fmla="*/ 1324 h 4042"/>
              <a:gd name="T92" fmla="*/ 2444 w 4044"/>
              <a:gd name="T93" fmla="*/ 1274 h 4042"/>
              <a:gd name="T94" fmla="*/ 1896 w 4044"/>
              <a:gd name="T95" fmla="*/ 858 h 4042"/>
              <a:gd name="T96" fmla="*/ 1608 w 4044"/>
              <a:gd name="T97" fmla="*/ 1274 h 4042"/>
              <a:gd name="T98" fmla="*/ 1502 w 4044"/>
              <a:gd name="T99" fmla="*/ 1606 h 4042"/>
              <a:gd name="T100" fmla="*/ 1638 w 4044"/>
              <a:gd name="T101" fmla="*/ 1860 h 4042"/>
              <a:gd name="T102" fmla="*/ 2010 w 4044"/>
              <a:gd name="T103" fmla="*/ 2058 h 4042"/>
              <a:gd name="T104" fmla="*/ 2286 w 4044"/>
              <a:gd name="T105" fmla="*/ 2292 h 4042"/>
              <a:gd name="T106" fmla="*/ 2208 w 4044"/>
              <a:gd name="T107" fmla="*/ 2542 h 4042"/>
              <a:gd name="T108" fmla="*/ 1922 w 4044"/>
              <a:gd name="T109" fmla="*/ 2612 h 4042"/>
              <a:gd name="T110" fmla="*/ 1614 w 4044"/>
              <a:gd name="T111" fmla="*/ 2440 h 4042"/>
              <a:gd name="T112" fmla="*/ 1634 w 4044"/>
              <a:gd name="T113" fmla="*/ 2734 h 4042"/>
              <a:gd name="T114" fmla="*/ 2110 w 4044"/>
              <a:gd name="T115" fmla="*/ 3082 h 4042"/>
              <a:gd name="T116" fmla="*/ 2410 w 4044"/>
              <a:gd name="T117" fmla="*/ 2658 h 4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4" h="4042">
                <a:moveTo>
                  <a:pt x="3388" y="3904"/>
                </a:moveTo>
                <a:lnTo>
                  <a:pt x="3388" y="3904"/>
                </a:lnTo>
                <a:lnTo>
                  <a:pt x="3408" y="3902"/>
                </a:lnTo>
                <a:lnTo>
                  <a:pt x="3426" y="3896"/>
                </a:lnTo>
                <a:lnTo>
                  <a:pt x="3442" y="3886"/>
                </a:lnTo>
                <a:lnTo>
                  <a:pt x="3458" y="3874"/>
                </a:lnTo>
                <a:lnTo>
                  <a:pt x="3470" y="3860"/>
                </a:lnTo>
                <a:lnTo>
                  <a:pt x="3478" y="3842"/>
                </a:lnTo>
                <a:lnTo>
                  <a:pt x="3484" y="3824"/>
                </a:lnTo>
                <a:lnTo>
                  <a:pt x="3486" y="3804"/>
                </a:lnTo>
                <a:lnTo>
                  <a:pt x="3486" y="3386"/>
                </a:lnTo>
                <a:lnTo>
                  <a:pt x="3486" y="3386"/>
                </a:lnTo>
                <a:lnTo>
                  <a:pt x="3484" y="3366"/>
                </a:lnTo>
                <a:lnTo>
                  <a:pt x="3478" y="3346"/>
                </a:lnTo>
                <a:lnTo>
                  <a:pt x="3470" y="3328"/>
                </a:lnTo>
                <a:lnTo>
                  <a:pt x="3456" y="3310"/>
                </a:lnTo>
                <a:lnTo>
                  <a:pt x="3456" y="3310"/>
                </a:lnTo>
                <a:lnTo>
                  <a:pt x="3438" y="3296"/>
                </a:lnTo>
                <a:lnTo>
                  <a:pt x="3420" y="3284"/>
                </a:lnTo>
                <a:lnTo>
                  <a:pt x="3398" y="3278"/>
                </a:lnTo>
                <a:lnTo>
                  <a:pt x="3376" y="3276"/>
                </a:lnTo>
                <a:lnTo>
                  <a:pt x="2958" y="3276"/>
                </a:lnTo>
                <a:lnTo>
                  <a:pt x="2958" y="3276"/>
                </a:lnTo>
                <a:lnTo>
                  <a:pt x="2938" y="3278"/>
                </a:lnTo>
                <a:lnTo>
                  <a:pt x="2920" y="3284"/>
                </a:lnTo>
                <a:lnTo>
                  <a:pt x="2902" y="3292"/>
                </a:lnTo>
                <a:lnTo>
                  <a:pt x="2888" y="3304"/>
                </a:lnTo>
                <a:lnTo>
                  <a:pt x="2876" y="3320"/>
                </a:lnTo>
                <a:lnTo>
                  <a:pt x="2866" y="3336"/>
                </a:lnTo>
                <a:lnTo>
                  <a:pt x="2860" y="3356"/>
                </a:lnTo>
                <a:lnTo>
                  <a:pt x="2858" y="3376"/>
                </a:lnTo>
                <a:lnTo>
                  <a:pt x="2858" y="3376"/>
                </a:lnTo>
                <a:lnTo>
                  <a:pt x="2860" y="3396"/>
                </a:lnTo>
                <a:lnTo>
                  <a:pt x="2866" y="3414"/>
                </a:lnTo>
                <a:lnTo>
                  <a:pt x="2876" y="3430"/>
                </a:lnTo>
                <a:lnTo>
                  <a:pt x="2888" y="3446"/>
                </a:lnTo>
                <a:lnTo>
                  <a:pt x="2902" y="3458"/>
                </a:lnTo>
                <a:lnTo>
                  <a:pt x="2920" y="3466"/>
                </a:lnTo>
                <a:lnTo>
                  <a:pt x="2938" y="3472"/>
                </a:lnTo>
                <a:lnTo>
                  <a:pt x="2958" y="3474"/>
                </a:lnTo>
                <a:lnTo>
                  <a:pt x="3124" y="3474"/>
                </a:lnTo>
                <a:lnTo>
                  <a:pt x="3064" y="3516"/>
                </a:lnTo>
                <a:lnTo>
                  <a:pt x="3064" y="3516"/>
                </a:lnTo>
                <a:lnTo>
                  <a:pt x="3006" y="3556"/>
                </a:lnTo>
                <a:lnTo>
                  <a:pt x="2948" y="3592"/>
                </a:lnTo>
                <a:lnTo>
                  <a:pt x="2888" y="3626"/>
                </a:lnTo>
                <a:lnTo>
                  <a:pt x="2826" y="3656"/>
                </a:lnTo>
                <a:lnTo>
                  <a:pt x="2762" y="3686"/>
                </a:lnTo>
                <a:lnTo>
                  <a:pt x="2698" y="3712"/>
                </a:lnTo>
                <a:lnTo>
                  <a:pt x="2634" y="3738"/>
                </a:lnTo>
                <a:lnTo>
                  <a:pt x="2568" y="3760"/>
                </a:lnTo>
                <a:lnTo>
                  <a:pt x="2502" y="3778"/>
                </a:lnTo>
                <a:lnTo>
                  <a:pt x="2434" y="3796"/>
                </a:lnTo>
                <a:lnTo>
                  <a:pt x="2366" y="3810"/>
                </a:lnTo>
                <a:lnTo>
                  <a:pt x="2298" y="3822"/>
                </a:lnTo>
                <a:lnTo>
                  <a:pt x="2230" y="3832"/>
                </a:lnTo>
                <a:lnTo>
                  <a:pt x="2160" y="3838"/>
                </a:lnTo>
                <a:lnTo>
                  <a:pt x="2092" y="3842"/>
                </a:lnTo>
                <a:lnTo>
                  <a:pt x="2022" y="3844"/>
                </a:lnTo>
                <a:lnTo>
                  <a:pt x="2022" y="3844"/>
                </a:lnTo>
                <a:lnTo>
                  <a:pt x="1930" y="3842"/>
                </a:lnTo>
                <a:lnTo>
                  <a:pt x="1840" y="3836"/>
                </a:lnTo>
                <a:lnTo>
                  <a:pt x="1752" y="3824"/>
                </a:lnTo>
                <a:lnTo>
                  <a:pt x="1664" y="3808"/>
                </a:lnTo>
                <a:lnTo>
                  <a:pt x="1576" y="3790"/>
                </a:lnTo>
                <a:lnTo>
                  <a:pt x="1490" y="3766"/>
                </a:lnTo>
                <a:lnTo>
                  <a:pt x="1406" y="3738"/>
                </a:lnTo>
                <a:lnTo>
                  <a:pt x="1324" y="3706"/>
                </a:lnTo>
                <a:lnTo>
                  <a:pt x="1242" y="3670"/>
                </a:lnTo>
                <a:lnTo>
                  <a:pt x="1164" y="3630"/>
                </a:lnTo>
                <a:lnTo>
                  <a:pt x="1086" y="3586"/>
                </a:lnTo>
                <a:lnTo>
                  <a:pt x="1010" y="3540"/>
                </a:lnTo>
                <a:lnTo>
                  <a:pt x="938" y="3488"/>
                </a:lnTo>
                <a:lnTo>
                  <a:pt x="866" y="3432"/>
                </a:lnTo>
                <a:lnTo>
                  <a:pt x="798" y="3374"/>
                </a:lnTo>
                <a:lnTo>
                  <a:pt x="732" y="3310"/>
                </a:lnTo>
                <a:lnTo>
                  <a:pt x="732" y="3310"/>
                </a:lnTo>
                <a:lnTo>
                  <a:pt x="684" y="3260"/>
                </a:lnTo>
                <a:lnTo>
                  <a:pt x="638" y="3208"/>
                </a:lnTo>
                <a:lnTo>
                  <a:pt x="594" y="3154"/>
                </a:lnTo>
                <a:lnTo>
                  <a:pt x="552" y="3100"/>
                </a:lnTo>
                <a:lnTo>
                  <a:pt x="512" y="3044"/>
                </a:lnTo>
                <a:lnTo>
                  <a:pt x="474" y="2986"/>
                </a:lnTo>
                <a:lnTo>
                  <a:pt x="440" y="2928"/>
                </a:lnTo>
                <a:lnTo>
                  <a:pt x="406" y="2868"/>
                </a:lnTo>
                <a:lnTo>
                  <a:pt x="376" y="2808"/>
                </a:lnTo>
                <a:lnTo>
                  <a:pt x="348" y="2746"/>
                </a:lnTo>
                <a:lnTo>
                  <a:pt x="322" y="2684"/>
                </a:lnTo>
                <a:lnTo>
                  <a:pt x="298" y="2622"/>
                </a:lnTo>
                <a:lnTo>
                  <a:pt x="278" y="2558"/>
                </a:lnTo>
                <a:lnTo>
                  <a:pt x="260" y="2494"/>
                </a:lnTo>
                <a:lnTo>
                  <a:pt x="244" y="2428"/>
                </a:lnTo>
                <a:lnTo>
                  <a:pt x="230" y="2364"/>
                </a:lnTo>
                <a:lnTo>
                  <a:pt x="218" y="2298"/>
                </a:lnTo>
                <a:lnTo>
                  <a:pt x="210" y="2230"/>
                </a:lnTo>
                <a:lnTo>
                  <a:pt x="202" y="2164"/>
                </a:lnTo>
                <a:lnTo>
                  <a:pt x="200" y="2096"/>
                </a:lnTo>
                <a:lnTo>
                  <a:pt x="198" y="2030"/>
                </a:lnTo>
                <a:lnTo>
                  <a:pt x="198" y="1962"/>
                </a:lnTo>
                <a:lnTo>
                  <a:pt x="202" y="1894"/>
                </a:lnTo>
                <a:lnTo>
                  <a:pt x="208" y="1828"/>
                </a:lnTo>
                <a:lnTo>
                  <a:pt x="218" y="1760"/>
                </a:lnTo>
                <a:lnTo>
                  <a:pt x="228" y="1692"/>
                </a:lnTo>
                <a:lnTo>
                  <a:pt x="242" y="1626"/>
                </a:lnTo>
                <a:lnTo>
                  <a:pt x="258" y="1560"/>
                </a:lnTo>
                <a:lnTo>
                  <a:pt x="278" y="1492"/>
                </a:lnTo>
                <a:lnTo>
                  <a:pt x="298" y="1426"/>
                </a:lnTo>
                <a:lnTo>
                  <a:pt x="322" y="1360"/>
                </a:lnTo>
                <a:lnTo>
                  <a:pt x="350" y="1296"/>
                </a:lnTo>
                <a:lnTo>
                  <a:pt x="350" y="1296"/>
                </a:lnTo>
                <a:lnTo>
                  <a:pt x="356" y="1276"/>
                </a:lnTo>
                <a:lnTo>
                  <a:pt x="358" y="1258"/>
                </a:lnTo>
                <a:lnTo>
                  <a:pt x="356" y="1238"/>
                </a:lnTo>
                <a:lnTo>
                  <a:pt x="350" y="1220"/>
                </a:lnTo>
                <a:lnTo>
                  <a:pt x="350" y="1220"/>
                </a:lnTo>
                <a:lnTo>
                  <a:pt x="342" y="1202"/>
                </a:lnTo>
                <a:lnTo>
                  <a:pt x="330" y="1186"/>
                </a:lnTo>
                <a:lnTo>
                  <a:pt x="316" y="1174"/>
                </a:lnTo>
                <a:lnTo>
                  <a:pt x="298" y="1164"/>
                </a:lnTo>
                <a:lnTo>
                  <a:pt x="298" y="1164"/>
                </a:lnTo>
                <a:lnTo>
                  <a:pt x="278" y="1158"/>
                </a:lnTo>
                <a:lnTo>
                  <a:pt x="258" y="1156"/>
                </a:lnTo>
                <a:lnTo>
                  <a:pt x="258" y="1156"/>
                </a:lnTo>
                <a:lnTo>
                  <a:pt x="240" y="1158"/>
                </a:lnTo>
                <a:lnTo>
                  <a:pt x="222" y="1164"/>
                </a:lnTo>
                <a:lnTo>
                  <a:pt x="222" y="1164"/>
                </a:lnTo>
                <a:lnTo>
                  <a:pt x="204" y="1172"/>
                </a:lnTo>
                <a:lnTo>
                  <a:pt x="190" y="1184"/>
                </a:lnTo>
                <a:lnTo>
                  <a:pt x="176" y="1200"/>
                </a:lnTo>
                <a:lnTo>
                  <a:pt x="168" y="1216"/>
                </a:lnTo>
                <a:lnTo>
                  <a:pt x="168" y="1216"/>
                </a:lnTo>
                <a:lnTo>
                  <a:pt x="138" y="1286"/>
                </a:lnTo>
                <a:lnTo>
                  <a:pt x="112" y="1356"/>
                </a:lnTo>
                <a:lnTo>
                  <a:pt x="90" y="1428"/>
                </a:lnTo>
                <a:lnTo>
                  <a:pt x="68" y="1498"/>
                </a:lnTo>
                <a:lnTo>
                  <a:pt x="52" y="1570"/>
                </a:lnTo>
                <a:lnTo>
                  <a:pt x="36" y="1644"/>
                </a:lnTo>
                <a:lnTo>
                  <a:pt x="24" y="1716"/>
                </a:lnTo>
                <a:lnTo>
                  <a:pt x="14" y="1790"/>
                </a:lnTo>
                <a:lnTo>
                  <a:pt x="6" y="1864"/>
                </a:lnTo>
                <a:lnTo>
                  <a:pt x="2" y="1938"/>
                </a:lnTo>
                <a:lnTo>
                  <a:pt x="0" y="2012"/>
                </a:lnTo>
                <a:lnTo>
                  <a:pt x="2" y="2086"/>
                </a:lnTo>
                <a:lnTo>
                  <a:pt x="6" y="2162"/>
                </a:lnTo>
                <a:lnTo>
                  <a:pt x="12" y="2236"/>
                </a:lnTo>
                <a:lnTo>
                  <a:pt x="22" y="2310"/>
                </a:lnTo>
                <a:lnTo>
                  <a:pt x="34" y="2384"/>
                </a:lnTo>
                <a:lnTo>
                  <a:pt x="34" y="2384"/>
                </a:lnTo>
                <a:lnTo>
                  <a:pt x="48" y="2460"/>
                </a:lnTo>
                <a:lnTo>
                  <a:pt x="66" y="2536"/>
                </a:lnTo>
                <a:lnTo>
                  <a:pt x="88" y="2608"/>
                </a:lnTo>
                <a:lnTo>
                  <a:pt x="110" y="2682"/>
                </a:lnTo>
                <a:lnTo>
                  <a:pt x="136" y="2754"/>
                </a:lnTo>
                <a:lnTo>
                  <a:pt x="166" y="2824"/>
                </a:lnTo>
                <a:lnTo>
                  <a:pt x="196" y="2892"/>
                </a:lnTo>
                <a:lnTo>
                  <a:pt x="230" y="2960"/>
                </a:lnTo>
                <a:lnTo>
                  <a:pt x="268" y="3028"/>
                </a:lnTo>
                <a:lnTo>
                  <a:pt x="306" y="3092"/>
                </a:lnTo>
                <a:lnTo>
                  <a:pt x="348" y="3156"/>
                </a:lnTo>
                <a:lnTo>
                  <a:pt x="392" y="3218"/>
                </a:lnTo>
                <a:lnTo>
                  <a:pt x="438" y="3280"/>
                </a:lnTo>
                <a:lnTo>
                  <a:pt x="488" y="3338"/>
                </a:lnTo>
                <a:lnTo>
                  <a:pt x="538" y="3396"/>
                </a:lnTo>
                <a:lnTo>
                  <a:pt x="592" y="3452"/>
                </a:lnTo>
                <a:lnTo>
                  <a:pt x="592" y="3452"/>
                </a:lnTo>
                <a:lnTo>
                  <a:pt x="628" y="3486"/>
                </a:lnTo>
                <a:lnTo>
                  <a:pt x="664" y="3522"/>
                </a:lnTo>
                <a:lnTo>
                  <a:pt x="702" y="3554"/>
                </a:lnTo>
                <a:lnTo>
                  <a:pt x="740" y="3586"/>
                </a:lnTo>
                <a:lnTo>
                  <a:pt x="780" y="3618"/>
                </a:lnTo>
                <a:lnTo>
                  <a:pt x="820" y="3648"/>
                </a:lnTo>
                <a:lnTo>
                  <a:pt x="860" y="3676"/>
                </a:lnTo>
                <a:lnTo>
                  <a:pt x="900" y="3704"/>
                </a:lnTo>
                <a:lnTo>
                  <a:pt x="942" y="3732"/>
                </a:lnTo>
                <a:lnTo>
                  <a:pt x="984" y="3758"/>
                </a:lnTo>
                <a:lnTo>
                  <a:pt x="1026" y="3782"/>
                </a:lnTo>
                <a:lnTo>
                  <a:pt x="1070" y="3806"/>
                </a:lnTo>
                <a:lnTo>
                  <a:pt x="1114" y="3828"/>
                </a:lnTo>
                <a:lnTo>
                  <a:pt x="1158" y="3850"/>
                </a:lnTo>
                <a:lnTo>
                  <a:pt x="1202" y="3870"/>
                </a:lnTo>
                <a:lnTo>
                  <a:pt x="1248" y="3890"/>
                </a:lnTo>
                <a:lnTo>
                  <a:pt x="1292" y="3908"/>
                </a:lnTo>
                <a:lnTo>
                  <a:pt x="1338" y="3926"/>
                </a:lnTo>
                <a:lnTo>
                  <a:pt x="1386" y="3942"/>
                </a:lnTo>
                <a:lnTo>
                  <a:pt x="1432" y="3956"/>
                </a:lnTo>
                <a:lnTo>
                  <a:pt x="1480" y="3970"/>
                </a:lnTo>
                <a:lnTo>
                  <a:pt x="1528" y="3982"/>
                </a:lnTo>
                <a:lnTo>
                  <a:pt x="1576" y="3994"/>
                </a:lnTo>
                <a:lnTo>
                  <a:pt x="1624" y="4004"/>
                </a:lnTo>
                <a:lnTo>
                  <a:pt x="1672" y="4014"/>
                </a:lnTo>
                <a:lnTo>
                  <a:pt x="1722" y="4020"/>
                </a:lnTo>
                <a:lnTo>
                  <a:pt x="1772" y="4028"/>
                </a:lnTo>
                <a:lnTo>
                  <a:pt x="1820" y="4034"/>
                </a:lnTo>
                <a:lnTo>
                  <a:pt x="1870" y="4038"/>
                </a:lnTo>
                <a:lnTo>
                  <a:pt x="1920" y="4040"/>
                </a:lnTo>
                <a:lnTo>
                  <a:pt x="1972" y="4042"/>
                </a:lnTo>
                <a:lnTo>
                  <a:pt x="2022" y="4042"/>
                </a:lnTo>
                <a:lnTo>
                  <a:pt x="2022" y="4042"/>
                </a:lnTo>
                <a:lnTo>
                  <a:pt x="2104" y="4042"/>
                </a:lnTo>
                <a:lnTo>
                  <a:pt x="2188" y="4036"/>
                </a:lnTo>
                <a:lnTo>
                  <a:pt x="2270" y="4028"/>
                </a:lnTo>
                <a:lnTo>
                  <a:pt x="2352" y="4016"/>
                </a:lnTo>
                <a:lnTo>
                  <a:pt x="2432" y="4000"/>
                </a:lnTo>
                <a:lnTo>
                  <a:pt x="2512" y="3982"/>
                </a:lnTo>
                <a:lnTo>
                  <a:pt x="2592" y="3960"/>
                </a:lnTo>
                <a:lnTo>
                  <a:pt x="2670" y="3936"/>
                </a:lnTo>
                <a:lnTo>
                  <a:pt x="2748" y="3908"/>
                </a:lnTo>
                <a:lnTo>
                  <a:pt x="2824" y="3876"/>
                </a:lnTo>
                <a:lnTo>
                  <a:pt x="2900" y="3842"/>
                </a:lnTo>
                <a:lnTo>
                  <a:pt x="2974" y="3806"/>
                </a:lnTo>
                <a:lnTo>
                  <a:pt x="3046" y="3766"/>
                </a:lnTo>
                <a:lnTo>
                  <a:pt x="3116" y="3722"/>
                </a:lnTo>
                <a:lnTo>
                  <a:pt x="3184" y="3676"/>
                </a:lnTo>
                <a:lnTo>
                  <a:pt x="3250" y="3628"/>
                </a:lnTo>
                <a:lnTo>
                  <a:pt x="3288" y="3600"/>
                </a:lnTo>
                <a:lnTo>
                  <a:pt x="3288" y="3804"/>
                </a:lnTo>
                <a:lnTo>
                  <a:pt x="3288" y="3804"/>
                </a:lnTo>
                <a:lnTo>
                  <a:pt x="3290" y="3824"/>
                </a:lnTo>
                <a:lnTo>
                  <a:pt x="3296" y="3842"/>
                </a:lnTo>
                <a:lnTo>
                  <a:pt x="3304" y="3860"/>
                </a:lnTo>
                <a:lnTo>
                  <a:pt x="3316" y="3874"/>
                </a:lnTo>
                <a:lnTo>
                  <a:pt x="3332" y="3886"/>
                </a:lnTo>
                <a:lnTo>
                  <a:pt x="3348" y="3896"/>
                </a:lnTo>
                <a:lnTo>
                  <a:pt x="3368" y="3902"/>
                </a:lnTo>
                <a:lnTo>
                  <a:pt x="3388" y="3904"/>
                </a:lnTo>
                <a:lnTo>
                  <a:pt x="3388" y="3904"/>
                </a:lnTo>
                <a:close/>
                <a:moveTo>
                  <a:pt x="4010" y="1658"/>
                </a:moveTo>
                <a:lnTo>
                  <a:pt x="4010" y="1658"/>
                </a:lnTo>
                <a:lnTo>
                  <a:pt x="3994" y="1584"/>
                </a:lnTo>
                <a:lnTo>
                  <a:pt x="3978" y="1508"/>
                </a:lnTo>
                <a:lnTo>
                  <a:pt x="3956" y="1434"/>
                </a:lnTo>
                <a:lnTo>
                  <a:pt x="3932" y="1362"/>
                </a:lnTo>
                <a:lnTo>
                  <a:pt x="3906" y="1290"/>
                </a:lnTo>
                <a:lnTo>
                  <a:pt x="3878" y="1220"/>
                </a:lnTo>
                <a:lnTo>
                  <a:pt x="3846" y="1150"/>
                </a:lnTo>
                <a:lnTo>
                  <a:pt x="3812" y="1082"/>
                </a:lnTo>
                <a:lnTo>
                  <a:pt x="3776" y="1016"/>
                </a:lnTo>
                <a:lnTo>
                  <a:pt x="3738" y="950"/>
                </a:lnTo>
                <a:lnTo>
                  <a:pt x="3696" y="888"/>
                </a:lnTo>
                <a:lnTo>
                  <a:pt x="3652" y="824"/>
                </a:lnTo>
                <a:lnTo>
                  <a:pt x="3606" y="764"/>
                </a:lnTo>
                <a:lnTo>
                  <a:pt x="3556" y="706"/>
                </a:lnTo>
                <a:lnTo>
                  <a:pt x="3506" y="648"/>
                </a:lnTo>
                <a:lnTo>
                  <a:pt x="3452" y="592"/>
                </a:lnTo>
                <a:lnTo>
                  <a:pt x="3452" y="592"/>
                </a:lnTo>
                <a:lnTo>
                  <a:pt x="3416" y="556"/>
                </a:lnTo>
                <a:lnTo>
                  <a:pt x="3378" y="522"/>
                </a:lnTo>
                <a:lnTo>
                  <a:pt x="3342" y="490"/>
                </a:lnTo>
                <a:lnTo>
                  <a:pt x="3302" y="458"/>
                </a:lnTo>
                <a:lnTo>
                  <a:pt x="3264" y="426"/>
                </a:lnTo>
                <a:lnTo>
                  <a:pt x="3224" y="396"/>
                </a:lnTo>
                <a:lnTo>
                  <a:pt x="3184" y="366"/>
                </a:lnTo>
                <a:lnTo>
                  <a:pt x="3144" y="338"/>
                </a:lnTo>
                <a:lnTo>
                  <a:pt x="3102" y="312"/>
                </a:lnTo>
                <a:lnTo>
                  <a:pt x="3060" y="286"/>
                </a:lnTo>
                <a:lnTo>
                  <a:pt x="3018" y="262"/>
                </a:lnTo>
                <a:lnTo>
                  <a:pt x="2974" y="238"/>
                </a:lnTo>
                <a:lnTo>
                  <a:pt x="2930" y="214"/>
                </a:lnTo>
                <a:lnTo>
                  <a:pt x="2886" y="194"/>
                </a:lnTo>
                <a:lnTo>
                  <a:pt x="2842" y="172"/>
                </a:lnTo>
                <a:lnTo>
                  <a:pt x="2796" y="154"/>
                </a:lnTo>
                <a:lnTo>
                  <a:pt x="2750" y="136"/>
                </a:lnTo>
                <a:lnTo>
                  <a:pt x="2704" y="118"/>
                </a:lnTo>
                <a:lnTo>
                  <a:pt x="2658" y="102"/>
                </a:lnTo>
                <a:lnTo>
                  <a:pt x="2612" y="88"/>
                </a:lnTo>
                <a:lnTo>
                  <a:pt x="2564" y="74"/>
                </a:lnTo>
                <a:lnTo>
                  <a:pt x="2516" y="62"/>
                </a:lnTo>
                <a:lnTo>
                  <a:pt x="2468" y="50"/>
                </a:lnTo>
                <a:lnTo>
                  <a:pt x="2420" y="40"/>
                </a:lnTo>
                <a:lnTo>
                  <a:pt x="2370" y="30"/>
                </a:lnTo>
                <a:lnTo>
                  <a:pt x="2322" y="22"/>
                </a:lnTo>
                <a:lnTo>
                  <a:pt x="2272" y="16"/>
                </a:lnTo>
                <a:lnTo>
                  <a:pt x="2222" y="10"/>
                </a:lnTo>
                <a:lnTo>
                  <a:pt x="2172" y="6"/>
                </a:lnTo>
                <a:lnTo>
                  <a:pt x="2122" y="4"/>
                </a:lnTo>
                <a:lnTo>
                  <a:pt x="2072" y="2"/>
                </a:lnTo>
                <a:lnTo>
                  <a:pt x="2022" y="0"/>
                </a:lnTo>
                <a:lnTo>
                  <a:pt x="2022" y="0"/>
                </a:lnTo>
                <a:lnTo>
                  <a:pt x="1938" y="2"/>
                </a:lnTo>
                <a:lnTo>
                  <a:pt x="1854" y="8"/>
                </a:lnTo>
                <a:lnTo>
                  <a:pt x="1772" y="16"/>
                </a:lnTo>
                <a:lnTo>
                  <a:pt x="1690" y="28"/>
                </a:lnTo>
                <a:lnTo>
                  <a:pt x="1608" y="42"/>
                </a:lnTo>
                <a:lnTo>
                  <a:pt x="1528" y="60"/>
                </a:lnTo>
                <a:lnTo>
                  <a:pt x="1450" y="82"/>
                </a:lnTo>
                <a:lnTo>
                  <a:pt x="1370" y="106"/>
                </a:lnTo>
                <a:lnTo>
                  <a:pt x="1294" y="134"/>
                </a:lnTo>
                <a:lnTo>
                  <a:pt x="1218" y="166"/>
                </a:lnTo>
                <a:lnTo>
                  <a:pt x="1144" y="200"/>
                </a:lnTo>
                <a:lnTo>
                  <a:pt x="1070" y="236"/>
                </a:lnTo>
                <a:lnTo>
                  <a:pt x="1000" y="276"/>
                </a:lnTo>
                <a:lnTo>
                  <a:pt x="928" y="320"/>
                </a:lnTo>
                <a:lnTo>
                  <a:pt x="860" y="366"/>
                </a:lnTo>
                <a:lnTo>
                  <a:pt x="794" y="416"/>
                </a:lnTo>
                <a:lnTo>
                  <a:pt x="756" y="444"/>
                </a:lnTo>
                <a:lnTo>
                  <a:pt x="756" y="240"/>
                </a:lnTo>
                <a:lnTo>
                  <a:pt x="756" y="240"/>
                </a:lnTo>
                <a:lnTo>
                  <a:pt x="754" y="220"/>
                </a:lnTo>
                <a:lnTo>
                  <a:pt x="748" y="200"/>
                </a:lnTo>
                <a:lnTo>
                  <a:pt x="738" y="184"/>
                </a:lnTo>
                <a:lnTo>
                  <a:pt x="726" y="170"/>
                </a:lnTo>
                <a:lnTo>
                  <a:pt x="712" y="156"/>
                </a:lnTo>
                <a:lnTo>
                  <a:pt x="696" y="148"/>
                </a:lnTo>
                <a:lnTo>
                  <a:pt x="676" y="142"/>
                </a:lnTo>
                <a:lnTo>
                  <a:pt x="656" y="140"/>
                </a:lnTo>
                <a:lnTo>
                  <a:pt x="656" y="140"/>
                </a:lnTo>
                <a:lnTo>
                  <a:pt x="636" y="142"/>
                </a:lnTo>
                <a:lnTo>
                  <a:pt x="618" y="148"/>
                </a:lnTo>
                <a:lnTo>
                  <a:pt x="600" y="156"/>
                </a:lnTo>
                <a:lnTo>
                  <a:pt x="586" y="170"/>
                </a:lnTo>
                <a:lnTo>
                  <a:pt x="574" y="184"/>
                </a:lnTo>
                <a:lnTo>
                  <a:pt x="564" y="200"/>
                </a:lnTo>
                <a:lnTo>
                  <a:pt x="558" y="220"/>
                </a:lnTo>
                <a:lnTo>
                  <a:pt x="556" y="240"/>
                </a:lnTo>
                <a:lnTo>
                  <a:pt x="556" y="658"/>
                </a:lnTo>
                <a:lnTo>
                  <a:pt x="556" y="658"/>
                </a:lnTo>
                <a:lnTo>
                  <a:pt x="558" y="678"/>
                </a:lnTo>
                <a:lnTo>
                  <a:pt x="564" y="698"/>
                </a:lnTo>
                <a:lnTo>
                  <a:pt x="574" y="716"/>
                </a:lnTo>
                <a:lnTo>
                  <a:pt x="588" y="734"/>
                </a:lnTo>
                <a:lnTo>
                  <a:pt x="594" y="740"/>
                </a:lnTo>
                <a:lnTo>
                  <a:pt x="594" y="740"/>
                </a:lnTo>
                <a:lnTo>
                  <a:pt x="610" y="752"/>
                </a:lnTo>
                <a:lnTo>
                  <a:pt x="628" y="762"/>
                </a:lnTo>
                <a:lnTo>
                  <a:pt x="648" y="766"/>
                </a:lnTo>
                <a:lnTo>
                  <a:pt x="668" y="768"/>
                </a:lnTo>
                <a:lnTo>
                  <a:pt x="1086" y="768"/>
                </a:lnTo>
                <a:lnTo>
                  <a:pt x="1086" y="768"/>
                </a:lnTo>
                <a:lnTo>
                  <a:pt x="1106" y="766"/>
                </a:lnTo>
                <a:lnTo>
                  <a:pt x="1124" y="760"/>
                </a:lnTo>
                <a:lnTo>
                  <a:pt x="1142" y="752"/>
                </a:lnTo>
                <a:lnTo>
                  <a:pt x="1156" y="738"/>
                </a:lnTo>
                <a:lnTo>
                  <a:pt x="1168" y="724"/>
                </a:lnTo>
                <a:lnTo>
                  <a:pt x="1178" y="708"/>
                </a:lnTo>
                <a:lnTo>
                  <a:pt x="1182" y="688"/>
                </a:lnTo>
                <a:lnTo>
                  <a:pt x="1184" y="668"/>
                </a:lnTo>
                <a:lnTo>
                  <a:pt x="1184" y="668"/>
                </a:lnTo>
                <a:lnTo>
                  <a:pt x="1182" y="648"/>
                </a:lnTo>
                <a:lnTo>
                  <a:pt x="1178" y="630"/>
                </a:lnTo>
                <a:lnTo>
                  <a:pt x="1168" y="612"/>
                </a:lnTo>
                <a:lnTo>
                  <a:pt x="1156" y="598"/>
                </a:lnTo>
                <a:lnTo>
                  <a:pt x="1142" y="586"/>
                </a:lnTo>
                <a:lnTo>
                  <a:pt x="1124" y="576"/>
                </a:lnTo>
                <a:lnTo>
                  <a:pt x="1106" y="570"/>
                </a:lnTo>
                <a:lnTo>
                  <a:pt x="1086" y="568"/>
                </a:lnTo>
                <a:lnTo>
                  <a:pt x="920" y="568"/>
                </a:lnTo>
                <a:lnTo>
                  <a:pt x="978" y="526"/>
                </a:lnTo>
                <a:lnTo>
                  <a:pt x="978" y="526"/>
                </a:lnTo>
                <a:lnTo>
                  <a:pt x="1036" y="488"/>
                </a:lnTo>
                <a:lnTo>
                  <a:pt x="1096" y="452"/>
                </a:lnTo>
                <a:lnTo>
                  <a:pt x="1156" y="418"/>
                </a:lnTo>
                <a:lnTo>
                  <a:pt x="1218" y="386"/>
                </a:lnTo>
                <a:lnTo>
                  <a:pt x="1280" y="356"/>
                </a:lnTo>
                <a:lnTo>
                  <a:pt x="1344" y="330"/>
                </a:lnTo>
                <a:lnTo>
                  <a:pt x="1408" y="306"/>
                </a:lnTo>
                <a:lnTo>
                  <a:pt x="1474" y="284"/>
                </a:lnTo>
                <a:lnTo>
                  <a:pt x="1540" y="264"/>
                </a:lnTo>
                <a:lnTo>
                  <a:pt x="1606" y="246"/>
                </a:lnTo>
                <a:lnTo>
                  <a:pt x="1674" y="232"/>
                </a:lnTo>
                <a:lnTo>
                  <a:pt x="1742" y="220"/>
                </a:lnTo>
                <a:lnTo>
                  <a:pt x="1812" y="212"/>
                </a:lnTo>
                <a:lnTo>
                  <a:pt x="1882" y="206"/>
                </a:lnTo>
                <a:lnTo>
                  <a:pt x="1952" y="202"/>
                </a:lnTo>
                <a:lnTo>
                  <a:pt x="2022" y="200"/>
                </a:lnTo>
                <a:lnTo>
                  <a:pt x="2022" y="200"/>
                </a:lnTo>
                <a:lnTo>
                  <a:pt x="2112" y="202"/>
                </a:lnTo>
                <a:lnTo>
                  <a:pt x="2204" y="208"/>
                </a:lnTo>
                <a:lnTo>
                  <a:pt x="2292" y="220"/>
                </a:lnTo>
                <a:lnTo>
                  <a:pt x="2380" y="234"/>
                </a:lnTo>
                <a:lnTo>
                  <a:pt x="2468" y="254"/>
                </a:lnTo>
                <a:lnTo>
                  <a:pt x="2554" y="278"/>
                </a:lnTo>
                <a:lnTo>
                  <a:pt x="2638" y="306"/>
                </a:lnTo>
                <a:lnTo>
                  <a:pt x="2720" y="338"/>
                </a:lnTo>
                <a:lnTo>
                  <a:pt x="2802" y="374"/>
                </a:lnTo>
                <a:lnTo>
                  <a:pt x="2880" y="414"/>
                </a:lnTo>
                <a:lnTo>
                  <a:pt x="2958" y="456"/>
                </a:lnTo>
                <a:lnTo>
                  <a:pt x="3032" y="504"/>
                </a:lnTo>
                <a:lnTo>
                  <a:pt x="3106" y="556"/>
                </a:lnTo>
                <a:lnTo>
                  <a:pt x="3176" y="612"/>
                </a:lnTo>
                <a:lnTo>
                  <a:pt x="3244" y="670"/>
                </a:lnTo>
                <a:lnTo>
                  <a:pt x="3310" y="732"/>
                </a:lnTo>
                <a:lnTo>
                  <a:pt x="3310" y="732"/>
                </a:lnTo>
                <a:lnTo>
                  <a:pt x="3360" y="784"/>
                </a:lnTo>
                <a:lnTo>
                  <a:pt x="3406" y="836"/>
                </a:lnTo>
                <a:lnTo>
                  <a:pt x="3450" y="890"/>
                </a:lnTo>
                <a:lnTo>
                  <a:pt x="3492" y="944"/>
                </a:lnTo>
                <a:lnTo>
                  <a:pt x="3532" y="1000"/>
                </a:lnTo>
                <a:lnTo>
                  <a:pt x="3570" y="1058"/>
                </a:lnTo>
                <a:lnTo>
                  <a:pt x="3604" y="1116"/>
                </a:lnTo>
                <a:lnTo>
                  <a:pt x="3638" y="1174"/>
                </a:lnTo>
                <a:lnTo>
                  <a:pt x="3668" y="1236"/>
                </a:lnTo>
                <a:lnTo>
                  <a:pt x="3696" y="1296"/>
                </a:lnTo>
                <a:lnTo>
                  <a:pt x="3722" y="1358"/>
                </a:lnTo>
                <a:lnTo>
                  <a:pt x="3744" y="1422"/>
                </a:lnTo>
                <a:lnTo>
                  <a:pt x="3766" y="1486"/>
                </a:lnTo>
                <a:lnTo>
                  <a:pt x="3784" y="1550"/>
                </a:lnTo>
                <a:lnTo>
                  <a:pt x="3800" y="1616"/>
                </a:lnTo>
                <a:lnTo>
                  <a:pt x="3814" y="1680"/>
                </a:lnTo>
                <a:lnTo>
                  <a:pt x="3826" y="1746"/>
                </a:lnTo>
                <a:lnTo>
                  <a:pt x="3834" y="1812"/>
                </a:lnTo>
                <a:lnTo>
                  <a:pt x="3840" y="1880"/>
                </a:lnTo>
                <a:lnTo>
                  <a:pt x="3844" y="1946"/>
                </a:lnTo>
                <a:lnTo>
                  <a:pt x="3846" y="2014"/>
                </a:lnTo>
                <a:lnTo>
                  <a:pt x="3844" y="2082"/>
                </a:lnTo>
                <a:lnTo>
                  <a:pt x="3842" y="2148"/>
                </a:lnTo>
                <a:lnTo>
                  <a:pt x="3836" y="2216"/>
                </a:lnTo>
                <a:lnTo>
                  <a:pt x="3826" y="2284"/>
                </a:lnTo>
                <a:lnTo>
                  <a:pt x="3816" y="2350"/>
                </a:lnTo>
                <a:lnTo>
                  <a:pt x="3802" y="2418"/>
                </a:lnTo>
                <a:lnTo>
                  <a:pt x="3786" y="2484"/>
                </a:lnTo>
                <a:lnTo>
                  <a:pt x="3766" y="2552"/>
                </a:lnTo>
                <a:lnTo>
                  <a:pt x="3744" y="2618"/>
                </a:lnTo>
                <a:lnTo>
                  <a:pt x="3720" y="2682"/>
                </a:lnTo>
                <a:lnTo>
                  <a:pt x="3694" y="2748"/>
                </a:lnTo>
                <a:lnTo>
                  <a:pt x="3694" y="2748"/>
                </a:lnTo>
                <a:lnTo>
                  <a:pt x="3688" y="2766"/>
                </a:lnTo>
                <a:lnTo>
                  <a:pt x="3686" y="2786"/>
                </a:lnTo>
                <a:lnTo>
                  <a:pt x="3688" y="2806"/>
                </a:lnTo>
                <a:lnTo>
                  <a:pt x="3692" y="2824"/>
                </a:lnTo>
                <a:lnTo>
                  <a:pt x="3692" y="2824"/>
                </a:lnTo>
                <a:lnTo>
                  <a:pt x="3702" y="2842"/>
                </a:lnTo>
                <a:lnTo>
                  <a:pt x="3714" y="2856"/>
                </a:lnTo>
                <a:lnTo>
                  <a:pt x="3728" y="2870"/>
                </a:lnTo>
                <a:lnTo>
                  <a:pt x="3746" y="2880"/>
                </a:lnTo>
                <a:lnTo>
                  <a:pt x="3746" y="2880"/>
                </a:lnTo>
                <a:lnTo>
                  <a:pt x="3764" y="2884"/>
                </a:lnTo>
                <a:lnTo>
                  <a:pt x="3784" y="2886"/>
                </a:lnTo>
                <a:lnTo>
                  <a:pt x="3804" y="2884"/>
                </a:lnTo>
                <a:lnTo>
                  <a:pt x="3822" y="2880"/>
                </a:lnTo>
                <a:lnTo>
                  <a:pt x="3838" y="2870"/>
                </a:lnTo>
                <a:lnTo>
                  <a:pt x="3854" y="2858"/>
                </a:lnTo>
                <a:lnTo>
                  <a:pt x="3866" y="2844"/>
                </a:lnTo>
                <a:lnTo>
                  <a:pt x="3876" y="2828"/>
                </a:lnTo>
                <a:lnTo>
                  <a:pt x="3876" y="2828"/>
                </a:lnTo>
                <a:lnTo>
                  <a:pt x="3906" y="2758"/>
                </a:lnTo>
                <a:lnTo>
                  <a:pt x="3930" y="2688"/>
                </a:lnTo>
                <a:lnTo>
                  <a:pt x="3954" y="2616"/>
                </a:lnTo>
                <a:lnTo>
                  <a:pt x="3974" y="2546"/>
                </a:lnTo>
                <a:lnTo>
                  <a:pt x="3992" y="2472"/>
                </a:lnTo>
                <a:lnTo>
                  <a:pt x="4008" y="2400"/>
                </a:lnTo>
                <a:lnTo>
                  <a:pt x="4020" y="2328"/>
                </a:lnTo>
                <a:lnTo>
                  <a:pt x="4030" y="2254"/>
                </a:lnTo>
                <a:lnTo>
                  <a:pt x="4038" y="2180"/>
                </a:lnTo>
                <a:lnTo>
                  <a:pt x="4042" y="2106"/>
                </a:lnTo>
                <a:lnTo>
                  <a:pt x="4044" y="2032"/>
                </a:lnTo>
                <a:lnTo>
                  <a:pt x="4042" y="1956"/>
                </a:lnTo>
                <a:lnTo>
                  <a:pt x="4038" y="1882"/>
                </a:lnTo>
                <a:lnTo>
                  <a:pt x="4032" y="1808"/>
                </a:lnTo>
                <a:lnTo>
                  <a:pt x="4022" y="1734"/>
                </a:lnTo>
                <a:lnTo>
                  <a:pt x="4010" y="1658"/>
                </a:lnTo>
                <a:lnTo>
                  <a:pt x="4010" y="1658"/>
                </a:lnTo>
                <a:close/>
                <a:moveTo>
                  <a:pt x="2520" y="2348"/>
                </a:moveTo>
                <a:lnTo>
                  <a:pt x="2520" y="2348"/>
                </a:lnTo>
                <a:lnTo>
                  <a:pt x="2518" y="2320"/>
                </a:lnTo>
                <a:lnTo>
                  <a:pt x="2516" y="2292"/>
                </a:lnTo>
                <a:lnTo>
                  <a:pt x="2512" y="2264"/>
                </a:lnTo>
                <a:lnTo>
                  <a:pt x="2506" y="2236"/>
                </a:lnTo>
                <a:lnTo>
                  <a:pt x="2498" y="2210"/>
                </a:lnTo>
                <a:lnTo>
                  <a:pt x="2488" y="2184"/>
                </a:lnTo>
                <a:lnTo>
                  <a:pt x="2478" y="2160"/>
                </a:lnTo>
                <a:lnTo>
                  <a:pt x="2466" y="2136"/>
                </a:lnTo>
                <a:lnTo>
                  <a:pt x="2450" y="2112"/>
                </a:lnTo>
                <a:lnTo>
                  <a:pt x="2434" y="2090"/>
                </a:lnTo>
                <a:lnTo>
                  <a:pt x="2418" y="2068"/>
                </a:lnTo>
                <a:lnTo>
                  <a:pt x="2398" y="2046"/>
                </a:lnTo>
                <a:lnTo>
                  <a:pt x="2376" y="2026"/>
                </a:lnTo>
                <a:lnTo>
                  <a:pt x="2354" y="2006"/>
                </a:lnTo>
                <a:lnTo>
                  <a:pt x="2330" y="1988"/>
                </a:lnTo>
                <a:lnTo>
                  <a:pt x="2304" y="1970"/>
                </a:lnTo>
                <a:lnTo>
                  <a:pt x="2304" y="1970"/>
                </a:lnTo>
                <a:lnTo>
                  <a:pt x="2276" y="1952"/>
                </a:lnTo>
                <a:lnTo>
                  <a:pt x="2248" y="1936"/>
                </a:lnTo>
                <a:lnTo>
                  <a:pt x="2188" y="1906"/>
                </a:lnTo>
                <a:lnTo>
                  <a:pt x="2124" y="1876"/>
                </a:lnTo>
                <a:lnTo>
                  <a:pt x="2060" y="1850"/>
                </a:lnTo>
                <a:lnTo>
                  <a:pt x="2060" y="1850"/>
                </a:lnTo>
                <a:lnTo>
                  <a:pt x="1996" y="1822"/>
                </a:lnTo>
                <a:lnTo>
                  <a:pt x="1936" y="1794"/>
                </a:lnTo>
                <a:lnTo>
                  <a:pt x="1878" y="1764"/>
                </a:lnTo>
                <a:lnTo>
                  <a:pt x="1852" y="1748"/>
                </a:lnTo>
                <a:lnTo>
                  <a:pt x="1828" y="1732"/>
                </a:lnTo>
                <a:lnTo>
                  <a:pt x="1806" y="1716"/>
                </a:lnTo>
                <a:lnTo>
                  <a:pt x="1786" y="1696"/>
                </a:lnTo>
                <a:lnTo>
                  <a:pt x="1768" y="1678"/>
                </a:lnTo>
                <a:lnTo>
                  <a:pt x="1752" y="1656"/>
                </a:lnTo>
                <a:lnTo>
                  <a:pt x="1740" y="1634"/>
                </a:lnTo>
                <a:lnTo>
                  <a:pt x="1732" y="1612"/>
                </a:lnTo>
                <a:lnTo>
                  <a:pt x="1726" y="1586"/>
                </a:lnTo>
                <a:lnTo>
                  <a:pt x="1724" y="1558"/>
                </a:lnTo>
                <a:lnTo>
                  <a:pt x="1724" y="1558"/>
                </a:lnTo>
                <a:lnTo>
                  <a:pt x="1726" y="1530"/>
                </a:lnTo>
                <a:lnTo>
                  <a:pt x="1732" y="1504"/>
                </a:lnTo>
                <a:lnTo>
                  <a:pt x="1738" y="1480"/>
                </a:lnTo>
                <a:lnTo>
                  <a:pt x="1750" y="1458"/>
                </a:lnTo>
                <a:lnTo>
                  <a:pt x="1762" y="1436"/>
                </a:lnTo>
                <a:lnTo>
                  <a:pt x="1778" y="1418"/>
                </a:lnTo>
                <a:lnTo>
                  <a:pt x="1796" y="1400"/>
                </a:lnTo>
                <a:lnTo>
                  <a:pt x="1814" y="1384"/>
                </a:lnTo>
                <a:lnTo>
                  <a:pt x="1836" y="1370"/>
                </a:lnTo>
                <a:lnTo>
                  <a:pt x="1858" y="1358"/>
                </a:lnTo>
                <a:lnTo>
                  <a:pt x="1882" y="1348"/>
                </a:lnTo>
                <a:lnTo>
                  <a:pt x="1906" y="1340"/>
                </a:lnTo>
                <a:lnTo>
                  <a:pt x="1932" y="1334"/>
                </a:lnTo>
                <a:lnTo>
                  <a:pt x="1958" y="1328"/>
                </a:lnTo>
                <a:lnTo>
                  <a:pt x="1984" y="1326"/>
                </a:lnTo>
                <a:lnTo>
                  <a:pt x="2012" y="1324"/>
                </a:lnTo>
                <a:lnTo>
                  <a:pt x="2012" y="1324"/>
                </a:lnTo>
                <a:lnTo>
                  <a:pt x="2052" y="1326"/>
                </a:lnTo>
                <a:lnTo>
                  <a:pt x="2090" y="1332"/>
                </a:lnTo>
                <a:lnTo>
                  <a:pt x="2130" y="1340"/>
                </a:lnTo>
                <a:lnTo>
                  <a:pt x="2168" y="1354"/>
                </a:lnTo>
                <a:lnTo>
                  <a:pt x="2206" y="1370"/>
                </a:lnTo>
                <a:lnTo>
                  <a:pt x="2242" y="1388"/>
                </a:lnTo>
                <a:lnTo>
                  <a:pt x="2278" y="1412"/>
                </a:lnTo>
                <a:lnTo>
                  <a:pt x="2312" y="1438"/>
                </a:lnTo>
                <a:lnTo>
                  <a:pt x="2444" y="1274"/>
                </a:lnTo>
                <a:lnTo>
                  <a:pt x="2444" y="1274"/>
                </a:lnTo>
                <a:lnTo>
                  <a:pt x="2406" y="1244"/>
                </a:lnTo>
                <a:lnTo>
                  <a:pt x="2368" y="1218"/>
                </a:lnTo>
                <a:lnTo>
                  <a:pt x="2328" y="1196"/>
                </a:lnTo>
                <a:lnTo>
                  <a:pt x="2288" y="1174"/>
                </a:lnTo>
                <a:lnTo>
                  <a:pt x="2246" y="1156"/>
                </a:lnTo>
                <a:lnTo>
                  <a:pt x="2204" y="1142"/>
                </a:lnTo>
                <a:lnTo>
                  <a:pt x="2160" y="1130"/>
                </a:lnTo>
                <a:lnTo>
                  <a:pt x="2116" y="1122"/>
                </a:lnTo>
                <a:lnTo>
                  <a:pt x="2110" y="1120"/>
                </a:lnTo>
                <a:lnTo>
                  <a:pt x="2110" y="858"/>
                </a:lnTo>
                <a:lnTo>
                  <a:pt x="1896" y="858"/>
                </a:lnTo>
                <a:lnTo>
                  <a:pt x="1896" y="1122"/>
                </a:lnTo>
                <a:lnTo>
                  <a:pt x="1890" y="1124"/>
                </a:lnTo>
                <a:lnTo>
                  <a:pt x="1890" y="1124"/>
                </a:lnTo>
                <a:lnTo>
                  <a:pt x="1848" y="1132"/>
                </a:lnTo>
                <a:lnTo>
                  <a:pt x="1808" y="1146"/>
                </a:lnTo>
                <a:lnTo>
                  <a:pt x="1768" y="1160"/>
                </a:lnTo>
                <a:lnTo>
                  <a:pt x="1732" y="1178"/>
                </a:lnTo>
                <a:lnTo>
                  <a:pt x="1698" y="1200"/>
                </a:lnTo>
                <a:lnTo>
                  <a:pt x="1666" y="1222"/>
                </a:lnTo>
                <a:lnTo>
                  <a:pt x="1636" y="1248"/>
                </a:lnTo>
                <a:lnTo>
                  <a:pt x="1608" y="1274"/>
                </a:lnTo>
                <a:lnTo>
                  <a:pt x="1584" y="1304"/>
                </a:lnTo>
                <a:lnTo>
                  <a:pt x="1562" y="1336"/>
                </a:lnTo>
                <a:lnTo>
                  <a:pt x="1544" y="1368"/>
                </a:lnTo>
                <a:lnTo>
                  <a:pt x="1528" y="1402"/>
                </a:lnTo>
                <a:lnTo>
                  <a:pt x="1516" y="1438"/>
                </a:lnTo>
                <a:lnTo>
                  <a:pt x="1506" y="1474"/>
                </a:lnTo>
                <a:lnTo>
                  <a:pt x="1502" y="1512"/>
                </a:lnTo>
                <a:lnTo>
                  <a:pt x="1500" y="1552"/>
                </a:lnTo>
                <a:lnTo>
                  <a:pt x="1500" y="1552"/>
                </a:lnTo>
                <a:lnTo>
                  <a:pt x="1500" y="1580"/>
                </a:lnTo>
                <a:lnTo>
                  <a:pt x="1502" y="1606"/>
                </a:lnTo>
                <a:lnTo>
                  <a:pt x="1506" y="1634"/>
                </a:lnTo>
                <a:lnTo>
                  <a:pt x="1512" y="1660"/>
                </a:lnTo>
                <a:lnTo>
                  <a:pt x="1520" y="1684"/>
                </a:lnTo>
                <a:lnTo>
                  <a:pt x="1528" y="1708"/>
                </a:lnTo>
                <a:lnTo>
                  <a:pt x="1540" y="1732"/>
                </a:lnTo>
                <a:lnTo>
                  <a:pt x="1552" y="1756"/>
                </a:lnTo>
                <a:lnTo>
                  <a:pt x="1566" y="1778"/>
                </a:lnTo>
                <a:lnTo>
                  <a:pt x="1582" y="1800"/>
                </a:lnTo>
                <a:lnTo>
                  <a:pt x="1598" y="1820"/>
                </a:lnTo>
                <a:lnTo>
                  <a:pt x="1618" y="1840"/>
                </a:lnTo>
                <a:lnTo>
                  <a:pt x="1638" y="1860"/>
                </a:lnTo>
                <a:lnTo>
                  <a:pt x="1660" y="1880"/>
                </a:lnTo>
                <a:lnTo>
                  <a:pt x="1684" y="1898"/>
                </a:lnTo>
                <a:lnTo>
                  <a:pt x="1710" y="1916"/>
                </a:lnTo>
                <a:lnTo>
                  <a:pt x="1710" y="1916"/>
                </a:lnTo>
                <a:lnTo>
                  <a:pt x="1736" y="1932"/>
                </a:lnTo>
                <a:lnTo>
                  <a:pt x="1764" y="1948"/>
                </a:lnTo>
                <a:lnTo>
                  <a:pt x="1824" y="1978"/>
                </a:lnTo>
                <a:lnTo>
                  <a:pt x="1884" y="2004"/>
                </a:lnTo>
                <a:lnTo>
                  <a:pt x="1944" y="2030"/>
                </a:lnTo>
                <a:lnTo>
                  <a:pt x="1944" y="2030"/>
                </a:lnTo>
                <a:lnTo>
                  <a:pt x="2010" y="2058"/>
                </a:lnTo>
                <a:lnTo>
                  <a:pt x="2074" y="2086"/>
                </a:lnTo>
                <a:lnTo>
                  <a:pt x="2106" y="2102"/>
                </a:lnTo>
                <a:lnTo>
                  <a:pt x="2134" y="2118"/>
                </a:lnTo>
                <a:lnTo>
                  <a:pt x="2162" y="2134"/>
                </a:lnTo>
                <a:lnTo>
                  <a:pt x="2186" y="2152"/>
                </a:lnTo>
                <a:lnTo>
                  <a:pt x="2210" y="2172"/>
                </a:lnTo>
                <a:lnTo>
                  <a:pt x="2230" y="2192"/>
                </a:lnTo>
                <a:lnTo>
                  <a:pt x="2248" y="2214"/>
                </a:lnTo>
                <a:lnTo>
                  <a:pt x="2264" y="2238"/>
                </a:lnTo>
                <a:lnTo>
                  <a:pt x="2276" y="2264"/>
                </a:lnTo>
                <a:lnTo>
                  <a:pt x="2286" y="2292"/>
                </a:lnTo>
                <a:lnTo>
                  <a:pt x="2292" y="2322"/>
                </a:lnTo>
                <a:lnTo>
                  <a:pt x="2294" y="2356"/>
                </a:lnTo>
                <a:lnTo>
                  <a:pt x="2294" y="2356"/>
                </a:lnTo>
                <a:lnTo>
                  <a:pt x="2292" y="2384"/>
                </a:lnTo>
                <a:lnTo>
                  <a:pt x="2288" y="2410"/>
                </a:lnTo>
                <a:lnTo>
                  <a:pt x="2280" y="2434"/>
                </a:lnTo>
                <a:lnTo>
                  <a:pt x="2270" y="2460"/>
                </a:lnTo>
                <a:lnTo>
                  <a:pt x="2258" y="2482"/>
                </a:lnTo>
                <a:lnTo>
                  <a:pt x="2244" y="2504"/>
                </a:lnTo>
                <a:lnTo>
                  <a:pt x="2226" y="2524"/>
                </a:lnTo>
                <a:lnTo>
                  <a:pt x="2208" y="2542"/>
                </a:lnTo>
                <a:lnTo>
                  <a:pt x="2186" y="2558"/>
                </a:lnTo>
                <a:lnTo>
                  <a:pt x="2164" y="2574"/>
                </a:lnTo>
                <a:lnTo>
                  <a:pt x="2138" y="2586"/>
                </a:lnTo>
                <a:lnTo>
                  <a:pt x="2112" y="2596"/>
                </a:lnTo>
                <a:lnTo>
                  <a:pt x="2084" y="2606"/>
                </a:lnTo>
                <a:lnTo>
                  <a:pt x="2054" y="2612"/>
                </a:lnTo>
                <a:lnTo>
                  <a:pt x="2024" y="2616"/>
                </a:lnTo>
                <a:lnTo>
                  <a:pt x="1992" y="2616"/>
                </a:lnTo>
                <a:lnTo>
                  <a:pt x="1992" y="2616"/>
                </a:lnTo>
                <a:lnTo>
                  <a:pt x="1958" y="2616"/>
                </a:lnTo>
                <a:lnTo>
                  <a:pt x="1922" y="2612"/>
                </a:lnTo>
                <a:lnTo>
                  <a:pt x="1890" y="2606"/>
                </a:lnTo>
                <a:lnTo>
                  <a:pt x="1858" y="2596"/>
                </a:lnTo>
                <a:lnTo>
                  <a:pt x="1828" y="2586"/>
                </a:lnTo>
                <a:lnTo>
                  <a:pt x="1800" y="2576"/>
                </a:lnTo>
                <a:lnTo>
                  <a:pt x="1772" y="2562"/>
                </a:lnTo>
                <a:lnTo>
                  <a:pt x="1746" y="2546"/>
                </a:lnTo>
                <a:lnTo>
                  <a:pt x="1720" y="2532"/>
                </a:lnTo>
                <a:lnTo>
                  <a:pt x="1696" y="2514"/>
                </a:lnTo>
                <a:lnTo>
                  <a:pt x="1674" y="2496"/>
                </a:lnTo>
                <a:lnTo>
                  <a:pt x="1652" y="2478"/>
                </a:lnTo>
                <a:lnTo>
                  <a:pt x="1614" y="2440"/>
                </a:lnTo>
                <a:lnTo>
                  <a:pt x="1580" y="2404"/>
                </a:lnTo>
                <a:lnTo>
                  <a:pt x="1424" y="2556"/>
                </a:lnTo>
                <a:lnTo>
                  <a:pt x="1424" y="2556"/>
                </a:lnTo>
                <a:lnTo>
                  <a:pt x="1448" y="2584"/>
                </a:lnTo>
                <a:lnTo>
                  <a:pt x="1472" y="2608"/>
                </a:lnTo>
                <a:lnTo>
                  <a:pt x="1496" y="2632"/>
                </a:lnTo>
                <a:lnTo>
                  <a:pt x="1522" y="2656"/>
                </a:lnTo>
                <a:lnTo>
                  <a:pt x="1550" y="2678"/>
                </a:lnTo>
                <a:lnTo>
                  <a:pt x="1576" y="2698"/>
                </a:lnTo>
                <a:lnTo>
                  <a:pt x="1604" y="2716"/>
                </a:lnTo>
                <a:lnTo>
                  <a:pt x="1634" y="2734"/>
                </a:lnTo>
                <a:lnTo>
                  <a:pt x="1664" y="2750"/>
                </a:lnTo>
                <a:lnTo>
                  <a:pt x="1694" y="2764"/>
                </a:lnTo>
                <a:lnTo>
                  <a:pt x="1724" y="2776"/>
                </a:lnTo>
                <a:lnTo>
                  <a:pt x="1756" y="2788"/>
                </a:lnTo>
                <a:lnTo>
                  <a:pt x="1790" y="2798"/>
                </a:lnTo>
                <a:lnTo>
                  <a:pt x="1822" y="2808"/>
                </a:lnTo>
                <a:lnTo>
                  <a:pt x="1856" y="2814"/>
                </a:lnTo>
                <a:lnTo>
                  <a:pt x="1890" y="2820"/>
                </a:lnTo>
                <a:lnTo>
                  <a:pt x="1896" y="2822"/>
                </a:lnTo>
                <a:lnTo>
                  <a:pt x="1896" y="3082"/>
                </a:lnTo>
                <a:lnTo>
                  <a:pt x="2110" y="3082"/>
                </a:lnTo>
                <a:lnTo>
                  <a:pt x="2110" y="2822"/>
                </a:lnTo>
                <a:lnTo>
                  <a:pt x="2116" y="2820"/>
                </a:lnTo>
                <a:lnTo>
                  <a:pt x="2116" y="2820"/>
                </a:lnTo>
                <a:lnTo>
                  <a:pt x="2162" y="2810"/>
                </a:lnTo>
                <a:lnTo>
                  <a:pt x="2204" y="2796"/>
                </a:lnTo>
                <a:lnTo>
                  <a:pt x="2244" y="2780"/>
                </a:lnTo>
                <a:lnTo>
                  <a:pt x="2282" y="2762"/>
                </a:lnTo>
                <a:lnTo>
                  <a:pt x="2318" y="2740"/>
                </a:lnTo>
                <a:lnTo>
                  <a:pt x="2352" y="2714"/>
                </a:lnTo>
                <a:lnTo>
                  <a:pt x="2382" y="2688"/>
                </a:lnTo>
                <a:lnTo>
                  <a:pt x="2410" y="2658"/>
                </a:lnTo>
                <a:lnTo>
                  <a:pt x="2434" y="2626"/>
                </a:lnTo>
                <a:lnTo>
                  <a:pt x="2456" y="2592"/>
                </a:lnTo>
                <a:lnTo>
                  <a:pt x="2476" y="2556"/>
                </a:lnTo>
                <a:lnTo>
                  <a:pt x="2490" y="2518"/>
                </a:lnTo>
                <a:lnTo>
                  <a:pt x="2504" y="2478"/>
                </a:lnTo>
                <a:lnTo>
                  <a:pt x="2512" y="2436"/>
                </a:lnTo>
                <a:lnTo>
                  <a:pt x="2518" y="2394"/>
                </a:lnTo>
                <a:lnTo>
                  <a:pt x="2520" y="2348"/>
                </a:lnTo>
                <a:lnTo>
                  <a:pt x="2520" y="234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6384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268B50E2-C900-463F-B5EA-921AFE822921}"/>
              </a:ext>
            </a:extLst>
          </p:cNvPr>
          <p:cNvSpPr>
            <a:spLocks noGrp="1"/>
          </p:cNvSpPr>
          <p:nvPr>
            <p:ph type="title"/>
          </p:nvPr>
        </p:nvSpPr>
        <p:spPr/>
        <p:txBody>
          <a:bodyPr/>
          <a:lstStyle/>
          <a:p>
            <a:r>
              <a:rPr lang="en-US" dirty="0"/>
              <a:t>Value leadership: Build exclusives</a:t>
            </a:r>
            <a:endParaRPr lang="en-GB" dirty="0"/>
          </a:p>
        </p:txBody>
      </p:sp>
      <p:sp>
        <p:nvSpPr>
          <p:cNvPr id="4" name="Segnaposto testo 3">
            <a:extLst>
              <a:ext uri="{FF2B5EF4-FFF2-40B4-BE49-F238E27FC236}">
                <a16:creationId xmlns:a16="http://schemas.microsoft.com/office/drawing/2014/main" xmlns="" id="{4918ACA5-6C38-437F-AAA5-AA7471E55866}"/>
              </a:ext>
            </a:extLst>
          </p:cNvPr>
          <p:cNvSpPr>
            <a:spLocks noGrp="1"/>
          </p:cNvSpPr>
          <p:nvPr>
            <p:ph type="body" sz="quarter" idx="16"/>
          </p:nvPr>
        </p:nvSpPr>
        <p:spPr/>
        <p:txBody>
          <a:bodyPr>
            <a:normAutofit fontScale="47500" lnSpcReduction="20000"/>
          </a:bodyPr>
          <a:lstStyle/>
          <a:p>
            <a:r>
              <a:rPr lang="en-US" dirty="0"/>
              <a:t>Wegmans is looking for suppliers to expand their family pack ranges across categories.</a:t>
            </a:r>
            <a:br>
              <a:rPr lang="en-US" dirty="0"/>
            </a:br>
            <a:r>
              <a:rPr lang="en-US" dirty="0"/>
              <a:t/>
            </a:r>
            <a:br>
              <a:rPr lang="en-US" dirty="0"/>
            </a:br>
            <a:r>
              <a:rPr lang="en-US" dirty="0"/>
              <a:t>Private label ranges will expand if brands don’t lean in with them.</a:t>
            </a:r>
          </a:p>
        </p:txBody>
      </p:sp>
      <p:sp>
        <p:nvSpPr>
          <p:cNvPr id="5" name="Pentagon 9">
            <a:extLst>
              <a:ext uri="{FF2B5EF4-FFF2-40B4-BE49-F238E27FC236}">
                <a16:creationId xmlns:a16="http://schemas.microsoft.com/office/drawing/2014/main" xmlns="" id="{2C899E37-A953-4F18-8F57-A2DAFD94B9E1}"/>
              </a:ext>
            </a:extLst>
          </p:cNvPr>
          <p:cNvSpPr/>
          <p:nvPr/>
        </p:nvSpPr>
        <p:spPr>
          <a:xfrm>
            <a:off x="377011" y="2572959"/>
            <a:ext cx="5576114" cy="3488788"/>
          </a:xfrm>
          <a:prstGeom prst="rect">
            <a:avLst/>
          </a:prstGeom>
          <a:blipFill>
            <a:blip r:embed="rId2" cstate="email">
              <a:extLst>
                <a:ext uri="{28A0092B-C50C-407E-A947-70E740481C1C}">
                  <a14:useLocalDpi xmlns:a14="http://schemas.microsoft.com/office/drawing/2010/main"/>
                </a:ext>
              </a:extLst>
            </a:blip>
            <a:srcRect/>
            <a:stretch>
              <a:fillRect r="-2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6" name="Picture 6" descr="image009">
            <a:extLst>
              <a:ext uri="{FF2B5EF4-FFF2-40B4-BE49-F238E27FC236}">
                <a16:creationId xmlns:a16="http://schemas.microsoft.com/office/drawing/2014/main" xmlns="" id="{94022BE7-4C8C-4F9C-A61E-57038F1CA34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432306" y="2626261"/>
            <a:ext cx="4273866" cy="348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a:extLst>
              <a:ext uri="{FF2B5EF4-FFF2-40B4-BE49-F238E27FC236}">
                <a16:creationId xmlns:a16="http://schemas.microsoft.com/office/drawing/2014/main" xmlns="" id="{5533D1FF-476B-487A-B537-FB209BC1AEA9}"/>
              </a:ext>
            </a:extLst>
          </p:cNvPr>
          <p:cNvSpPr txBox="1"/>
          <p:nvPr/>
        </p:nvSpPr>
        <p:spPr>
          <a:xfrm>
            <a:off x="7839599" y="2016258"/>
            <a:ext cx="3459280"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17171"/>
                </a:solidFill>
                <a:effectLst/>
                <a:uLnTx/>
                <a:uFillTx/>
                <a:latin typeface="Arial"/>
                <a:ea typeface="+mn-ea"/>
                <a:cs typeface="+mn-cs"/>
              </a:rPr>
              <a:t>If you won’t build,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17171"/>
                </a:solidFill>
                <a:effectLst/>
                <a:uLnTx/>
                <a:uFillTx/>
                <a:latin typeface="Arial"/>
                <a:ea typeface="+mn-ea"/>
                <a:cs typeface="+mn-cs"/>
              </a:rPr>
              <a:t>the store brand will be the solution</a:t>
            </a:r>
          </a:p>
        </p:txBody>
      </p:sp>
      <p:sp>
        <p:nvSpPr>
          <p:cNvPr id="7" name="TextBox 8">
            <a:extLst>
              <a:ext uri="{FF2B5EF4-FFF2-40B4-BE49-F238E27FC236}">
                <a16:creationId xmlns:a16="http://schemas.microsoft.com/office/drawing/2014/main" xmlns="" id="{A132BD50-E46A-4D59-9B5D-026FD92C5FB4}"/>
              </a:ext>
            </a:extLst>
          </p:cNvPr>
          <p:cNvSpPr txBox="1"/>
          <p:nvPr/>
        </p:nvSpPr>
        <p:spPr>
          <a:xfrm>
            <a:off x="3158858" y="2038434"/>
            <a:ext cx="1644681"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17171"/>
                </a:solidFill>
                <a:effectLst/>
                <a:uLnTx/>
                <a:uFillTx/>
                <a:latin typeface="Arial"/>
                <a:ea typeface="+mn-ea"/>
                <a:cs typeface="+mn-cs"/>
              </a:rPr>
              <a:t>Strategic priority</a:t>
            </a:r>
          </a:p>
        </p:txBody>
      </p:sp>
      <p:pic>
        <p:nvPicPr>
          <p:cNvPr id="11" name="Picture 12">
            <a:extLst>
              <a:ext uri="{FF2B5EF4-FFF2-40B4-BE49-F238E27FC236}">
                <a16:creationId xmlns:a16="http://schemas.microsoft.com/office/drawing/2014/main" xmlns="" id="{FF2DAEED-BDCA-4574-AC3B-4288E9C2C63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2" b="-133"/>
          <a:stretch/>
        </p:blipFill>
        <p:spPr>
          <a:xfrm>
            <a:off x="10093911" y="430718"/>
            <a:ext cx="1739873" cy="1122874"/>
          </a:xfrm>
          <a:prstGeom prst="rect">
            <a:avLst/>
          </a:prstGeom>
        </p:spPr>
      </p:pic>
      <p:pic>
        <p:nvPicPr>
          <p:cNvPr id="12" name="Picture 2" descr="Risultati immagini per wegmans logo">
            <a:extLst>
              <a:ext uri="{FF2B5EF4-FFF2-40B4-BE49-F238E27FC236}">
                <a16:creationId xmlns:a16="http://schemas.microsoft.com/office/drawing/2014/main" xmlns="" id="{42E167F8-81FF-43FC-85B9-C0E9FE7BACA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9899" y="1696827"/>
            <a:ext cx="1394151" cy="929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86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F47B7A19-9F44-40A7-A589-F93A8DA2D97F}"/>
              </a:ext>
            </a:extLst>
          </p:cNvPr>
          <p:cNvSpPr>
            <a:spLocks noGrp="1"/>
          </p:cNvSpPr>
          <p:nvPr>
            <p:ph type="title"/>
          </p:nvPr>
        </p:nvSpPr>
        <p:spPr/>
        <p:txBody>
          <a:bodyPr/>
          <a:lstStyle/>
          <a:p>
            <a:r>
              <a:rPr lang="en-US" dirty="0"/>
              <a:t>Frictionless experiences: Create incentives</a:t>
            </a:r>
            <a:endParaRPr lang="en-GB" dirty="0"/>
          </a:p>
        </p:txBody>
      </p:sp>
      <p:sp>
        <p:nvSpPr>
          <p:cNvPr id="4" name="Segnaposto testo 3">
            <a:extLst>
              <a:ext uri="{FF2B5EF4-FFF2-40B4-BE49-F238E27FC236}">
                <a16:creationId xmlns:a16="http://schemas.microsoft.com/office/drawing/2014/main" xmlns="" id="{49893C43-15F7-4485-8CCF-2197008F78E0}"/>
              </a:ext>
            </a:extLst>
          </p:cNvPr>
          <p:cNvSpPr>
            <a:spLocks noGrp="1"/>
          </p:cNvSpPr>
          <p:nvPr>
            <p:ph type="body" sz="quarter" idx="16"/>
          </p:nvPr>
        </p:nvSpPr>
        <p:spPr/>
        <p:txBody>
          <a:bodyPr>
            <a:normAutofit fontScale="70000" lnSpcReduction="20000"/>
          </a:bodyPr>
          <a:lstStyle/>
          <a:p>
            <a:r>
              <a:rPr lang="en-US" dirty="0"/>
              <a:t>Unilever is doing a great job incentivizing Pickup, while Bonobos shows how Walmart </a:t>
            </a:r>
            <a:br>
              <a:rPr lang="en-US" dirty="0"/>
            </a:br>
            <a:r>
              <a:rPr lang="en-US" dirty="0"/>
              <a:t>is looking to make the future in-store experience more seamless</a:t>
            </a:r>
            <a:endParaRPr lang="en-GB" dirty="0"/>
          </a:p>
        </p:txBody>
      </p:sp>
      <p:pic>
        <p:nvPicPr>
          <p:cNvPr id="5" name="Picture 6">
            <a:extLst>
              <a:ext uri="{FF2B5EF4-FFF2-40B4-BE49-F238E27FC236}">
                <a16:creationId xmlns:a16="http://schemas.microsoft.com/office/drawing/2014/main" xmlns="" id="{1AB61AA2-ED1B-4042-9342-4735F6B7CC9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701410" y="1855909"/>
            <a:ext cx="3820775" cy="21775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a:extLst>
              <a:ext uri="{FF2B5EF4-FFF2-40B4-BE49-F238E27FC236}">
                <a16:creationId xmlns:a16="http://schemas.microsoft.com/office/drawing/2014/main" xmlns="" id="{B77A40EE-9307-4853-B305-8783E993FCD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334222" y="5318231"/>
            <a:ext cx="4520585" cy="55873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Image result for jet.com logo transparent">
            <a:extLst>
              <a:ext uri="{FF2B5EF4-FFF2-40B4-BE49-F238E27FC236}">
                <a16:creationId xmlns:a16="http://schemas.microsoft.com/office/drawing/2014/main" xmlns="" id="{EC09CDC7-F6C3-475E-A877-4217423376E4}"/>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artisticGlowEdges/>
                    </a14:imgEffect>
                    <a14:imgEffect>
                      <a14:sharpenSoften amount="-500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389749" y="1852969"/>
            <a:ext cx="1165007" cy="471722"/>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4">
            <a:extLst>
              <a:ext uri="{FF2B5EF4-FFF2-40B4-BE49-F238E27FC236}">
                <a16:creationId xmlns:a16="http://schemas.microsoft.com/office/drawing/2014/main" xmlns="" id="{79EEEC88-C0D8-48C0-8608-3316F399F92B}"/>
              </a:ext>
            </a:extLst>
          </p:cNvPr>
          <p:cNvSpPr/>
          <p:nvPr/>
        </p:nvSpPr>
        <p:spPr>
          <a:xfrm>
            <a:off x="7601229" y="3458699"/>
            <a:ext cx="4084968" cy="588984"/>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9" name="Group 23">
            <a:extLst>
              <a:ext uri="{FF2B5EF4-FFF2-40B4-BE49-F238E27FC236}">
                <a16:creationId xmlns:a16="http://schemas.microsoft.com/office/drawing/2014/main" xmlns="" id="{B0AAF17E-EBCF-41B9-A7F5-269264643D67}"/>
              </a:ext>
            </a:extLst>
          </p:cNvPr>
          <p:cNvGrpSpPr/>
          <p:nvPr/>
        </p:nvGrpSpPr>
        <p:grpSpPr>
          <a:xfrm>
            <a:off x="406206" y="2871151"/>
            <a:ext cx="5406124" cy="2629483"/>
            <a:chOff x="6364483" y="3264938"/>
            <a:chExt cx="3319803" cy="1570899"/>
          </a:xfrm>
        </p:grpSpPr>
        <p:grpSp>
          <p:nvGrpSpPr>
            <p:cNvPr id="10" name="Group 24">
              <a:extLst>
                <a:ext uri="{FF2B5EF4-FFF2-40B4-BE49-F238E27FC236}">
                  <a16:creationId xmlns:a16="http://schemas.microsoft.com/office/drawing/2014/main" xmlns="" id="{7BEFADDB-A9F1-4697-8644-ADDD73DAA134}"/>
                </a:ext>
              </a:extLst>
            </p:cNvPr>
            <p:cNvGrpSpPr/>
            <p:nvPr/>
          </p:nvGrpSpPr>
          <p:grpSpPr>
            <a:xfrm>
              <a:off x="6364483" y="3264938"/>
              <a:ext cx="3192621" cy="380963"/>
              <a:chOff x="6619640" y="2943726"/>
              <a:chExt cx="3192621" cy="380963"/>
            </a:xfrm>
          </p:grpSpPr>
          <p:pic>
            <p:nvPicPr>
              <p:cNvPr id="15" name="Picture 29">
                <a:extLst>
                  <a:ext uri="{FF2B5EF4-FFF2-40B4-BE49-F238E27FC236}">
                    <a16:creationId xmlns:a16="http://schemas.microsoft.com/office/drawing/2014/main" xmlns="" id="{DD425EC3-6D1E-470B-ACEA-9C56EC360C89}"/>
                  </a:ext>
                </a:extLst>
              </p:cNvPr>
              <p:cNvPicPr>
                <a:picLocks noChangeAspect="1"/>
              </p:cNvPicPr>
              <p:nvPr/>
            </p:nvPicPr>
            <p:blipFill>
              <a:blip r:embed="rId6"/>
              <a:stretch>
                <a:fillRect/>
              </a:stretch>
            </p:blipFill>
            <p:spPr>
              <a:xfrm>
                <a:off x="8181740" y="2943726"/>
                <a:ext cx="1630521" cy="380963"/>
              </a:xfrm>
              <a:prstGeom prst="rect">
                <a:avLst/>
              </a:prstGeom>
            </p:spPr>
          </p:pic>
          <p:pic>
            <p:nvPicPr>
              <p:cNvPr id="16" name="Picture 30">
                <a:extLst>
                  <a:ext uri="{FF2B5EF4-FFF2-40B4-BE49-F238E27FC236}">
                    <a16:creationId xmlns:a16="http://schemas.microsoft.com/office/drawing/2014/main" xmlns="" id="{0CA895FD-07B2-42E7-A83F-5586DC7D7F6B}"/>
                  </a:ext>
                </a:extLst>
              </p:cNvPr>
              <p:cNvPicPr>
                <a:picLocks noChangeAspect="1"/>
              </p:cNvPicPr>
              <p:nvPr/>
            </p:nvPicPr>
            <p:blipFill>
              <a:blip r:embed="rId7"/>
              <a:stretch>
                <a:fillRect/>
              </a:stretch>
            </p:blipFill>
            <p:spPr>
              <a:xfrm>
                <a:off x="6619640" y="2966765"/>
                <a:ext cx="1562100" cy="342900"/>
              </a:xfrm>
              <a:prstGeom prst="rect">
                <a:avLst/>
              </a:prstGeom>
            </p:spPr>
          </p:pic>
        </p:grpSp>
        <p:grpSp>
          <p:nvGrpSpPr>
            <p:cNvPr id="11" name="Group 25">
              <a:extLst>
                <a:ext uri="{FF2B5EF4-FFF2-40B4-BE49-F238E27FC236}">
                  <a16:creationId xmlns:a16="http://schemas.microsoft.com/office/drawing/2014/main" xmlns="" id="{F7EBC2D2-7280-440C-B0F4-FE9BFFC03045}"/>
                </a:ext>
              </a:extLst>
            </p:cNvPr>
            <p:cNvGrpSpPr/>
            <p:nvPr/>
          </p:nvGrpSpPr>
          <p:grpSpPr>
            <a:xfrm>
              <a:off x="6364484" y="3619196"/>
              <a:ext cx="3319802" cy="1216641"/>
              <a:chOff x="6928836" y="3051285"/>
              <a:chExt cx="3278709" cy="977504"/>
            </a:xfrm>
          </p:grpSpPr>
          <p:pic>
            <p:nvPicPr>
              <p:cNvPr id="13" name="Picture 27">
                <a:extLst>
                  <a:ext uri="{FF2B5EF4-FFF2-40B4-BE49-F238E27FC236}">
                    <a16:creationId xmlns:a16="http://schemas.microsoft.com/office/drawing/2014/main" xmlns="" id="{937B9D4F-AD57-4336-80A0-204AAF1598B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1"/>
              <a:stretch/>
            </p:blipFill>
            <p:spPr>
              <a:xfrm>
                <a:off x="6928836" y="3051285"/>
                <a:ext cx="1458953" cy="977504"/>
              </a:xfrm>
              <a:prstGeom prst="rect">
                <a:avLst/>
              </a:prstGeom>
            </p:spPr>
          </p:pic>
          <p:pic>
            <p:nvPicPr>
              <p:cNvPr id="14" name="Picture 28">
                <a:extLst>
                  <a:ext uri="{FF2B5EF4-FFF2-40B4-BE49-F238E27FC236}">
                    <a16:creationId xmlns:a16="http://schemas.microsoft.com/office/drawing/2014/main" xmlns="" id="{C81953B4-58F4-4615-818F-390460395FE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384131" y="3051285"/>
                <a:ext cx="1823414" cy="977504"/>
              </a:xfrm>
              <a:prstGeom prst="rect">
                <a:avLst/>
              </a:prstGeom>
            </p:spPr>
          </p:pic>
        </p:grpSp>
        <p:sp>
          <p:nvSpPr>
            <p:cNvPr id="12" name="Rectangle 26">
              <a:extLst>
                <a:ext uri="{FF2B5EF4-FFF2-40B4-BE49-F238E27FC236}">
                  <a16:creationId xmlns:a16="http://schemas.microsoft.com/office/drawing/2014/main" xmlns="" id="{24C81B0B-6E35-4A2C-98AF-0D3FD051BBFC}"/>
                </a:ext>
              </a:extLst>
            </p:cNvPr>
            <p:cNvSpPr/>
            <p:nvPr/>
          </p:nvSpPr>
          <p:spPr>
            <a:xfrm>
              <a:off x="6364483" y="3287977"/>
              <a:ext cx="3319801" cy="154786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grpSp>
      <p:pic>
        <p:nvPicPr>
          <p:cNvPr id="17" name="Picture 5">
            <a:extLst>
              <a:ext uri="{FF2B5EF4-FFF2-40B4-BE49-F238E27FC236}">
                <a16:creationId xmlns:a16="http://schemas.microsoft.com/office/drawing/2014/main" xmlns="" id="{45284A59-D3DA-47E8-B0EC-39C02CDA6536}"/>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543282" y="1914014"/>
            <a:ext cx="1965181" cy="148981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34">
            <a:extLst>
              <a:ext uri="{FF2B5EF4-FFF2-40B4-BE49-F238E27FC236}">
                <a16:creationId xmlns:a16="http://schemas.microsoft.com/office/drawing/2014/main" xmlns="" id="{F3FE3600-1531-428A-894F-46B8AE744492}"/>
              </a:ext>
            </a:extLst>
          </p:cNvPr>
          <p:cNvSpPr/>
          <p:nvPr/>
        </p:nvSpPr>
        <p:spPr>
          <a:xfrm>
            <a:off x="7334222" y="4366712"/>
            <a:ext cx="4514878" cy="830997"/>
          </a:xfrm>
          <a:prstGeom prst="rect">
            <a:avLst/>
          </a:prstGeom>
          <a:solidFill>
            <a:schemeClr val="accent1">
              <a:lumMod val="75000"/>
            </a:schemeClr>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If you pick up in store, you pay less.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If you subscribe to this product, you pay less.</a:t>
            </a:r>
          </a:p>
        </p:txBody>
      </p:sp>
      <p:sp>
        <p:nvSpPr>
          <p:cNvPr id="21" name="Freeform 5">
            <a:extLst>
              <a:ext uri="{FF2B5EF4-FFF2-40B4-BE49-F238E27FC236}">
                <a16:creationId xmlns:a16="http://schemas.microsoft.com/office/drawing/2014/main" xmlns="" id="{9B335C4C-8AE0-4D33-AB96-ACCD3D85C275}"/>
              </a:ext>
            </a:extLst>
          </p:cNvPr>
          <p:cNvSpPr>
            <a:spLocks/>
          </p:cNvSpPr>
          <p:nvPr/>
        </p:nvSpPr>
        <p:spPr bwMode="auto">
          <a:xfrm>
            <a:off x="11201217" y="3215357"/>
            <a:ext cx="878821" cy="617983"/>
          </a:xfrm>
          <a:custGeom>
            <a:avLst/>
            <a:gdLst>
              <a:gd name="T0" fmla="*/ 1834 w 5384"/>
              <a:gd name="T1" fmla="*/ 3786 h 3786"/>
              <a:gd name="T2" fmla="*/ 0 w 5384"/>
              <a:gd name="T3" fmla="*/ 1952 h 3786"/>
              <a:gd name="T4" fmla="*/ 236 w 5384"/>
              <a:gd name="T5" fmla="*/ 1716 h 3786"/>
              <a:gd name="T6" fmla="*/ 1834 w 5384"/>
              <a:gd name="T7" fmla="*/ 3316 h 3786"/>
              <a:gd name="T8" fmla="*/ 5148 w 5384"/>
              <a:gd name="T9" fmla="*/ 0 h 3786"/>
              <a:gd name="T10" fmla="*/ 5384 w 5384"/>
              <a:gd name="T11" fmla="*/ 236 h 3786"/>
              <a:gd name="T12" fmla="*/ 1834 w 5384"/>
              <a:gd name="T13" fmla="*/ 3786 h 3786"/>
            </a:gdLst>
            <a:ahLst/>
            <a:cxnLst>
              <a:cxn ang="0">
                <a:pos x="T0" y="T1"/>
              </a:cxn>
              <a:cxn ang="0">
                <a:pos x="T2" y="T3"/>
              </a:cxn>
              <a:cxn ang="0">
                <a:pos x="T4" y="T5"/>
              </a:cxn>
              <a:cxn ang="0">
                <a:pos x="T6" y="T7"/>
              </a:cxn>
              <a:cxn ang="0">
                <a:pos x="T8" y="T9"/>
              </a:cxn>
              <a:cxn ang="0">
                <a:pos x="T10" y="T11"/>
              </a:cxn>
              <a:cxn ang="0">
                <a:pos x="T12" y="T13"/>
              </a:cxn>
            </a:cxnLst>
            <a:rect l="0" t="0" r="r" b="b"/>
            <a:pathLst>
              <a:path w="5384" h="3786">
                <a:moveTo>
                  <a:pt x="1834" y="3786"/>
                </a:moveTo>
                <a:lnTo>
                  <a:pt x="0" y="1952"/>
                </a:lnTo>
                <a:lnTo>
                  <a:pt x="236" y="1716"/>
                </a:lnTo>
                <a:lnTo>
                  <a:pt x="1834" y="3316"/>
                </a:lnTo>
                <a:lnTo>
                  <a:pt x="5148" y="0"/>
                </a:lnTo>
                <a:lnTo>
                  <a:pt x="5384" y="236"/>
                </a:lnTo>
                <a:lnTo>
                  <a:pt x="1834" y="3786"/>
                </a:lnTo>
                <a:close/>
              </a:path>
            </a:pathLst>
          </a:custGeom>
          <a:solidFill>
            <a:schemeClr val="accent1">
              <a:lumMod val="75000"/>
            </a:schemeClr>
          </a:solidFill>
          <a:ln w="12700">
            <a:solidFill>
              <a:schemeClr val="bg1"/>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nvGrpSpPr>
          <p:cNvPr id="22" name="Group 38">
            <a:extLst>
              <a:ext uri="{FF2B5EF4-FFF2-40B4-BE49-F238E27FC236}">
                <a16:creationId xmlns:a16="http://schemas.microsoft.com/office/drawing/2014/main" xmlns="" id="{0212C5BA-96D7-499F-B9B9-A65B72661B2C}"/>
              </a:ext>
            </a:extLst>
          </p:cNvPr>
          <p:cNvGrpSpPr/>
          <p:nvPr/>
        </p:nvGrpSpPr>
        <p:grpSpPr>
          <a:xfrm>
            <a:off x="10110700" y="371018"/>
            <a:ext cx="1738400" cy="1078317"/>
            <a:chOff x="595727" y="1833323"/>
            <a:chExt cx="1738400" cy="1078317"/>
          </a:xfrm>
        </p:grpSpPr>
        <p:pic>
          <p:nvPicPr>
            <p:cNvPr id="23" name="Picture 40">
              <a:extLst>
                <a:ext uri="{FF2B5EF4-FFF2-40B4-BE49-F238E27FC236}">
                  <a16:creationId xmlns:a16="http://schemas.microsoft.com/office/drawing/2014/main" xmlns="" id="{DC55592A-D73E-4E1B-A604-7471D38688B8}"/>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95727" y="1833323"/>
              <a:ext cx="1738400" cy="1078317"/>
            </a:xfrm>
            <a:prstGeom prst="rect">
              <a:avLst/>
            </a:prstGeom>
          </p:spPr>
        </p:pic>
        <p:cxnSp>
          <p:nvCxnSpPr>
            <p:cNvPr id="24" name="Straight Arrow Connector 41">
              <a:extLst>
                <a:ext uri="{FF2B5EF4-FFF2-40B4-BE49-F238E27FC236}">
                  <a16:creationId xmlns:a16="http://schemas.microsoft.com/office/drawing/2014/main" xmlns="" id="{81DCEF56-8B58-4171-9854-43A92879217E}"/>
                </a:ext>
              </a:extLst>
            </p:cNvPr>
            <p:cNvCxnSpPr>
              <a:stCxn id="23" idx="2"/>
            </p:cNvCxnSpPr>
            <p:nvPr/>
          </p:nvCxnSpPr>
          <p:spPr>
            <a:xfrm flipV="1">
              <a:off x="1464927" y="2571714"/>
              <a:ext cx="4441" cy="339926"/>
            </a:xfrm>
            <a:prstGeom prst="straightConnector1">
              <a:avLst/>
            </a:prstGeom>
            <a:ln w="85725">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975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503D0327-59E5-447E-AFFE-516075DBC319}"/>
              </a:ext>
            </a:extLst>
          </p:cNvPr>
          <p:cNvSpPr>
            <a:spLocks noGrp="1"/>
          </p:cNvSpPr>
          <p:nvPr>
            <p:ph type="title"/>
          </p:nvPr>
        </p:nvSpPr>
        <p:spPr/>
        <p:txBody>
          <a:bodyPr/>
          <a:lstStyle/>
          <a:p>
            <a:r>
              <a:rPr lang="en-US" dirty="0"/>
              <a:t>Product expertise: Build transparency</a:t>
            </a:r>
            <a:endParaRPr lang="en-GB" dirty="0"/>
          </a:p>
        </p:txBody>
      </p:sp>
      <p:sp>
        <p:nvSpPr>
          <p:cNvPr id="4" name="Segnaposto testo 3">
            <a:extLst>
              <a:ext uri="{FF2B5EF4-FFF2-40B4-BE49-F238E27FC236}">
                <a16:creationId xmlns:a16="http://schemas.microsoft.com/office/drawing/2014/main" xmlns="" id="{C3F9F614-BD74-412E-B79B-D6D7A0F6FBD6}"/>
              </a:ext>
            </a:extLst>
          </p:cNvPr>
          <p:cNvSpPr>
            <a:spLocks noGrp="1"/>
          </p:cNvSpPr>
          <p:nvPr>
            <p:ph type="body" sz="quarter" idx="16"/>
          </p:nvPr>
        </p:nvSpPr>
        <p:spPr/>
        <p:txBody>
          <a:bodyPr/>
          <a:lstStyle/>
          <a:p>
            <a:r>
              <a:rPr lang="en-US" dirty="0"/>
              <a:t>Sam’s Club is leveraging Member’s Mark and H&amp;W to forge better connections with shoppers</a:t>
            </a:r>
          </a:p>
        </p:txBody>
      </p:sp>
      <p:grpSp>
        <p:nvGrpSpPr>
          <p:cNvPr id="5" name="Group 23">
            <a:extLst>
              <a:ext uri="{FF2B5EF4-FFF2-40B4-BE49-F238E27FC236}">
                <a16:creationId xmlns:a16="http://schemas.microsoft.com/office/drawing/2014/main" xmlns="" id="{F751BD6A-E17C-4780-AC4E-FBA87877BABA}"/>
              </a:ext>
            </a:extLst>
          </p:cNvPr>
          <p:cNvGrpSpPr/>
          <p:nvPr/>
        </p:nvGrpSpPr>
        <p:grpSpPr>
          <a:xfrm>
            <a:off x="10190724" y="435944"/>
            <a:ext cx="1658376" cy="1103949"/>
            <a:chOff x="595727" y="3248809"/>
            <a:chExt cx="1738400" cy="1157219"/>
          </a:xfrm>
        </p:grpSpPr>
        <p:pic>
          <p:nvPicPr>
            <p:cNvPr id="6" name="Picture 24">
              <a:extLst>
                <a:ext uri="{FF2B5EF4-FFF2-40B4-BE49-F238E27FC236}">
                  <a16:creationId xmlns:a16="http://schemas.microsoft.com/office/drawing/2014/main" xmlns="" id="{C4CB67B8-7D33-43D1-BA67-B3E74267BC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5727" y="3248809"/>
              <a:ext cx="1738400" cy="1157219"/>
            </a:xfrm>
            <a:prstGeom prst="rect">
              <a:avLst/>
            </a:prstGeom>
          </p:spPr>
        </p:pic>
        <p:cxnSp>
          <p:nvCxnSpPr>
            <p:cNvPr id="7" name="Straight Arrow Connector 25">
              <a:extLst>
                <a:ext uri="{FF2B5EF4-FFF2-40B4-BE49-F238E27FC236}">
                  <a16:creationId xmlns:a16="http://schemas.microsoft.com/office/drawing/2014/main" xmlns="" id="{AC5E4AC3-2203-4844-8C9B-BA52D4450D87}"/>
                </a:ext>
              </a:extLst>
            </p:cNvPr>
            <p:cNvCxnSpPr/>
            <p:nvPr/>
          </p:nvCxnSpPr>
          <p:spPr>
            <a:xfrm>
              <a:off x="595727" y="3802255"/>
              <a:ext cx="431649" cy="0"/>
            </a:xfrm>
            <a:prstGeom prst="straightConnector1">
              <a:avLst/>
            </a:prstGeom>
            <a:ln w="85725">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8" name="Group 8">
            <a:extLst>
              <a:ext uri="{FF2B5EF4-FFF2-40B4-BE49-F238E27FC236}">
                <a16:creationId xmlns:a16="http://schemas.microsoft.com/office/drawing/2014/main" xmlns="" id="{62F9586E-B180-459B-9509-9289077B3DC0}"/>
              </a:ext>
            </a:extLst>
          </p:cNvPr>
          <p:cNvGrpSpPr/>
          <p:nvPr/>
        </p:nvGrpSpPr>
        <p:grpSpPr>
          <a:xfrm>
            <a:off x="0" y="4006516"/>
            <a:ext cx="12192000" cy="2099009"/>
            <a:chOff x="0" y="902042"/>
            <a:chExt cx="12192000" cy="5202196"/>
          </a:xfrm>
        </p:grpSpPr>
        <p:sp>
          <p:nvSpPr>
            <p:cNvPr id="9" name="Rectangle 9">
              <a:extLst>
                <a:ext uri="{FF2B5EF4-FFF2-40B4-BE49-F238E27FC236}">
                  <a16:creationId xmlns:a16="http://schemas.microsoft.com/office/drawing/2014/main" xmlns="" id="{2ADCE529-637D-4883-884D-3C35431D3B36}"/>
                </a:ext>
              </a:extLst>
            </p:cNvPr>
            <p:cNvSpPr/>
            <p:nvPr/>
          </p:nvSpPr>
          <p:spPr>
            <a:xfrm>
              <a:off x="8125817" y="902042"/>
              <a:ext cx="4066183" cy="520219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10">
              <a:extLst>
                <a:ext uri="{FF2B5EF4-FFF2-40B4-BE49-F238E27FC236}">
                  <a16:creationId xmlns:a16="http://schemas.microsoft.com/office/drawing/2014/main" xmlns="" id="{FF488635-7AD3-4910-B4B3-4C8EA70ADE6F}"/>
                </a:ext>
              </a:extLst>
            </p:cNvPr>
            <p:cNvSpPr/>
            <p:nvPr/>
          </p:nvSpPr>
          <p:spPr>
            <a:xfrm>
              <a:off x="0" y="902042"/>
              <a:ext cx="4066183" cy="52021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1">
              <a:extLst>
                <a:ext uri="{FF2B5EF4-FFF2-40B4-BE49-F238E27FC236}">
                  <a16:creationId xmlns:a16="http://schemas.microsoft.com/office/drawing/2014/main" xmlns="" id="{A2501DB1-69B1-4F6E-BE8E-1A0E1C864637}"/>
                </a:ext>
              </a:extLst>
            </p:cNvPr>
            <p:cNvSpPr/>
            <p:nvPr/>
          </p:nvSpPr>
          <p:spPr>
            <a:xfrm>
              <a:off x="4066183" y="902042"/>
              <a:ext cx="4066183" cy="52021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grpSp>
      <p:pic>
        <p:nvPicPr>
          <p:cNvPr id="12" name="Picture 6">
            <a:extLst>
              <a:ext uri="{FF2B5EF4-FFF2-40B4-BE49-F238E27FC236}">
                <a16:creationId xmlns:a16="http://schemas.microsoft.com/office/drawing/2014/main" xmlns="" id="{EE4CEF01-2B17-44E3-AB41-4297608EB7C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1708706"/>
            <a:ext cx="12192001" cy="256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extLst>
              <a:ext uri="{FF2B5EF4-FFF2-40B4-BE49-F238E27FC236}">
                <a16:creationId xmlns:a16="http://schemas.microsoft.com/office/drawing/2014/main" xmlns="" id="{FCE0172B-0687-4E87-B8DB-C06991D2A31F}"/>
              </a:ext>
            </a:extLst>
          </p:cNvPr>
          <p:cNvSpPr/>
          <p:nvPr/>
        </p:nvSpPr>
        <p:spPr>
          <a:xfrm>
            <a:off x="934072" y="4331373"/>
            <a:ext cx="2198039"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A3D3E"/>
                </a:solidFill>
                <a:effectLst/>
                <a:uLnTx/>
                <a:uFillTx/>
                <a:latin typeface="Arial"/>
                <a:ea typeface="+mn-ea"/>
                <a:cs typeface="+mn-cs"/>
              </a:rPr>
              <a:t>Intrinsic: Function</a:t>
            </a:r>
          </a:p>
        </p:txBody>
      </p:sp>
      <p:sp>
        <p:nvSpPr>
          <p:cNvPr id="14" name="Rectangle 13">
            <a:extLst>
              <a:ext uri="{FF2B5EF4-FFF2-40B4-BE49-F238E27FC236}">
                <a16:creationId xmlns:a16="http://schemas.microsoft.com/office/drawing/2014/main" xmlns="" id="{705762C5-C630-4694-BC66-306259A33B97}"/>
              </a:ext>
            </a:extLst>
          </p:cNvPr>
          <p:cNvSpPr/>
          <p:nvPr/>
        </p:nvSpPr>
        <p:spPr>
          <a:xfrm>
            <a:off x="5077030" y="4331373"/>
            <a:ext cx="203139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Extrinsic: Values</a:t>
            </a:r>
          </a:p>
        </p:txBody>
      </p:sp>
      <p:sp>
        <p:nvSpPr>
          <p:cNvPr id="15" name="Rectangle 14">
            <a:extLst>
              <a:ext uri="{FF2B5EF4-FFF2-40B4-BE49-F238E27FC236}">
                <a16:creationId xmlns:a16="http://schemas.microsoft.com/office/drawing/2014/main" xmlns="" id="{652C4EE6-965C-4D20-AD99-0E442442AC6C}"/>
              </a:ext>
            </a:extLst>
          </p:cNvPr>
          <p:cNvSpPr/>
          <p:nvPr/>
        </p:nvSpPr>
        <p:spPr>
          <a:xfrm>
            <a:off x="9604910" y="4331373"/>
            <a:ext cx="1107996"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Emotion</a:t>
            </a:r>
          </a:p>
        </p:txBody>
      </p:sp>
      <p:sp>
        <p:nvSpPr>
          <p:cNvPr id="16" name="Rectangle 15">
            <a:extLst>
              <a:ext uri="{FF2B5EF4-FFF2-40B4-BE49-F238E27FC236}">
                <a16:creationId xmlns:a16="http://schemas.microsoft.com/office/drawing/2014/main" xmlns="" id="{715FFBED-623D-4E82-B5D0-EB1383398839}"/>
              </a:ext>
            </a:extLst>
          </p:cNvPr>
          <p:cNvSpPr/>
          <p:nvPr/>
        </p:nvSpPr>
        <p:spPr>
          <a:xfrm>
            <a:off x="379787" y="4805350"/>
            <a:ext cx="3306609" cy="1138773"/>
          </a:xfrm>
          <a:prstGeom prst="rect">
            <a:avLst/>
          </a:prstGeom>
        </p:spPr>
        <p:txBody>
          <a:bodyPr wrap="square" numCol="2">
            <a:spAutoFit/>
          </a:bodyPr>
          <a:lstStyle/>
          <a:p>
            <a:pPr marL="177800" marR="0" lvl="0" indent="-1778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A3D3E"/>
                </a:solidFill>
                <a:effectLst/>
                <a:uLnTx/>
                <a:uFillTx/>
                <a:latin typeface="Arial"/>
                <a:ea typeface="+mn-ea"/>
                <a:cs typeface="+mn-cs"/>
              </a:rPr>
              <a:t>Price, value</a:t>
            </a:r>
          </a:p>
          <a:p>
            <a:pPr marL="177800" marR="0" lvl="0" indent="-1778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A3D3E"/>
                </a:solidFill>
                <a:effectLst/>
                <a:uLnTx/>
                <a:uFillTx/>
                <a:latin typeface="Arial"/>
                <a:ea typeface="+mn-ea"/>
                <a:cs typeface="+mn-cs"/>
              </a:rPr>
              <a:t>Quality</a:t>
            </a:r>
          </a:p>
          <a:p>
            <a:pPr marL="177800" marR="0" lvl="0" indent="-1778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A3D3E"/>
                </a:solidFill>
                <a:effectLst/>
                <a:uLnTx/>
                <a:uFillTx/>
                <a:latin typeface="Arial"/>
                <a:ea typeface="+mn-ea"/>
                <a:cs typeface="+mn-cs"/>
              </a:rPr>
              <a:t>Convenient</a:t>
            </a:r>
          </a:p>
          <a:p>
            <a:pPr marL="177800" marR="0" lvl="0" indent="-1778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A3D3E"/>
                </a:solidFill>
                <a:effectLst/>
                <a:uLnTx/>
                <a:uFillTx/>
                <a:latin typeface="Arial"/>
                <a:ea typeface="+mn-ea"/>
                <a:cs typeface="+mn-cs"/>
              </a:rPr>
              <a:t>Healthy lifestyle</a:t>
            </a:r>
          </a:p>
          <a:p>
            <a:pPr marL="190500" marR="0" lvl="0" indent="-1905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A3D3E"/>
                </a:solidFill>
                <a:effectLst/>
                <a:uLnTx/>
                <a:uFillTx/>
                <a:latin typeface="Arial"/>
                <a:ea typeface="+mn-ea"/>
                <a:cs typeface="+mn-cs"/>
              </a:rPr>
              <a:t>Natural, fresh, organic</a:t>
            </a:r>
          </a:p>
          <a:p>
            <a:pPr marL="190500" marR="0" lvl="0" indent="-1905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A3D3E"/>
                </a:solidFill>
                <a:effectLst/>
                <a:uLnTx/>
                <a:uFillTx/>
                <a:latin typeface="Arial"/>
                <a:ea typeface="+mn-ea"/>
                <a:cs typeface="+mn-cs"/>
              </a:rPr>
              <a:t>Fun</a:t>
            </a:r>
          </a:p>
          <a:p>
            <a:pPr marL="190500" marR="0" lvl="0" indent="-1905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A3D3E"/>
                </a:solidFill>
                <a:effectLst/>
                <a:uLnTx/>
                <a:uFillTx/>
                <a:latin typeface="Arial"/>
                <a:ea typeface="+mn-ea"/>
                <a:cs typeface="+mn-cs"/>
              </a:rPr>
              <a:t>Unique</a:t>
            </a:r>
          </a:p>
        </p:txBody>
      </p:sp>
      <p:sp>
        <p:nvSpPr>
          <p:cNvPr id="17" name="Rectangle 16">
            <a:extLst>
              <a:ext uri="{FF2B5EF4-FFF2-40B4-BE49-F238E27FC236}">
                <a16:creationId xmlns:a16="http://schemas.microsoft.com/office/drawing/2014/main" xmlns="" id="{0E6DD356-1370-4929-A3F6-FC4CCBA5C3A0}"/>
              </a:ext>
            </a:extLst>
          </p:cNvPr>
          <p:cNvSpPr/>
          <p:nvPr/>
        </p:nvSpPr>
        <p:spPr>
          <a:xfrm>
            <a:off x="4445970" y="4805350"/>
            <a:ext cx="3306609" cy="1246495"/>
          </a:xfrm>
          <a:prstGeom prst="rect">
            <a:avLst/>
          </a:prstGeom>
        </p:spPr>
        <p:txBody>
          <a:bodyPr wrap="square" numCol="2">
            <a:spAutoFit/>
          </a:bodyPr>
          <a:lstStyle/>
          <a:p>
            <a:pPr marL="177800" marR="0" lvl="0" indent="-1778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Better for the environment</a:t>
            </a:r>
          </a:p>
          <a:p>
            <a:pPr marL="177800" marR="0" lvl="0" indent="-1778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Community involvement</a:t>
            </a:r>
          </a:p>
          <a:p>
            <a:pPr marL="177800" marR="0" lvl="0" indent="-1778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Charity</a:t>
            </a:r>
          </a:p>
          <a:p>
            <a:pPr marL="177800" marR="0" lvl="0" indent="-1778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Sustainable sourcing</a:t>
            </a:r>
          </a:p>
          <a:p>
            <a:pPr marL="177800" marR="0" lvl="0" indent="-1778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Internal company practices</a:t>
            </a:r>
          </a:p>
        </p:txBody>
      </p:sp>
      <p:sp>
        <p:nvSpPr>
          <p:cNvPr id="18" name="Rectangle 17">
            <a:extLst>
              <a:ext uri="{FF2B5EF4-FFF2-40B4-BE49-F238E27FC236}">
                <a16:creationId xmlns:a16="http://schemas.microsoft.com/office/drawing/2014/main" xmlns="" id="{AF601552-6487-4256-B933-0A1367D65CFE}"/>
              </a:ext>
            </a:extLst>
          </p:cNvPr>
          <p:cNvSpPr/>
          <p:nvPr/>
        </p:nvSpPr>
        <p:spPr>
          <a:xfrm>
            <a:off x="8505603" y="4805350"/>
            <a:ext cx="3538008" cy="1138773"/>
          </a:xfrm>
          <a:prstGeom prst="rect">
            <a:avLst/>
          </a:prstGeom>
        </p:spPr>
        <p:txBody>
          <a:bodyPr wrap="square" numCol="2">
            <a:spAutoFit/>
          </a:bodyPr>
          <a:lstStyle/>
          <a:p>
            <a:pPr marL="177800" marR="0" lvl="0" indent="-1778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Humor</a:t>
            </a:r>
          </a:p>
          <a:p>
            <a:pPr marL="177800" marR="0" lvl="0" indent="-1778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Personal</a:t>
            </a:r>
          </a:p>
          <a:p>
            <a:pPr marL="177800" marR="0" lvl="0" indent="-1778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Historical</a:t>
            </a:r>
          </a:p>
          <a:p>
            <a:pPr marL="177800" marR="0" lvl="0" indent="-1778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Shopper ownership</a:t>
            </a:r>
          </a:p>
          <a:p>
            <a:pPr marL="177800" marR="0" lvl="0" indent="-1778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Curated trust</a:t>
            </a:r>
          </a:p>
          <a:p>
            <a:pPr marL="177800" marR="0" lvl="0" indent="-1778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Conversation</a:t>
            </a:r>
          </a:p>
          <a:p>
            <a:pPr marL="177800" marR="0" lvl="0" indent="-1778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Eye-catching</a:t>
            </a:r>
          </a:p>
        </p:txBody>
      </p:sp>
    </p:spTree>
    <p:extLst>
      <p:ext uri="{BB962C8B-B14F-4D97-AF65-F5344CB8AC3E}">
        <p14:creationId xmlns:p14="http://schemas.microsoft.com/office/powerpoint/2010/main" val="348683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6C8EAD2C-1E42-47B8-8238-6B2B676925E4}"/>
              </a:ext>
            </a:extLst>
          </p:cNvPr>
          <p:cNvSpPr>
            <a:spLocks noGrp="1"/>
          </p:cNvSpPr>
          <p:nvPr>
            <p:ph type="title"/>
          </p:nvPr>
        </p:nvSpPr>
        <p:spPr/>
        <p:txBody>
          <a:bodyPr/>
          <a:lstStyle/>
          <a:p>
            <a:r>
              <a:rPr lang="en-US" dirty="0"/>
              <a:t>Problem Solving: Create partnerships</a:t>
            </a:r>
            <a:endParaRPr lang="en-GB" dirty="0"/>
          </a:p>
        </p:txBody>
      </p:sp>
      <p:sp>
        <p:nvSpPr>
          <p:cNvPr id="4" name="Segnaposto testo 3">
            <a:extLst>
              <a:ext uri="{FF2B5EF4-FFF2-40B4-BE49-F238E27FC236}">
                <a16:creationId xmlns:a16="http://schemas.microsoft.com/office/drawing/2014/main" xmlns="" id="{5D766C54-0E70-4D55-BD86-4116D941FE7A}"/>
              </a:ext>
            </a:extLst>
          </p:cNvPr>
          <p:cNvSpPr>
            <a:spLocks noGrp="1"/>
          </p:cNvSpPr>
          <p:nvPr>
            <p:ph type="body" sz="quarter" idx="16"/>
          </p:nvPr>
        </p:nvSpPr>
        <p:spPr/>
        <p:txBody>
          <a:bodyPr>
            <a:normAutofit fontScale="47500" lnSpcReduction="20000"/>
          </a:bodyPr>
          <a:lstStyle/>
          <a:p>
            <a:r>
              <a:rPr lang="en-US" dirty="0"/>
              <a:t>Home Depot and Tesla are leveraging the Home Depot service network to coordinate </a:t>
            </a:r>
            <a:br>
              <a:rPr lang="en-US" dirty="0"/>
            </a:br>
            <a:r>
              <a:rPr lang="en-US" dirty="0"/>
              <a:t>home consultations and installations. Home Depot is evolving into a retailer that leverages</a:t>
            </a:r>
            <a:br>
              <a:rPr lang="en-US" dirty="0"/>
            </a:br>
            <a:r>
              <a:rPr lang="en-US" dirty="0"/>
              <a:t>service to drive product purchases.</a:t>
            </a:r>
          </a:p>
        </p:txBody>
      </p:sp>
      <p:sp>
        <p:nvSpPr>
          <p:cNvPr id="6" name="Plus Sign 6">
            <a:extLst>
              <a:ext uri="{FF2B5EF4-FFF2-40B4-BE49-F238E27FC236}">
                <a16:creationId xmlns:a16="http://schemas.microsoft.com/office/drawing/2014/main" xmlns="" id="{12AE6D87-A4CF-4745-922D-9169EDB38660}"/>
              </a:ext>
            </a:extLst>
          </p:cNvPr>
          <p:cNvSpPr/>
          <p:nvPr/>
        </p:nvSpPr>
        <p:spPr>
          <a:xfrm>
            <a:off x="4382269" y="2344360"/>
            <a:ext cx="339560" cy="353961"/>
          </a:xfrm>
          <a:prstGeom prst="mathPlu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Picture 8">
            <a:extLst>
              <a:ext uri="{FF2B5EF4-FFF2-40B4-BE49-F238E27FC236}">
                <a16:creationId xmlns:a16="http://schemas.microsoft.com/office/drawing/2014/main" xmlns="" id="{3116AACD-F9B6-4789-9871-1C6EBA7E1E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188" y="3370093"/>
            <a:ext cx="6934903" cy="2611149"/>
          </a:xfrm>
          <a:prstGeom prst="rect">
            <a:avLst/>
          </a:prstGeom>
          <a:ln>
            <a:solidFill>
              <a:schemeClr val="tx1"/>
            </a:solidFill>
          </a:ln>
          <a:effectLst/>
        </p:spPr>
      </p:pic>
      <p:pic>
        <p:nvPicPr>
          <p:cNvPr id="9" name="Picture 11" descr="image001">
            <a:extLst>
              <a:ext uri="{FF2B5EF4-FFF2-40B4-BE49-F238E27FC236}">
                <a16:creationId xmlns:a16="http://schemas.microsoft.com/office/drawing/2014/main" xmlns="" id="{B6D3BD66-5E07-46C7-A0D6-0660B65A7D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77639" y="1790245"/>
            <a:ext cx="3149235" cy="419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2">
            <a:extLst>
              <a:ext uri="{FF2B5EF4-FFF2-40B4-BE49-F238E27FC236}">
                <a16:creationId xmlns:a16="http://schemas.microsoft.com/office/drawing/2014/main" xmlns="" id="{06FBC902-30D9-4BF9-9026-1901840B3B96}"/>
              </a:ext>
            </a:extLst>
          </p:cNvPr>
          <p:cNvGrpSpPr/>
          <p:nvPr/>
        </p:nvGrpSpPr>
        <p:grpSpPr>
          <a:xfrm>
            <a:off x="10260722" y="387681"/>
            <a:ext cx="1681775" cy="1083460"/>
            <a:chOff x="829643" y="4601489"/>
            <a:chExt cx="1681775" cy="1083460"/>
          </a:xfrm>
        </p:grpSpPr>
        <p:pic>
          <p:nvPicPr>
            <p:cNvPr id="11" name="Picture 13">
              <a:extLst>
                <a:ext uri="{FF2B5EF4-FFF2-40B4-BE49-F238E27FC236}">
                  <a16:creationId xmlns:a16="http://schemas.microsoft.com/office/drawing/2014/main" xmlns="" id="{4D71660E-0329-4F9B-A7C1-2C3314DEBF2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9643" y="4601489"/>
              <a:ext cx="1681775" cy="1083460"/>
            </a:xfrm>
            <a:prstGeom prst="rect">
              <a:avLst/>
            </a:prstGeom>
          </p:spPr>
        </p:pic>
        <p:cxnSp>
          <p:nvCxnSpPr>
            <p:cNvPr id="12" name="Straight Arrow Connector 14">
              <a:extLst>
                <a:ext uri="{FF2B5EF4-FFF2-40B4-BE49-F238E27FC236}">
                  <a16:creationId xmlns:a16="http://schemas.microsoft.com/office/drawing/2014/main" xmlns="" id="{4592D7F7-878F-4F6B-8096-5703403C6C9F}"/>
                </a:ext>
              </a:extLst>
            </p:cNvPr>
            <p:cNvCxnSpPr/>
            <p:nvPr/>
          </p:nvCxnSpPr>
          <p:spPr>
            <a:xfrm flipV="1">
              <a:off x="1460178" y="5465135"/>
              <a:ext cx="0" cy="219814"/>
            </a:xfrm>
            <a:prstGeom prst="straightConnector1">
              <a:avLst/>
            </a:prstGeom>
            <a:ln w="85725">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grpSp>
      <p:pic>
        <p:nvPicPr>
          <p:cNvPr id="14" name="Picture 2" descr="Risultati immagini per home depot home services">
            <a:extLst>
              <a:ext uri="{FF2B5EF4-FFF2-40B4-BE49-F238E27FC236}">
                <a16:creationId xmlns:a16="http://schemas.microsoft.com/office/drawing/2014/main" xmlns="" id="{F660387D-97F2-466F-ADD0-A1278471F30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8541" y="1416386"/>
            <a:ext cx="2292014" cy="22920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isultati immagini per tesla logo">
            <a:extLst>
              <a:ext uri="{FF2B5EF4-FFF2-40B4-BE49-F238E27FC236}">
                <a16:creationId xmlns:a16="http://schemas.microsoft.com/office/drawing/2014/main" xmlns="" id="{9E024ADA-8A77-4F12-A298-FE61DF620C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683" r="15693"/>
          <a:stretch/>
        </p:blipFill>
        <p:spPr bwMode="auto">
          <a:xfrm>
            <a:off x="5123542" y="1912901"/>
            <a:ext cx="943429" cy="133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8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FFD91346-1A9C-4BE1-A261-F5F573D2BBE7}"/>
              </a:ext>
            </a:extLst>
          </p:cNvPr>
          <p:cNvSpPr>
            <a:spLocks noGrp="1"/>
          </p:cNvSpPr>
          <p:nvPr>
            <p:ph type="title"/>
          </p:nvPr>
        </p:nvSpPr>
        <p:spPr/>
        <p:txBody>
          <a:bodyPr/>
          <a:lstStyle/>
          <a:p>
            <a:r>
              <a:rPr lang="en-US" dirty="0"/>
              <a:t>Actionable insights: How do we accelerate big-box retailer growth?</a:t>
            </a:r>
            <a:endParaRPr lang="en-GB" dirty="0"/>
          </a:p>
        </p:txBody>
      </p:sp>
      <p:grpSp>
        <p:nvGrpSpPr>
          <p:cNvPr id="5" name="Group 46">
            <a:extLst>
              <a:ext uri="{FF2B5EF4-FFF2-40B4-BE49-F238E27FC236}">
                <a16:creationId xmlns:a16="http://schemas.microsoft.com/office/drawing/2014/main" xmlns="" id="{BD07E814-A4B5-49A8-9A5C-39AFD6FB6C73}"/>
              </a:ext>
            </a:extLst>
          </p:cNvPr>
          <p:cNvGrpSpPr/>
          <p:nvPr/>
        </p:nvGrpSpPr>
        <p:grpSpPr>
          <a:xfrm>
            <a:off x="10016033" y="193610"/>
            <a:ext cx="1810841" cy="1147060"/>
            <a:chOff x="10038259" y="418841"/>
            <a:chExt cx="1810841" cy="1147060"/>
          </a:xfrm>
          <a:solidFill>
            <a:schemeClr val="bg1"/>
          </a:solidFill>
        </p:grpSpPr>
        <p:pic>
          <p:nvPicPr>
            <p:cNvPr id="6" name="Picture 36">
              <a:extLst>
                <a:ext uri="{FF2B5EF4-FFF2-40B4-BE49-F238E27FC236}">
                  <a16:creationId xmlns:a16="http://schemas.microsoft.com/office/drawing/2014/main" xmlns="" id="{45D8CB26-380D-46E8-8B17-5BA2556341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38259" y="418841"/>
              <a:ext cx="1810841" cy="1147060"/>
            </a:xfrm>
            <a:prstGeom prst="rect">
              <a:avLst/>
            </a:prstGeom>
            <a:grpFill/>
          </p:spPr>
        </p:pic>
        <p:cxnSp>
          <p:nvCxnSpPr>
            <p:cNvPr id="7" name="Straight Arrow Connector 37">
              <a:extLst>
                <a:ext uri="{FF2B5EF4-FFF2-40B4-BE49-F238E27FC236}">
                  <a16:creationId xmlns:a16="http://schemas.microsoft.com/office/drawing/2014/main" xmlns="" id="{7A4BCFBF-E58F-49A4-8F08-59FEF24CD885}"/>
                </a:ext>
              </a:extLst>
            </p:cNvPr>
            <p:cNvCxnSpPr/>
            <p:nvPr/>
          </p:nvCxnSpPr>
          <p:spPr>
            <a:xfrm flipV="1">
              <a:off x="10538269" y="798022"/>
              <a:ext cx="0" cy="157943"/>
            </a:xfrm>
            <a:prstGeom prst="straightConnector1">
              <a:avLst/>
            </a:prstGeom>
            <a:grpFill/>
            <a:ln w="53975">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 name="Straight Arrow Connector 42">
              <a:extLst>
                <a:ext uri="{FF2B5EF4-FFF2-40B4-BE49-F238E27FC236}">
                  <a16:creationId xmlns:a16="http://schemas.microsoft.com/office/drawing/2014/main" xmlns="" id="{C474DD75-91A8-4167-ABCC-E43D43EA67B6}"/>
                </a:ext>
              </a:extLst>
            </p:cNvPr>
            <p:cNvCxnSpPr/>
            <p:nvPr/>
          </p:nvCxnSpPr>
          <p:spPr>
            <a:xfrm flipV="1">
              <a:off x="11339625" y="834836"/>
              <a:ext cx="0" cy="121130"/>
            </a:xfrm>
            <a:prstGeom prst="straightConnector1">
              <a:avLst/>
            </a:prstGeom>
            <a:grpFill/>
            <a:ln w="53975">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 name="Straight Arrow Connector 44">
              <a:extLst>
                <a:ext uri="{FF2B5EF4-FFF2-40B4-BE49-F238E27FC236}">
                  <a16:creationId xmlns:a16="http://schemas.microsoft.com/office/drawing/2014/main" xmlns="" id="{3C257B62-1623-4C7B-B287-6B79CA3C56F8}"/>
                </a:ext>
              </a:extLst>
            </p:cNvPr>
            <p:cNvCxnSpPr/>
            <p:nvPr/>
          </p:nvCxnSpPr>
          <p:spPr>
            <a:xfrm flipV="1">
              <a:off x="10973866" y="1220263"/>
              <a:ext cx="182880" cy="0"/>
            </a:xfrm>
            <a:prstGeom prst="straightConnector1">
              <a:avLst/>
            </a:prstGeom>
            <a:grpFill/>
            <a:ln w="53975">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10" name="Group 5">
            <a:extLst>
              <a:ext uri="{FF2B5EF4-FFF2-40B4-BE49-F238E27FC236}">
                <a16:creationId xmlns:a16="http://schemas.microsoft.com/office/drawing/2014/main" xmlns="" id="{F7FB9DAE-8EA8-452B-834E-92A8C79989FD}"/>
              </a:ext>
            </a:extLst>
          </p:cNvPr>
          <p:cNvGrpSpPr/>
          <p:nvPr/>
        </p:nvGrpSpPr>
        <p:grpSpPr>
          <a:xfrm>
            <a:off x="0" y="1709737"/>
            <a:ext cx="12192000" cy="4396865"/>
            <a:chOff x="-2732" y="-934708"/>
            <a:chExt cx="9146732" cy="9387406"/>
          </a:xfrm>
        </p:grpSpPr>
        <p:sp>
          <p:nvSpPr>
            <p:cNvPr id="11" name="Rectangle 6">
              <a:extLst>
                <a:ext uri="{FF2B5EF4-FFF2-40B4-BE49-F238E27FC236}">
                  <a16:creationId xmlns:a16="http://schemas.microsoft.com/office/drawing/2014/main" xmlns="" id="{27DF06D8-7333-447B-BFB3-12870F16329C}"/>
                </a:ext>
              </a:extLst>
            </p:cNvPr>
            <p:cNvSpPr/>
            <p:nvPr/>
          </p:nvSpPr>
          <p:spPr>
            <a:xfrm>
              <a:off x="0" y="3757614"/>
              <a:ext cx="9144000" cy="2346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7">
              <a:extLst>
                <a:ext uri="{FF2B5EF4-FFF2-40B4-BE49-F238E27FC236}">
                  <a16:creationId xmlns:a16="http://schemas.microsoft.com/office/drawing/2014/main" xmlns="" id="{59741BAD-136B-4342-BE89-EAB3A7C5341B}"/>
                </a:ext>
              </a:extLst>
            </p:cNvPr>
            <p:cNvSpPr/>
            <p:nvPr/>
          </p:nvSpPr>
          <p:spPr>
            <a:xfrm>
              <a:off x="-2732" y="1412841"/>
              <a:ext cx="9144000" cy="23466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8">
              <a:extLst>
                <a:ext uri="{FF2B5EF4-FFF2-40B4-BE49-F238E27FC236}">
                  <a16:creationId xmlns:a16="http://schemas.microsoft.com/office/drawing/2014/main" xmlns="" id="{0F71A3C8-6795-4A3C-AA1B-C63D5287E111}"/>
                </a:ext>
              </a:extLst>
            </p:cNvPr>
            <p:cNvSpPr/>
            <p:nvPr/>
          </p:nvSpPr>
          <p:spPr>
            <a:xfrm>
              <a:off x="0" y="-934708"/>
              <a:ext cx="9144000" cy="234662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9">
              <a:extLst>
                <a:ext uri="{FF2B5EF4-FFF2-40B4-BE49-F238E27FC236}">
                  <a16:creationId xmlns:a16="http://schemas.microsoft.com/office/drawing/2014/main" xmlns="" id="{D78B4CCF-5B64-484C-B6EC-1D2C54EFD0B0}"/>
                </a:ext>
              </a:extLst>
            </p:cNvPr>
            <p:cNvSpPr/>
            <p:nvPr/>
          </p:nvSpPr>
          <p:spPr>
            <a:xfrm>
              <a:off x="0" y="6106074"/>
              <a:ext cx="9144000" cy="234662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5" name="Rectangle 10">
            <a:extLst>
              <a:ext uri="{FF2B5EF4-FFF2-40B4-BE49-F238E27FC236}">
                <a16:creationId xmlns:a16="http://schemas.microsoft.com/office/drawing/2014/main" xmlns="" id="{F5C8F4DF-6171-4A7C-88AC-52CB72D79DD6}"/>
              </a:ext>
            </a:extLst>
          </p:cNvPr>
          <p:cNvSpPr/>
          <p:nvPr/>
        </p:nvSpPr>
        <p:spPr>
          <a:xfrm>
            <a:off x="1633931" y="2087611"/>
            <a:ext cx="802639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Align to the retailer’s strategic priorities. </a:t>
            </a:r>
          </a:p>
        </p:txBody>
      </p:sp>
      <p:sp>
        <p:nvSpPr>
          <p:cNvPr id="16" name="Rectangle 11">
            <a:extLst>
              <a:ext uri="{FF2B5EF4-FFF2-40B4-BE49-F238E27FC236}">
                <a16:creationId xmlns:a16="http://schemas.microsoft.com/office/drawing/2014/main" xmlns="" id="{284C477A-B2D4-4C9B-8D50-B9998D130823}"/>
              </a:ext>
            </a:extLst>
          </p:cNvPr>
          <p:cNvSpPr/>
          <p:nvPr/>
        </p:nvSpPr>
        <p:spPr>
          <a:xfrm>
            <a:off x="1633931" y="3182534"/>
            <a:ext cx="883354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Be flexible and accelerate investment in new business models. </a:t>
            </a:r>
          </a:p>
        </p:txBody>
      </p:sp>
      <p:sp>
        <p:nvSpPr>
          <p:cNvPr id="17" name="Rectangle 12">
            <a:extLst>
              <a:ext uri="{FF2B5EF4-FFF2-40B4-BE49-F238E27FC236}">
                <a16:creationId xmlns:a16="http://schemas.microsoft.com/office/drawing/2014/main" xmlns="" id="{AF18A4FA-A432-4D9E-A2A3-68274A77DCC5}"/>
              </a:ext>
            </a:extLst>
          </p:cNvPr>
          <p:cNvSpPr/>
          <p:nvPr/>
        </p:nvSpPr>
        <p:spPr>
          <a:xfrm>
            <a:off x="1633931" y="4277457"/>
            <a:ext cx="789577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D3D8">
                    <a:lumMod val="50000"/>
                  </a:srgbClr>
                </a:solidFill>
                <a:effectLst/>
                <a:uLnTx/>
                <a:uFillTx/>
                <a:latin typeface="Arial"/>
                <a:ea typeface="+mn-ea"/>
                <a:cs typeface="+mn-cs"/>
              </a:rPr>
              <a:t>Be personal, authentic, and informative.</a:t>
            </a:r>
          </a:p>
        </p:txBody>
      </p:sp>
      <p:sp>
        <p:nvSpPr>
          <p:cNvPr id="18" name="Rectangle 13">
            <a:extLst>
              <a:ext uri="{FF2B5EF4-FFF2-40B4-BE49-F238E27FC236}">
                <a16:creationId xmlns:a16="http://schemas.microsoft.com/office/drawing/2014/main" xmlns="" id="{9BF3C155-CE2F-4920-88FE-18B3D02C36C7}"/>
              </a:ext>
            </a:extLst>
          </p:cNvPr>
          <p:cNvSpPr/>
          <p:nvPr/>
        </p:nvSpPr>
        <p:spPr>
          <a:xfrm>
            <a:off x="1633931" y="5372381"/>
            <a:ext cx="754742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D3D8">
                    <a:lumMod val="50000"/>
                  </a:srgbClr>
                </a:solidFill>
                <a:effectLst/>
                <a:uLnTx/>
                <a:uFillTx/>
                <a:latin typeface="Arial"/>
                <a:ea typeface="+mn-ea"/>
                <a:cs typeface="+mn-cs"/>
              </a:rPr>
              <a:t>Leverage services to drive fulfillment in store.</a:t>
            </a:r>
          </a:p>
        </p:txBody>
      </p:sp>
      <p:pic>
        <p:nvPicPr>
          <p:cNvPr id="19" name="Picture 14">
            <a:extLst>
              <a:ext uri="{FF2B5EF4-FFF2-40B4-BE49-F238E27FC236}">
                <a16:creationId xmlns:a16="http://schemas.microsoft.com/office/drawing/2014/main" xmlns="" id="{314E982E-44DB-4A5D-83CB-58D2A61111F1}"/>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422449" y="2862754"/>
            <a:ext cx="1122393" cy="969255"/>
          </a:xfrm>
          <a:prstGeom prst="rect">
            <a:avLst/>
          </a:prstGeom>
        </p:spPr>
      </p:pic>
      <p:grpSp>
        <p:nvGrpSpPr>
          <p:cNvPr id="20" name="Group 8">
            <a:extLst>
              <a:ext uri="{FF2B5EF4-FFF2-40B4-BE49-F238E27FC236}">
                <a16:creationId xmlns:a16="http://schemas.microsoft.com/office/drawing/2014/main" xmlns="" id="{C48BF540-0E8F-4408-B99A-44A07E9D78E7}"/>
              </a:ext>
            </a:extLst>
          </p:cNvPr>
          <p:cNvGrpSpPr>
            <a:grpSpLocks noChangeAspect="1"/>
          </p:cNvGrpSpPr>
          <p:nvPr/>
        </p:nvGrpSpPr>
        <p:grpSpPr bwMode="auto">
          <a:xfrm>
            <a:off x="650032" y="4155821"/>
            <a:ext cx="667227" cy="602514"/>
            <a:chOff x="1448" y="0"/>
            <a:chExt cx="4784" cy="4320"/>
          </a:xfrm>
          <a:solidFill>
            <a:schemeClr val="accent2">
              <a:lumMod val="50000"/>
            </a:schemeClr>
          </a:solidFill>
        </p:grpSpPr>
        <p:sp>
          <p:nvSpPr>
            <p:cNvPr id="21" name="Freeform 9">
              <a:extLst>
                <a:ext uri="{FF2B5EF4-FFF2-40B4-BE49-F238E27FC236}">
                  <a16:creationId xmlns:a16="http://schemas.microsoft.com/office/drawing/2014/main" xmlns="" id="{81B8E5AD-0478-4AE3-9F61-CC4A95237B94}"/>
                </a:ext>
              </a:extLst>
            </p:cNvPr>
            <p:cNvSpPr>
              <a:spLocks noEditPoints="1"/>
            </p:cNvSpPr>
            <p:nvPr/>
          </p:nvSpPr>
          <p:spPr bwMode="auto">
            <a:xfrm>
              <a:off x="1448" y="0"/>
              <a:ext cx="1686" cy="4320"/>
            </a:xfrm>
            <a:custGeom>
              <a:avLst/>
              <a:gdLst>
                <a:gd name="T0" fmla="*/ 129 w 1686"/>
                <a:gd name="T1" fmla="*/ 0 h 4320"/>
                <a:gd name="T2" fmla="*/ 116 w 1686"/>
                <a:gd name="T3" fmla="*/ 0 h 4320"/>
                <a:gd name="T4" fmla="*/ 90 w 1686"/>
                <a:gd name="T5" fmla="*/ 6 h 4320"/>
                <a:gd name="T6" fmla="*/ 67 w 1686"/>
                <a:gd name="T7" fmla="*/ 17 h 4320"/>
                <a:gd name="T8" fmla="*/ 45 w 1686"/>
                <a:gd name="T9" fmla="*/ 30 h 4320"/>
                <a:gd name="T10" fmla="*/ 36 w 1686"/>
                <a:gd name="T11" fmla="*/ 39 h 4320"/>
                <a:gd name="T12" fmla="*/ 19 w 1686"/>
                <a:gd name="T13" fmla="*/ 60 h 4320"/>
                <a:gd name="T14" fmla="*/ 7 w 1686"/>
                <a:gd name="T15" fmla="*/ 84 h 4320"/>
                <a:gd name="T16" fmla="*/ 2 w 1686"/>
                <a:gd name="T17" fmla="*/ 108 h 4320"/>
                <a:gd name="T18" fmla="*/ 0 w 1686"/>
                <a:gd name="T19" fmla="*/ 135 h 4320"/>
                <a:gd name="T20" fmla="*/ 60 w 1686"/>
                <a:gd name="T21" fmla="*/ 1476 h 4320"/>
                <a:gd name="T22" fmla="*/ 151 w 1686"/>
                <a:gd name="T23" fmla="*/ 3507 h 4320"/>
                <a:gd name="T24" fmla="*/ 155 w 1686"/>
                <a:gd name="T25" fmla="*/ 3528 h 4320"/>
                <a:gd name="T26" fmla="*/ 170 w 1686"/>
                <a:gd name="T27" fmla="*/ 3567 h 4320"/>
                <a:gd name="T28" fmla="*/ 333 w 1686"/>
                <a:gd name="T29" fmla="*/ 3769 h 4320"/>
                <a:gd name="T30" fmla="*/ 333 w 1686"/>
                <a:gd name="T31" fmla="*/ 4191 h 4320"/>
                <a:gd name="T32" fmla="*/ 336 w 1686"/>
                <a:gd name="T33" fmla="*/ 4217 h 4320"/>
                <a:gd name="T34" fmla="*/ 344 w 1686"/>
                <a:gd name="T35" fmla="*/ 4242 h 4320"/>
                <a:gd name="T36" fmla="*/ 355 w 1686"/>
                <a:gd name="T37" fmla="*/ 4264 h 4320"/>
                <a:gd name="T38" fmla="*/ 370 w 1686"/>
                <a:gd name="T39" fmla="*/ 4283 h 4320"/>
                <a:gd name="T40" fmla="*/ 391 w 1686"/>
                <a:gd name="T41" fmla="*/ 4298 h 4320"/>
                <a:gd name="T42" fmla="*/ 411 w 1686"/>
                <a:gd name="T43" fmla="*/ 4311 h 4320"/>
                <a:gd name="T44" fmla="*/ 435 w 1686"/>
                <a:gd name="T45" fmla="*/ 4318 h 4320"/>
                <a:gd name="T46" fmla="*/ 462 w 1686"/>
                <a:gd name="T47" fmla="*/ 4320 h 4320"/>
                <a:gd name="T48" fmla="*/ 1224 w 1686"/>
                <a:gd name="T49" fmla="*/ 4320 h 4320"/>
                <a:gd name="T50" fmla="*/ 1250 w 1686"/>
                <a:gd name="T51" fmla="*/ 4318 h 4320"/>
                <a:gd name="T52" fmla="*/ 1274 w 1686"/>
                <a:gd name="T53" fmla="*/ 4311 h 4320"/>
                <a:gd name="T54" fmla="*/ 1295 w 1686"/>
                <a:gd name="T55" fmla="*/ 4298 h 4320"/>
                <a:gd name="T56" fmla="*/ 1316 w 1686"/>
                <a:gd name="T57" fmla="*/ 4283 h 4320"/>
                <a:gd name="T58" fmla="*/ 1331 w 1686"/>
                <a:gd name="T59" fmla="*/ 4264 h 4320"/>
                <a:gd name="T60" fmla="*/ 1344 w 1686"/>
                <a:gd name="T61" fmla="*/ 4242 h 4320"/>
                <a:gd name="T62" fmla="*/ 1351 w 1686"/>
                <a:gd name="T63" fmla="*/ 4217 h 4320"/>
                <a:gd name="T64" fmla="*/ 1353 w 1686"/>
                <a:gd name="T65" fmla="*/ 4191 h 4320"/>
                <a:gd name="T66" fmla="*/ 1504 w 1686"/>
                <a:gd name="T67" fmla="*/ 3584 h 4320"/>
                <a:gd name="T68" fmla="*/ 1517 w 1686"/>
                <a:gd name="T69" fmla="*/ 3567 h 4320"/>
                <a:gd name="T70" fmla="*/ 1532 w 1686"/>
                <a:gd name="T71" fmla="*/ 3528 h 4320"/>
                <a:gd name="T72" fmla="*/ 1686 w 1686"/>
                <a:gd name="T73" fmla="*/ 135 h 4320"/>
                <a:gd name="T74" fmla="*/ 1686 w 1686"/>
                <a:gd name="T75" fmla="*/ 121 h 4320"/>
                <a:gd name="T76" fmla="*/ 1682 w 1686"/>
                <a:gd name="T77" fmla="*/ 95 h 4320"/>
                <a:gd name="T78" fmla="*/ 1673 w 1686"/>
                <a:gd name="T79" fmla="*/ 71 h 4320"/>
                <a:gd name="T80" fmla="*/ 1659 w 1686"/>
                <a:gd name="T81" fmla="*/ 50 h 4320"/>
                <a:gd name="T82" fmla="*/ 1650 w 1686"/>
                <a:gd name="T83" fmla="*/ 39 h 4320"/>
                <a:gd name="T84" fmla="*/ 1630 w 1686"/>
                <a:gd name="T85" fmla="*/ 22 h 4320"/>
                <a:gd name="T86" fmla="*/ 1607 w 1686"/>
                <a:gd name="T87" fmla="*/ 9 h 4320"/>
                <a:gd name="T88" fmla="*/ 1583 w 1686"/>
                <a:gd name="T89" fmla="*/ 2 h 4320"/>
                <a:gd name="T90" fmla="*/ 1557 w 1686"/>
                <a:gd name="T91" fmla="*/ 0 h 4320"/>
                <a:gd name="T92" fmla="*/ 1422 w 1686"/>
                <a:gd name="T93" fmla="*/ 258 h 4320"/>
                <a:gd name="T94" fmla="*/ 312 w 1686"/>
                <a:gd name="T95" fmla="*/ 1340 h 4320"/>
                <a:gd name="T96" fmla="*/ 1422 w 1686"/>
                <a:gd name="T97" fmla="*/ 258 h 4320"/>
                <a:gd name="T98" fmla="*/ 1164 w 1686"/>
                <a:gd name="T99" fmla="*/ 3589 h 4320"/>
                <a:gd name="T100" fmla="*/ 407 w 1686"/>
                <a:gd name="T101" fmla="*/ 3453 h 4320"/>
                <a:gd name="T102" fmla="*/ 1323 w 1686"/>
                <a:gd name="T103" fmla="*/ 2451 h 4320"/>
                <a:gd name="T104" fmla="*/ 323 w 1686"/>
                <a:gd name="T105" fmla="*/ 1598 h 4320"/>
                <a:gd name="T106" fmla="*/ 1334 w 1686"/>
                <a:gd name="T107" fmla="*/ 2194 h 4320"/>
                <a:gd name="T108" fmla="*/ 323 w 1686"/>
                <a:gd name="T109" fmla="*/ 1598 h 4320"/>
                <a:gd name="T110" fmla="*/ 591 w 1686"/>
                <a:gd name="T111" fmla="*/ 4062 h 4320"/>
                <a:gd name="T112" fmla="*/ 1095 w 1686"/>
                <a:gd name="T113" fmla="*/ 3849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86" h="4320">
                  <a:moveTo>
                    <a:pt x="1557" y="0"/>
                  </a:moveTo>
                  <a:lnTo>
                    <a:pt x="129" y="0"/>
                  </a:lnTo>
                  <a:lnTo>
                    <a:pt x="129" y="0"/>
                  </a:lnTo>
                  <a:lnTo>
                    <a:pt x="116" y="0"/>
                  </a:lnTo>
                  <a:lnTo>
                    <a:pt x="103" y="2"/>
                  </a:lnTo>
                  <a:lnTo>
                    <a:pt x="90" y="6"/>
                  </a:lnTo>
                  <a:lnTo>
                    <a:pt x="78" y="9"/>
                  </a:lnTo>
                  <a:lnTo>
                    <a:pt x="67" y="17"/>
                  </a:lnTo>
                  <a:lnTo>
                    <a:pt x="56" y="22"/>
                  </a:lnTo>
                  <a:lnTo>
                    <a:pt x="45" y="30"/>
                  </a:lnTo>
                  <a:lnTo>
                    <a:pt x="36" y="39"/>
                  </a:lnTo>
                  <a:lnTo>
                    <a:pt x="36" y="39"/>
                  </a:lnTo>
                  <a:lnTo>
                    <a:pt x="26" y="50"/>
                  </a:lnTo>
                  <a:lnTo>
                    <a:pt x="19" y="60"/>
                  </a:lnTo>
                  <a:lnTo>
                    <a:pt x="13" y="71"/>
                  </a:lnTo>
                  <a:lnTo>
                    <a:pt x="7" y="84"/>
                  </a:lnTo>
                  <a:lnTo>
                    <a:pt x="4" y="95"/>
                  </a:lnTo>
                  <a:lnTo>
                    <a:pt x="2" y="108"/>
                  </a:lnTo>
                  <a:lnTo>
                    <a:pt x="0" y="121"/>
                  </a:lnTo>
                  <a:lnTo>
                    <a:pt x="0" y="135"/>
                  </a:lnTo>
                  <a:lnTo>
                    <a:pt x="60" y="1476"/>
                  </a:lnTo>
                  <a:lnTo>
                    <a:pt x="60" y="1476"/>
                  </a:lnTo>
                  <a:lnTo>
                    <a:pt x="60" y="1482"/>
                  </a:lnTo>
                  <a:lnTo>
                    <a:pt x="151" y="3507"/>
                  </a:lnTo>
                  <a:lnTo>
                    <a:pt x="151" y="3507"/>
                  </a:lnTo>
                  <a:lnTo>
                    <a:pt x="155" y="3528"/>
                  </a:lnTo>
                  <a:lnTo>
                    <a:pt x="161" y="3548"/>
                  </a:lnTo>
                  <a:lnTo>
                    <a:pt x="170" y="3567"/>
                  </a:lnTo>
                  <a:lnTo>
                    <a:pt x="181" y="3584"/>
                  </a:lnTo>
                  <a:lnTo>
                    <a:pt x="333" y="3769"/>
                  </a:lnTo>
                  <a:lnTo>
                    <a:pt x="333" y="4191"/>
                  </a:lnTo>
                  <a:lnTo>
                    <a:pt x="333" y="4191"/>
                  </a:lnTo>
                  <a:lnTo>
                    <a:pt x="335" y="4204"/>
                  </a:lnTo>
                  <a:lnTo>
                    <a:pt x="336" y="4217"/>
                  </a:lnTo>
                  <a:lnTo>
                    <a:pt x="338" y="4228"/>
                  </a:lnTo>
                  <a:lnTo>
                    <a:pt x="344" y="4242"/>
                  </a:lnTo>
                  <a:lnTo>
                    <a:pt x="348" y="4253"/>
                  </a:lnTo>
                  <a:lnTo>
                    <a:pt x="355" y="4264"/>
                  </a:lnTo>
                  <a:lnTo>
                    <a:pt x="363" y="4273"/>
                  </a:lnTo>
                  <a:lnTo>
                    <a:pt x="370" y="4283"/>
                  </a:lnTo>
                  <a:lnTo>
                    <a:pt x="379" y="4290"/>
                  </a:lnTo>
                  <a:lnTo>
                    <a:pt x="391" y="4298"/>
                  </a:lnTo>
                  <a:lnTo>
                    <a:pt x="400" y="4305"/>
                  </a:lnTo>
                  <a:lnTo>
                    <a:pt x="411" y="4311"/>
                  </a:lnTo>
                  <a:lnTo>
                    <a:pt x="424" y="4314"/>
                  </a:lnTo>
                  <a:lnTo>
                    <a:pt x="435" y="4318"/>
                  </a:lnTo>
                  <a:lnTo>
                    <a:pt x="449" y="4320"/>
                  </a:lnTo>
                  <a:lnTo>
                    <a:pt x="462" y="4320"/>
                  </a:lnTo>
                  <a:lnTo>
                    <a:pt x="1224" y="4320"/>
                  </a:lnTo>
                  <a:lnTo>
                    <a:pt x="1224" y="4320"/>
                  </a:lnTo>
                  <a:lnTo>
                    <a:pt x="1237" y="4320"/>
                  </a:lnTo>
                  <a:lnTo>
                    <a:pt x="1250" y="4318"/>
                  </a:lnTo>
                  <a:lnTo>
                    <a:pt x="1261" y="4314"/>
                  </a:lnTo>
                  <a:lnTo>
                    <a:pt x="1274" y="4311"/>
                  </a:lnTo>
                  <a:lnTo>
                    <a:pt x="1286" y="4305"/>
                  </a:lnTo>
                  <a:lnTo>
                    <a:pt x="1295" y="4298"/>
                  </a:lnTo>
                  <a:lnTo>
                    <a:pt x="1306" y="4290"/>
                  </a:lnTo>
                  <a:lnTo>
                    <a:pt x="1316" y="4283"/>
                  </a:lnTo>
                  <a:lnTo>
                    <a:pt x="1323" y="4273"/>
                  </a:lnTo>
                  <a:lnTo>
                    <a:pt x="1331" y="4264"/>
                  </a:lnTo>
                  <a:lnTo>
                    <a:pt x="1338" y="4253"/>
                  </a:lnTo>
                  <a:lnTo>
                    <a:pt x="1344" y="4242"/>
                  </a:lnTo>
                  <a:lnTo>
                    <a:pt x="1347" y="4228"/>
                  </a:lnTo>
                  <a:lnTo>
                    <a:pt x="1351" y="4217"/>
                  </a:lnTo>
                  <a:lnTo>
                    <a:pt x="1353" y="4204"/>
                  </a:lnTo>
                  <a:lnTo>
                    <a:pt x="1353" y="4191"/>
                  </a:lnTo>
                  <a:lnTo>
                    <a:pt x="1353" y="3769"/>
                  </a:lnTo>
                  <a:lnTo>
                    <a:pt x="1504" y="3584"/>
                  </a:lnTo>
                  <a:lnTo>
                    <a:pt x="1504" y="3584"/>
                  </a:lnTo>
                  <a:lnTo>
                    <a:pt x="1517" y="3567"/>
                  </a:lnTo>
                  <a:lnTo>
                    <a:pt x="1525" y="3548"/>
                  </a:lnTo>
                  <a:lnTo>
                    <a:pt x="1532" y="3528"/>
                  </a:lnTo>
                  <a:lnTo>
                    <a:pt x="1534" y="3507"/>
                  </a:lnTo>
                  <a:lnTo>
                    <a:pt x="1686" y="135"/>
                  </a:lnTo>
                  <a:lnTo>
                    <a:pt x="1686" y="135"/>
                  </a:lnTo>
                  <a:lnTo>
                    <a:pt x="1686" y="121"/>
                  </a:lnTo>
                  <a:lnTo>
                    <a:pt x="1684" y="108"/>
                  </a:lnTo>
                  <a:lnTo>
                    <a:pt x="1682" y="95"/>
                  </a:lnTo>
                  <a:lnTo>
                    <a:pt x="1678" y="84"/>
                  </a:lnTo>
                  <a:lnTo>
                    <a:pt x="1673" y="71"/>
                  </a:lnTo>
                  <a:lnTo>
                    <a:pt x="1667" y="60"/>
                  </a:lnTo>
                  <a:lnTo>
                    <a:pt x="1659" y="50"/>
                  </a:lnTo>
                  <a:lnTo>
                    <a:pt x="1650" y="39"/>
                  </a:lnTo>
                  <a:lnTo>
                    <a:pt x="1650" y="39"/>
                  </a:lnTo>
                  <a:lnTo>
                    <a:pt x="1641" y="30"/>
                  </a:lnTo>
                  <a:lnTo>
                    <a:pt x="1630" y="22"/>
                  </a:lnTo>
                  <a:lnTo>
                    <a:pt x="1618" y="17"/>
                  </a:lnTo>
                  <a:lnTo>
                    <a:pt x="1607" y="9"/>
                  </a:lnTo>
                  <a:lnTo>
                    <a:pt x="1596" y="6"/>
                  </a:lnTo>
                  <a:lnTo>
                    <a:pt x="1583" y="2"/>
                  </a:lnTo>
                  <a:lnTo>
                    <a:pt x="1570" y="0"/>
                  </a:lnTo>
                  <a:lnTo>
                    <a:pt x="1557" y="0"/>
                  </a:lnTo>
                  <a:lnTo>
                    <a:pt x="1557" y="0"/>
                  </a:lnTo>
                  <a:close/>
                  <a:moveTo>
                    <a:pt x="1422" y="258"/>
                  </a:moveTo>
                  <a:lnTo>
                    <a:pt x="1374" y="1340"/>
                  </a:lnTo>
                  <a:lnTo>
                    <a:pt x="312" y="1340"/>
                  </a:lnTo>
                  <a:lnTo>
                    <a:pt x="263" y="258"/>
                  </a:lnTo>
                  <a:lnTo>
                    <a:pt x="1422" y="258"/>
                  </a:lnTo>
                  <a:close/>
                  <a:moveTo>
                    <a:pt x="1278" y="3453"/>
                  </a:moveTo>
                  <a:lnTo>
                    <a:pt x="1164" y="3589"/>
                  </a:lnTo>
                  <a:lnTo>
                    <a:pt x="521" y="3589"/>
                  </a:lnTo>
                  <a:lnTo>
                    <a:pt x="407" y="3453"/>
                  </a:lnTo>
                  <a:lnTo>
                    <a:pt x="363" y="2451"/>
                  </a:lnTo>
                  <a:lnTo>
                    <a:pt x="1323" y="2451"/>
                  </a:lnTo>
                  <a:lnTo>
                    <a:pt x="1278" y="3453"/>
                  </a:lnTo>
                  <a:close/>
                  <a:moveTo>
                    <a:pt x="323" y="1598"/>
                  </a:moveTo>
                  <a:lnTo>
                    <a:pt x="1362" y="1598"/>
                  </a:lnTo>
                  <a:lnTo>
                    <a:pt x="1334" y="2194"/>
                  </a:lnTo>
                  <a:lnTo>
                    <a:pt x="351" y="2194"/>
                  </a:lnTo>
                  <a:lnTo>
                    <a:pt x="323" y="1598"/>
                  </a:lnTo>
                  <a:close/>
                  <a:moveTo>
                    <a:pt x="1095" y="4062"/>
                  </a:moveTo>
                  <a:lnTo>
                    <a:pt x="591" y="4062"/>
                  </a:lnTo>
                  <a:lnTo>
                    <a:pt x="591" y="3849"/>
                  </a:lnTo>
                  <a:lnTo>
                    <a:pt x="1095" y="3849"/>
                  </a:lnTo>
                  <a:lnTo>
                    <a:pt x="1095" y="40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2" name="Freeform 10">
              <a:extLst>
                <a:ext uri="{FF2B5EF4-FFF2-40B4-BE49-F238E27FC236}">
                  <a16:creationId xmlns:a16="http://schemas.microsoft.com/office/drawing/2014/main" xmlns="" id="{715030D6-729D-494D-B18B-C7060DC3E1B1}"/>
                </a:ext>
              </a:extLst>
            </p:cNvPr>
            <p:cNvSpPr>
              <a:spLocks noEditPoints="1"/>
            </p:cNvSpPr>
            <p:nvPr/>
          </p:nvSpPr>
          <p:spPr bwMode="auto">
            <a:xfrm>
              <a:off x="3257" y="768"/>
              <a:ext cx="2975" cy="3552"/>
            </a:xfrm>
            <a:custGeom>
              <a:avLst/>
              <a:gdLst>
                <a:gd name="T0" fmla="*/ 116 w 2975"/>
                <a:gd name="T1" fmla="*/ 2 h 3552"/>
                <a:gd name="T2" fmla="*/ 67 w 2975"/>
                <a:gd name="T3" fmla="*/ 15 h 3552"/>
                <a:gd name="T4" fmla="*/ 28 w 2975"/>
                <a:gd name="T5" fmla="*/ 47 h 3552"/>
                <a:gd name="T6" fmla="*/ 6 w 2975"/>
                <a:gd name="T7" fmla="*/ 92 h 3552"/>
                <a:gd name="T8" fmla="*/ 0 w 2975"/>
                <a:gd name="T9" fmla="*/ 3423 h 3552"/>
                <a:gd name="T10" fmla="*/ 6 w 2975"/>
                <a:gd name="T11" fmla="*/ 3460 h 3552"/>
                <a:gd name="T12" fmla="*/ 28 w 2975"/>
                <a:gd name="T13" fmla="*/ 3505 h 3552"/>
                <a:gd name="T14" fmla="*/ 67 w 2975"/>
                <a:gd name="T15" fmla="*/ 3537 h 3552"/>
                <a:gd name="T16" fmla="*/ 116 w 2975"/>
                <a:gd name="T17" fmla="*/ 3552 h 3552"/>
                <a:gd name="T18" fmla="*/ 2859 w 2975"/>
                <a:gd name="T19" fmla="*/ 3552 h 3552"/>
                <a:gd name="T20" fmla="*/ 2908 w 2975"/>
                <a:gd name="T21" fmla="*/ 3537 h 3552"/>
                <a:gd name="T22" fmla="*/ 2945 w 2975"/>
                <a:gd name="T23" fmla="*/ 3505 h 3552"/>
                <a:gd name="T24" fmla="*/ 2969 w 2975"/>
                <a:gd name="T25" fmla="*/ 3460 h 3552"/>
                <a:gd name="T26" fmla="*/ 2975 w 2975"/>
                <a:gd name="T27" fmla="*/ 129 h 3552"/>
                <a:gd name="T28" fmla="*/ 2969 w 2975"/>
                <a:gd name="T29" fmla="*/ 92 h 3552"/>
                <a:gd name="T30" fmla="*/ 2945 w 2975"/>
                <a:gd name="T31" fmla="*/ 47 h 3552"/>
                <a:gd name="T32" fmla="*/ 2908 w 2975"/>
                <a:gd name="T33" fmla="*/ 15 h 3552"/>
                <a:gd name="T34" fmla="*/ 2859 w 2975"/>
                <a:gd name="T35" fmla="*/ 2 h 3552"/>
                <a:gd name="T36" fmla="*/ 2717 w 2975"/>
                <a:gd name="T37" fmla="*/ 830 h 3552"/>
                <a:gd name="T38" fmla="*/ 2650 w 2975"/>
                <a:gd name="T39" fmla="*/ 1872 h 3552"/>
                <a:gd name="T40" fmla="*/ 2484 w 2975"/>
                <a:gd name="T41" fmla="*/ 1771 h 3552"/>
                <a:gd name="T42" fmla="*/ 2345 w 2975"/>
                <a:gd name="T43" fmla="*/ 1713 h 3552"/>
                <a:gd name="T44" fmla="*/ 2201 w 2975"/>
                <a:gd name="T45" fmla="*/ 1674 h 3552"/>
                <a:gd name="T46" fmla="*/ 2067 w 2975"/>
                <a:gd name="T47" fmla="*/ 1657 h 3552"/>
                <a:gd name="T48" fmla="*/ 1852 w 2975"/>
                <a:gd name="T49" fmla="*/ 1669 h 3552"/>
                <a:gd name="T50" fmla="*/ 1633 w 2975"/>
                <a:gd name="T51" fmla="*/ 1728 h 3552"/>
                <a:gd name="T52" fmla="*/ 1435 w 2975"/>
                <a:gd name="T53" fmla="*/ 1809 h 3552"/>
                <a:gd name="T54" fmla="*/ 1218 w 2975"/>
                <a:gd name="T55" fmla="*/ 1896 h 3552"/>
                <a:gd name="T56" fmla="*/ 1041 w 2975"/>
                <a:gd name="T57" fmla="*/ 1938 h 3552"/>
                <a:gd name="T58" fmla="*/ 846 w 2975"/>
                <a:gd name="T59" fmla="*/ 1932 h 3552"/>
                <a:gd name="T60" fmla="*/ 684 w 2975"/>
                <a:gd name="T61" fmla="*/ 1887 h 3552"/>
                <a:gd name="T62" fmla="*/ 525 w 2975"/>
                <a:gd name="T63" fmla="*/ 1809 h 3552"/>
                <a:gd name="T64" fmla="*/ 409 w 2975"/>
                <a:gd name="T65" fmla="*/ 1715 h 3552"/>
                <a:gd name="T66" fmla="*/ 323 w 2975"/>
                <a:gd name="T67" fmla="*/ 1612 h 3552"/>
                <a:gd name="T68" fmla="*/ 258 w 2975"/>
                <a:gd name="T69" fmla="*/ 830 h 3552"/>
                <a:gd name="T70" fmla="*/ 258 w 2975"/>
                <a:gd name="T71" fmla="*/ 258 h 3552"/>
                <a:gd name="T72" fmla="*/ 258 w 2975"/>
                <a:gd name="T73" fmla="*/ 1925 h 3552"/>
                <a:gd name="T74" fmla="*/ 402 w 2975"/>
                <a:gd name="T75" fmla="*/ 2035 h 3552"/>
                <a:gd name="T76" fmla="*/ 592 w 2975"/>
                <a:gd name="T77" fmla="*/ 2128 h 3552"/>
                <a:gd name="T78" fmla="*/ 703 w 2975"/>
                <a:gd name="T79" fmla="*/ 2164 h 3552"/>
                <a:gd name="T80" fmla="*/ 843 w 2975"/>
                <a:gd name="T81" fmla="*/ 2192 h 3552"/>
                <a:gd name="T82" fmla="*/ 1003 w 2975"/>
                <a:gd name="T83" fmla="*/ 2199 h 3552"/>
                <a:gd name="T84" fmla="*/ 1235 w 2975"/>
                <a:gd name="T85" fmla="*/ 2162 h 3552"/>
                <a:gd name="T86" fmla="*/ 1443 w 2975"/>
                <a:gd name="T87" fmla="*/ 2087 h 3552"/>
                <a:gd name="T88" fmla="*/ 1671 w 2975"/>
                <a:gd name="T89" fmla="*/ 1990 h 3552"/>
                <a:gd name="T90" fmla="*/ 1844 w 2975"/>
                <a:gd name="T91" fmla="*/ 1934 h 3552"/>
                <a:gd name="T92" fmla="*/ 2028 w 2975"/>
                <a:gd name="T93" fmla="*/ 1913 h 3552"/>
                <a:gd name="T94" fmla="*/ 2235 w 2975"/>
                <a:gd name="T95" fmla="*/ 1949 h 3552"/>
                <a:gd name="T96" fmla="*/ 2375 w 2975"/>
                <a:gd name="T97" fmla="*/ 2005 h 3552"/>
                <a:gd name="T98" fmla="*/ 2512 w 2975"/>
                <a:gd name="T99" fmla="*/ 2091 h 3552"/>
                <a:gd name="T100" fmla="*/ 2612 w 2975"/>
                <a:gd name="T101" fmla="*/ 2190 h 3552"/>
                <a:gd name="T102" fmla="*/ 2687 w 2975"/>
                <a:gd name="T103" fmla="*/ 2296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75" h="3552">
                  <a:moveTo>
                    <a:pt x="2846" y="0"/>
                  </a:moveTo>
                  <a:lnTo>
                    <a:pt x="129" y="0"/>
                  </a:lnTo>
                  <a:lnTo>
                    <a:pt x="129" y="0"/>
                  </a:lnTo>
                  <a:lnTo>
                    <a:pt x="116" y="2"/>
                  </a:lnTo>
                  <a:lnTo>
                    <a:pt x="103" y="4"/>
                  </a:lnTo>
                  <a:lnTo>
                    <a:pt x="90" y="6"/>
                  </a:lnTo>
                  <a:lnTo>
                    <a:pt x="78" y="11"/>
                  </a:lnTo>
                  <a:lnTo>
                    <a:pt x="67" y="15"/>
                  </a:lnTo>
                  <a:lnTo>
                    <a:pt x="56" y="22"/>
                  </a:lnTo>
                  <a:lnTo>
                    <a:pt x="47" y="30"/>
                  </a:lnTo>
                  <a:lnTo>
                    <a:pt x="37" y="37"/>
                  </a:lnTo>
                  <a:lnTo>
                    <a:pt x="28" y="47"/>
                  </a:lnTo>
                  <a:lnTo>
                    <a:pt x="21" y="58"/>
                  </a:lnTo>
                  <a:lnTo>
                    <a:pt x="15" y="67"/>
                  </a:lnTo>
                  <a:lnTo>
                    <a:pt x="9" y="78"/>
                  </a:lnTo>
                  <a:lnTo>
                    <a:pt x="6" y="92"/>
                  </a:lnTo>
                  <a:lnTo>
                    <a:pt x="2" y="103"/>
                  </a:lnTo>
                  <a:lnTo>
                    <a:pt x="0" y="116"/>
                  </a:lnTo>
                  <a:lnTo>
                    <a:pt x="0" y="129"/>
                  </a:lnTo>
                  <a:lnTo>
                    <a:pt x="0" y="3423"/>
                  </a:lnTo>
                  <a:lnTo>
                    <a:pt x="0" y="3423"/>
                  </a:lnTo>
                  <a:lnTo>
                    <a:pt x="0" y="3436"/>
                  </a:lnTo>
                  <a:lnTo>
                    <a:pt x="2" y="3449"/>
                  </a:lnTo>
                  <a:lnTo>
                    <a:pt x="6" y="3460"/>
                  </a:lnTo>
                  <a:lnTo>
                    <a:pt x="9" y="3474"/>
                  </a:lnTo>
                  <a:lnTo>
                    <a:pt x="15" y="3485"/>
                  </a:lnTo>
                  <a:lnTo>
                    <a:pt x="21" y="3496"/>
                  </a:lnTo>
                  <a:lnTo>
                    <a:pt x="28" y="3505"/>
                  </a:lnTo>
                  <a:lnTo>
                    <a:pt x="37" y="3515"/>
                  </a:lnTo>
                  <a:lnTo>
                    <a:pt x="47" y="3522"/>
                  </a:lnTo>
                  <a:lnTo>
                    <a:pt x="56" y="3530"/>
                  </a:lnTo>
                  <a:lnTo>
                    <a:pt x="67" y="3537"/>
                  </a:lnTo>
                  <a:lnTo>
                    <a:pt x="78" y="3543"/>
                  </a:lnTo>
                  <a:lnTo>
                    <a:pt x="90" y="3546"/>
                  </a:lnTo>
                  <a:lnTo>
                    <a:pt x="103" y="3550"/>
                  </a:lnTo>
                  <a:lnTo>
                    <a:pt x="116" y="3552"/>
                  </a:lnTo>
                  <a:lnTo>
                    <a:pt x="129" y="3552"/>
                  </a:lnTo>
                  <a:lnTo>
                    <a:pt x="2846" y="3552"/>
                  </a:lnTo>
                  <a:lnTo>
                    <a:pt x="2846" y="3552"/>
                  </a:lnTo>
                  <a:lnTo>
                    <a:pt x="2859" y="3552"/>
                  </a:lnTo>
                  <a:lnTo>
                    <a:pt x="2872" y="3550"/>
                  </a:lnTo>
                  <a:lnTo>
                    <a:pt x="2885" y="3546"/>
                  </a:lnTo>
                  <a:lnTo>
                    <a:pt x="2897" y="3543"/>
                  </a:lnTo>
                  <a:lnTo>
                    <a:pt x="2908" y="3537"/>
                  </a:lnTo>
                  <a:lnTo>
                    <a:pt x="2919" y="3530"/>
                  </a:lnTo>
                  <a:lnTo>
                    <a:pt x="2928" y="3522"/>
                  </a:lnTo>
                  <a:lnTo>
                    <a:pt x="2938" y="3515"/>
                  </a:lnTo>
                  <a:lnTo>
                    <a:pt x="2945" y="3505"/>
                  </a:lnTo>
                  <a:lnTo>
                    <a:pt x="2953" y="3496"/>
                  </a:lnTo>
                  <a:lnTo>
                    <a:pt x="2960" y="3485"/>
                  </a:lnTo>
                  <a:lnTo>
                    <a:pt x="2966" y="3474"/>
                  </a:lnTo>
                  <a:lnTo>
                    <a:pt x="2969" y="3460"/>
                  </a:lnTo>
                  <a:lnTo>
                    <a:pt x="2973" y="3449"/>
                  </a:lnTo>
                  <a:lnTo>
                    <a:pt x="2975" y="3436"/>
                  </a:lnTo>
                  <a:lnTo>
                    <a:pt x="2975" y="3423"/>
                  </a:lnTo>
                  <a:lnTo>
                    <a:pt x="2975" y="129"/>
                  </a:lnTo>
                  <a:lnTo>
                    <a:pt x="2975" y="129"/>
                  </a:lnTo>
                  <a:lnTo>
                    <a:pt x="2975" y="116"/>
                  </a:lnTo>
                  <a:lnTo>
                    <a:pt x="2973" y="103"/>
                  </a:lnTo>
                  <a:lnTo>
                    <a:pt x="2969" y="92"/>
                  </a:lnTo>
                  <a:lnTo>
                    <a:pt x="2966" y="78"/>
                  </a:lnTo>
                  <a:lnTo>
                    <a:pt x="2960" y="67"/>
                  </a:lnTo>
                  <a:lnTo>
                    <a:pt x="2953" y="58"/>
                  </a:lnTo>
                  <a:lnTo>
                    <a:pt x="2945" y="47"/>
                  </a:lnTo>
                  <a:lnTo>
                    <a:pt x="2938" y="37"/>
                  </a:lnTo>
                  <a:lnTo>
                    <a:pt x="2928" y="30"/>
                  </a:lnTo>
                  <a:lnTo>
                    <a:pt x="2919" y="22"/>
                  </a:lnTo>
                  <a:lnTo>
                    <a:pt x="2908" y="15"/>
                  </a:lnTo>
                  <a:lnTo>
                    <a:pt x="2897" y="11"/>
                  </a:lnTo>
                  <a:lnTo>
                    <a:pt x="2885" y="6"/>
                  </a:lnTo>
                  <a:lnTo>
                    <a:pt x="2872" y="4"/>
                  </a:lnTo>
                  <a:lnTo>
                    <a:pt x="2859" y="2"/>
                  </a:lnTo>
                  <a:lnTo>
                    <a:pt x="2846" y="0"/>
                  </a:lnTo>
                  <a:lnTo>
                    <a:pt x="2846" y="0"/>
                  </a:lnTo>
                  <a:close/>
                  <a:moveTo>
                    <a:pt x="258" y="830"/>
                  </a:moveTo>
                  <a:lnTo>
                    <a:pt x="2717" y="830"/>
                  </a:lnTo>
                  <a:lnTo>
                    <a:pt x="2717" y="1928"/>
                  </a:lnTo>
                  <a:lnTo>
                    <a:pt x="2717" y="1928"/>
                  </a:lnTo>
                  <a:lnTo>
                    <a:pt x="2685" y="1900"/>
                  </a:lnTo>
                  <a:lnTo>
                    <a:pt x="2650" y="1872"/>
                  </a:lnTo>
                  <a:lnTo>
                    <a:pt x="2612" y="1846"/>
                  </a:lnTo>
                  <a:lnTo>
                    <a:pt x="2571" y="1820"/>
                  </a:lnTo>
                  <a:lnTo>
                    <a:pt x="2530" y="1796"/>
                  </a:lnTo>
                  <a:lnTo>
                    <a:pt x="2484" y="1771"/>
                  </a:lnTo>
                  <a:lnTo>
                    <a:pt x="2435" y="1749"/>
                  </a:lnTo>
                  <a:lnTo>
                    <a:pt x="2383" y="1726"/>
                  </a:lnTo>
                  <a:lnTo>
                    <a:pt x="2383" y="1726"/>
                  </a:lnTo>
                  <a:lnTo>
                    <a:pt x="2345" y="1713"/>
                  </a:lnTo>
                  <a:lnTo>
                    <a:pt x="2308" y="1702"/>
                  </a:lnTo>
                  <a:lnTo>
                    <a:pt x="2272" y="1691"/>
                  </a:lnTo>
                  <a:lnTo>
                    <a:pt x="2235" y="1682"/>
                  </a:lnTo>
                  <a:lnTo>
                    <a:pt x="2201" y="1674"/>
                  </a:lnTo>
                  <a:lnTo>
                    <a:pt x="2166" y="1669"/>
                  </a:lnTo>
                  <a:lnTo>
                    <a:pt x="2132" y="1663"/>
                  </a:lnTo>
                  <a:lnTo>
                    <a:pt x="2099" y="1659"/>
                  </a:lnTo>
                  <a:lnTo>
                    <a:pt x="2067" y="1657"/>
                  </a:lnTo>
                  <a:lnTo>
                    <a:pt x="2033" y="1655"/>
                  </a:lnTo>
                  <a:lnTo>
                    <a:pt x="1971" y="1655"/>
                  </a:lnTo>
                  <a:lnTo>
                    <a:pt x="1910" y="1661"/>
                  </a:lnTo>
                  <a:lnTo>
                    <a:pt x="1852" y="1669"/>
                  </a:lnTo>
                  <a:lnTo>
                    <a:pt x="1794" y="1680"/>
                  </a:lnTo>
                  <a:lnTo>
                    <a:pt x="1740" y="1693"/>
                  </a:lnTo>
                  <a:lnTo>
                    <a:pt x="1686" y="1710"/>
                  </a:lnTo>
                  <a:lnTo>
                    <a:pt x="1633" y="1728"/>
                  </a:lnTo>
                  <a:lnTo>
                    <a:pt x="1583" y="1747"/>
                  </a:lnTo>
                  <a:lnTo>
                    <a:pt x="1532" y="1768"/>
                  </a:lnTo>
                  <a:lnTo>
                    <a:pt x="1435" y="1809"/>
                  </a:lnTo>
                  <a:lnTo>
                    <a:pt x="1435" y="1809"/>
                  </a:lnTo>
                  <a:lnTo>
                    <a:pt x="1347" y="1848"/>
                  </a:lnTo>
                  <a:lnTo>
                    <a:pt x="1304" y="1865"/>
                  </a:lnTo>
                  <a:lnTo>
                    <a:pt x="1261" y="1882"/>
                  </a:lnTo>
                  <a:lnTo>
                    <a:pt x="1218" y="1896"/>
                  </a:lnTo>
                  <a:lnTo>
                    <a:pt x="1174" y="1911"/>
                  </a:lnTo>
                  <a:lnTo>
                    <a:pt x="1131" y="1923"/>
                  </a:lnTo>
                  <a:lnTo>
                    <a:pt x="1086" y="1932"/>
                  </a:lnTo>
                  <a:lnTo>
                    <a:pt x="1041" y="1938"/>
                  </a:lnTo>
                  <a:lnTo>
                    <a:pt x="994" y="1941"/>
                  </a:lnTo>
                  <a:lnTo>
                    <a:pt x="946" y="1941"/>
                  </a:lnTo>
                  <a:lnTo>
                    <a:pt x="897" y="1939"/>
                  </a:lnTo>
                  <a:lnTo>
                    <a:pt x="846" y="1932"/>
                  </a:lnTo>
                  <a:lnTo>
                    <a:pt x="794" y="1921"/>
                  </a:lnTo>
                  <a:lnTo>
                    <a:pt x="740" y="1906"/>
                  </a:lnTo>
                  <a:lnTo>
                    <a:pt x="684" y="1887"/>
                  </a:lnTo>
                  <a:lnTo>
                    <a:pt x="684" y="1887"/>
                  </a:lnTo>
                  <a:lnTo>
                    <a:pt x="639" y="1868"/>
                  </a:lnTo>
                  <a:lnTo>
                    <a:pt x="600" y="1850"/>
                  </a:lnTo>
                  <a:lnTo>
                    <a:pt x="561" y="1829"/>
                  </a:lnTo>
                  <a:lnTo>
                    <a:pt x="525" y="1809"/>
                  </a:lnTo>
                  <a:lnTo>
                    <a:pt x="493" y="1786"/>
                  </a:lnTo>
                  <a:lnTo>
                    <a:pt x="463" y="1764"/>
                  </a:lnTo>
                  <a:lnTo>
                    <a:pt x="435" y="1740"/>
                  </a:lnTo>
                  <a:lnTo>
                    <a:pt x="409" y="1715"/>
                  </a:lnTo>
                  <a:lnTo>
                    <a:pt x="385" y="1691"/>
                  </a:lnTo>
                  <a:lnTo>
                    <a:pt x="362" y="1665"/>
                  </a:lnTo>
                  <a:lnTo>
                    <a:pt x="342" y="1639"/>
                  </a:lnTo>
                  <a:lnTo>
                    <a:pt x="323" y="1612"/>
                  </a:lnTo>
                  <a:lnTo>
                    <a:pt x="305" y="1586"/>
                  </a:lnTo>
                  <a:lnTo>
                    <a:pt x="288" y="1558"/>
                  </a:lnTo>
                  <a:lnTo>
                    <a:pt x="258" y="1504"/>
                  </a:lnTo>
                  <a:lnTo>
                    <a:pt x="258" y="830"/>
                  </a:lnTo>
                  <a:close/>
                  <a:moveTo>
                    <a:pt x="2717" y="258"/>
                  </a:moveTo>
                  <a:lnTo>
                    <a:pt x="2717" y="572"/>
                  </a:lnTo>
                  <a:lnTo>
                    <a:pt x="258" y="572"/>
                  </a:lnTo>
                  <a:lnTo>
                    <a:pt x="258" y="258"/>
                  </a:lnTo>
                  <a:lnTo>
                    <a:pt x="2717" y="258"/>
                  </a:lnTo>
                  <a:close/>
                  <a:moveTo>
                    <a:pt x="258" y="3294"/>
                  </a:moveTo>
                  <a:lnTo>
                    <a:pt x="258" y="1925"/>
                  </a:lnTo>
                  <a:lnTo>
                    <a:pt x="258" y="1925"/>
                  </a:lnTo>
                  <a:lnTo>
                    <a:pt x="290" y="1954"/>
                  </a:lnTo>
                  <a:lnTo>
                    <a:pt x="325" y="1982"/>
                  </a:lnTo>
                  <a:lnTo>
                    <a:pt x="362" y="2009"/>
                  </a:lnTo>
                  <a:lnTo>
                    <a:pt x="402" y="2035"/>
                  </a:lnTo>
                  <a:lnTo>
                    <a:pt x="445" y="2061"/>
                  </a:lnTo>
                  <a:lnTo>
                    <a:pt x="491" y="2083"/>
                  </a:lnTo>
                  <a:lnTo>
                    <a:pt x="540" y="2108"/>
                  </a:lnTo>
                  <a:lnTo>
                    <a:pt x="592" y="2128"/>
                  </a:lnTo>
                  <a:lnTo>
                    <a:pt x="592" y="2128"/>
                  </a:lnTo>
                  <a:lnTo>
                    <a:pt x="630" y="2141"/>
                  </a:lnTo>
                  <a:lnTo>
                    <a:pt x="667" y="2154"/>
                  </a:lnTo>
                  <a:lnTo>
                    <a:pt x="703" y="2164"/>
                  </a:lnTo>
                  <a:lnTo>
                    <a:pt x="738" y="2173"/>
                  </a:lnTo>
                  <a:lnTo>
                    <a:pt x="774" y="2181"/>
                  </a:lnTo>
                  <a:lnTo>
                    <a:pt x="809" y="2188"/>
                  </a:lnTo>
                  <a:lnTo>
                    <a:pt x="843" y="2192"/>
                  </a:lnTo>
                  <a:lnTo>
                    <a:pt x="876" y="2195"/>
                  </a:lnTo>
                  <a:lnTo>
                    <a:pt x="908" y="2199"/>
                  </a:lnTo>
                  <a:lnTo>
                    <a:pt x="942" y="2199"/>
                  </a:lnTo>
                  <a:lnTo>
                    <a:pt x="1003" y="2199"/>
                  </a:lnTo>
                  <a:lnTo>
                    <a:pt x="1065" y="2195"/>
                  </a:lnTo>
                  <a:lnTo>
                    <a:pt x="1123" y="2186"/>
                  </a:lnTo>
                  <a:lnTo>
                    <a:pt x="1181" y="2175"/>
                  </a:lnTo>
                  <a:lnTo>
                    <a:pt x="1235" y="2162"/>
                  </a:lnTo>
                  <a:lnTo>
                    <a:pt x="1289" y="2145"/>
                  </a:lnTo>
                  <a:lnTo>
                    <a:pt x="1342" y="2126"/>
                  </a:lnTo>
                  <a:lnTo>
                    <a:pt x="1392" y="2108"/>
                  </a:lnTo>
                  <a:lnTo>
                    <a:pt x="1443" y="2087"/>
                  </a:lnTo>
                  <a:lnTo>
                    <a:pt x="1540" y="2046"/>
                  </a:lnTo>
                  <a:lnTo>
                    <a:pt x="1540" y="2046"/>
                  </a:lnTo>
                  <a:lnTo>
                    <a:pt x="1628" y="2007"/>
                  </a:lnTo>
                  <a:lnTo>
                    <a:pt x="1671" y="1990"/>
                  </a:lnTo>
                  <a:lnTo>
                    <a:pt x="1714" y="1973"/>
                  </a:lnTo>
                  <a:lnTo>
                    <a:pt x="1757" y="1958"/>
                  </a:lnTo>
                  <a:lnTo>
                    <a:pt x="1800" y="1945"/>
                  </a:lnTo>
                  <a:lnTo>
                    <a:pt x="1844" y="1934"/>
                  </a:lnTo>
                  <a:lnTo>
                    <a:pt x="1889" y="1925"/>
                  </a:lnTo>
                  <a:lnTo>
                    <a:pt x="1934" y="1917"/>
                  </a:lnTo>
                  <a:lnTo>
                    <a:pt x="1981" y="1913"/>
                  </a:lnTo>
                  <a:lnTo>
                    <a:pt x="2028" y="1913"/>
                  </a:lnTo>
                  <a:lnTo>
                    <a:pt x="2078" y="1917"/>
                  </a:lnTo>
                  <a:lnTo>
                    <a:pt x="2128" y="1923"/>
                  </a:lnTo>
                  <a:lnTo>
                    <a:pt x="2181" y="1934"/>
                  </a:lnTo>
                  <a:lnTo>
                    <a:pt x="2235" y="1949"/>
                  </a:lnTo>
                  <a:lnTo>
                    <a:pt x="2291" y="1968"/>
                  </a:lnTo>
                  <a:lnTo>
                    <a:pt x="2291" y="1968"/>
                  </a:lnTo>
                  <a:lnTo>
                    <a:pt x="2336" y="1986"/>
                  </a:lnTo>
                  <a:lnTo>
                    <a:pt x="2375" y="2005"/>
                  </a:lnTo>
                  <a:lnTo>
                    <a:pt x="2413" y="2025"/>
                  </a:lnTo>
                  <a:lnTo>
                    <a:pt x="2448" y="2046"/>
                  </a:lnTo>
                  <a:lnTo>
                    <a:pt x="2482" y="2068"/>
                  </a:lnTo>
                  <a:lnTo>
                    <a:pt x="2512" y="2091"/>
                  </a:lnTo>
                  <a:lnTo>
                    <a:pt x="2540" y="2115"/>
                  </a:lnTo>
                  <a:lnTo>
                    <a:pt x="2566" y="2139"/>
                  </a:lnTo>
                  <a:lnTo>
                    <a:pt x="2590" y="2164"/>
                  </a:lnTo>
                  <a:lnTo>
                    <a:pt x="2612" y="2190"/>
                  </a:lnTo>
                  <a:lnTo>
                    <a:pt x="2633" y="2216"/>
                  </a:lnTo>
                  <a:lnTo>
                    <a:pt x="2652" y="2242"/>
                  </a:lnTo>
                  <a:lnTo>
                    <a:pt x="2670" y="2268"/>
                  </a:lnTo>
                  <a:lnTo>
                    <a:pt x="2687" y="2296"/>
                  </a:lnTo>
                  <a:lnTo>
                    <a:pt x="2717" y="2351"/>
                  </a:lnTo>
                  <a:lnTo>
                    <a:pt x="2717" y="3294"/>
                  </a:lnTo>
                  <a:lnTo>
                    <a:pt x="258" y="3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sp>
        <p:nvSpPr>
          <p:cNvPr id="23" name="Freeform 9">
            <a:extLst>
              <a:ext uri="{FF2B5EF4-FFF2-40B4-BE49-F238E27FC236}">
                <a16:creationId xmlns:a16="http://schemas.microsoft.com/office/drawing/2014/main" xmlns="" id="{55BEC8E8-BB81-4F79-A8B1-DA69C9C39056}"/>
              </a:ext>
            </a:extLst>
          </p:cNvPr>
          <p:cNvSpPr>
            <a:spLocks noEditPoints="1"/>
          </p:cNvSpPr>
          <p:nvPr/>
        </p:nvSpPr>
        <p:spPr bwMode="auto">
          <a:xfrm>
            <a:off x="615375" y="5187921"/>
            <a:ext cx="736541" cy="738252"/>
          </a:xfrm>
          <a:custGeom>
            <a:avLst/>
            <a:gdLst>
              <a:gd name="T0" fmla="*/ 678 w 2458"/>
              <a:gd name="T1" fmla="*/ 802 h 2465"/>
              <a:gd name="T2" fmla="*/ 865 w 2458"/>
              <a:gd name="T3" fmla="*/ 835 h 2465"/>
              <a:gd name="T4" fmla="*/ 814 w 2458"/>
              <a:gd name="T5" fmla="*/ 628 h 2465"/>
              <a:gd name="T6" fmla="*/ 814 w 2458"/>
              <a:gd name="T7" fmla="*/ 570 h 2465"/>
              <a:gd name="T8" fmla="*/ 865 w 2458"/>
              <a:gd name="T9" fmla="*/ 363 h 2465"/>
              <a:gd name="T10" fmla="*/ 678 w 2458"/>
              <a:gd name="T11" fmla="*/ 396 h 2465"/>
              <a:gd name="T12" fmla="*/ 520 w 2458"/>
              <a:gd name="T13" fmla="*/ 252 h 2465"/>
              <a:gd name="T14" fmla="*/ 460 w 2458"/>
              <a:gd name="T15" fmla="*/ 432 h 2465"/>
              <a:gd name="T16" fmla="*/ 257 w 2458"/>
              <a:gd name="T17" fmla="*/ 500 h 2465"/>
              <a:gd name="T18" fmla="*/ 381 w 2458"/>
              <a:gd name="T19" fmla="*/ 599 h 2465"/>
              <a:gd name="T20" fmla="*/ 257 w 2458"/>
              <a:gd name="T21" fmla="*/ 698 h 2465"/>
              <a:gd name="T22" fmla="*/ 460 w 2458"/>
              <a:gd name="T23" fmla="*/ 766 h 2465"/>
              <a:gd name="T24" fmla="*/ 520 w 2458"/>
              <a:gd name="T25" fmla="*/ 946 h 2465"/>
              <a:gd name="T26" fmla="*/ 511 w 2458"/>
              <a:gd name="T27" fmla="*/ 599 h 2465"/>
              <a:gd name="T28" fmla="*/ 687 w 2458"/>
              <a:gd name="T29" fmla="*/ 599 h 2465"/>
              <a:gd name="T30" fmla="*/ 511 w 2458"/>
              <a:gd name="T31" fmla="*/ 599 h 2465"/>
              <a:gd name="T32" fmla="*/ 1260 w 2458"/>
              <a:gd name="T33" fmla="*/ 301 h 2465"/>
              <a:gd name="T34" fmla="*/ 599 w 2458"/>
              <a:gd name="T35" fmla="*/ 0 h 2465"/>
              <a:gd name="T36" fmla="*/ 312 w 2458"/>
              <a:gd name="T37" fmla="*/ 1125 h 2465"/>
              <a:gd name="T38" fmla="*/ 834 w 2458"/>
              <a:gd name="T39" fmla="*/ 2118 h 2465"/>
              <a:gd name="T40" fmla="*/ 900 w 2458"/>
              <a:gd name="T41" fmla="*/ 2465 h 2465"/>
              <a:gd name="T42" fmla="*/ 1780 w 2458"/>
              <a:gd name="T43" fmla="*/ 2399 h 2465"/>
              <a:gd name="T44" fmla="*/ 2152 w 2458"/>
              <a:gd name="T45" fmla="*/ 2218 h 2465"/>
              <a:gd name="T46" fmla="*/ 2218 w 2458"/>
              <a:gd name="T47" fmla="*/ 1514 h 2465"/>
              <a:gd name="T48" fmla="*/ 2458 w 2458"/>
              <a:gd name="T49" fmla="*/ 1448 h 2465"/>
              <a:gd name="T50" fmla="*/ 2148 w 2458"/>
              <a:gd name="T51" fmla="*/ 901 h 2465"/>
              <a:gd name="T52" fmla="*/ 599 w 2458"/>
              <a:gd name="T53" fmla="*/ 132 h 2465"/>
              <a:gd name="T54" fmla="*/ 599 w 2458"/>
              <a:gd name="T55" fmla="*/ 1066 h 2465"/>
              <a:gd name="T56" fmla="*/ 2152 w 2458"/>
              <a:gd name="T57" fmla="*/ 1382 h 2465"/>
              <a:gd name="T58" fmla="*/ 2086 w 2458"/>
              <a:gd name="T59" fmla="*/ 2086 h 2465"/>
              <a:gd name="T60" fmla="*/ 1647 w 2458"/>
              <a:gd name="T61" fmla="*/ 2152 h 2465"/>
              <a:gd name="T62" fmla="*/ 966 w 2458"/>
              <a:gd name="T63" fmla="*/ 2333 h 2465"/>
              <a:gd name="T64" fmla="*/ 927 w 2458"/>
              <a:gd name="T65" fmla="*/ 2015 h 2465"/>
              <a:gd name="T66" fmla="*/ 438 w 2458"/>
              <a:gd name="T67" fmla="*/ 1176 h 2465"/>
              <a:gd name="T68" fmla="*/ 1198 w 2458"/>
              <a:gd name="T69" fmla="*/ 599 h 2465"/>
              <a:gd name="T70" fmla="*/ 1260 w 2458"/>
              <a:gd name="T71" fmla="*/ 433 h 2465"/>
              <a:gd name="T72" fmla="*/ 2031 w 2458"/>
              <a:gd name="T73" fmla="*/ 963 h 2465"/>
              <a:gd name="T74" fmla="*/ 2152 w 2458"/>
              <a:gd name="T75" fmla="*/ 1382 h 2465"/>
              <a:gd name="T76" fmla="*/ 1577 w 2458"/>
              <a:gd name="T77" fmla="*/ 1150 h 2465"/>
              <a:gd name="T78" fmla="*/ 1835 w 2458"/>
              <a:gd name="T79" fmla="*/ 1150 h 2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58" h="2465">
                <a:moveTo>
                  <a:pt x="678" y="946"/>
                </a:moveTo>
                <a:cubicBezTo>
                  <a:pt x="678" y="802"/>
                  <a:pt x="678" y="802"/>
                  <a:pt x="678" y="802"/>
                </a:cubicBezTo>
                <a:cubicBezTo>
                  <a:pt x="700" y="793"/>
                  <a:pt x="720" y="781"/>
                  <a:pt x="738" y="766"/>
                </a:cubicBezTo>
                <a:cubicBezTo>
                  <a:pt x="865" y="835"/>
                  <a:pt x="865" y="835"/>
                  <a:pt x="865" y="835"/>
                </a:cubicBezTo>
                <a:cubicBezTo>
                  <a:pt x="941" y="698"/>
                  <a:pt x="941" y="698"/>
                  <a:pt x="941" y="698"/>
                </a:cubicBezTo>
                <a:cubicBezTo>
                  <a:pt x="814" y="628"/>
                  <a:pt x="814" y="628"/>
                  <a:pt x="814" y="628"/>
                </a:cubicBezTo>
                <a:cubicBezTo>
                  <a:pt x="815" y="618"/>
                  <a:pt x="817" y="609"/>
                  <a:pt x="817" y="599"/>
                </a:cubicBezTo>
                <a:cubicBezTo>
                  <a:pt x="817" y="589"/>
                  <a:pt x="815" y="580"/>
                  <a:pt x="814" y="570"/>
                </a:cubicBezTo>
                <a:cubicBezTo>
                  <a:pt x="941" y="500"/>
                  <a:pt x="941" y="500"/>
                  <a:pt x="941" y="500"/>
                </a:cubicBezTo>
                <a:cubicBezTo>
                  <a:pt x="865" y="363"/>
                  <a:pt x="865" y="363"/>
                  <a:pt x="865" y="363"/>
                </a:cubicBezTo>
                <a:cubicBezTo>
                  <a:pt x="738" y="432"/>
                  <a:pt x="738" y="432"/>
                  <a:pt x="738" y="432"/>
                </a:cubicBezTo>
                <a:cubicBezTo>
                  <a:pt x="720" y="417"/>
                  <a:pt x="700" y="405"/>
                  <a:pt x="678" y="396"/>
                </a:cubicBezTo>
                <a:cubicBezTo>
                  <a:pt x="678" y="252"/>
                  <a:pt x="678" y="252"/>
                  <a:pt x="678" y="252"/>
                </a:cubicBezTo>
                <a:cubicBezTo>
                  <a:pt x="520" y="252"/>
                  <a:pt x="520" y="252"/>
                  <a:pt x="520" y="252"/>
                </a:cubicBezTo>
                <a:cubicBezTo>
                  <a:pt x="520" y="396"/>
                  <a:pt x="520" y="396"/>
                  <a:pt x="520" y="396"/>
                </a:cubicBezTo>
                <a:cubicBezTo>
                  <a:pt x="498" y="405"/>
                  <a:pt x="478" y="417"/>
                  <a:pt x="460" y="432"/>
                </a:cubicBezTo>
                <a:cubicBezTo>
                  <a:pt x="333" y="363"/>
                  <a:pt x="333" y="363"/>
                  <a:pt x="333" y="363"/>
                </a:cubicBezTo>
                <a:cubicBezTo>
                  <a:pt x="257" y="500"/>
                  <a:pt x="257" y="500"/>
                  <a:pt x="257" y="500"/>
                </a:cubicBezTo>
                <a:cubicBezTo>
                  <a:pt x="384" y="570"/>
                  <a:pt x="384" y="570"/>
                  <a:pt x="384" y="570"/>
                </a:cubicBezTo>
                <a:cubicBezTo>
                  <a:pt x="383" y="580"/>
                  <a:pt x="381" y="589"/>
                  <a:pt x="381" y="599"/>
                </a:cubicBezTo>
                <a:cubicBezTo>
                  <a:pt x="381" y="609"/>
                  <a:pt x="383" y="618"/>
                  <a:pt x="384" y="628"/>
                </a:cubicBezTo>
                <a:cubicBezTo>
                  <a:pt x="257" y="698"/>
                  <a:pt x="257" y="698"/>
                  <a:pt x="257" y="698"/>
                </a:cubicBezTo>
                <a:cubicBezTo>
                  <a:pt x="333" y="835"/>
                  <a:pt x="333" y="835"/>
                  <a:pt x="333" y="835"/>
                </a:cubicBezTo>
                <a:cubicBezTo>
                  <a:pt x="460" y="766"/>
                  <a:pt x="460" y="766"/>
                  <a:pt x="460" y="766"/>
                </a:cubicBezTo>
                <a:cubicBezTo>
                  <a:pt x="478" y="781"/>
                  <a:pt x="498" y="793"/>
                  <a:pt x="520" y="802"/>
                </a:cubicBezTo>
                <a:cubicBezTo>
                  <a:pt x="520" y="946"/>
                  <a:pt x="520" y="946"/>
                  <a:pt x="520" y="946"/>
                </a:cubicBezTo>
                <a:lnTo>
                  <a:pt x="678" y="946"/>
                </a:lnTo>
                <a:close/>
                <a:moveTo>
                  <a:pt x="511" y="599"/>
                </a:moveTo>
                <a:cubicBezTo>
                  <a:pt x="511" y="551"/>
                  <a:pt x="551" y="511"/>
                  <a:pt x="599" y="511"/>
                </a:cubicBezTo>
                <a:cubicBezTo>
                  <a:pt x="648" y="511"/>
                  <a:pt x="687" y="551"/>
                  <a:pt x="687" y="599"/>
                </a:cubicBezTo>
                <a:cubicBezTo>
                  <a:pt x="687" y="647"/>
                  <a:pt x="648" y="687"/>
                  <a:pt x="599" y="687"/>
                </a:cubicBezTo>
                <a:cubicBezTo>
                  <a:pt x="551" y="687"/>
                  <a:pt x="511" y="647"/>
                  <a:pt x="511" y="599"/>
                </a:cubicBezTo>
                <a:close/>
                <a:moveTo>
                  <a:pt x="2148" y="901"/>
                </a:moveTo>
                <a:cubicBezTo>
                  <a:pt x="2001" y="536"/>
                  <a:pt x="1653" y="301"/>
                  <a:pt x="1260" y="301"/>
                </a:cubicBezTo>
                <a:cubicBezTo>
                  <a:pt x="1214" y="301"/>
                  <a:pt x="1169" y="305"/>
                  <a:pt x="1124" y="312"/>
                </a:cubicBezTo>
                <a:cubicBezTo>
                  <a:pt x="1023" y="126"/>
                  <a:pt x="825" y="0"/>
                  <a:pt x="599" y="0"/>
                </a:cubicBezTo>
                <a:cubicBezTo>
                  <a:pt x="269" y="0"/>
                  <a:pt x="0" y="269"/>
                  <a:pt x="0" y="599"/>
                </a:cubicBezTo>
                <a:cubicBezTo>
                  <a:pt x="0" y="825"/>
                  <a:pt x="126" y="1023"/>
                  <a:pt x="312" y="1125"/>
                </a:cubicBezTo>
                <a:cubicBezTo>
                  <a:pt x="306" y="1169"/>
                  <a:pt x="301" y="1213"/>
                  <a:pt x="301" y="1259"/>
                </a:cubicBezTo>
                <a:cubicBezTo>
                  <a:pt x="301" y="1624"/>
                  <a:pt x="509" y="1956"/>
                  <a:pt x="834" y="2118"/>
                </a:cubicBezTo>
                <a:cubicBezTo>
                  <a:pt x="834" y="2399"/>
                  <a:pt x="834" y="2399"/>
                  <a:pt x="834" y="2399"/>
                </a:cubicBezTo>
                <a:cubicBezTo>
                  <a:pt x="834" y="2435"/>
                  <a:pt x="864" y="2465"/>
                  <a:pt x="900" y="2465"/>
                </a:cubicBezTo>
                <a:cubicBezTo>
                  <a:pt x="1713" y="2465"/>
                  <a:pt x="1713" y="2465"/>
                  <a:pt x="1713" y="2465"/>
                </a:cubicBezTo>
                <a:cubicBezTo>
                  <a:pt x="1750" y="2465"/>
                  <a:pt x="1780" y="2435"/>
                  <a:pt x="1780" y="2399"/>
                </a:cubicBezTo>
                <a:cubicBezTo>
                  <a:pt x="1780" y="2218"/>
                  <a:pt x="1780" y="2218"/>
                  <a:pt x="1780" y="2218"/>
                </a:cubicBezTo>
                <a:cubicBezTo>
                  <a:pt x="2152" y="2218"/>
                  <a:pt x="2152" y="2218"/>
                  <a:pt x="2152" y="2218"/>
                </a:cubicBezTo>
                <a:cubicBezTo>
                  <a:pt x="2189" y="2218"/>
                  <a:pt x="2218" y="2188"/>
                  <a:pt x="2218" y="2152"/>
                </a:cubicBezTo>
                <a:cubicBezTo>
                  <a:pt x="2218" y="1514"/>
                  <a:pt x="2218" y="1514"/>
                  <a:pt x="2218" y="1514"/>
                </a:cubicBezTo>
                <a:cubicBezTo>
                  <a:pt x="2391" y="1514"/>
                  <a:pt x="2391" y="1514"/>
                  <a:pt x="2391" y="1514"/>
                </a:cubicBezTo>
                <a:cubicBezTo>
                  <a:pt x="2429" y="1513"/>
                  <a:pt x="2458" y="1484"/>
                  <a:pt x="2458" y="1448"/>
                </a:cubicBezTo>
                <a:cubicBezTo>
                  <a:pt x="2458" y="1431"/>
                  <a:pt x="2452" y="1416"/>
                  <a:pt x="2441" y="1404"/>
                </a:cubicBezTo>
                <a:lnTo>
                  <a:pt x="2148" y="901"/>
                </a:lnTo>
                <a:close/>
                <a:moveTo>
                  <a:pt x="132" y="599"/>
                </a:moveTo>
                <a:cubicBezTo>
                  <a:pt x="132" y="342"/>
                  <a:pt x="342" y="132"/>
                  <a:pt x="599" y="132"/>
                </a:cubicBezTo>
                <a:cubicBezTo>
                  <a:pt x="856" y="132"/>
                  <a:pt x="1066" y="342"/>
                  <a:pt x="1066" y="599"/>
                </a:cubicBezTo>
                <a:cubicBezTo>
                  <a:pt x="1066" y="856"/>
                  <a:pt x="856" y="1066"/>
                  <a:pt x="599" y="1066"/>
                </a:cubicBezTo>
                <a:cubicBezTo>
                  <a:pt x="342" y="1066"/>
                  <a:pt x="132" y="856"/>
                  <a:pt x="132" y="599"/>
                </a:cubicBezTo>
                <a:close/>
                <a:moveTo>
                  <a:pt x="2152" y="1382"/>
                </a:moveTo>
                <a:cubicBezTo>
                  <a:pt x="2116" y="1382"/>
                  <a:pt x="2086" y="1411"/>
                  <a:pt x="2086" y="1448"/>
                </a:cubicBezTo>
                <a:cubicBezTo>
                  <a:pt x="2086" y="2086"/>
                  <a:pt x="2086" y="2086"/>
                  <a:pt x="2086" y="2086"/>
                </a:cubicBezTo>
                <a:cubicBezTo>
                  <a:pt x="1713" y="2086"/>
                  <a:pt x="1713" y="2086"/>
                  <a:pt x="1713" y="2086"/>
                </a:cubicBezTo>
                <a:cubicBezTo>
                  <a:pt x="1677" y="2086"/>
                  <a:pt x="1647" y="2115"/>
                  <a:pt x="1647" y="2152"/>
                </a:cubicBezTo>
                <a:cubicBezTo>
                  <a:pt x="1647" y="2333"/>
                  <a:pt x="1647" y="2333"/>
                  <a:pt x="1647" y="2333"/>
                </a:cubicBezTo>
                <a:cubicBezTo>
                  <a:pt x="966" y="2333"/>
                  <a:pt x="966" y="2333"/>
                  <a:pt x="966" y="2333"/>
                </a:cubicBezTo>
                <a:cubicBezTo>
                  <a:pt x="966" y="2076"/>
                  <a:pt x="966" y="2076"/>
                  <a:pt x="966" y="2076"/>
                </a:cubicBezTo>
                <a:cubicBezTo>
                  <a:pt x="966" y="2050"/>
                  <a:pt x="951" y="2026"/>
                  <a:pt x="927" y="2015"/>
                </a:cubicBezTo>
                <a:cubicBezTo>
                  <a:pt x="627" y="1883"/>
                  <a:pt x="433" y="1586"/>
                  <a:pt x="433" y="1259"/>
                </a:cubicBezTo>
                <a:cubicBezTo>
                  <a:pt x="433" y="1231"/>
                  <a:pt x="435" y="1203"/>
                  <a:pt x="438" y="1176"/>
                </a:cubicBezTo>
                <a:cubicBezTo>
                  <a:pt x="490" y="1190"/>
                  <a:pt x="543" y="1198"/>
                  <a:pt x="599" y="1198"/>
                </a:cubicBezTo>
                <a:cubicBezTo>
                  <a:pt x="929" y="1198"/>
                  <a:pt x="1198" y="929"/>
                  <a:pt x="1198" y="599"/>
                </a:cubicBezTo>
                <a:cubicBezTo>
                  <a:pt x="1198" y="543"/>
                  <a:pt x="1190" y="489"/>
                  <a:pt x="1175" y="438"/>
                </a:cubicBezTo>
                <a:cubicBezTo>
                  <a:pt x="1203" y="435"/>
                  <a:pt x="1231" y="433"/>
                  <a:pt x="1260" y="433"/>
                </a:cubicBezTo>
                <a:cubicBezTo>
                  <a:pt x="1600" y="433"/>
                  <a:pt x="1901" y="638"/>
                  <a:pt x="2027" y="954"/>
                </a:cubicBezTo>
                <a:cubicBezTo>
                  <a:pt x="2028" y="958"/>
                  <a:pt x="2030" y="960"/>
                  <a:pt x="2031" y="963"/>
                </a:cubicBezTo>
                <a:cubicBezTo>
                  <a:pt x="2275" y="1382"/>
                  <a:pt x="2275" y="1382"/>
                  <a:pt x="2275" y="1382"/>
                </a:cubicBezTo>
                <a:lnTo>
                  <a:pt x="2152" y="1382"/>
                </a:lnTo>
                <a:close/>
                <a:moveTo>
                  <a:pt x="1706" y="1021"/>
                </a:moveTo>
                <a:cubicBezTo>
                  <a:pt x="1635" y="1021"/>
                  <a:pt x="1577" y="1079"/>
                  <a:pt x="1577" y="1150"/>
                </a:cubicBezTo>
                <a:cubicBezTo>
                  <a:pt x="1577" y="1221"/>
                  <a:pt x="1635" y="1279"/>
                  <a:pt x="1706" y="1279"/>
                </a:cubicBezTo>
                <a:cubicBezTo>
                  <a:pt x="1777" y="1279"/>
                  <a:pt x="1835" y="1221"/>
                  <a:pt x="1835" y="1150"/>
                </a:cubicBezTo>
                <a:cubicBezTo>
                  <a:pt x="1835" y="1079"/>
                  <a:pt x="1777" y="1021"/>
                  <a:pt x="1706" y="1021"/>
                </a:cubicBez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4" name="Freeform 5">
            <a:extLst>
              <a:ext uri="{FF2B5EF4-FFF2-40B4-BE49-F238E27FC236}">
                <a16:creationId xmlns:a16="http://schemas.microsoft.com/office/drawing/2014/main" xmlns="" id="{C1342FF1-EA92-4EFE-8C77-A24FA65E8C59}"/>
              </a:ext>
            </a:extLst>
          </p:cNvPr>
          <p:cNvSpPr>
            <a:spLocks noEditPoints="1"/>
          </p:cNvSpPr>
          <p:nvPr/>
        </p:nvSpPr>
        <p:spPr bwMode="auto">
          <a:xfrm>
            <a:off x="630808" y="1907280"/>
            <a:ext cx="705674" cy="705324"/>
          </a:xfrm>
          <a:custGeom>
            <a:avLst/>
            <a:gdLst>
              <a:gd name="T0" fmla="*/ 3486 w 4044"/>
              <a:gd name="T1" fmla="*/ 3386 h 4042"/>
              <a:gd name="T2" fmla="*/ 2958 w 4044"/>
              <a:gd name="T3" fmla="*/ 3276 h 4042"/>
              <a:gd name="T4" fmla="*/ 2860 w 4044"/>
              <a:gd name="T5" fmla="*/ 3396 h 4042"/>
              <a:gd name="T6" fmla="*/ 3006 w 4044"/>
              <a:gd name="T7" fmla="*/ 3556 h 4042"/>
              <a:gd name="T8" fmla="*/ 2298 w 4044"/>
              <a:gd name="T9" fmla="*/ 3822 h 4042"/>
              <a:gd name="T10" fmla="*/ 1490 w 4044"/>
              <a:gd name="T11" fmla="*/ 3766 h 4042"/>
              <a:gd name="T12" fmla="*/ 732 w 4044"/>
              <a:gd name="T13" fmla="*/ 3310 h 4042"/>
              <a:gd name="T14" fmla="*/ 322 w 4044"/>
              <a:gd name="T15" fmla="*/ 2684 h 4042"/>
              <a:gd name="T16" fmla="*/ 198 w 4044"/>
              <a:gd name="T17" fmla="*/ 1962 h 4042"/>
              <a:gd name="T18" fmla="*/ 350 w 4044"/>
              <a:gd name="T19" fmla="*/ 1296 h 4042"/>
              <a:gd name="T20" fmla="*/ 278 w 4044"/>
              <a:gd name="T21" fmla="*/ 1158 h 4042"/>
              <a:gd name="T22" fmla="*/ 138 w 4044"/>
              <a:gd name="T23" fmla="*/ 1286 h 4042"/>
              <a:gd name="T24" fmla="*/ 2 w 4044"/>
              <a:gd name="T25" fmla="*/ 2086 h 4042"/>
              <a:gd name="T26" fmla="*/ 166 w 4044"/>
              <a:gd name="T27" fmla="*/ 2824 h 4042"/>
              <a:gd name="T28" fmla="*/ 592 w 4044"/>
              <a:gd name="T29" fmla="*/ 3452 h 4042"/>
              <a:gd name="T30" fmla="*/ 1026 w 4044"/>
              <a:gd name="T31" fmla="*/ 3782 h 4042"/>
              <a:gd name="T32" fmla="*/ 1528 w 4044"/>
              <a:gd name="T33" fmla="*/ 3982 h 4042"/>
              <a:gd name="T34" fmla="*/ 2022 w 4044"/>
              <a:gd name="T35" fmla="*/ 4042 h 4042"/>
              <a:gd name="T36" fmla="*/ 2900 w 4044"/>
              <a:gd name="T37" fmla="*/ 3842 h 4042"/>
              <a:gd name="T38" fmla="*/ 3304 w 4044"/>
              <a:gd name="T39" fmla="*/ 3860 h 4042"/>
              <a:gd name="T40" fmla="*/ 3956 w 4044"/>
              <a:gd name="T41" fmla="*/ 1434 h 4042"/>
              <a:gd name="T42" fmla="*/ 3556 w 4044"/>
              <a:gd name="T43" fmla="*/ 706 h 4042"/>
              <a:gd name="T44" fmla="*/ 3144 w 4044"/>
              <a:gd name="T45" fmla="*/ 338 h 4042"/>
              <a:gd name="T46" fmla="*/ 2658 w 4044"/>
              <a:gd name="T47" fmla="*/ 102 h 4042"/>
              <a:gd name="T48" fmla="*/ 2122 w 4044"/>
              <a:gd name="T49" fmla="*/ 4 h 4042"/>
              <a:gd name="T50" fmla="*/ 1370 w 4044"/>
              <a:gd name="T51" fmla="*/ 106 h 4042"/>
              <a:gd name="T52" fmla="*/ 756 w 4044"/>
              <a:gd name="T53" fmla="*/ 240 h 4042"/>
              <a:gd name="T54" fmla="*/ 618 w 4044"/>
              <a:gd name="T55" fmla="*/ 148 h 4042"/>
              <a:gd name="T56" fmla="*/ 574 w 4044"/>
              <a:gd name="T57" fmla="*/ 716 h 4042"/>
              <a:gd name="T58" fmla="*/ 1124 w 4044"/>
              <a:gd name="T59" fmla="*/ 760 h 4042"/>
              <a:gd name="T60" fmla="*/ 1156 w 4044"/>
              <a:gd name="T61" fmla="*/ 598 h 4042"/>
              <a:gd name="T62" fmla="*/ 1218 w 4044"/>
              <a:gd name="T63" fmla="*/ 386 h 4042"/>
              <a:gd name="T64" fmla="*/ 1952 w 4044"/>
              <a:gd name="T65" fmla="*/ 202 h 4042"/>
              <a:gd name="T66" fmla="*/ 2802 w 4044"/>
              <a:gd name="T67" fmla="*/ 374 h 4042"/>
              <a:gd name="T68" fmla="*/ 3450 w 4044"/>
              <a:gd name="T69" fmla="*/ 890 h 4042"/>
              <a:gd name="T70" fmla="*/ 3784 w 4044"/>
              <a:gd name="T71" fmla="*/ 1550 h 4042"/>
              <a:gd name="T72" fmla="*/ 3826 w 4044"/>
              <a:gd name="T73" fmla="*/ 2284 h 4042"/>
              <a:gd name="T74" fmla="*/ 3688 w 4044"/>
              <a:gd name="T75" fmla="*/ 2806 h 4042"/>
              <a:gd name="T76" fmla="*/ 3822 w 4044"/>
              <a:gd name="T77" fmla="*/ 2880 h 4042"/>
              <a:gd name="T78" fmla="*/ 4008 w 4044"/>
              <a:gd name="T79" fmla="*/ 2400 h 4042"/>
              <a:gd name="T80" fmla="*/ 4010 w 4044"/>
              <a:gd name="T81" fmla="*/ 1658 h 4042"/>
              <a:gd name="T82" fmla="*/ 2450 w 4044"/>
              <a:gd name="T83" fmla="*/ 2112 h 4042"/>
              <a:gd name="T84" fmla="*/ 2188 w 4044"/>
              <a:gd name="T85" fmla="*/ 1906 h 4042"/>
              <a:gd name="T86" fmla="*/ 1768 w 4044"/>
              <a:gd name="T87" fmla="*/ 1678 h 4042"/>
              <a:gd name="T88" fmla="*/ 1762 w 4044"/>
              <a:gd name="T89" fmla="*/ 1436 h 4042"/>
              <a:gd name="T90" fmla="*/ 2012 w 4044"/>
              <a:gd name="T91" fmla="*/ 1324 h 4042"/>
              <a:gd name="T92" fmla="*/ 2444 w 4044"/>
              <a:gd name="T93" fmla="*/ 1274 h 4042"/>
              <a:gd name="T94" fmla="*/ 1896 w 4044"/>
              <a:gd name="T95" fmla="*/ 858 h 4042"/>
              <a:gd name="T96" fmla="*/ 1608 w 4044"/>
              <a:gd name="T97" fmla="*/ 1274 h 4042"/>
              <a:gd name="T98" fmla="*/ 1502 w 4044"/>
              <a:gd name="T99" fmla="*/ 1606 h 4042"/>
              <a:gd name="T100" fmla="*/ 1638 w 4044"/>
              <a:gd name="T101" fmla="*/ 1860 h 4042"/>
              <a:gd name="T102" fmla="*/ 2010 w 4044"/>
              <a:gd name="T103" fmla="*/ 2058 h 4042"/>
              <a:gd name="T104" fmla="*/ 2286 w 4044"/>
              <a:gd name="T105" fmla="*/ 2292 h 4042"/>
              <a:gd name="T106" fmla="*/ 2208 w 4044"/>
              <a:gd name="T107" fmla="*/ 2542 h 4042"/>
              <a:gd name="T108" fmla="*/ 1922 w 4044"/>
              <a:gd name="T109" fmla="*/ 2612 h 4042"/>
              <a:gd name="T110" fmla="*/ 1614 w 4044"/>
              <a:gd name="T111" fmla="*/ 2440 h 4042"/>
              <a:gd name="T112" fmla="*/ 1634 w 4044"/>
              <a:gd name="T113" fmla="*/ 2734 h 4042"/>
              <a:gd name="T114" fmla="*/ 2110 w 4044"/>
              <a:gd name="T115" fmla="*/ 3082 h 4042"/>
              <a:gd name="T116" fmla="*/ 2410 w 4044"/>
              <a:gd name="T117" fmla="*/ 2658 h 4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4" h="4042">
                <a:moveTo>
                  <a:pt x="3388" y="3904"/>
                </a:moveTo>
                <a:lnTo>
                  <a:pt x="3388" y="3904"/>
                </a:lnTo>
                <a:lnTo>
                  <a:pt x="3408" y="3902"/>
                </a:lnTo>
                <a:lnTo>
                  <a:pt x="3426" y="3896"/>
                </a:lnTo>
                <a:lnTo>
                  <a:pt x="3442" y="3886"/>
                </a:lnTo>
                <a:lnTo>
                  <a:pt x="3458" y="3874"/>
                </a:lnTo>
                <a:lnTo>
                  <a:pt x="3470" y="3860"/>
                </a:lnTo>
                <a:lnTo>
                  <a:pt x="3478" y="3842"/>
                </a:lnTo>
                <a:lnTo>
                  <a:pt x="3484" y="3824"/>
                </a:lnTo>
                <a:lnTo>
                  <a:pt x="3486" y="3804"/>
                </a:lnTo>
                <a:lnTo>
                  <a:pt x="3486" y="3386"/>
                </a:lnTo>
                <a:lnTo>
                  <a:pt x="3486" y="3386"/>
                </a:lnTo>
                <a:lnTo>
                  <a:pt x="3484" y="3366"/>
                </a:lnTo>
                <a:lnTo>
                  <a:pt x="3478" y="3346"/>
                </a:lnTo>
                <a:lnTo>
                  <a:pt x="3470" y="3328"/>
                </a:lnTo>
                <a:lnTo>
                  <a:pt x="3456" y="3310"/>
                </a:lnTo>
                <a:lnTo>
                  <a:pt x="3456" y="3310"/>
                </a:lnTo>
                <a:lnTo>
                  <a:pt x="3438" y="3296"/>
                </a:lnTo>
                <a:lnTo>
                  <a:pt x="3420" y="3284"/>
                </a:lnTo>
                <a:lnTo>
                  <a:pt x="3398" y="3278"/>
                </a:lnTo>
                <a:lnTo>
                  <a:pt x="3376" y="3276"/>
                </a:lnTo>
                <a:lnTo>
                  <a:pt x="2958" y="3276"/>
                </a:lnTo>
                <a:lnTo>
                  <a:pt x="2958" y="3276"/>
                </a:lnTo>
                <a:lnTo>
                  <a:pt x="2938" y="3278"/>
                </a:lnTo>
                <a:lnTo>
                  <a:pt x="2920" y="3284"/>
                </a:lnTo>
                <a:lnTo>
                  <a:pt x="2902" y="3292"/>
                </a:lnTo>
                <a:lnTo>
                  <a:pt x="2888" y="3304"/>
                </a:lnTo>
                <a:lnTo>
                  <a:pt x="2876" y="3320"/>
                </a:lnTo>
                <a:lnTo>
                  <a:pt x="2866" y="3336"/>
                </a:lnTo>
                <a:lnTo>
                  <a:pt x="2860" y="3356"/>
                </a:lnTo>
                <a:lnTo>
                  <a:pt x="2858" y="3376"/>
                </a:lnTo>
                <a:lnTo>
                  <a:pt x="2858" y="3376"/>
                </a:lnTo>
                <a:lnTo>
                  <a:pt x="2860" y="3396"/>
                </a:lnTo>
                <a:lnTo>
                  <a:pt x="2866" y="3414"/>
                </a:lnTo>
                <a:lnTo>
                  <a:pt x="2876" y="3430"/>
                </a:lnTo>
                <a:lnTo>
                  <a:pt x="2888" y="3446"/>
                </a:lnTo>
                <a:lnTo>
                  <a:pt x="2902" y="3458"/>
                </a:lnTo>
                <a:lnTo>
                  <a:pt x="2920" y="3466"/>
                </a:lnTo>
                <a:lnTo>
                  <a:pt x="2938" y="3472"/>
                </a:lnTo>
                <a:lnTo>
                  <a:pt x="2958" y="3474"/>
                </a:lnTo>
                <a:lnTo>
                  <a:pt x="3124" y="3474"/>
                </a:lnTo>
                <a:lnTo>
                  <a:pt x="3064" y="3516"/>
                </a:lnTo>
                <a:lnTo>
                  <a:pt x="3064" y="3516"/>
                </a:lnTo>
                <a:lnTo>
                  <a:pt x="3006" y="3556"/>
                </a:lnTo>
                <a:lnTo>
                  <a:pt x="2948" y="3592"/>
                </a:lnTo>
                <a:lnTo>
                  <a:pt x="2888" y="3626"/>
                </a:lnTo>
                <a:lnTo>
                  <a:pt x="2826" y="3656"/>
                </a:lnTo>
                <a:lnTo>
                  <a:pt x="2762" y="3686"/>
                </a:lnTo>
                <a:lnTo>
                  <a:pt x="2698" y="3712"/>
                </a:lnTo>
                <a:lnTo>
                  <a:pt x="2634" y="3738"/>
                </a:lnTo>
                <a:lnTo>
                  <a:pt x="2568" y="3760"/>
                </a:lnTo>
                <a:lnTo>
                  <a:pt x="2502" y="3778"/>
                </a:lnTo>
                <a:lnTo>
                  <a:pt x="2434" y="3796"/>
                </a:lnTo>
                <a:lnTo>
                  <a:pt x="2366" y="3810"/>
                </a:lnTo>
                <a:lnTo>
                  <a:pt x="2298" y="3822"/>
                </a:lnTo>
                <a:lnTo>
                  <a:pt x="2230" y="3832"/>
                </a:lnTo>
                <a:lnTo>
                  <a:pt x="2160" y="3838"/>
                </a:lnTo>
                <a:lnTo>
                  <a:pt x="2092" y="3842"/>
                </a:lnTo>
                <a:lnTo>
                  <a:pt x="2022" y="3844"/>
                </a:lnTo>
                <a:lnTo>
                  <a:pt x="2022" y="3844"/>
                </a:lnTo>
                <a:lnTo>
                  <a:pt x="1930" y="3842"/>
                </a:lnTo>
                <a:lnTo>
                  <a:pt x="1840" y="3836"/>
                </a:lnTo>
                <a:lnTo>
                  <a:pt x="1752" y="3824"/>
                </a:lnTo>
                <a:lnTo>
                  <a:pt x="1664" y="3808"/>
                </a:lnTo>
                <a:lnTo>
                  <a:pt x="1576" y="3790"/>
                </a:lnTo>
                <a:lnTo>
                  <a:pt x="1490" y="3766"/>
                </a:lnTo>
                <a:lnTo>
                  <a:pt x="1406" y="3738"/>
                </a:lnTo>
                <a:lnTo>
                  <a:pt x="1324" y="3706"/>
                </a:lnTo>
                <a:lnTo>
                  <a:pt x="1242" y="3670"/>
                </a:lnTo>
                <a:lnTo>
                  <a:pt x="1164" y="3630"/>
                </a:lnTo>
                <a:lnTo>
                  <a:pt x="1086" y="3586"/>
                </a:lnTo>
                <a:lnTo>
                  <a:pt x="1010" y="3540"/>
                </a:lnTo>
                <a:lnTo>
                  <a:pt x="938" y="3488"/>
                </a:lnTo>
                <a:lnTo>
                  <a:pt x="866" y="3432"/>
                </a:lnTo>
                <a:lnTo>
                  <a:pt x="798" y="3374"/>
                </a:lnTo>
                <a:lnTo>
                  <a:pt x="732" y="3310"/>
                </a:lnTo>
                <a:lnTo>
                  <a:pt x="732" y="3310"/>
                </a:lnTo>
                <a:lnTo>
                  <a:pt x="684" y="3260"/>
                </a:lnTo>
                <a:lnTo>
                  <a:pt x="638" y="3208"/>
                </a:lnTo>
                <a:lnTo>
                  <a:pt x="594" y="3154"/>
                </a:lnTo>
                <a:lnTo>
                  <a:pt x="552" y="3100"/>
                </a:lnTo>
                <a:lnTo>
                  <a:pt x="512" y="3044"/>
                </a:lnTo>
                <a:lnTo>
                  <a:pt x="474" y="2986"/>
                </a:lnTo>
                <a:lnTo>
                  <a:pt x="440" y="2928"/>
                </a:lnTo>
                <a:lnTo>
                  <a:pt x="406" y="2868"/>
                </a:lnTo>
                <a:lnTo>
                  <a:pt x="376" y="2808"/>
                </a:lnTo>
                <a:lnTo>
                  <a:pt x="348" y="2746"/>
                </a:lnTo>
                <a:lnTo>
                  <a:pt x="322" y="2684"/>
                </a:lnTo>
                <a:lnTo>
                  <a:pt x="298" y="2622"/>
                </a:lnTo>
                <a:lnTo>
                  <a:pt x="278" y="2558"/>
                </a:lnTo>
                <a:lnTo>
                  <a:pt x="260" y="2494"/>
                </a:lnTo>
                <a:lnTo>
                  <a:pt x="244" y="2428"/>
                </a:lnTo>
                <a:lnTo>
                  <a:pt x="230" y="2364"/>
                </a:lnTo>
                <a:lnTo>
                  <a:pt x="218" y="2298"/>
                </a:lnTo>
                <a:lnTo>
                  <a:pt x="210" y="2230"/>
                </a:lnTo>
                <a:lnTo>
                  <a:pt x="202" y="2164"/>
                </a:lnTo>
                <a:lnTo>
                  <a:pt x="200" y="2096"/>
                </a:lnTo>
                <a:lnTo>
                  <a:pt x="198" y="2030"/>
                </a:lnTo>
                <a:lnTo>
                  <a:pt x="198" y="1962"/>
                </a:lnTo>
                <a:lnTo>
                  <a:pt x="202" y="1894"/>
                </a:lnTo>
                <a:lnTo>
                  <a:pt x="208" y="1828"/>
                </a:lnTo>
                <a:lnTo>
                  <a:pt x="218" y="1760"/>
                </a:lnTo>
                <a:lnTo>
                  <a:pt x="228" y="1692"/>
                </a:lnTo>
                <a:lnTo>
                  <a:pt x="242" y="1626"/>
                </a:lnTo>
                <a:lnTo>
                  <a:pt x="258" y="1560"/>
                </a:lnTo>
                <a:lnTo>
                  <a:pt x="278" y="1492"/>
                </a:lnTo>
                <a:lnTo>
                  <a:pt x="298" y="1426"/>
                </a:lnTo>
                <a:lnTo>
                  <a:pt x="322" y="1360"/>
                </a:lnTo>
                <a:lnTo>
                  <a:pt x="350" y="1296"/>
                </a:lnTo>
                <a:lnTo>
                  <a:pt x="350" y="1296"/>
                </a:lnTo>
                <a:lnTo>
                  <a:pt x="356" y="1276"/>
                </a:lnTo>
                <a:lnTo>
                  <a:pt x="358" y="1258"/>
                </a:lnTo>
                <a:lnTo>
                  <a:pt x="356" y="1238"/>
                </a:lnTo>
                <a:lnTo>
                  <a:pt x="350" y="1220"/>
                </a:lnTo>
                <a:lnTo>
                  <a:pt x="350" y="1220"/>
                </a:lnTo>
                <a:lnTo>
                  <a:pt x="342" y="1202"/>
                </a:lnTo>
                <a:lnTo>
                  <a:pt x="330" y="1186"/>
                </a:lnTo>
                <a:lnTo>
                  <a:pt x="316" y="1174"/>
                </a:lnTo>
                <a:lnTo>
                  <a:pt x="298" y="1164"/>
                </a:lnTo>
                <a:lnTo>
                  <a:pt x="298" y="1164"/>
                </a:lnTo>
                <a:lnTo>
                  <a:pt x="278" y="1158"/>
                </a:lnTo>
                <a:lnTo>
                  <a:pt x="258" y="1156"/>
                </a:lnTo>
                <a:lnTo>
                  <a:pt x="258" y="1156"/>
                </a:lnTo>
                <a:lnTo>
                  <a:pt x="240" y="1158"/>
                </a:lnTo>
                <a:lnTo>
                  <a:pt x="222" y="1164"/>
                </a:lnTo>
                <a:lnTo>
                  <a:pt x="222" y="1164"/>
                </a:lnTo>
                <a:lnTo>
                  <a:pt x="204" y="1172"/>
                </a:lnTo>
                <a:lnTo>
                  <a:pt x="190" y="1184"/>
                </a:lnTo>
                <a:lnTo>
                  <a:pt x="176" y="1200"/>
                </a:lnTo>
                <a:lnTo>
                  <a:pt x="168" y="1216"/>
                </a:lnTo>
                <a:lnTo>
                  <a:pt x="168" y="1216"/>
                </a:lnTo>
                <a:lnTo>
                  <a:pt x="138" y="1286"/>
                </a:lnTo>
                <a:lnTo>
                  <a:pt x="112" y="1356"/>
                </a:lnTo>
                <a:lnTo>
                  <a:pt x="90" y="1428"/>
                </a:lnTo>
                <a:lnTo>
                  <a:pt x="68" y="1498"/>
                </a:lnTo>
                <a:lnTo>
                  <a:pt x="52" y="1570"/>
                </a:lnTo>
                <a:lnTo>
                  <a:pt x="36" y="1644"/>
                </a:lnTo>
                <a:lnTo>
                  <a:pt x="24" y="1716"/>
                </a:lnTo>
                <a:lnTo>
                  <a:pt x="14" y="1790"/>
                </a:lnTo>
                <a:lnTo>
                  <a:pt x="6" y="1864"/>
                </a:lnTo>
                <a:lnTo>
                  <a:pt x="2" y="1938"/>
                </a:lnTo>
                <a:lnTo>
                  <a:pt x="0" y="2012"/>
                </a:lnTo>
                <a:lnTo>
                  <a:pt x="2" y="2086"/>
                </a:lnTo>
                <a:lnTo>
                  <a:pt x="6" y="2162"/>
                </a:lnTo>
                <a:lnTo>
                  <a:pt x="12" y="2236"/>
                </a:lnTo>
                <a:lnTo>
                  <a:pt x="22" y="2310"/>
                </a:lnTo>
                <a:lnTo>
                  <a:pt x="34" y="2384"/>
                </a:lnTo>
                <a:lnTo>
                  <a:pt x="34" y="2384"/>
                </a:lnTo>
                <a:lnTo>
                  <a:pt x="48" y="2460"/>
                </a:lnTo>
                <a:lnTo>
                  <a:pt x="66" y="2536"/>
                </a:lnTo>
                <a:lnTo>
                  <a:pt x="88" y="2608"/>
                </a:lnTo>
                <a:lnTo>
                  <a:pt x="110" y="2682"/>
                </a:lnTo>
                <a:lnTo>
                  <a:pt x="136" y="2754"/>
                </a:lnTo>
                <a:lnTo>
                  <a:pt x="166" y="2824"/>
                </a:lnTo>
                <a:lnTo>
                  <a:pt x="196" y="2892"/>
                </a:lnTo>
                <a:lnTo>
                  <a:pt x="230" y="2960"/>
                </a:lnTo>
                <a:lnTo>
                  <a:pt x="268" y="3028"/>
                </a:lnTo>
                <a:lnTo>
                  <a:pt x="306" y="3092"/>
                </a:lnTo>
                <a:lnTo>
                  <a:pt x="348" y="3156"/>
                </a:lnTo>
                <a:lnTo>
                  <a:pt x="392" y="3218"/>
                </a:lnTo>
                <a:lnTo>
                  <a:pt x="438" y="3280"/>
                </a:lnTo>
                <a:lnTo>
                  <a:pt x="488" y="3338"/>
                </a:lnTo>
                <a:lnTo>
                  <a:pt x="538" y="3396"/>
                </a:lnTo>
                <a:lnTo>
                  <a:pt x="592" y="3452"/>
                </a:lnTo>
                <a:lnTo>
                  <a:pt x="592" y="3452"/>
                </a:lnTo>
                <a:lnTo>
                  <a:pt x="628" y="3486"/>
                </a:lnTo>
                <a:lnTo>
                  <a:pt x="664" y="3522"/>
                </a:lnTo>
                <a:lnTo>
                  <a:pt x="702" y="3554"/>
                </a:lnTo>
                <a:lnTo>
                  <a:pt x="740" y="3586"/>
                </a:lnTo>
                <a:lnTo>
                  <a:pt x="780" y="3618"/>
                </a:lnTo>
                <a:lnTo>
                  <a:pt x="820" y="3648"/>
                </a:lnTo>
                <a:lnTo>
                  <a:pt x="860" y="3676"/>
                </a:lnTo>
                <a:lnTo>
                  <a:pt x="900" y="3704"/>
                </a:lnTo>
                <a:lnTo>
                  <a:pt x="942" y="3732"/>
                </a:lnTo>
                <a:lnTo>
                  <a:pt x="984" y="3758"/>
                </a:lnTo>
                <a:lnTo>
                  <a:pt x="1026" y="3782"/>
                </a:lnTo>
                <a:lnTo>
                  <a:pt x="1070" y="3806"/>
                </a:lnTo>
                <a:lnTo>
                  <a:pt x="1114" y="3828"/>
                </a:lnTo>
                <a:lnTo>
                  <a:pt x="1158" y="3850"/>
                </a:lnTo>
                <a:lnTo>
                  <a:pt x="1202" y="3870"/>
                </a:lnTo>
                <a:lnTo>
                  <a:pt x="1248" y="3890"/>
                </a:lnTo>
                <a:lnTo>
                  <a:pt x="1292" y="3908"/>
                </a:lnTo>
                <a:lnTo>
                  <a:pt x="1338" y="3926"/>
                </a:lnTo>
                <a:lnTo>
                  <a:pt x="1386" y="3942"/>
                </a:lnTo>
                <a:lnTo>
                  <a:pt x="1432" y="3956"/>
                </a:lnTo>
                <a:lnTo>
                  <a:pt x="1480" y="3970"/>
                </a:lnTo>
                <a:lnTo>
                  <a:pt x="1528" y="3982"/>
                </a:lnTo>
                <a:lnTo>
                  <a:pt x="1576" y="3994"/>
                </a:lnTo>
                <a:lnTo>
                  <a:pt x="1624" y="4004"/>
                </a:lnTo>
                <a:lnTo>
                  <a:pt x="1672" y="4014"/>
                </a:lnTo>
                <a:lnTo>
                  <a:pt x="1722" y="4020"/>
                </a:lnTo>
                <a:lnTo>
                  <a:pt x="1772" y="4028"/>
                </a:lnTo>
                <a:lnTo>
                  <a:pt x="1820" y="4034"/>
                </a:lnTo>
                <a:lnTo>
                  <a:pt x="1870" y="4038"/>
                </a:lnTo>
                <a:lnTo>
                  <a:pt x="1920" y="4040"/>
                </a:lnTo>
                <a:lnTo>
                  <a:pt x="1972" y="4042"/>
                </a:lnTo>
                <a:lnTo>
                  <a:pt x="2022" y="4042"/>
                </a:lnTo>
                <a:lnTo>
                  <a:pt x="2022" y="4042"/>
                </a:lnTo>
                <a:lnTo>
                  <a:pt x="2104" y="4042"/>
                </a:lnTo>
                <a:lnTo>
                  <a:pt x="2188" y="4036"/>
                </a:lnTo>
                <a:lnTo>
                  <a:pt x="2270" y="4028"/>
                </a:lnTo>
                <a:lnTo>
                  <a:pt x="2352" y="4016"/>
                </a:lnTo>
                <a:lnTo>
                  <a:pt x="2432" y="4000"/>
                </a:lnTo>
                <a:lnTo>
                  <a:pt x="2512" y="3982"/>
                </a:lnTo>
                <a:lnTo>
                  <a:pt x="2592" y="3960"/>
                </a:lnTo>
                <a:lnTo>
                  <a:pt x="2670" y="3936"/>
                </a:lnTo>
                <a:lnTo>
                  <a:pt x="2748" y="3908"/>
                </a:lnTo>
                <a:lnTo>
                  <a:pt x="2824" y="3876"/>
                </a:lnTo>
                <a:lnTo>
                  <a:pt x="2900" y="3842"/>
                </a:lnTo>
                <a:lnTo>
                  <a:pt x="2974" y="3806"/>
                </a:lnTo>
                <a:lnTo>
                  <a:pt x="3046" y="3766"/>
                </a:lnTo>
                <a:lnTo>
                  <a:pt x="3116" y="3722"/>
                </a:lnTo>
                <a:lnTo>
                  <a:pt x="3184" y="3676"/>
                </a:lnTo>
                <a:lnTo>
                  <a:pt x="3250" y="3628"/>
                </a:lnTo>
                <a:lnTo>
                  <a:pt x="3288" y="3600"/>
                </a:lnTo>
                <a:lnTo>
                  <a:pt x="3288" y="3804"/>
                </a:lnTo>
                <a:lnTo>
                  <a:pt x="3288" y="3804"/>
                </a:lnTo>
                <a:lnTo>
                  <a:pt x="3290" y="3824"/>
                </a:lnTo>
                <a:lnTo>
                  <a:pt x="3296" y="3842"/>
                </a:lnTo>
                <a:lnTo>
                  <a:pt x="3304" y="3860"/>
                </a:lnTo>
                <a:lnTo>
                  <a:pt x="3316" y="3874"/>
                </a:lnTo>
                <a:lnTo>
                  <a:pt x="3332" y="3886"/>
                </a:lnTo>
                <a:lnTo>
                  <a:pt x="3348" y="3896"/>
                </a:lnTo>
                <a:lnTo>
                  <a:pt x="3368" y="3902"/>
                </a:lnTo>
                <a:lnTo>
                  <a:pt x="3388" y="3904"/>
                </a:lnTo>
                <a:lnTo>
                  <a:pt x="3388" y="3904"/>
                </a:lnTo>
                <a:close/>
                <a:moveTo>
                  <a:pt x="4010" y="1658"/>
                </a:moveTo>
                <a:lnTo>
                  <a:pt x="4010" y="1658"/>
                </a:lnTo>
                <a:lnTo>
                  <a:pt x="3994" y="1584"/>
                </a:lnTo>
                <a:lnTo>
                  <a:pt x="3978" y="1508"/>
                </a:lnTo>
                <a:lnTo>
                  <a:pt x="3956" y="1434"/>
                </a:lnTo>
                <a:lnTo>
                  <a:pt x="3932" y="1362"/>
                </a:lnTo>
                <a:lnTo>
                  <a:pt x="3906" y="1290"/>
                </a:lnTo>
                <a:lnTo>
                  <a:pt x="3878" y="1220"/>
                </a:lnTo>
                <a:lnTo>
                  <a:pt x="3846" y="1150"/>
                </a:lnTo>
                <a:lnTo>
                  <a:pt x="3812" y="1082"/>
                </a:lnTo>
                <a:lnTo>
                  <a:pt x="3776" y="1016"/>
                </a:lnTo>
                <a:lnTo>
                  <a:pt x="3738" y="950"/>
                </a:lnTo>
                <a:lnTo>
                  <a:pt x="3696" y="888"/>
                </a:lnTo>
                <a:lnTo>
                  <a:pt x="3652" y="824"/>
                </a:lnTo>
                <a:lnTo>
                  <a:pt x="3606" y="764"/>
                </a:lnTo>
                <a:lnTo>
                  <a:pt x="3556" y="706"/>
                </a:lnTo>
                <a:lnTo>
                  <a:pt x="3506" y="648"/>
                </a:lnTo>
                <a:lnTo>
                  <a:pt x="3452" y="592"/>
                </a:lnTo>
                <a:lnTo>
                  <a:pt x="3452" y="592"/>
                </a:lnTo>
                <a:lnTo>
                  <a:pt x="3416" y="556"/>
                </a:lnTo>
                <a:lnTo>
                  <a:pt x="3378" y="522"/>
                </a:lnTo>
                <a:lnTo>
                  <a:pt x="3342" y="490"/>
                </a:lnTo>
                <a:lnTo>
                  <a:pt x="3302" y="458"/>
                </a:lnTo>
                <a:lnTo>
                  <a:pt x="3264" y="426"/>
                </a:lnTo>
                <a:lnTo>
                  <a:pt x="3224" y="396"/>
                </a:lnTo>
                <a:lnTo>
                  <a:pt x="3184" y="366"/>
                </a:lnTo>
                <a:lnTo>
                  <a:pt x="3144" y="338"/>
                </a:lnTo>
                <a:lnTo>
                  <a:pt x="3102" y="312"/>
                </a:lnTo>
                <a:lnTo>
                  <a:pt x="3060" y="286"/>
                </a:lnTo>
                <a:lnTo>
                  <a:pt x="3018" y="262"/>
                </a:lnTo>
                <a:lnTo>
                  <a:pt x="2974" y="238"/>
                </a:lnTo>
                <a:lnTo>
                  <a:pt x="2930" y="214"/>
                </a:lnTo>
                <a:lnTo>
                  <a:pt x="2886" y="194"/>
                </a:lnTo>
                <a:lnTo>
                  <a:pt x="2842" y="172"/>
                </a:lnTo>
                <a:lnTo>
                  <a:pt x="2796" y="154"/>
                </a:lnTo>
                <a:lnTo>
                  <a:pt x="2750" y="136"/>
                </a:lnTo>
                <a:lnTo>
                  <a:pt x="2704" y="118"/>
                </a:lnTo>
                <a:lnTo>
                  <a:pt x="2658" y="102"/>
                </a:lnTo>
                <a:lnTo>
                  <a:pt x="2612" y="88"/>
                </a:lnTo>
                <a:lnTo>
                  <a:pt x="2564" y="74"/>
                </a:lnTo>
                <a:lnTo>
                  <a:pt x="2516" y="62"/>
                </a:lnTo>
                <a:lnTo>
                  <a:pt x="2468" y="50"/>
                </a:lnTo>
                <a:lnTo>
                  <a:pt x="2420" y="40"/>
                </a:lnTo>
                <a:lnTo>
                  <a:pt x="2370" y="30"/>
                </a:lnTo>
                <a:lnTo>
                  <a:pt x="2322" y="22"/>
                </a:lnTo>
                <a:lnTo>
                  <a:pt x="2272" y="16"/>
                </a:lnTo>
                <a:lnTo>
                  <a:pt x="2222" y="10"/>
                </a:lnTo>
                <a:lnTo>
                  <a:pt x="2172" y="6"/>
                </a:lnTo>
                <a:lnTo>
                  <a:pt x="2122" y="4"/>
                </a:lnTo>
                <a:lnTo>
                  <a:pt x="2072" y="2"/>
                </a:lnTo>
                <a:lnTo>
                  <a:pt x="2022" y="0"/>
                </a:lnTo>
                <a:lnTo>
                  <a:pt x="2022" y="0"/>
                </a:lnTo>
                <a:lnTo>
                  <a:pt x="1938" y="2"/>
                </a:lnTo>
                <a:lnTo>
                  <a:pt x="1854" y="8"/>
                </a:lnTo>
                <a:lnTo>
                  <a:pt x="1772" y="16"/>
                </a:lnTo>
                <a:lnTo>
                  <a:pt x="1690" y="28"/>
                </a:lnTo>
                <a:lnTo>
                  <a:pt x="1608" y="42"/>
                </a:lnTo>
                <a:lnTo>
                  <a:pt x="1528" y="60"/>
                </a:lnTo>
                <a:lnTo>
                  <a:pt x="1450" y="82"/>
                </a:lnTo>
                <a:lnTo>
                  <a:pt x="1370" y="106"/>
                </a:lnTo>
                <a:lnTo>
                  <a:pt x="1294" y="134"/>
                </a:lnTo>
                <a:lnTo>
                  <a:pt x="1218" y="166"/>
                </a:lnTo>
                <a:lnTo>
                  <a:pt x="1144" y="200"/>
                </a:lnTo>
                <a:lnTo>
                  <a:pt x="1070" y="236"/>
                </a:lnTo>
                <a:lnTo>
                  <a:pt x="1000" y="276"/>
                </a:lnTo>
                <a:lnTo>
                  <a:pt x="928" y="320"/>
                </a:lnTo>
                <a:lnTo>
                  <a:pt x="860" y="366"/>
                </a:lnTo>
                <a:lnTo>
                  <a:pt x="794" y="416"/>
                </a:lnTo>
                <a:lnTo>
                  <a:pt x="756" y="444"/>
                </a:lnTo>
                <a:lnTo>
                  <a:pt x="756" y="240"/>
                </a:lnTo>
                <a:lnTo>
                  <a:pt x="756" y="240"/>
                </a:lnTo>
                <a:lnTo>
                  <a:pt x="754" y="220"/>
                </a:lnTo>
                <a:lnTo>
                  <a:pt x="748" y="200"/>
                </a:lnTo>
                <a:lnTo>
                  <a:pt x="738" y="184"/>
                </a:lnTo>
                <a:lnTo>
                  <a:pt x="726" y="170"/>
                </a:lnTo>
                <a:lnTo>
                  <a:pt x="712" y="156"/>
                </a:lnTo>
                <a:lnTo>
                  <a:pt x="696" y="148"/>
                </a:lnTo>
                <a:lnTo>
                  <a:pt x="676" y="142"/>
                </a:lnTo>
                <a:lnTo>
                  <a:pt x="656" y="140"/>
                </a:lnTo>
                <a:lnTo>
                  <a:pt x="656" y="140"/>
                </a:lnTo>
                <a:lnTo>
                  <a:pt x="636" y="142"/>
                </a:lnTo>
                <a:lnTo>
                  <a:pt x="618" y="148"/>
                </a:lnTo>
                <a:lnTo>
                  <a:pt x="600" y="156"/>
                </a:lnTo>
                <a:lnTo>
                  <a:pt x="586" y="170"/>
                </a:lnTo>
                <a:lnTo>
                  <a:pt x="574" y="184"/>
                </a:lnTo>
                <a:lnTo>
                  <a:pt x="564" y="200"/>
                </a:lnTo>
                <a:lnTo>
                  <a:pt x="558" y="220"/>
                </a:lnTo>
                <a:lnTo>
                  <a:pt x="556" y="240"/>
                </a:lnTo>
                <a:lnTo>
                  <a:pt x="556" y="658"/>
                </a:lnTo>
                <a:lnTo>
                  <a:pt x="556" y="658"/>
                </a:lnTo>
                <a:lnTo>
                  <a:pt x="558" y="678"/>
                </a:lnTo>
                <a:lnTo>
                  <a:pt x="564" y="698"/>
                </a:lnTo>
                <a:lnTo>
                  <a:pt x="574" y="716"/>
                </a:lnTo>
                <a:lnTo>
                  <a:pt x="588" y="734"/>
                </a:lnTo>
                <a:lnTo>
                  <a:pt x="594" y="740"/>
                </a:lnTo>
                <a:lnTo>
                  <a:pt x="594" y="740"/>
                </a:lnTo>
                <a:lnTo>
                  <a:pt x="610" y="752"/>
                </a:lnTo>
                <a:lnTo>
                  <a:pt x="628" y="762"/>
                </a:lnTo>
                <a:lnTo>
                  <a:pt x="648" y="766"/>
                </a:lnTo>
                <a:lnTo>
                  <a:pt x="668" y="768"/>
                </a:lnTo>
                <a:lnTo>
                  <a:pt x="1086" y="768"/>
                </a:lnTo>
                <a:lnTo>
                  <a:pt x="1086" y="768"/>
                </a:lnTo>
                <a:lnTo>
                  <a:pt x="1106" y="766"/>
                </a:lnTo>
                <a:lnTo>
                  <a:pt x="1124" y="760"/>
                </a:lnTo>
                <a:lnTo>
                  <a:pt x="1142" y="752"/>
                </a:lnTo>
                <a:lnTo>
                  <a:pt x="1156" y="738"/>
                </a:lnTo>
                <a:lnTo>
                  <a:pt x="1168" y="724"/>
                </a:lnTo>
                <a:lnTo>
                  <a:pt x="1178" y="708"/>
                </a:lnTo>
                <a:lnTo>
                  <a:pt x="1182" y="688"/>
                </a:lnTo>
                <a:lnTo>
                  <a:pt x="1184" y="668"/>
                </a:lnTo>
                <a:lnTo>
                  <a:pt x="1184" y="668"/>
                </a:lnTo>
                <a:lnTo>
                  <a:pt x="1182" y="648"/>
                </a:lnTo>
                <a:lnTo>
                  <a:pt x="1178" y="630"/>
                </a:lnTo>
                <a:lnTo>
                  <a:pt x="1168" y="612"/>
                </a:lnTo>
                <a:lnTo>
                  <a:pt x="1156" y="598"/>
                </a:lnTo>
                <a:lnTo>
                  <a:pt x="1142" y="586"/>
                </a:lnTo>
                <a:lnTo>
                  <a:pt x="1124" y="576"/>
                </a:lnTo>
                <a:lnTo>
                  <a:pt x="1106" y="570"/>
                </a:lnTo>
                <a:lnTo>
                  <a:pt x="1086" y="568"/>
                </a:lnTo>
                <a:lnTo>
                  <a:pt x="920" y="568"/>
                </a:lnTo>
                <a:lnTo>
                  <a:pt x="978" y="526"/>
                </a:lnTo>
                <a:lnTo>
                  <a:pt x="978" y="526"/>
                </a:lnTo>
                <a:lnTo>
                  <a:pt x="1036" y="488"/>
                </a:lnTo>
                <a:lnTo>
                  <a:pt x="1096" y="452"/>
                </a:lnTo>
                <a:lnTo>
                  <a:pt x="1156" y="418"/>
                </a:lnTo>
                <a:lnTo>
                  <a:pt x="1218" y="386"/>
                </a:lnTo>
                <a:lnTo>
                  <a:pt x="1280" y="356"/>
                </a:lnTo>
                <a:lnTo>
                  <a:pt x="1344" y="330"/>
                </a:lnTo>
                <a:lnTo>
                  <a:pt x="1408" y="306"/>
                </a:lnTo>
                <a:lnTo>
                  <a:pt x="1474" y="284"/>
                </a:lnTo>
                <a:lnTo>
                  <a:pt x="1540" y="264"/>
                </a:lnTo>
                <a:lnTo>
                  <a:pt x="1606" y="246"/>
                </a:lnTo>
                <a:lnTo>
                  <a:pt x="1674" y="232"/>
                </a:lnTo>
                <a:lnTo>
                  <a:pt x="1742" y="220"/>
                </a:lnTo>
                <a:lnTo>
                  <a:pt x="1812" y="212"/>
                </a:lnTo>
                <a:lnTo>
                  <a:pt x="1882" y="206"/>
                </a:lnTo>
                <a:lnTo>
                  <a:pt x="1952" y="202"/>
                </a:lnTo>
                <a:lnTo>
                  <a:pt x="2022" y="200"/>
                </a:lnTo>
                <a:lnTo>
                  <a:pt x="2022" y="200"/>
                </a:lnTo>
                <a:lnTo>
                  <a:pt x="2112" y="202"/>
                </a:lnTo>
                <a:lnTo>
                  <a:pt x="2204" y="208"/>
                </a:lnTo>
                <a:lnTo>
                  <a:pt x="2292" y="220"/>
                </a:lnTo>
                <a:lnTo>
                  <a:pt x="2380" y="234"/>
                </a:lnTo>
                <a:lnTo>
                  <a:pt x="2468" y="254"/>
                </a:lnTo>
                <a:lnTo>
                  <a:pt x="2554" y="278"/>
                </a:lnTo>
                <a:lnTo>
                  <a:pt x="2638" y="306"/>
                </a:lnTo>
                <a:lnTo>
                  <a:pt x="2720" y="338"/>
                </a:lnTo>
                <a:lnTo>
                  <a:pt x="2802" y="374"/>
                </a:lnTo>
                <a:lnTo>
                  <a:pt x="2880" y="414"/>
                </a:lnTo>
                <a:lnTo>
                  <a:pt x="2958" y="456"/>
                </a:lnTo>
                <a:lnTo>
                  <a:pt x="3032" y="504"/>
                </a:lnTo>
                <a:lnTo>
                  <a:pt x="3106" y="556"/>
                </a:lnTo>
                <a:lnTo>
                  <a:pt x="3176" y="612"/>
                </a:lnTo>
                <a:lnTo>
                  <a:pt x="3244" y="670"/>
                </a:lnTo>
                <a:lnTo>
                  <a:pt x="3310" y="732"/>
                </a:lnTo>
                <a:lnTo>
                  <a:pt x="3310" y="732"/>
                </a:lnTo>
                <a:lnTo>
                  <a:pt x="3360" y="784"/>
                </a:lnTo>
                <a:lnTo>
                  <a:pt x="3406" y="836"/>
                </a:lnTo>
                <a:lnTo>
                  <a:pt x="3450" y="890"/>
                </a:lnTo>
                <a:lnTo>
                  <a:pt x="3492" y="944"/>
                </a:lnTo>
                <a:lnTo>
                  <a:pt x="3532" y="1000"/>
                </a:lnTo>
                <a:lnTo>
                  <a:pt x="3570" y="1058"/>
                </a:lnTo>
                <a:lnTo>
                  <a:pt x="3604" y="1116"/>
                </a:lnTo>
                <a:lnTo>
                  <a:pt x="3638" y="1174"/>
                </a:lnTo>
                <a:lnTo>
                  <a:pt x="3668" y="1236"/>
                </a:lnTo>
                <a:lnTo>
                  <a:pt x="3696" y="1296"/>
                </a:lnTo>
                <a:lnTo>
                  <a:pt x="3722" y="1358"/>
                </a:lnTo>
                <a:lnTo>
                  <a:pt x="3744" y="1422"/>
                </a:lnTo>
                <a:lnTo>
                  <a:pt x="3766" y="1486"/>
                </a:lnTo>
                <a:lnTo>
                  <a:pt x="3784" y="1550"/>
                </a:lnTo>
                <a:lnTo>
                  <a:pt x="3800" y="1616"/>
                </a:lnTo>
                <a:lnTo>
                  <a:pt x="3814" y="1680"/>
                </a:lnTo>
                <a:lnTo>
                  <a:pt x="3826" y="1746"/>
                </a:lnTo>
                <a:lnTo>
                  <a:pt x="3834" y="1812"/>
                </a:lnTo>
                <a:lnTo>
                  <a:pt x="3840" y="1880"/>
                </a:lnTo>
                <a:lnTo>
                  <a:pt x="3844" y="1946"/>
                </a:lnTo>
                <a:lnTo>
                  <a:pt x="3846" y="2014"/>
                </a:lnTo>
                <a:lnTo>
                  <a:pt x="3844" y="2082"/>
                </a:lnTo>
                <a:lnTo>
                  <a:pt x="3842" y="2148"/>
                </a:lnTo>
                <a:lnTo>
                  <a:pt x="3836" y="2216"/>
                </a:lnTo>
                <a:lnTo>
                  <a:pt x="3826" y="2284"/>
                </a:lnTo>
                <a:lnTo>
                  <a:pt x="3816" y="2350"/>
                </a:lnTo>
                <a:lnTo>
                  <a:pt x="3802" y="2418"/>
                </a:lnTo>
                <a:lnTo>
                  <a:pt x="3786" y="2484"/>
                </a:lnTo>
                <a:lnTo>
                  <a:pt x="3766" y="2552"/>
                </a:lnTo>
                <a:lnTo>
                  <a:pt x="3744" y="2618"/>
                </a:lnTo>
                <a:lnTo>
                  <a:pt x="3720" y="2682"/>
                </a:lnTo>
                <a:lnTo>
                  <a:pt x="3694" y="2748"/>
                </a:lnTo>
                <a:lnTo>
                  <a:pt x="3694" y="2748"/>
                </a:lnTo>
                <a:lnTo>
                  <a:pt x="3688" y="2766"/>
                </a:lnTo>
                <a:lnTo>
                  <a:pt x="3686" y="2786"/>
                </a:lnTo>
                <a:lnTo>
                  <a:pt x="3688" y="2806"/>
                </a:lnTo>
                <a:lnTo>
                  <a:pt x="3692" y="2824"/>
                </a:lnTo>
                <a:lnTo>
                  <a:pt x="3692" y="2824"/>
                </a:lnTo>
                <a:lnTo>
                  <a:pt x="3702" y="2842"/>
                </a:lnTo>
                <a:lnTo>
                  <a:pt x="3714" y="2856"/>
                </a:lnTo>
                <a:lnTo>
                  <a:pt x="3728" y="2870"/>
                </a:lnTo>
                <a:lnTo>
                  <a:pt x="3746" y="2880"/>
                </a:lnTo>
                <a:lnTo>
                  <a:pt x="3746" y="2880"/>
                </a:lnTo>
                <a:lnTo>
                  <a:pt x="3764" y="2884"/>
                </a:lnTo>
                <a:lnTo>
                  <a:pt x="3784" y="2886"/>
                </a:lnTo>
                <a:lnTo>
                  <a:pt x="3804" y="2884"/>
                </a:lnTo>
                <a:lnTo>
                  <a:pt x="3822" y="2880"/>
                </a:lnTo>
                <a:lnTo>
                  <a:pt x="3838" y="2870"/>
                </a:lnTo>
                <a:lnTo>
                  <a:pt x="3854" y="2858"/>
                </a:lnTo>
                <a:lnTo>
                  <a:pt x="3866" y="2844"/>
                </a:lnTo>
                <a:lnTo>
                  <a:pt x="3876" y="2828"/>
                </a:lnTo>
                <a:lnTo>
                  <a:pt x="3876" y="2828"/>
                </a:lnTo>
                <a:lnTo>
                  <a:pt x="3906" y="2758"/>
                </a:lnTo>
                <a:lnTo>
                  <a:pt x="3930" y="2688"/>
                </a:lnTo>
                <a:lnTo>
                  <a:pt x="3954" y="2616"/>
                </a:lnTo>
                <a:lnTo>
                  <a:pt x="3974" y="2546"/>
                </a:lnTo>
                <a:lnTo>
                  <a:pt x="3992" y="2472"/>
                </a:lnTo>
                <a:lnTo>
                  <a:pt x="4008" y="2400"/>
                </a:lnTo>
                <a:lnTo>
                  <a:pt x="4020" y="2328"/>
                </a:lnTo>
                <a:lnTo>
                  <a:pt x="4030" y="2254"/>
                </a:lnTo>
                <a:lnTo>
                  <a:pt x="4038" y="2180"/>
                </a:lnTo>
                <a:lnTo>
                  <a:pt x="4042" y="2106"/>
                </a:lnTo>
                <a:lnTo>
                  <a:pt x="4044" y="2032"/>
                </a:lnTo>
                <a:lnTo>
                  <a:pt x="4042" y="1956"/>
                </a:lnTo>
                <a:lnTo>
                  <a:pt x="4038" y="1882"/>
                </a:lnTo>
                <a:lnTo>
                  <a:pt x="4032" y="1808"/>
                </a:lnTo>
                <a:lnTo>
                  <a:pt x="4022" y="1734"/>
                </a:lnTo>
                <a:lnTo>
                  <a:pt x="4010" y="1658"/>
                </a:lnTo>
                <a:lnTo>
                  <a:pt x="4010" y="1658"/>
                </a:lnTo>
                <a:close/>
                <a:moveTo>
                  <a:pt x="2520" y="2348"/>
                </a:moveTo>
                <a:lnTo>
                  <a:pt x="2520" y="2348"/>
                </a:lnTo>
                <a:lnTo>
                  <a:pt x="2518" y="2320"/>
                </a:lnTo>
                <a:lnTo>
                  <a:pt x="2516" y="2292"/>
                </a:lnTo>
                <a:lnTo>
                  <a:pt x="2512" y="2264"/>
                </a:lnTo>
                <a:lnTo>
                  <a:pt x="2506" y="2236"/>
                </a:lnTo>
                <a:lnTo>
                  <a:pt x="2498" y="2210"/>
                </a:lnTo>
                <a:lnTo>
                  <a:pt x="2488" y="2184"/>
                </a:lnTo>
                <a:lnTo>
                  <a:pt x="2478" y="2160"/>
                </a:lnTo>
                <a:lnTo>
                  <a:pt x="2466" y="2136"/>
                </a:lnTo>
                <a:lnTo>
                  <a:pt x="2450" y="2112"/>
                </a:lnTo>
                <a:lnTo>
                  <a:pt x="2434" y="2090"/>
                </a:lnTo>
                <a:lnTo>
                  <a:pt x="2418" y="2068"/>
                </a:lnTo>
                <a:lnTo>
                  <a:pt x="2398" y="2046"/>
                </a:lnTo>
                <a:lnTo>
                  <a:pt x="2376" y="2026"/>
                </a:lnTo>
                <a:lnTo>
                  <a:pt x="2354" y="2006"/>
                </a:lnTo>
                <a:lnTo>
                  <a:pt x="2330" y="1988"/>
                </a:lnTo>
                <a:lnTo>
                  <a:pt x="2304" y="1970"/>
                </a:lnTo>
                <a:lnTo>
                  <a:pt x="2304" y="1970"/>
                </a:lnTo>
                <a:lnTo>
                  <a:pt x="2276" y="1952"/>
                </a:lnTo>
                <a:lnTo>
                  <a:pt x="2248" y="1936"/>
                </a:lnTo>
                <a:lnTo>
                  <a:pt x="2188" y="1906"/>
                </a:lnTo>
                <a:lnTo>
                  <a:pt x="2124" y="1876"/>
                </a:lnTo>
                <a:lnTo>
                  <a:pt x="2060" y="1850"/>
                </a:lnTo>
                <a:lnTo>
                  <a:pt x="2060" y="1850"/>
                </a:lnTo>
                <a:lnTo>
                  <a:pt x="1996" y="1822"/>
                </a:lnTo>
                <a:lnTo>
                  <a:pt x="1936" y="1794"/>
                </a:lnTo>
                <a:lnTo>
                  <a:pt x="1878" y="1764"/>
                </a:lnTo>
                <a:lnTo>
                  <a:pt x="1852" y="1748"/>
                </a:lnTo>
                <a:lnTo>
                  <a:pt x="1828" y="1732"/>
                </a:lnTo>
                <a:lnTo>
                  <a:pt x="1806" y="1716"/>
                </a:lnTo>
                <a:lnTo>
                  <a:pt x="1786" y="1696"/>
                </a:lnTo>
                <a:lnTo>
                  <a:pt x="1768" y="1678"/>
                </a:lnTo>
                <a:lnTo>
                  <a:pt x="1752" y="1656"/>
                </a:lnTo>
                <a:lnTo>
                  <a:pt x="1740" y="1634"/>
                </a:lnTo>
                <a:lnTo>
                  <a:pt x="1732" y="1612"/>
                </a:lnTo>
                <a:lnTo>
                  <a:pt x="1726" y="1586"/>
                </a:lnTo>
                <a:lnTo>
                  <a:pt x="1724" y="1558"/>
                </a:lnTo>
                <a:lnTo>
                  <a:pt x="1724" y="1558"/>
                </a:lnTo>
                <a:lnTo>
                  <a:pt x="1726" y="1530"/>
                </a:lnTo>
                <a:lnTo>
                  <a:pt x="1732" y="1504"/>
                </a:lnTo>
                <a:lnTo>
                  <a:pt x="1738" y="1480"/>
                </a:lnTo>
                <a:lnTo>
                  <a:pt x="1750" y="1458"/>
                </a:lnTo>
                <a:lnTo>
                  <a:pt x="1762" y="1436"/>
                </a:lnTo>
                <a:lnTo>
                  <a:pt x="1778" y="1418"/>
                </a:lnTo>
                <a:lnTo>
                  <a:pt x="1796" y="1400"/>
                </a:lnTo>
                <a:lnTo>
                  <a:pt x="1814" y="1384"/>
                </a:lnTo>
                <a:lnTo>
                  <a:pt x="1836" y="1370"/>
                </a:lnTo>
                <a:lnTo>
                  <a:pt x="1858" y="1358"/>
                </a:lnTo>
                <a:lnTo>
                  <a:pt x="1882" y="1348"/>
                </a:lnTo>
                <a:lnTo>
                  <a:pt x="1906" y="1340"/>
                </a:lnTo>
                <a:lnTo>
                  <a:pt x="1932" y="1334"/>
                </a:lnTo>
                <a:lnTo>
                  <a:pt x="1958" y="1328"/>
                </a:lnTo>
                <a:lnTo>
                  <a:pt x="1984" y="1326"/>
                </a:lnTo>
                <a:lnTo>
                  <a:pt x="2012" y="1324"/>
                </a:lnTo>
                <a:lnTo>
                  <a:pt x="2012" y="1324"/>
                </a:lnTo>
                <a:lnTo>
                  <a:pt x="2052" y="1326"/>
                </a:lnTo>
                <a:lnTo>
                  <a:pt x="2090" y="1332"/>
                </a:lnTo>
                <a:lnTo>
                  <a:pt x="2130" y="1340"/>
                </a:lnTo>
                <a:lnTo>
                  <a:pt x="2168" y="1354"/>
                </a:lnTo>
                <a:lnTo>
                  <a:pt x="2206" y="1370"/>
                </a:lnTo>
                <a:lnTo>
                  <a:pt x="2242" y="1388"/>
                </a:lnTo>
                <a:lnTo>
                  <a:pt x="2278" y="1412"/>
                </a:lnTo>
                <a:lnTo>
                  <a:pt x="2312" y="1438"/>
                </a:lnTo>
                <a:lnTo>
                  <a:pt x="2444" y="1274"/>
                </a:lnTo>
                <a:lnTo>
                  <a:pt x="2444" y="1274"/>
                </a:lnTo>
                <a:lnTo>
                  <a:pt x="2406" y="1244"/>
                </a:lnTo>
                <a:lnTo>
                  <a:pt x="2368" y="1218"/>
                </a:lnTo>
                <a:lnTo>
                  <a:pt x="2328" y="1196"/>
                </a:lnTo>
                <a:lnTo>
                  <a:pt x="2288" y="1174"/>
                </a:lnTo>
                <a:lnTo>
                  <a:pt x="2246" y="1156"/>
                </a:lnTo>
                <a:lnTo>
                  <a:pt x="2204" y="1142"/>
                </a:lnTo>
                <a:lnTo>
                  <a:pt x="2160" y="1130"/>
                </a:lnTo>
                <a:lnTo>
                  <a:pt x="2116" y="1122"/>
                </a:lnTo>
                <a:lnTo>
                  <a:pt x="2110" y="1120"/>
                </a:lnTo>
                <a:lnTo>
                  <a:pt x="2110" y="858"/>
                </a:lnTo>
                <a:lnTo>
                  <a:pt x="1896" y="858"/>
                </a:lnTo>
                <a:lnTo>
                  <a:pt x="1896" y="1122"/>
                </a:lnTo>
                <a:lnTo>
                  <a:pt x="1890" y="1124"/>
                </a:lnTo>
                <a:lnTo>
                  <a:pt x="1890" y="1124"/>
                </a:lnTo>
                <a:lnTo>
                  <a:pt x="1848" y="1132"/>
                </a:lnTo>
                <a:lnTo>
                  <a:pt x="1808" y="1146"/>
                </a:lnTo>
                <a:lnTo>
                  <a:pt x="1768" y="1160"/>
                </a:lnTo>
                <a:lnTo>
                  <a:pt x="1732" y="1178"/>
                </a:lnTo>
                <a:lnTo>
                  <a:pt x="1698" y="1200"/>
                </a:lnTo>
                <a:lnTo>
                  <a:pt x="1666" y="1222"/>
                </a:lnTo>
                <a:lnTo>
                  <a:pt x="1636" y="1248"/>
                </a:lnTo>
                <a:lnTo>
                  <a:pt x="1608" y="1274"/>
                </a:lnTo>
                <a:lnTo>
                  <a:pt x="1584" y="1304"/>
                </a:lnTo>
                <a:lnTo>
                  <a:pt x="1562" y="1336"/>
                </a:lnTo>
                <a:lnTo>
                  <a:pt x="1544" y="1368"/>
                </a:lnTo>
                <a:lnTo>
                  <a:pt x="1528" y="1402"/>
                </a:lnTo>
                <a:lnTo>
                  <a:pt x="1516" y="1438"/>
                </a:lnTo>
                <a:lnTo>
                  <a:pt x="1506" y="1474"/>
                </a:lnTo>
                <a:lnTo>
                  <a:pt x="1502" y="1512"/>
                </a:lnTo>
                <a:lnTo>
                  <a:pt x="1500" y="1552"/>
                </a:lnTo>
                <a:lnTo>
                  <a:pt x="1500" y="1552"/>
                </a:lnTo>
                <a:lnTo>
                  <a:pt x="1500" y="1580"/>
                </a:lnTo>
                <a:lnTo>
                  <a:pt x="1502" y="1606"/>
                </a:lnTo>
                <a:lnTo>
                  <a:pt x="1506" y="1634"/>
                </a:lnTo>
                <a:lnTo>
                  <a:pt x="1512" y="1660"/>
                </a:lnTo>
                <a:lnTo>
                  <a:pt x="1520" y="1684"/>
                </a:lnTo>
                <a:lnTo>
                  <a:pt x="1528" y="1708"/>
                </a:lnTo>
                <a:lnTo>
                  <a:pt x="1540" y="1732"/>
                </a:lnTo>
                <a:lnTo>
                  <a:pt x="1552" y="1756"/>
                </a:lnTo>
                <a:lnTo>
                  <a:pt x="1566" y="1778"/>
                </a:lnTo>
                <a:lnTo>
                  <a:pt x="1582" y="1800"/>
                </a:lnTo>
                <a:lnTo>
                  <a:pt x="1598" y="1820"/>
                </a:lnTo>
                <a:lnTo>
                  <a:pt x="1618" y="1840"/>
                </a:lnTo>
                <a:lnTo>
                  <a:pt x="1638" y="1860"/>
                </a:lnTo>
                <a:lnTo>
                  <a:pt x="1660" y="1880"/>
                </a:lnTo>
                <a:lnTo>
                  <a:pt x="1684" y="1898"/>
                </a:lnTo>
                <a:lnTo>
                  <a:pt x="1710" y="1916"/>
                </a:lnTo>
                <a:lnTo>
                  <a:pt x="1710" y="1916"/>
                </a:lnTo>
                <a:lnTo>
                  <a:pt x="1736" y="1932"/>
                </a:lnTo>
                <a:lnTo>
                  <a:pt x="1764" y="1948"/>
                </a:lnTo>
                <a:lnTo>
                  <a:pt x="1824" y="1978"/>
                </a:lnTo>
                <a:lnTo>
                  <a:pt x="1884" y="2004"/>
                </a:lnTo>
                <a:lnTo>
                  <a:pt x="1944" y="2030"/>
                </a:lnTo>
                <a:lnTo>
                  <a:pt x="1944" y="2030"/>
                </a:lnTo>
                <a:lnTo>
                  <a:pt x="2010" y="2058"/>
                </a:lnTo>
                <a:lnTo>
                  <a:pt x="2074" y="2086"/>
                </a:lnTo>
                <a:lnTo>
                  <a:pt x="2106" y="2102"/>
                </a:lnTo>
                <a:lnTo>
                  <a:pt x="2134" y="2118"/>
                </a:lnTo>
                <a:lnTo>
                  <a:pt x="2162" y="2134"/>
                </a:lnTo>
                <a:lnTo>
                  <a:pt x="2186" y="2152"/>
                </a:lnTo>
                <a:lnTo>
                  <a:pt x="2210" y="2172"/>
                </a:lnTo>
                <a:lnTo>
                  <a:pt x="2230" y="2192"/>
                </a:lnTo>
                <a:lnTo>
                  <a:pt x="2248" y="2214"/>
                </a:lnTo>
                <a:lnTo>
                  <a:pt x="2264" y="2238"/>
                </a:lnTo>
                <a:lnTo>
                  <a:pt x="2276" y="2264"/>
                </a:lnTo>
                <a:lnTo>
                  <a:pt x="2286" y="2292"/>
                </a:lnTo>
                <a:lnTo>
                  <a:pt x="2292" y="2322"/>
                </a:lnTo>
                <a:lnTo>
                  <a:pt x="2294" y="2356"/>
                </a:lnTo>
                <a:lnTo>
                  <a:pt x="2294" y="2356"/>
                </a:lnTo>
                <a:lnTo>
                  <a:pt x="2292" y="2384"/>
                </a:lnTo>
                <a:lnTo>
                  <a:pt x="2288" y="2410"/>
                </a:lnTo>
                <a:lnTo>
                  <a:pt x="2280" y="2434"/>
                </a:lnTo>
                <a:lnTo>
                  <a:pt x="2270" y="2460"/>
                </a:lnTo>
                <a:lnTo>
                  <a:pt x="2258" y="2482"/>
                </a:lnTo>
                <a:lnTo>
                  <a:pt x="2244" y="2504"/>
                </a:lnTo>
                <a:lnTo>
                  <a:pt x="2226" y="2524"/>
                </a:lnTo>
                <a:lnTo>
                  <a:pt x="2208" y="2542"/>
                </a:lnTo>
                <a:lnTo>
                  <a:pt x="2186" y="2558"/>
                </a:lnTo>
                <a:lnTo>
                  <a:pt x="2164" y="2574"/>
                </a:lnTo>
                <a:lnTo>
                  <a:pt x="2138" y="2586"/>
                </a:lnTo>
                <a:lnTo>
                  <a:pt x="2112" y="2596"/>
                </a:lnTo>
                <a:lnTo>
                  <a:pt x="2084" y="2606"/>
                </a:lnTo>
                <a:lnTo>
                  <a:pt x="2054" y="2612"/>
                </a:lnTo>
                <a:lnTo>
                  <a:pt x="2024" y="2616"/>
                </a:lnTo>
                <a:lnTo>
                  <a:pt x="1992" y="2616"/>
                </a:lnTo>
                <a:lnTo>
                  <a:pt x="1992" y="2616"/>
                </a:lnTo>
                <a:lnTo>
                  <a:pt x="1958" y="2616"/>
                </a:lnTo>
                <a:lnTo>
                  <a:pt x="1922" y="2612"/>
                </a:lnTo>
                <a:lnTo>
                  <a:pt x="1890" y="2606"/>
                </a:lnTo>
                <a:lnTo>
                  <a:pt x="1858" y="2596"/>
                </a:lnTo>
                <a:lnTo>
                  <a:pt x="1828" y="2586"/>
                </a:lnTo>
                <a:lnTo>
                  <a:pt x="1800" y="2576"/>
                </a:lnTo>
                <a:lnTo>
                  <a:pt x="1772" y="2562"/>
                </a:lnTo>
                <a:lnTo>
                  <a:pt x="1746" y="2546"/>
                </a:lnTo>
                <a:lnTo>
                  <a:pt x="1720" y="2532"/>
                </a:lnTo>
                <a:lnTo>
                  <a:pt x="1696" y="2514"/>
                </a:lnTo>
                <a:lnTo>
                  <a:pt x="1674" y="2496"/>
                </a:lnTo>
                <a:lnTo>
                  <a:pt x="1652" y="2478"/>
                </a:lnTo>
                <a:lnTo>
                  <a:pt x="1614" y="2440"/>
                </a:lnTo>
                <a:lnTo>
                  <a:pt x="1580" y="2404"/>
                </a:lnTo>
                <a:lnTo>
                  <a:pt x="1424" y="2556"/>
                </a:lnTo>
                <a:lnTo>
                  <a:pt x="1424" y="2556"/>
                </a:lnTo>
                <a:lnTo>
                  <a:pt x="1448" y="2584"/>
                </a:lnTo>
                <a:lnTo>
                  <a:pt x="1472" y="2608"/>
                </a:lnTo>
                <a:lnTo>
                  <a:pt x="1496" y="2632"/>
                </a:lnTo>
                <a:lnTo>
                  <a:pt x="1522" y="2656"/>
                </a:lnTo>
                <a:lnTo>
                  <a:pt x="1550" y="2678"/>
                </a:lnTo>
                <a:lnTo>
                  <a:pt x="1576" y="2698"/>
                </a:lnTo>
                <a:lnTo>
                  <a:pt x="1604" y="2716"/>
                </a:lnTo>
                <a:lnTo>
                  <a:pt x="1634" y="2734"/>
                </a:lnTo>
                <a:lnTo>
                  <a:pt x="1664" y="2750"/>
                </a:lnTo>
                <a:lnTo>
                  <a:pt x="1694" y="2764"/>
                </a:lnTo>
                <a:lnTo>
                  <a:pt x="1724" y="2776"/>
                </a:lnTo>
                <a:lnTo>
                  <a:pt x="1756" y="2788"/>
                </a:lnTo>
                <a:lnTo>
                  <a:pt x="1790" y="2798"/>
                </a:lnTo>
                <a:lnTo>
                  <a:pt x="1822" y="2808"/>
                </a:lnTo>
                <a:lnTo>
                  <a:pt x="1856" y="2814"/>
                </a:lnTo>
                <a:lnTo>
                  <a:pt x="1890" y="2820"/>
                </a:lnTo>
                <a:lnTo>
                  <a:pt x="1896" y="2822"/>
                </a:lnTo>
                <a:lnTo>
                  <a:pt x="1896" y="3082"/>
                </a:lnTo>
                <a:lnTo>
                  <a:pt x="2110" y="3082"/>
                </a:lnTo>
                <a:lnTo>
                  <a:pt x="2110" y="2822"/>
                </a:lnTo>
                <a:lnTo>
                  <a:pt x="2116" y="2820"/>
                </a:lnTo>
                <a:lnTo>
                  <a:pt x="2116" y="2820"/>
                </a:lnTo>
                <a:lnTo>
                  <a:pt x="2162" y="2810"/>
                </a:lnTo>
                <a:lnTo>
                  <a:pt x="2204" y="2796"/>
                </a:lnTo>
                <a:lnTo>
                  <a:pt x="2244" y="2780"/>
                </a:lnTo>
                <a:lnTo>
                  <a:pt x="2282" y="2762"/>
                </a:lnTo>
                <a:lnTo>
                  <a:pt x="2318" y="2740"/>
                </a:lnTo>
                <a:lnTo>
                  <a:pt x="2352" y="2714"/>
                </a:lnTo>
                <a:lnTo>
                  <a:pt x="2382" y="2688"/>
                </a:lnTo>
                <a:lnTo>
                  <a:pt x="2410" y="2658"/>
                </a:lnTo>
                <a:lnTo>
                  <a:pt x="2434" y="2626"/>
                </a:lnTo>
                <a:lnTo>
                  <a:pt x="2456" y="2592"/>
                </a:lnTo>
                <a:lnTo>
                  <a:pt x="2476" y="2556"/>
                </a:lnTo>
                <a:lnTo>
                  <a:pt x="2490" y="2518"/>
                </a:lnTo>
                <a:lnTo>
                  <a:pt x="2504" y="2478"/>
                </a:lnTo>
                <a:lnTo>
                  <a:pt x="2512" y="2436"/>
                </a:lnTo>
                <a:lnTo>
                  <a:pt x="2518" y="2394"/>
                </a:lnTo>
                <a:lnTo>
                  <a:pt x="2520" y="2348"/>
                </a:lnTo>
                <a:lnTo>
                  <a:pt x="2520" y="234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7855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xmlns="" id="{E3C82D0C-E4EE-4EA8-B2E0-B47A2348D98F}"/>
              </a:ext>
            </a:extLst>
          </p:cNvPr>
          <p:cNvPicPr>
            <a:picLocks noChangeAspect="1"/>
          </p:cNvPicPr>
          <p:nvPr/>
        </p:nvPicPr>
        <p:blipFill rotWithShape="1">
          <a:blip r:embed="rId2"/>
          <a:srcRect l="7112"/>
          <a:stretch/>
        </p:blipFill>
        <p:spPr>
          <a:xfrm>
            <a:off x="0" y="0"/>
            <a:ext cx="12192000" cy="6110288"/>
          </a:xfrm>
          <a:prstGeom prst="rect">
            <a:avLst/>
          </a:prstGeom>
        </p:spPr>
      </p:pic>
      <p:sp>
        <p:nvSpPr>
          <p:cNvPr id="13" name="Slide Number Placeholder 12"/>
          <p:cNvSpPr>
            <a:spLocks noGrp="1"/>
          </p:cNvSpPr>
          <p:nvPr>
            <p:ph type="sldNum" sz="quarter" idx="4294967295"/>
          </p:nvPr>
        </p:nvSpPr>
        <p:spPr>
          <a:xfrm>
            <a:off x="10856913" y="6394275"/>
            <a:ext cx="969962" cy="19685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4BEE3-566C-4068-A777-C3A4762E861B}" type="slidenum">
              <a:rPr kumimoji="0" lang="en-GB" sz="1000" b="0" i="0" u="none" strike="noStrike" kern="1200" cap="none" spc="0" normalizeH="0" baseline="0" noProof="0" smtClean="0">
                <a:ln>
                  <a:noFill/>
                </a:ln>
                <a:solidFill>
                  <a:srgbClr val="71717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000" b="0" i="0" u="none" strike="noStrike" kern="1200" cap="none" spc="0" normalizeH="0" baseline="0" noProof="0">
              <a:ln>
                <a:noFill/>
              </a:ln>
              <a:solidFill>
                <a:srgbClr val="717171"/>
              </a:solidFill>
              <a:effectLst/>
              <a:uLnTx/>
              <a:uFillTx/>
              <a:latin typeface="Arial"/>
              <a:ea typeface="+mn-ea"/>
              <a:cs typeface="+mn-cs"/>
            </a:endParaRPr>
          </a:p>
        </p:txBody>
      </p:sp>
      <p:grpSp>
        <p:nvGrpSpPr>
          <p:cNvPr id="4" name="Group 3">
            <a:extLst>
              <a:ext uri="{FF2B5EF4-FFF2-40B4-BE49-F238E27FC236}">
                <a16:creationId xmlns:a16="http://schemas.microsoft.com/office/drawing/2014/main" xmlns="" id="{6DAB2CE9-54C5-4162-A477-AC973B59A0F0}"/>
              </a:ext>
            </a:extLst>
          </p:cNvPr>
          <p:cNvGrpSpPr/>
          <p:nvPr/>
        </p:nvGrpSpPr>
        <p:grpSpPr>
          <a:xfrm>
            <a:off x="362838" y="3654863"/>
            <a:ext cx="11486262" cy="527447"/>
            <a:chOff x="362838" y="4174984"/>
            <a:chExt cx="11486262" cy="527447"/>
          </a:xfrm>
        </p:grpSpPr>
        <p:sp>
          <p:nvSpPr>
            <p:cNvPr id="32" name="Freeform 15">
              <a:extLst>
                <a:ext uri="{FF2B5EF4-FFF2-40B4-BE49-F238E27FC236}">
                  <a16:creationId xmlns:a16="http://schemas.microsoft.com/office/drawing/2014/main" xmlns="" id="{38DDAFB1-9576-4496-A18C-34835279E57F}"/>
                </a:ext>
              </a:extLst>
            </p:cNvPr>
            <p:cNvSpPr>
              <a:spLocks/>
            </p:cNvSpPr>
            <p:nvPr/>
          </p:nvSpPr>
          <p:spPr bwMode="auto">
            <a:xfrm>
              <a:off x="362838" y="4206195"/>
              <a:ext cx="190939" cy="323340"/>
            </a:xfrm>
            <a:custGeom>
              <a:avLst/>
              <a:gdLst>
                <a:gd name="T0" fmla="*/ 1 w 623"/>
                <a:gd name="T1" fmla="*/ 236 h 1055"/>
                <a:gd name="T2" fmla="*/ 12 w 623"/>
                <a:gd name="T3" fmla="*/ 202 h 1055"/>
                <a:gd name="T4" fmla="*/ 26 w 623"/>
                <a:gd name="T5" fmla="*/ 171 h 1055"/>
                <a:gd name="T6" fmla="*/ 58 w 623"/>
                <a:gd name="T7" fmla="*/ 117 h 1055"/>
                <a:gd name="T8" fmla="*/ 98 w 623"/>
                <a:gd name="T9" fmla="*/ 76 h 1055"/>
                <a:gd name="T10" fmla="*/ 140 w 623"/>
                <a:gd name="T11" fmla="*/ 45 h 1055"/>
                <a:gd name="T12" fmla="*/ 184 w 623"/>
                <a:gd name="T13" fmla="*/ 23 h 1055"/>
                <a:gd name="T14" fmla="*/ 228 w 623"/>
                <a:gd name="T15" fmla="*/ 10 h 1055"/>
                <a:gd name="T16" fmla="*/ 270 w 623"/>
                <a:gd name="T17" fmla="*/ 3 h 1055"/>
                <a:gd name="T18" fmla="*/ 307 w 623"/>
                <a:gd name="T19" fmla="*/ 0 h 1055"/>
                <a:gd name="T20" fmla="*/ 323 w 623"/>
                <a:gd name="T21" fmla="*/ 1 h 1055"/>
                <a:gd name="T22" fmla="*/ 372 w 623"/>
                <a:gd name="T23" fmla="*/ 7 h 1055"/>
                <a:gd name="T24" fmla="*/ 432 w 623"/>
                <a:gd name="T25" fmla="*/ 26 h 1055"/>
                <a:gd name="T26" fmla="*/ 487 w 623"/>
                <a:gd name="T27" fmla="*/ 55 h 1055"/>
                <a:gd name="T28" fmla="*/ 533 w 623"/>
                <a:gd name="T29" fmla="*/ 93 h 1055"/>
                <a:gd name="T30" fmla="*/ 570 w 623"/>
                <a:gd name="T31" fmla="*/ 139 h 1055"/>
                <a:gd name="T32" fmla="*/ 599 w 623"/>
                <a:gd name="T33" fmla="*/ 192 h 1055"/>
                <a:gd name="T34" fmla="*/ 617 w 623"/>
                <a:gd name="T35" fmla="*/ 251 h 1055"/>
                <a:gd name="T36" fmla="*/ 623 w 623"/>
                <a:gd name="T37" fmla="*/ 314 h 1055"/>
                <a:gd name="T38" fmla="*/ 622 w 623"/>
                <a:gd name="T39" fmla="*/ 336 h 1055"/>
                <a:gd name="T40" fmla="*/ 617 w 623"/>
                <a:gd name="T41" fmla="*/ 379 h 1055"/>
                <a:gd name="T42" fmla="*/ 607 w 623"/>
                <a:gd name="T43" fmla="*/ 420 h 1055"/>
                <a:gd name="T44" fmla="*/ 592 w 623"/>
                <a:gd name="T45" fmla="*/ 460 h 1055"/>
                <a:gd name="T46" fmla="*/ 574 w 623"/>
                <a:gd name="T47" fmla="*/ 498 h 1055"/>
                <a:gd name="T48" fmla="*/ 540 w 623"/>
                <a:gd name="T49" fmla="*/ 551 h 1055"/>
                <a:gd name="T50" fmla="*/ 488 w 623"/>
                <a:gd name="T51" fmla="*/ 618 h 1055"/>
                <a:gd name="T52" fmla="*/ 623 w 623"/>
                <a:gd name="T53" fmla="*/ 914 h 1055"/>
                <a:gd name="T54" fmla="*/ 0 w 623"/>
                <a:gd name="T55" fmla="*/ 1055 h 1055"/>
                <a:gd name="T56" fmla="*/ 355 w 623"/>
                <a:gd name="T57" fmla="*/ 553 h 1055"/>
                <a:gd name="T58" fmla="*/ 383 w 623"/>
                <a:gd name="T59" fmla="*/ 520 h 1055"/>
                <a:gd name="T60" fmla="*/ 428 w 623"/>
                <a:gd name="T61" fmla="*/ 460 h 1055"/>
                <a:gd name="T62" fmla="*/ 451 w 623"/>
                <a:gd name="T63" fmla="*/ 417 h 1055"/>
                <a:gd name="T64" fmla="*/ 462 w 623"/>
                <a:gd name="T65" fmla="*/ 389 h 1055"/>
                <a:gd name="T66" fmla="*/ 471 w 623"/>
                <a:gd name="T67" fmla="*/ 360 h 1055"/>
                <a:gd name="T68" fmla="*/ 473 w 623"/>
                <a:gd name="T69" fmla="*/ 330 h 1055"/>
                <a:gd name="T70" fmla="*/ 475 w 623"/>
                <a:gd name="T71" fmla="*/ 314 h 1055"/>
                <a:gd name="T72" fmla="*/ 472 w 623"/>
                <a:gd name="T73" fmla="*/ 281 h 1055"/>
                <a:gd name="T74" fmla="*/ 462 w 623"/>
                <a:gd name="T75" fmla="*/ 250 h 1055"/>
                <a:gd name="T76" fmla="*/ 449 w 623"/>
                <a:gd name="T77" fmla="*/ 220 h 1055"/>
                <a:gd name="T78" fmla="*/ 428 w 623"/>
                <a:gd name="T79" fmla="*/ 194 h 1055"/>
                <a:gd name="T80" fmla="*/ 405 w 623"/>
                <a:gd name="T81" fmla="*/ 173 h 1055"/>
                <a:gd name="T82" fmla="*/ 376 w 623"/>
                <a:gd name="T83" fmla="*/ 156 h 1055"/>
                <a:gd name="T84" fmla="*/ 345 w 623"/>
                <a:gd name="T85" fmla="*/ 146 h 1055"/>
                <a:gd name="T86" fmla="*/ 310 w 623"/>
                <a:gd name="T87" fmla="*/ 142 h 1055"/>
                <a:gd name="T88" fmla="*/ 293 w 623"/>
                <a:gd name="T89" fmla="*/ 142 h 1055"/>
                <a:gd name="T90" fmla="*/ 260 w 623"/>
                <a:gd name="T91" fmla="*/ 147 h 1055"/>
                <a:gd name="T92" fmla="*/ 233 w 623"/>
                <a:gd name="T93" fmla="*/ 157 h 1055"/>
                <a:gd name="T94" fmla="*/ 207 w 623"/>
                <a:gd name="T95" fmla="*/ 172 h 1055"/>
                <a:gd name="T96" fmla="*/ 185 w 623"/>
                <a:gd name="T97" fmla="*/ 190 h 1055"/>
                <a:gd name="T98" fmla="*/ 166 w 623"/>
                <a:gd name="T99" fmla="*/ 211 h 1055"/>
                <a:gd name="T100" fmla="*/ 151 w 623"/>
                <a:gd name="T101" fmla="*/ 237 h 1055"/>
                <a:gd name="T102" fmla="*/ 139 w 623"/>
                <a:gd name="T103" fmla="*/ 265 h 1055"/>
                <a:gd name="T104" fmla="*/ 1 w 623"/>
                <a:gd name="T105" fmla="*/ 23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 h="1055">
                  <a:moveTo>
                    <a:pt x="1" y="236"/>
                  </a:moveTo>
                  <a:lnTo>
                    <a:pt x="1" y="236"/>
                  </a:lnTo>
                  <a:lnTo>
                    <a:pt x="7" y="218"/>
                  </a:lnTo>
                  <a:lnTo>
                    <a:pt x="12" y="202"/>
                  </a:lnTo>
                  <a:lnTo>
                    <a:pt x="19" y="186"/>
                  </a:lnTo>
                  <a:lnTo>
                    <a:pt x="26" y="171"/>
                  </a:lnTo>
                  <a:lnTo>
                    <a:pt x="42" y="142"/>
                  </a:lnTo>
                  <a:lnTo>
                    <a:pt x="58" y="117"/>
                  </a:lnTo>
                  <a:lnTo>
                    <a:pt x="78" y="96"/>
                  </a:lnTo>
                  <a:lnTo>
                    <a:pt x="98" y="76"/>
                  </a:lnTo>
                  <a:lnTo>
                    <a:pt x="119" y="59"/>
                  </a:lnTo>
                  <a:lnTo>
                    <a:pt x="140" y="45"/>
                  </a:lnTo>
                  <a:lnTo>
                    <a:pt x="162" y="33"/>
                  </a:lnTo>
                  <a:lnTo>
                    <a:pt x="184" y="23"/>
                  </a:lnTo>
                  <a:lnTo>
                    <a:pt x="206" y="16"/>
                  </a:lnTo>
                  <a:lnTo>
                    <a:pt x="228" y="10"/>
                  </a:lnTo>
                  <a:lnTo>
                    <a:pt x="249" y="5"/>
                  </a:lnTo>
                  <a:lnTo>
                    <a:pt x="270" y="3"/>
                  </a:lnTo>
                  <a:lnTo>
                    <a:pt x="289" y="1"/>
                  </a:lnTo>
                  <a:lnTo>
                    <a:pt x="307" y="0"/>
                  </a:lnTo>
                  <a:lnTo>
                    <a:pt x="307" y="0"/>
                  </a:lnTo>
                  <a:lnTo>
                    <a:pt x="323" y="1"/>
                  </a:lnTo>
                  <a:lnTo>
                    <a:pt x="340" y="3"/>
                  </a:lnTo>
                  <a:lnTo>
                    <a:pt x="372" y="7"/>
                  </a:lnTo>
                  <a:lnTo>
                    <a:pt x="404" y="15"/>
                  </a:lnTo>
                  <a:lnTo>
                    <a:pt x="432" y="26"/>
                  </a:lnTo>
                  <a:lnTo>
                    <a:pt x="460" y="38"/>
                  </a:lnTo>
                  <a:lnTo>
                    <a:pt x="487" y="55"/>
                  </a:lnTo>
                  <a:lnTo>
                    <a:pt x="510" y="72"/>
                  </a:lnTo>
                  <a:lnTo>
                    <a:pt x="533" y="93"/>
                  </a:lnTo>
                  <a:lnTo>
                    <a:pt x="552" y="116"/>
                  </a:lnTo>
                  <a:lnTo>
                    <a:pt x="570" y="139"/>
                  </a:lnTo>
                  <a:lnTo>
                    <a:pt x="586" y="165"/>
                  </a:lnTo>
                  <a:lnTo>
                    <a:pt x="599" y="192"/>
                  </a:lnTo>
                  <a:lnTo>
                    <a:pt x="610" y="221"/>
                  </a:lnTo>
                  <a:lnTo>
                    <a:pt x="617" y="251"/>
                  </a:lnTo>
                  <a:lnTo>
                    <a:pt x="621" y="282"/>
                  </a:lnTo>
                  <a:lnTo>
                    <a:pt x="623" y="314"/>
                  </a:lnTo>
                  <a:lnTo>
                    <a:pt x="623" y="314"/>
                  </a:lnTo>
                  <a:lnTo>
                    <a:pt x="622" y="336"/>
                  </a:lnTo>
                  <a:lnTo>
                    <a:pt x="621" y="357"/>
                  </a:lnTo>
                  <a:lnTo>
                    <a:pt x="617" y="379"/>
                  </a:lnTo>
                  <a:lnTo>
                    <a:pt x="612" y="400"/>
                  </a:lnTo>
                  <a:lnTo>
                    <a:pt x="607" y="420"/>
                  </a:lnTo>
                  <a:lnTo>
                    <a:pt x="600" y="441"/>
                  </a:lnTo>
                  <a:lnTo>
                    <a:pt x="592" y="460"/>
                  </a:lnTo>
                  <a:lnTo>
                    <a:pt x="584" y="479"/>
                  </a:lnTo>
                  <a:lnTo>
                    <a:pt x="574" y="498"/>
                  </a:lnTo>
                  <a:lnTo>
                    <a:pt x="563" y="516"/>
                  </a:lnTo>
                  <a:lnTo>
                    <a:pt x="540" y="551"/>
                  </a:lnTo>
                  <a:lnTo>
                    <a:pt x="516" y="585"/>
                  </a:lnTo>
                  <a:lnTo>
                    <a:pt x="488" y="618"/>
                  </a:lnTo>
                  <a:lnTo>
                    <a:pt x="226" y="914"/>
                  </a:lnTo>
                  <a:lnTo>
                    <a:pt x="623" y="914"/>
                  </a:lnTo>
                  <a:lnTo>
                    <a:pt x="623" y="1055"/>
                  </a:lnTo>
                  <a:lnTo>
                    <a:pt x="0" y="1055"/>
                  </a:lnTo>
                  <a:lnTo>
                    <a:pt x="0" y="958"/>
                  </a:lnTo>
                  <a:lnTo>
                    <a:pt x="355" y="553"/>
                  </a:lnTo>
                  <a:lnTo>
                    <a:pt x="355" y="553"/>
                  </a:lnTo>
                  <a:lnTo>
                    <a:pt x="383" y="520"/>
                  </a:lnTo>
                  <a:lnTo>
                    <a:pt x="408" y="488"/>
                  </a:lnTo>
                  <a:lnTo>
                    <a:pt x="428" y="460"/>
                  </a:lnTo>
                  <a:lnTo>
                    <a:pt x="445" y="431"/>
                  </a:lnTo>
                  <a:lnTo>
                    <a:pt x="451" y="417"/>
                  </a:lnTo>
                  <a:lnTo>
                    <a:pt x="458" y="404"/>
                  </a:lnTo>
                  <a:lnTo>
                    <a:pt x="462" y="389"/>
                  </a:lnTo>
                  <a:lnTo>
                    <a:pt x="466" y="375"/>
                  </a:lnTo>
                  <a:lnTo>
                    <a:pt x="471" y="360"/>
                  </a:lnTo>
                  <a:lnTo>
                    <a:pt x="472" y="345"/>
                  </a:lnTo>
                  <a:lnTo>
                    <a:pt x="473" y="330"/>
                  </a:lnTo>
                  <a:lnTo>
                    <a:pt x="475" y="314"/>
                  </a:lnTo>
                  <a:lnTo>
                    <a:pt x="475" y="314"/>
                  </a:lnTo>
                  <a:lnTo>
                    <a:pt x="473" y="297"/>
                  </a:lnTo>
                  <a:lnTo>
                    <a:pt x="472" y="281"/>
                  </a:lnTo>
                  <a:lnTo>
                    <a:pt x="468" y="265"/>
                  </a:lnTo>
                  <a:lnTo>
                    <a:pt x="462" y="250"/>
                  </a:lnTo>
                  <a:lnTo>
                    <a:pt x="456" y="235"/>
                  </a:lnTo>
                  <a:lnTo>
                    <a:pt x="449" y="220"/>
                  </a:lnTo>
                  <a:lnTo>
                    <a:pt x="439" y="207"/>
                  </a:lnTo>
                  <a:lnTo>
                    <a:pt x="428" y="194"/>
                  </a:lnTo>
                  <a:lnTo>
                    <a:pt x="417" y="183"/>
                  </a:lnTo>
                  <a:lnTo>
                    <a:pt x="405" y="173"/>
                  </a:lnTo>
                  <a:lnTo>
                    <a:pt x="391" y="164"/>
                  </a:lnTo>
                  <a:lnTo>
                    <a:pt x="376" y="156"/>
                  </a:lnTo>
                  <a:lnTo>
                    <a:pt x="361" y="150"/>
                  </a:lnTo>
                  <a:lnTo>
                    <a:pt x="345" y="146"/>
                  </a:lnTo>
                  <a:lnTo>
                    <a:pt x="327" y="143"/>
                  </a:lnTo>
                  <a:lnTo>
                    <a:pt x="310" y="142"/>
                  </a:lnTo>
                  <a:lnTo>
                    <a:pt x="310" y="142"/>
                  </a:lnTo>
                  <a:lnTo>
                    <a:pt x="293" y="142"/>
                  </a:lnTo>
                  <a:lnTo>
                    <a:pt x="277" y="145"/>
                  </a:lnTo>
                  <a:lnTo>
                    <a:pt x="260" y="147"/>
                  </a:lnTo>
                  <a:lnTo>
                    <a:pt x="247" y="151"/>
                  </a:lnTo>
                  <a:lnTo>
                    <a:pt x="233" y="157"/>
                  </a:lnTo>
                  <a:lnTo>
                    <a:pt x="219" y="164"/>
                  </a:lnTo>
                  <a:lnTo>
                    <a:pt x="207" y="172"/>
                  </a:lnTo>
                  <a:lnTo>
                    <a:pt x="196" y="180"/>
                  </a:lnTo>
                  <a:lnTo>
                    <a:pt x="185" y="190"/>
                  </a:lnTo>
                  <a:lnTo>
                    <a:pt x="176" y="201"/>
                  </a:lnTo>
                  <a:lnTo>
                    <a:pt x="166" y="211"/>
                  </a:lnTo>
                  <a:lnTo>
                    <a:pt x="158" y="224"/>
                  </a:lnTo>
                  <a:lnTo>
                    <a:pt x="151" y="237"/>
                  </a:lnTo>
                  <a:lnTo>
                    <a:pt x="144" y="251"/>
                  </a:lnTo>
                  <a:lnTo>
                    <a:pt x="139" y="265"/>
                  </a:lnTo>
                  <a:lnTo>
                    <a:pt x="134" y="280"/>
                  </a:lnTo>
                  <a:lnTo>
                    <a:pt x="1" y="236"/>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BA"/>
                </a:solidFill>
                <a:effectLst/>
                <a:uLnTx/>
                <a:uFillTx/>
                <a:latin typeface="Arial"/>
                <a:ea typeface="+mn-ea"/>
                <a:cs typeface="+mn-cs"/>
              </a:endParaRPr>
            </a:p>
          </p:txBody>
        </p:sp>
        <p:cxnSp>
          <p:nvCxnSpPr>
            <p:cNvPr id="39" name="Straight Connector 38">
              <a:extLst>
                <a:ext uri="{FF2B5EF4-FFF2-40B4-BE49-F238E27FC236}">
                  <a16:creationId xmlns:a16="http://schemas.microsoft.com/office/drawing/2014/main" xmlns="" id="{E6801D56-0CBB-469E-A3C7-834DB9B459EB}"/>
                </a:ext>
              </a:extLst>
            </p:cNvPr>
            <p:cNvCxnSpPr/>
            <p:nvPr/>
          </p:nvCxnSpPr>
          <p:spPr>
            <a:xfrm>
              <a:off x="362838" y="4702431"/>
              <a:ext cx="11486262" cy="0"/>
            </a:xfrm>
            <a:prstGeom prst="line">
              <a:avLst/>
            </a:prstGeom>
            <a:ln w="12700">
              <a:gradFill flip="none" rotWithShape="1">
                <a:gsLst>
                  <a:gs pos="0">
                    <a:schemeClr val="tx1">
                      <a:lumMod val="40000"/>
                      <a:lumOff val="60000"/>
                    </a:schemeClr>
                  </a:gs>
                  <a:gs pos="75000">
                    <a:schemeClr val="tx1">
                      <a:lumMod val="40000"/>
                      <a:lumOff val="60000"/>
                      <a:alpha val="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xmlns="" id="{96558932-2952-4C38-A911-B70A24D2B11F}"/>
                </a:ext>
              </a:extLst>
            </p:cNvPr>
            <p:cNvSpPr/>
            <p:nvPr/>
          </p:nvSpPr>
          <p:spPr>
            <a:xfrm>
              <a:off x="780895" y="4174984"/>
              <a:ext cx="7837811" cy="38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rPr>
                <a:t>Getting Big Box Right</a:t>
              </a:r>
            </a:p>
          </p:txBody>
        </p:sp>
      </p:gr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209" y="701822"/>
            <a:ext cx="5750821" cy="1022170"/>
          </a:xfrm>
          <a:prstGeom prst="rect">
            <a:avLst/>
          </a:prstGeom>
        </p:spPr>
      </p:pic>
      <p:grpSp>
        <p:nvGrpSpPr>
          <p:cNvPr id="3" name="Group 2">
            <a:extLst>
              <a:ext uri="{FF2B5EF4-FFF2-40B4-BE49-F238E27FC236}">
                <a16:creationId xmlns:a16="http://schemas.microsoft.com/office/drawing/2014/main" xmlns="" id="{C9F4867B-1F40-41C6-A5DB-F9D56DD5AC6D}"/>
              </a:ext>
            </a:extLst>
          </p:cNvPr>
          <p:cNvGrpSpPr/>
          <p:nvPr/>
        </p:nvGrpSpPr>
        <p:grpSpPr>
          <a:xfrm>
            <a:off x="354014" y="2796655"/>
            <a:ext cx="11486262" cy="519999"/>
            <a:chOff x="354014" y="3279255"/>
            <a:chExt cx="11486262" cy="519999"/>
          </a:xfrm>
        </p:grpSpPr>
        <p:sp>
          <p:nvSpPr>
            <p:cNvPr id="36" name="Freeform 6">
              <a:extLst>
                <a:ext uri="{FF2B5EF4-FFF2-40B4-BE49-F238E27FC236}">
                  <a16:creationId xmlns:a16="http://schemas.microsoft.com/office/drawing/2014/main" xmlns="" id="{7083258C-486B-461A-AE9B-C0B795F703D2}"/>
                </a:ext>
              </a:extLst>
            </p:cNvPr>
            <p:cNvSpPr>
              <a:spLocks/>
            </p:cNvSpPr>
            <p:nvPr/>
          </p:nvSpPr>
          <p:spPr bwMode="auto">
            <a:xfrm>
              <a:off x="354014" y="3312765"/>
              <a:ext cx="106962" cy="318743"/>
            </a:xfrm>
            <a:custGeom>
              <a:avLst/>
              <a:gdLst>
                <a:gd name="T0" fmla="*/ 0 w 349"/>
                <a:gd name="T1" fmla="*/ 287 h 1040"/>
                <a:gd name="T2" fmla="*/ 0 w 349"/>
                <a:gd name="T3" fmla="*/ 141 h 1040"/>
                <a:gd name="T4" fmla="*/ 245 w 349"/>
                <a:gd name="T5" fmla="*/ 0 h 1040"/>
                <a:gd name="T6" fmla="*/ 349 w 349"/>
                <a:gd name="T7" fmla="*/ 0 h 1040"/>
                <a:gd name="T8" fmla="*/ 349 w 349"/>
                <a:gd name="T9" fmla="*/ 1040 h 1040"/>
                <a:gd name="T10" fmla="*/ 200 w 349"/>
                <a:gd name="T11" fmla="*/ 1040 h 1040"/>
                <a:gd name="T12" fmla="*/ 200 w 349"/>
                <a:gd name="T13" fmla="*/ 186 h 1040"/>
                <a:gd name="T14" fmla="*/ 0 w 349"/>
                <a:gd name="T15" fmla="*/ 287 h 10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9" h="1040">
                  <a:moveTo>
                    <a:pt x="0" y="287"/>
                  </a:moveTo>
                  <a:lnTo>
                    <a:pt x="0" y="141"/>
                  </a:lnTo>
                  <a:lnTo>
                    <a:pt x="245" y="0"/>
                  </a:lnTo>
                  <a:lnTo>
                    <a:pt x="349" y="0"/>
                  </a:lnTo>
                  <a:lnTo>
                    <a:pt x="349" y="1040"/>
                  </a:lnTo>
                  <a:lnTo>
                    <a:pt x="200" y="1040"/>
                  </a:lnTo>
                  <a:lnTo>
                    <a:pt x="200" y="186"/>
                  </a:lnTo>
                  <a:lnTo>
                    <a:pt x="0" y="287"/>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BA"/>
                </a:solidFill>
                <a:effectLst/>
                <a:uLnTx/>
                <a:uFillTx/>
                <a:latin typeface="Arial"/>
                <a:ea typeface="+mn-ea"/>
                <a:cs typeface="+mn-cs"/>
              </a:endParaRPr>
            </a:p>
          </p:txBody>
        </p:sp>
        <p:cxnSp>
          <p:nvCxnSpPr>
            <p:cNvPr id="38" name="Straight Connector 37">
              <a:extLst>
                <a:ext uri="{FF2B5EF4-FFF2-40B4-BE49-F238E27FC236}">
                  <a16:creationId xmlns:a16="http://schemas.microsoft.com/office/drawing/2014/main" xmlns="" id="{3899F7F9-FD30-4C30-B9DA-24E5E19D317A}"/>
                </a:ext>
              </a:extLst>
            </p:cNvPr>
            <p:cNvCxnSpPr/>
            <p:nvPr/>
          </p:nvCxnSpPr>
          <p:spPr>
            <a:xfrm>
              <a:off x="354014" y="3799254"/>
              <a:ext cx="11486262" cy="0"/>
            </a:xfrm>
            <a:prstGeom prst="line">
              <a:avLst/>
            </a:prstGeom>
            <a:ln w="12700">
              <a:gradFill flip="none" rotWithShape="1">
                <a:gsLst>
                  <a:gs pos="0">
                    <a:schemeClr val="tx1">
                      <a:lumMod val="40000"/>
                      <a:lumOff val="60000"/>
                    </a:schemeClr>
                  </a:gs>
                  <a:gs pos="75000">
                    <a:schemeClr val="tx1">
                      <a:lumMod val="40000"/>
                      <a:lumOff val="60000"/>
                      <a:alpha val="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CAD4D0B6-8922-4055-B222-62F1C48B6A4E}"/>
                </a:ext>
              </a:extLst>
            </p:cNvPr>
            <p:cNvSpPr/>
            <p:nvPr/>
          </p:nvSpPr>
          <p:spPr>
            <a:xfrm>
              <a:off x="780895" y="3279255"/>
              <a:ext cx="7837811" cy="38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rPr>
                <a:t>Shoppers: What to know</a:t>
              </a:r>
            </a:p>
          </p:txBody>
        </p:sp>
      </p:grpSp>
      <p:grpSp>
        <p:nvGrpSpPr>
          <p:cNvPr id="5" name="Group 4">
            <a:extLst>
              <a:ext uri="{FF2B5EF4-FFF2-40B4-BE49-F238E27FC236}">
                <a16:creationId xmlns:a16="http://schemas.microsoft.com/office/drawing/2014/main" xmlns="" id="{CA84569F-7C3A-4DE1-9561-0F179D024151}"/>
              </a:ext>
            </a:extLst>
          </p:cNvPr>
          <p:cNvGrpSpPr/>
          <p:nvPr/>
        </p:nvGrpSpPr>
        <p:grpSpPr>
          <a:xfrm>
            <a:off x="362838" y="4520519"/>
            <a:ext cx="11486262" cy="508740"/>
            <a:chOff x="362838" y="4911107"/>
            <a:chExt cx="11486262" cy="508740"/>
          </a:xfrm>
        </p:grpSpPr>
        <p:cxnSp>
          <p:nvCxnSpPr>
            <p:cNvPr id="19" name="Straight Connector 18">
              <a:extLst>
                <a:ext uri="{FF2B5EF4-FFF2-40B4-BE49-F238E27FC236}">
                  <a16:creationId xmlns:a16="http://schemas.microsoft.com/office/drawing/2014/main" xmlns="" id="{BD5CD83F-2451-4FCB-98EB-670E471DFB29}"/>
                </a:ext>
              </a:extLst>
            </p:cNvPr>
            <p:cNvCxnSpPr/>
            <p:nvPr/>
          </p:nvCxnSpPr>
          <p:spPr>
            <a:xfrm>
              <a:off x="362838" y="5419847"/>
              <a:ext cx="11486262" cy="0"/>
            </a:xfrm>
            <a:prstGeom prst="line">
              <a:avLst/>
            </a:prstGeom>
            <a:ln w="12700">
              <a:gradFill flip="none" rotWithShape="1">
                <a:gsLst>
                  <a:gs pos="0">
                    <a:schemeClr val="tx1">
                      <a:lumMod val="40000"/>
                      <a:lumOff val="60000"/>
                    </a:schemeClr>
                  </a:gs>
                  <a:gs pos="75000">
                    <a:schemeClr val="tx1">
                      <a:lumMod val="40000"/>
                      <a:lumOff val="60000"/>
                      <a:alpha val="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xmlns="" id="{0AD9AB84-5704-4318-98C2-8F04B3C01619}"/>
                </a:ext>
              </a:extLst>
            </p:cNvPr>
            <p:cNvSpPr/>
            <p:nvPr/>
          </p:nvSpPr>
          <p:spPr>
            <a:xfrm>
              <a:off x="780894" y="4911107"/>
              <a:ext cx="10357276" cy="38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Going Big with Small Format</a:t>
              </a:r>
            </a:p>
          </p:txBody>
        </p:sp>
        <p:sp>
          <p:nvSpPr>
            <p:cNvPr id="23" name="Freeform 8">
              <a:extLst>
                <a:ext uri="{FF2B5EF4-FFF2-40B4-BE49-F238E27FC236}">
                  <a16:creationId xmlns:a16="http://schemas.microsoft.com/office/drawing/2014/main" xmlns="" id="{E9834E12-8B59-48AE-8820-BE048F737238}"/>
                </a:ext>
              </a:extLst>
            </p:cNvPr>
            <p:cNvSpPr>
              <a:spLocks/>
            </p:cNvSpPr>
            <p:nvPr/>
          </p:nvSpPr>
          <p:spPr bwMode="auto">
            <a:xfrm>
              <a:off x="362838" y="4942318"/>
              <a:ext cx="209329" cy="323340"/>
            </a:xfrm>
            <a:custGeom>
              <a:avLst/>
              <a:gdLst>
                <a:gd name="T0" fmla="*/ 131 w 683"/>
                <a:gd name="T1" fmla="*/ 817 h 1055"/>
                <a:gd name="T2" fmla="*/ 157 w 683"/>
                <a:gd name="T3" fmla="*/ 850 h 1055"/>
                <a:gd name="T4" fmla="*/ 189 w 683"/>
                <a:gd name="T5" fmla="*/ 876 h 1055"/>
                <a:gd name="T6" fmla="*/ 229 w 683"/>
                <a:gd name="T7" fmla="*/ 896 h 1055"/>
                <a:gd name="T8" fmla="*/ 273 w 683"/>
                <a:gd name="T9" fmla="*/ 909 h 1055"/>
                <a:gd name="T10" fmla="*/ 319 w 683"/>
                <a:gd name="T11" fmla="*/ 913 h 1055"/>
                <a:gd name="T12" fmla="*/ 363 w 683"/>
                <a:gd name="T13" fmla="*/ 909 h 1055"/>
                <a:gd name="T14" fmla="*/ 421 w 683"/>
                <a:gd name="T15" fmla="*/ 888 h 1055"/>
                <a:gd name="T16" fmla="*/ 470 w 683"/>
                <a:gd name="T17" fmla="*/ 853 h 1055"/>
                <a:gd name="T18" fmla="*/ 509 w 683"/>
                <a:gd name="T19" fmla="*/ 804 h 1055"/>
                <a:gd name="T20" fmla="*/ 531 w 683"/>
                <a:gd name="T21" fmla="*/ 744 h 1055"/>
                <a:gd name="T22" fmla="*/ 535 w 683"/>
                <a:gd name="T23" fmla="*/ 699 h 1055"/>
                <a:gd name="T24" fmla="*/ 525 w 683"/>
                <a:gd name="T25" fmla="*/ 632 h 1055"/>
                <a:gd name="T26" fmla="*/ 498 w 683"/>
                <a:gd name="T27" fmla="*/ 576 h 1055"/>
                <a:gd name="T28" fmla="*/ 455 w 683"/>
                <a:gd name="T29" fmla="*/ 531 h 1055"/>
                <a:gd name="T30" fmla="*/ 401 w 683"/>
                <a:gd name="T31" fmla="*/ 499 h 1055"/>
                <a:gd name="T32" fmla="*/ 334 w 683"/>
                <a:gd name="T33" fmla="*/ 484 h 1055"/>
                <a:gd name="T34" fmla="*/ 289 w 683"/>
                <a:gd name="T35" fmla="*/ 483 h 1055"/>
                <a:gd name="T36" fmla="*/ 207 w 683"/>
                <a:gd name="T37" fmla="*/ 495 h 1055"/>
                <a:gd name="T38" fmla="*/ 412 w 683"/>
                <a:gd name="T39" fmla="*/ 142 h 1055"/>
                <a:gd name="T40" fmla="*/ 631 w 683"/>
                <a:gd name="T41" fmla="*/ 0 h 1055"/>
                <a:gd name="T42" fmla="*/ 402 w 683"/>
                <a:gd name="T43" fmla="*/ 360 h 1055"/>
                <a:gd name="T44" fmla="*/ 487 w 683"/>
                <a:gd name="T45" fmla="*/ 385 h 1055"/>
                <a:gd name="T46" fmla="*/ 561 w 683"/>
                <a:gd name="T47" fmla="*/ 431 h 1055"/>
                <a:gd name="T48" fmla="*/ 619 w 683"/>
                <a:gd name="T49" fmla="*/ 497 h 1055"/>
                <a:gd name="T50" fmla="*/ 662 w 683"/>
                <a:gd name="T51" fmla="*/ 576 h 1055"/>
                <a:gd name="T52" fmla="*/ 682 w 683"/>
                <a:gd name="T53" fmla="*/ 666 h 1055"/>
                <a:gd name="T54" fmla="*/ 682 w 683"/>
                <a:gd name="T55" fmla="*/ 718 h 1055"/>
                <a:gd name="T56" fmla="*/ 675 w 683"/>
                <a:gd name="T57" fmla="*/ 772 h 1055"/>
                <a:gd name="T58" fmla="*/ 662 w 683"/>
                <a:gd name="T59" fmla="*/ 824 h 1055"/>
                <a:gd name="T60" fmla="*/ 640 w 683"/>
                <a:gd name="T61" fmla="*/ 872 h 1055"/>
                <a:gd name="T62" fmla="*/ 611 w 683"/>
                <a:gd name="T63" fmla="*/ 914 h 1055"/>
                <a:gd name="T64" fmla="*/ 578 w 683"/>
                <a:gd name="T65" fmla="*/ 954 h 1055"/>
                <a:gd name="T66" fmla="*/ 539 w 683"/>
                <a:gd name="T67" fmla="*/ 986 h 1055"/>
                <a:gd name="T68" fmla="*/ 496 w 683"/>
                <a:gd name="T69" fmla="*/ 1012 h 1055"/>
                <a:gd name="T70" fmla="*/ 449 w 683"/>
                <a:gd name="T71" fmla="*/ 1034 h 1055"/>
                <a:gd name="T72" fmla="*/ 400 w 683"/>
                <a:gd name="T73" fmla="*/ 1048 h 1055"/>
                <a:gd name="T74" fmla="*/ 346 w 683"/>
                <a:gd name="T75" fmla="*/ 1053 h 1055"/>
                <a:gd name="T76" fmla="*/ 301 w 683"/>
                <a:gd name="T77" fmla="*/ 1053 h 1055"/>
                <a:gd name="T78" fmla="*/ 225 w 683"/>
                <a:gd name="T79" fmla="*/ 1042 h 1055"/>
                <a:gd name="T80" fmla="*/ 155 w 683"/>
                <a:gd name="T81" fmla="*/ 1019 h 1055"/>
                <a:gd name="T82" fmla="*/ 93 w 683"/>
                <a:gd name="T83" fmla="*/ 984 h 1055"/>
                <a:gd name="T84" fmla="*/ 41 w 683"/>
                <a:gd name="T85" fmla="*/ 936 h 1055"/>
                <a:gd name="T86" fmla="*/ 0 w 683"/>
                <a:gd name="T87" fmla="*/ 87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3" h="1055">
                  <a:moveTo>
                    <a:pt x="124" y="805"/>
                  </a:moveTo>
                  <a:lnTo>
                    <a:pt x="124" y="805"/>
                  </a:lnTo>
                  <a:lnTo>
                    <a:pt x="131" y="817"/>
                  </a:lnTo>
                  <a:lnTo>
                    <a:pt x="138" y="828"/>
                  </a:lnTo>
                  <a:lnTo>
                    <a:pt x="147" y="839"/>
                  </a:lnTo>
                  <a:lnTo>
                    <a:pt x="157" y="850"/>
                  </a:lnTo>
                  <a:lnTo>
                    <a:pt x="166" y="860"/>
                  </a:lnTo>
                  <a:lnTo>
                    <a:pt x="177" y="868"/>
                  </a:lnTo>
                  <a:lnTo>
                    <a:pt x="189" y="876"/>
                  </a:lnTo>
                  <a:lnTo>
                    <a:pt x="202" y="884"/>
                  </a:lnTo>
                  <a:lnTo>
                    <a:pt x="215" y="891"/>
                  </a:lnTo>
                  <a:lnTo>
                    <a:pt x="229" y="896"/>
                  </a:lnTo>
                  <a:lnTo>
                    <a:pt x="243" y="902"/>
                  </a:lnTo>
                  <a:lnTo>
                    <a:pt x="258" y="906"/>
                  </a:lnTo>
                  <a:lnTo>
                    <a:pt x="273" y="909"/>
                  </a:lnTo>
                  <a:lnTo>
                    <a:pt x="288" y="911"/>
                  </a:lnTo>
                  <a:lnTo>
                    <a:pt x="303" y="913"/>
                  </a:lnTo>
                  <a:lnTo>
                    <a:pt x="319" y="913"/>
                  </a:lnTo>
                  <a:lnTo>
                    <a:pt x="319" y="913"/>
                  </a:lnTo>
                  <a:lnTo>
                    <a:pt x="341" y="913"/>
                  </a:lnTo>
                  <a:lnTo>
                    <a:pt x="363" y="909"/>
                  </a:lnTo>
                  <a:lnTo>
                    <a:pt x="383" y="905"/>
                  </a:lnTo>
                  <a:lnTo>
                    <a:pt x="402" y="898"/>
                  </a:lnTo>
                  <a:lnTo>
                    <a:pt x="421" y="888"/>
                  </a:lnTo>
                  <a:lnTo>
                    <a:pt x="439" y="879"/>
                  </a:lnTo>
                  <a:lnTo>
                    <a:pt x="455" y="866"/>
                  </a:lnTo>
                  <a:lnTo>
                    <a:pt x="470" y="853"/>
                  </a:lnTo>
                  <a:lnTo>
                    <a:pt x="486" y="838"/>
                  </a:lnTo>
                  <a:lnTo>
                    <a:pt x="498" y="821"/>
                  </a:lnTo>
                  <a:lnTo>
                    <a:pt x="509" y="804"/>
                  </a:lnTo>
                  <a:lnTo>
                    <a:pt x="517" y="784"/>
                  </a:lnTo>
                  <a:lnTo>
                    <a:pt x="525" y="764"/>
                  </a:lnTo>
                  <a:lnTo>
                    <a:pt x="531" y="744"/>
                  </a:lnTo>
                  <a:lnTo>
                    <a:pt x="533" y="722"/>
                  </a:lnTo>
                  <a:lnTo>
                    <a:pt x="535" y="699"/>
                  </a:lnTo>
                  <a:lnTo>
                    <a:pt x="535" y="699"/>
                  </a:lnTo>
                  <a:lnTo>
                    <a:pt x="533" y="675"/>
                  </a:lnTo>
                  <a:lnTo>
                    <a:pt x="531" y="654"/>
                  </a:lnTo>
                  <a:lnTo>
                    <a:pt x="525" y="632"/>
                  </a:lnTo>
                  <a:lnTo>
                    <a:pt x="518" y="611"/>
                  </a:lnTo>
                  <a:lnTo>
                    <a:pt x="509" y="593"/>
                  </a:lnTo>
                  <a:lnTo>
                    <a:pt x="498" y="576"/>
                  </a:lnTo>
                  <a:lnTo>
                    <a:pt x="486" y="559"/>
                  </a:lnTo>
                  <a:lnTo>
                    <a:pt x="472" y="544"/>
                  </a:lnTo>
                  <a:lnTo>
                    <a:pt x="455" y="531"/>
                  </a:lnTo>
                  <a:lnTo>
                    <a:pt x="439" y="518"/>
                  </a:lnTo>
                  <a:lnTo>
                    <a:pt x="420" y="508"/>
                  </a:lnTo>
                  <a:lnTo>
                    <a:pt x="401" y="499"/>
                  </a:lnTo>
                  <a:lnTo>
                    <a:pt x="379" y="493"/>
                  </a:lnTo>
                  <a:lnTo>
                    <a:pt x="357" y="487"/>
                  </a:lnTo>
                  <a:lnTo>
                    <a:pt x="334" y="484"/>
                  </a:lnTo>
                  <a:lnTo>
                    <a:pt x="311" y="483"/>
                  </a:lnTo>
                  <a:lnTo>
                    <a:pt x="311" y="483"/>
                  </a:lnTo>
                  <a:lnTo>
                    <a:pt x="289" y="483"/>
                  </a:lnTo>
                  <a:lnTo>
                    <a:pt x="270" y="484"/>
                  </a:lnTo>
                  <a:lnTo>
                    <a:pt x="234" y="490"/>
                  </a:lnTo>
                  <a:lnTo>
                    <a:pt x="207" y="495"/>
                  </a:lnTo>
                  <a:lnTo>
                    <a:pt x="191" y="499"/>
                  </a:lnTo>
                  <a:lnTo>
                    <a:pt x="191" y="402"/>
                  </a:lnTo>
                  <a:lnTo>
                    <a:pt x="412" y="142"/>
                  </a:lnTo>
                  <a:lnTo>
                    <a:pt x="52" y="142"/>
                  </a:lnTo>
                  <a:lnTo>
                    <a:pt x="52" y="0"/>
                  </a:lnTo>
                  <a:lnTo>
                    <a:pt x="631" y="0"/>
                  </a:lnTo>
                  <a:lnTo>
                    <a:pt x="631" y="97"/>
                  </a:lnTo>
                  <a:lnTo>
                    <a:pt x="402" y="360"/>
                  </a:lnTo>
                  <a:lnTo>
                    <a:pt x="402" y="360"/>
                  </a:lnTo>
                  <a:lnTo>
                    <a:pt x="431" y="366"/>
                  </a:lnTo>
                  <a:lnTo>
                    <a:pt x="460" y="374"/>
                  </a:lnTo>
                  <a:lnTo>
                    <a:pt x="487" y="385"/>
                  </a:lnTo>
                  <a:lnTo>
                    <a:pt x="513" y="398"/>
                  </a:lnTo>
                  <a:lnTo>
                    <a:pt x="537" y="413"/>
                  </a:lnTo>
                  <a:lnTo>
                    <a:pt x="561" y="431"/>
                  </a:lnTo>
                  <a:lnTo>
                    <a:pt x="582" y="452"/>
                  </a:lnTo>
                  <a:lnTo>
                    <a:pt x="601" y="472"/>
                  </a:lnTo>
                  <a:lnTo>
                    <a:pt x="619" y="497"/>
                  </a:lnTo>
                  <a:lnTo>
                    <a:pt x="636" y="521"/>
                  </a:lnTo>
                  <a:lnTo>
                    <a:pt x="649" y="547"/>
                  </a:lnTo>
                  <a:lnTo>
                    <a:pt x="662" y="576"/>
                  </a:lnTo>
                  <a:lnTo>
                    <a:pt x="671" y="604"/>
                  </a:lnTo>
                  <a:lnTo>
                    <a:pt x="678" y="634"/>
                  </a:lnTo>
                  <a:lnTo>
                    <a:pt x="682" y="666"/>
                  </a:lnTo>
                  <a:lnTo>
                    <a:pt x="683" y="699"/>
                  </a:lnTo>
                  <a:lnTo>
                    <a:pt x="683" y="699"/>
                  </a:lnTo>
                  <a:lnTo>
                    <a:pt x="682" y="718"/>
                  </a:lnTo>
                  <a:lnTo>
                    <a:pt x="681" y="735"/>
                  </a:lnTo>
                  <a:lnTo>
                    <a:pt x="679" y="754"/>
                  </a:lnTo>
                  <a:lnTo>
                    <a:pt x="675" y="772"/>
                  </a:lnTo>
                  <a:lnTo>
                    <a:pt x="671" y="790"/>
                  </a:lnTo>
                  <a:lnTo>
                    <a:pt x="667" y="808"/>
                  </a:lnTo>
                  <a:lnTo>
                    <a:pt x="662" y="824"/>
                  </a:lnTo>
                  <a:lnTo>
                    <a:pt x="655" y="840"/>
                  </a:lnTo>
                  <a:lnTo>
                    <a:pt x="648" y="855"/>
                  </a:lnTo>
                  <a:lnTo>
                    <a:pt x="640" y="872"/>
                  </a:lnTo>
                  <a:lnTo>
                    <a:pt x="631" y="887"/>
                  </a:lnTo>
                  <a:lnTo>
                    <a:pt x="622" y="900"/>
                  </a:lnTo>
                  <a:lnTo>
                    <a:pt x="611" y="914"/>
                  </a:lnTo>
                  <a:lnTo>
                    <a:pt x="601" y="928"/>
                  </a:lnTo>
                  <a:lnTo>
                    <a:pt x="589" y="941"/>
                  </a:lnTo>
                  <a:lnTo>
                    <a:pt x="578" y="954"/>
                  </a:lnTo>
                  <a:lnTo>
                    <a:pt x="566" y="965"/>
                  </a:lnTo>
                  <a:lnTo>
                    <a:pt x="552" y="975"/>
                  </a:lnTo>
                  <a:lnTo>
                    <a:pt x="539" y="986"/>
                  </a:lnTo>
                  <a:lnTo>
                    <a:pt x="525" y="996"/>
                  </a:lnTo>
                  <a:lnTo>
                    <a:pt x="511" y="1004"/>
                  </a:lnTo>
                  <a:lnTo>
                    <a:pt x="496" y="1012"/>
                  </a:lnTo>
                  <a:lnTo>
                    <a:pt x="481" y="1020"/>
                  </a:lnTo>
                  <a:lnTo>
                    <a:pt x="465" y="1027"/>
                  </a:lnTo>
                  <a:lnTo>
                    <a:pt x="449" y="1034"/>
                  </a:lnTo>
                  <a:lnTo>
                    <a:pt x="432" y="1040"/>
                  </a:lnTo>
                  <a:lnTo>
                    <a:pt x="416" y="1044"/>
                  </a:lnTo>
                  <a:lnTo>
                    <a:pt x="400" y="1048"/>
                  </a:lnTo>
                  <a:lnTo>
                    <a:pt x="382" y="1051"/>
                  </a:lnTo>
                  <a:lnTo>
                    <a:pt x="364" y="1053"/>
                  </a:lnTo>
                  <a:lnTo>
                    <a:pt x="346" y="1053"/>
                  </a:lnTo>
                  <a:lnTo>
                    <a:pt x="329" y="1055"/>
                  </a:lnTo>
                  <a:lnTo>
                    <a:pt x="329" y="1055"/>
                  </a:lnTo>
                  <a:lnTo>
                    <a:pt x="301" y="1053"/>
                  </a:lnTo>
                  <a:lnTo>
                    <a:pt x="275" y="1052"/>
                  </a:lnTo>
                  <a:lnTo>
                    <a:pt x="251" y="1048"/>
                  </a:lnTo>
                  <a:lnTo>
                    <a:pt x="225" y="1042"/>
                  </a:lnTo>
                  <a:lnTo>
                    <a:pt x="202" y="1037"/>
                  </a:lnTo>
                  <a:lnTo>
                    <a:pt x="179" y="1029"/>
                  </a:lnTo>
                  <a:lnTo>
                    <a:pt x="155" y="1019"/>
                  </a:lnTo>
                  <a:lnTo>
                    <a:pt x="134" y="1008"/>
                  </a:lnTo>
                  <a:lnTo>
                    <a:pt x="113" y="997"/>
                  </a:lnTo>
                  <a:lnTo>
                    <a:pt x="93" y="984"/>
                  </a:lnTo>
                  <a:lnTo>
                    <a:pt x="75" y="969"/>
                  </a:lnTo>
                  <a:lnTo>
                    <a:pt x="57" y="952"/>
                  </a:lnTo>
                  <a:lnTo>
                    <a:pt x="41" y="936"/>
                  </a:lnTo>
                  <a:lnTo>
                    <a:pt x="26" y="917"/>
                  </a:lnTo>
                  <a:lnTo>
                    <a:pt x="12" y="898"/>
                  </a:lnTo>
                  <a:lnTo>
                    <a:pt x="0" y="876"/>
                  </a:lnTo>
                  <a:lnTo>
                    <a:pt x="124" y="8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BA"/>
                </a:solidFill>
                <a:effectLst/>
                <a:uLnTx/>
                <a:uFillTx/>
                <a:latin typeface="Arial"/>
                <a:ea typeface="+mn-ea"/>
                <a:cs typeface="+mn-cs"/>
              </a:endParaRPr>
            </a:p>
          </p:txBody>
        </p:sp>
      </p:grpSp>
      <p:grpSp>
        <p:nvGrpSpPr>
          <p:cNvPr id="17" name="Gruppo 16">
            <a:extLst>
              <a:ext uri="{FF2B5EF4-FFF2-40B4-BE49-F238E27FC236}">
                <a16:creationId xmlns:a16="http://schemas.microsoft.com/office/drawing/2014/main" xmlns="" id="{C1E32B94-68CB-40E2-8909-90014BB83CF9}"/>
              </a:ext>
            </a:extLst>
          </p:cNvPr>
          <p:cNvGrpSpPr/>
          <p:nvPr/>
        </p:nvGrpSpPr>
        <p:grpSpPr>
          <a:xfrm>
            <a:off x="352869" y="5313247"/>
            <a:ext cx="10775332" cy="385762"/>
            <a:chOff x="352869" y="5313247"/>
            <a:chExt cx="10775332" cy="385762"/>
          </a:xfrm>
        </p:grpSpPr>
        <p:sp>
          <p:nvSpPr>
            <p:cNvPr id="20" name="Rectangle 21">
              <a:extLst>
                <a:ext uri="{FF2B5EF4-FFF2-40B4-BE49-F238E27FC236}">
                  <a16:creationId xmlns:a16="http://schemas.microsoft.com/office/drawing/2014/main" xmlns="" id="{4FA74267-0D03-49E7-8BEE-BA4F1DAD2CFA}"/>
                </a:ext>
              </a:extLst>
            </p:cNvPr>
            <p:cNvSpPr/>
            <p:nvPr/>
          </p:nvSpPr>
          <p:spPr>
            <a:xfrm>
              <a:off x="770925" y="5313247"/>
              <a:ext cx="10357276" cy="38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rPr>
                <a:t>Smaller is better? What’s next?</a:t>
              </a:r>
            </a:p>
          </p:txBody>
        </p:sp>
        <p:sp>
          <p:nvSpPr>
            <p:cNvPr id="24" name="Freeform 9">
              <a:extLst>
                <a:ext uri="{FF2B5EF4-FFF2-40B4-BE49-F238E27FC236}">
                  <a16:creationId xmlns:a16="http://schemas.microsoft.com/office/drawing/2014/main" xmlns="" id="{1766FD73-61CF-4C6F-BF12-E38EDFF9F925}"/>
                </a:ext>
              </a:extLst>
            </p:cNvPr>
            <p:cNvSpPr>
              <a:spLocks noEditPoints="1"/>
            </p:cNvSpPr>
            <p:nvPr/>
          </p:nvSpPr>
          <p:spPr bwMode="auto">
            <a:xfrm>
              <a:off x="352869" y="5344458"/>
              <a:ext cx="251925" cy="327094"/>
            </a:xfrm>
            <a:custGeom>
              <a:avLst/>
              <a:gdLst>
                <a:gd name="T0" fmla="*/ 0 w 801"/>
                <a:gd name="T1" fmla="*/ 690 h 1040"/>
                <a:gd name="T2" fmla="*/ 534 w 801"/>
                <a:gd name="T3" fmla="*/ 0 h 1040"/>
                <a:gd name="T4" fmla="*/ 637 w 801"/>
                <a:gd name="T5" fmla="*/ 0 h 1040"/>
                <a:gd name="T6" fmla="*/ 637 w 801"/>
                <a:gd name="T7" fmla="*/ 647 h 1040"/>
                <a:gd name="T8" fmla="*/ 801 w 801"/>
                <a:gd name="T9" fmla="*/ 647 h 1040"/>
                <a:gd name="T10" fmla="*/ 801 w 801"/>
                <a:gd name="T11" fmla="*/ 787 h 1040"/>
                <a:gd name="T12" fmla="*/ 637 w 801"/>
                <a:gd name="T13" fmla="*/ 787 h 1040"/>
                <a:gd name="T14" fmla="*/ 637 w 801"/>
                <a:gd name="T15" fmla="*/ 1040 h 1040"/>
                <a:gd name="T16" fmla="*/ 490 w 801"/>
                <a:gd name="T17" fmla="*/ 1040 h 1040"/>
                <a:gd name="T18" fmla="*/ 490 w 801"/>
                <a:gd name="T19" fmla="*/ 787 h 1040"/>
                <a:gd name="T20" fmla="*/ 0 w 801"/>
                <a:gd name="T21" fmla="*/ 787 h 1040"/>
                <a:gd name="T22" fmla="*/ 0 w 801"/>
                <a:gd name="T23" fmla="*/ 690 h 1040"/>
                <a:gd name="T24" fmla="*/ 490 w 801"/>
                <a:gd name="T25" fmla="*/ 647 h 1040"/>
                <a:gd name="T26" fmla="*/ 490 w 801"/>
                <a:gd name="T27" fmla="*/ 296 h 1040"/>
                <a:gd name="T28" fmla="*/ 210 w 801"/>
                <a:gd name="T29" fmla="*/ 647 h 1040"/>
                <a:gd name="T30" fmla="*/ 490 w 801"/>
                <a:gd name="T31" fmla="*/ 647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1" h="1040">
                  <a:moveTo>
                    <a:pt x="0" y="690"/>
                  </a:moveTo>
                  <a:lnTo>
                    <a:pt x="534" y="0"/>
                  </a:lnTo>
                  <a:lnTo>
                    <a:pt x="637" y="0"/>
                  </a:lnTo>
                  <a:lnTo>
                    <a:pt x="637" y="647"/>
                  </a:lnTo>
                  <a:lnTo>
                    <a:pt x="801" y="647"/>
                  </a:lnTo>
                  <a:lnTo>
                    <a:pt x="801" y="787"/>
                  </a:lnTo>
                  <a:lnTo>
                    <a:pt x="637" y="787"/>
                  </a:lnTo>
                  <a:lnTo>
                    <a:pt x="637" y="1040"/>
                  </a:lnTo>
                  <a:lnTo>
                    <a:pt x="490" y="1040"/>
                  </a:lnTo>
                  <a:lnTo>
                    <a:pt x="490" y="787"/>
                  </a:lnTo>
                  <a:lnTo>
                    <a:pt x="0" y="787"/>
                  </a:lnTo>
                  <a:lnTo>
                    <a:pt x="0" y="690"/>
                  </a:lnTo>
                  <a:close/>
                  <a:moveTo>
                    <a:pt x="490" y="647"/>
                  </a:moveTo>
                  <a:lnTo>
                    <a:pt x="490" y="296"/>
                  </a:lnTo>
                  <a:lnTo>
                    <a:pt x="210" y="647"/>
                  </a:lnTo>
                  <a:lnTo>
                    <a:pt x="490" y="647"/>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171"/>
                </a:solidFill>
                <a:effectLst/>
                <a:uLnTx/>
                <a:uFillTx/>
                <a:latin typeface="Arial"/>
                <a:ea typeface="+mn-ea"/>
                <a:cs typeface="+mn-cs"/>
              </a:endParaRPr>
            </a:p>
          </p:txBody>
        </p:sp>
      </p:grpSp>
    </p:spTree>
    <p:extLst>
      <p:ext uri="{BB962C8B-B14F-4D97-AF65-F5344CB8AC3E}">
        <p14:creationId xmlns:p14="http://schemas.microsoft.com/office/powerpoint/2010/main" val="357528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
            <a:extLst>
              <a:ext uri="{FF2B5EF4-FFF2-40B4-BE49-F238E27FC236}">
                <a16:creationId xmlns:a16="http://schemas.microsoft.com/office/drawing/2014/main" xmlns="" id="{87468AF8-EB52-46C3-BEB8-1FBB63410940}"/>
              </a:ext>
            </a:extLst>
          </p:cNvPr>
          <p:cNvSpPr/>
          <p:nvPr/>
        </p:nvSpPr>
        <p:spPr>
          <a:xfrm>
            <a:off x="2806398" y="0"/>
            <a:ext cx="3222492" cy="6114825"/>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11">
            <a:extLst>
              <a:ext uri="{FF2B5EF4-FFF2-40B4-BE49-F238E27FC236}">
                <a16:creationId xmlns:a16="http://schemas.microsoft.com/office/drawing/2014/main" xmlns="" id="{2E6FB0D1-8AA6-47E1-BEF1-EE63BA681F4F}"/>
              </a:ext>
            </a:extLst>
          </p:cNvPr>
          <p:cNvSpPr/>
          <p:nvPr/>
        </p:nvSpPr>
        <p:spPr>
          <a:xfrm>
            <a:off x="2794367" y="0"/>
            <a:ext cx="3234264" cy="6114825"/>
          </a:xfrm>
          <a:prstGeom prst="rect">
            <a:avLst/>
          </a:prstGeom>
          <a:solidFill>
            <a:schemeClr val="accent2">
              <a:lumMod val="5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12">
            <a:extLst>
              <a:ext uri="{FF2B5EF4-FFF2-40B4-BE49-F238E27FC236}">
                <a16:creationId xmlns:a16="http://schemas.microsoft.com/office/drawing/2014/main" xmlns="" id="{DBA13A96-8F85-4474-87E9-3CDE9ADFD3FF}"/>
              </a:ext>
            </a:extLst>
          </p:cNvPr>
          <p:cNvSpPr/>
          <p:nvPr/>
        </p:nvSpPr>
        <p:spPr>
          <a:xfrm>
            <a:off x="6028631" y="0"/>
            <a:ext cx="3086421" cy="6114825"/>
          </a:xfrm>
          <a:prstGeom prst="rect">
            <a:avLst/>
          </a:pr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ectangle 14">
            <a:extLst>
              <a:ext uri="{FF2B5EF4-FFF2-40B4-BE49-F238E27FC236}">
                <a16:creationId xmlns:a16="http://schemas.microsoft.com/office/drawing/2014/main" xmlns="" id="{3DD7ACC4-134E-4C09-AFD0-C7C21CD02FF5}"/>
              </a:ext>
            </a:extLst>
          </p:cNvPr>
          <p:cNvSpPr/>
          <p:nvPr/>
        </p:nvSpPr>
        <p:spPr>
          <a:xfrm>
            <a:off x="9079382" y="-763"/>
            <a:ext cx="3112618" cy="6115588"/>
          </a:xfrm>
          <a:prstGeom prst="rect">
            <a:avLst/>
          </a:prstGeom>
          <a:blipFill>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ectangle 21">
            <a:extLst>
              <a:ext uri="{FF2B5EF4-FFF2-40B4-BE49-F238E27FC236}">
                <a16:creationId xmlns:a16="http://schemas.microsoft.com/office/drawing/2014/main" xmlns="" id="{5A17CBA8-4A34-48F6-95C1-F32675C57C55}"/>
              </a:ext>
            </a:extLst>
          </p:cNvPr>
          <p:cNvSpPr/>
          <p:nvPr/>
        </p:nvSpPr>
        <p:spPr>
          <a:xfrm>
            <a:off x="1" y="0"/>
            <a:ext cx="2794365" cy="61155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Rectangle 17">
            <a:extLst>
              <a:ext uri="{FF2B5EF4-FFF2-40B4-BE49-F238E27FC236}">
                <a16:creationId xmlns:a16="http://schemas.microsoft.com/office/drawing/2014/main" xmlns="" id="{426332DF-28CE-494E-8AF4-7120F6C33150}"/>
              </a:ext>
            </a:extLst>
          </p:cNvPr>
          <p:cNvSpPr/>
          <p:nvPr/>
        </p:nvSpPr>
        <p:spPr>
          <a:xfrm>
            <a:off x="9079382" y="-763"/>
            <a:ext cx="3112618" cy="6115588"/>
          </a:xfrm>
          <a:prstGeom prst="rect">
            <a:avLst/>
          </a:prstGeom>
          <a:solidFill>
            <a:schemeClr val="accent4">
              <a:lumMod val="5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Content Placeholder 2">
            <a:extLst>
              <a:ext uri="{FF2B5EF4-FFF2-40B4-BE49-F238E27FC236}">
                <a16:creationId xmlns:a16="http://schemas.microsoft.com/office/drawing/2014/main" xmlns="" id="{AA420DED-9EA6-4668-8323-8046EEE5D4E0}"/>
              </a:ext>
            </a:extLst>
          </p:cNvPr>
          <p:cNvSpPr txBox="1">
            <a:spLocks/>
          </p:cNvSpPr>
          <p:nvPr/>
        </p:nvSpPr>
        <p:spPr>
          <a:xfrm>
            <a:off x="2978331" y="3077139"/>
            <a:ext cx="2728151" cy="1937494"/>
          </a:xfrm>
          <a:prstGeom prst="rect">
            <a:avLst/>
          </a:prstGeom>
          <a:effectLst>
            <a:outerShdw blurRad="50800" dist="38100" dir="2700000" algn="tl" rotWithShape="0">
              <a:prstClr val="black">
                <a:alpha val="40000"/>
              </a:prstClr>
            </a:outerShdw>
          </a:effectLst>
        </p:spPr>
        <p:txBody>
          <a:bodyPr/>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They feel local and   cozy	</a:t>
            </a:r>
          </a:p>
        </p:txBody>
      </p:sp>
      <p:sp>
        <p:nvSpPr>
          <p:cNvPr id="32" name="Rectangle 18">
            <a:extLst>
              <a:ext uri="{FF2B5EF4-FFF2-40B4-BE49-F238E27FC236}">
                <a16:creationId xmlns:a16="http://schemas.microsoft.com/office/drawing/2014/main" xmlns="" id="{887E674B-A14E-42B8-8706-173297E82903}"/>
              </a:ext>
            </a:extLst>
          </p:cNvPr>
          <p:cNvSpPr/>
          <p:nvPr/>
        </p:nvSpPr>
        <p:spPr>
          <a:xfrm>
            <a:off x="6008382" y="-763"/>
            <a:ext cx="3076948" cy="6115588"/>
          </a:xfrm>
          <a:prstGeom prst="rect">
            <a:avLst/>
          </a:prstGeom>
          <a:solidFill>
            <a:schemeClr val="accent3">
              <a:lumMod val="5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3" name="Content Placeholder 1">
            <a:extLst>
              <a:ext uri="{FF2B5EF4-FFF2-40B4-BE49-F238E27FC236}">
                <a16:creationId xmlns:a16="http://schemas.microsoft.com/office/drawing/2014/main" xmlns="" id="{B1525C95-6F12-44A9-A097-CD7B43AE1C60}"/>
              </a:ext>
            </a:extLst>
          </p:cNvPr>
          <p:cNvSpPr txBox="1">
            <a:spLocks/>
          </p:cNvSpPr>
          <p:nvPr/>
        </p:nvSpPr>
        <p:spPr>
          <a:xfrm>
            <a:off x="9265150" y="3077139"/>
            <a:ext cx="2790534" cy="1652359"/>
          </a:xfrm>
          <a:prstGeom prst="rect">
            <a:avLst/>
          </a:prstGeom>
          <a:effectLst>
            <a:outerShdw blurRad="50800" dist="38100" dir="2700000" algn="tl" rotWithShape="0">
              <a:prstClr val="black">
                <a:alpha val="40000"/>
              </a:prstClr>
            </a:outerShdw>
          </a:effectLst>
        </p:spPr>
        <p:txBody>
          <a:bodyPr/>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They have less stuff</a:t>
            </a:r>
            <a:endParaRPr kumimoji="0" lang="en-US" sz="3600" b="1" i="0" u="none" strike="noStrike" kern="1200" cap="none" spc="0" normalizeH="0" baseline="0" noProof="0" dirty="0">
              <a:ln>
                <a:noFill/>
              </a:ln>
              <a:solidFill>
                <a:srgbClr val="FFFFFF"/>
              </a:solidFill>
              <a:effectLst/>
              <a:uLnTx/>
              <a:uFillTx/>
              <a:latin typeface="Arial"/>
              <a:ea typeface="+mn-ea"/>
              <a:cs typeface="+mn-cs"/>
            </a:endParaRPr>
          </a:p>
        </p:txBody>
      </p:sp>
      <p:sp>
        <p:nvSpPr>
          <p:cNvPr id="34" name="Content Placeholder 3">
            <a:extLst>
              <a:ext uri="{FF2B5EF4-FFF2-40B4-BE49-F238E27FC236}">
                <a16:creationId xmlns:a16="http://schemas.microsoft.com/office/drawing/2014/main" xmlns="" id="{987BCA97-9AD0-4ABB-B70F-596EEFD0B778}"/>
              </a:ext>
            </a:extLst>
          </p:cNvPr>
          <p:cNvSpPr txBox="1">
            <a:spLocks/>
          </p:cNvSpPr>
          <p:nvPr/>
        </p:nvSpPr>
        <p:spPr>
          <a:xfrm>
            <a:off x="6208710" y="3077139"/>
            <a:ext cx="2997931" cy="1652359"/>
          </a:xfrm>
          <a:prstGeom prst="rect">
            <a:avLst/>
          </a:prstGeom>
          <a:effectLst>
            <a:outerShdw blurRad="50800" dist="38100" dir="2700000" algn="tl" rotWithShape="0">
              <a:prstClr val="black">
                <a:alpha val="40000"/>
              </a:prstClr>
            </a:outerShdw>
          </a:effectLst>
        </p:spPr>
        <p:txBody>
          <a:bodyPr lIns="0"/>
          <a:lstStyle>
            <a:lvl1pPr marL="0" indent="0" algn="l" defTabSz="914400" rtl="0" eaLnBrk="1" latinLnBrk="0" hangingPunct="1">
              <a:lnSpc>
                <a:spcPct val="100000"/>
              </a:lnSpc>
              <a:spcBef>
                <a:spcPts val="1200"/>
              </a:spcBef>
              <a:buFont typeface="Arial" panose="020B0604020202020204" pitchFamily="34" charset="0"/>
              <a:buNone/>
              <a:defRPr sz="1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They are increasingly targeted </a:t>
            </a:r>
            <a:br>
              <a:rPr kumimoji="0" lang="en-US" sz="3600" b="1" i="0" u="none" strike="noStrike" kern="1200" cap="none" spc="0" normalizeH="0" baseline="0" noProof="0">
                <a:ln>
                  <a:noFill/>
                </a:ln>
                <a:solidFill>
                  <a:srgbClr val="FFFFFF"/>
                </a:solidFill>
                <a:effectLst/>
                <a:uLnTx/>
                <a:uFillTx/>
                <a:latin typeface="Arial"/>
                <a:ea typeface="+mn-ea"/>
                <a:cs typeface="+mn-cs"/>
              </a:rPr>
            </a:br>
            <a:r>
              <a:rPr kumimoji="0" lang="en-US" sz="3600" b="1" i="0" u="none" strike="noStrike" kern="1200" cap="none" spc="0" normalizeH="0" baseline="0" noProof="0">
                <a:ln>
                  <a:noFill/>
                </a:ln>
                <a:solidFill>
                  <a:srgbClr val="FFFFFF"/>
                </a:solidFill>
                <a:effectLst/>
                <a:uLnTx/>
                <a:uFillTx/>
                <a:latin typeface="Arial"/>
                <a:ea typeface="+mn-ea"/>
                <a:cs typeface="+mn-cs"/>
              </a:rPr>
              <a:t>to be better </a:t>
            </a:r>
            <a:br>
              <a:rPr kumimoji="0" lang="en-US" sz="3600" b="1" i="0" u="none" strike="noStrike" kern="1200" cap="none" spc="0" normalizeH="0" baseline="0" noProof="0">
                <a:ln>
                  <a:noFill/>
                </a:ln>
                <a:solidFill>
                  <a:srgbClr val="FFFFFF"/>
                </a:solidFill>
                <a:effectLst/>
                <a:uLnTx/>
                <a:uFillTx/>
                <a:latin typeface="Arial"/>
                <a:ea typeface="+mn-ea"/>
                <a:cs typeface="+mn-cs"/>
              </a:rPr>
            </a:br>
            <a:r>
              <a:rPr kumimoji="0" lang="en-US" sz="3600" b="1" i="0" u="none" strike="noStrike" kern="1200" cap="none" spc="0" normalizeH="0" baseline="0" noProof="0">
                <a:ln>
                  <a:noFill/>
                </a:ln>
                <a:solidFill>
                  <a:srgbClr val="FFFFFF"/>
                </a:solidFill>
                <a:effectLst/>
                <a:uLnTx/>
                <a:uFillTx/>
                <a:latin typeface="Arial"/>
                <a:ea typeface="+mn-ea"/>
                <a:cs typeface="+mn-cs"/>
              </a:rPr>
              <a:t>for you </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5" name="Immagine 14">
            <a:extLst>
              <a:ext uri="{FF2B5EF4-FFF2-40B4-BE49-F238E27FC236}">
                <a16:creationId xmlns:a16="http://schemas.microsoft.com/office/drawing/2014/main" xmlns="" id="{278276F4-BECB-4022-80B9-A7F7301493F8}"/>
              </a:ext>
            </a:extLst>
          </p:cNvPr>
          <p:cNvPicPr>
            <a:picLocks noChangeAspect="1"/>
          </p:cNvPicPr>
          <p:nvPr/>
        </p:nvPicPr>
        <p:blipFill>
          <a:blip r:embed="rId5"/>
          <a:stretch>
            <a:fillRect/>
          </a:stretch>
        </p:blipFill>
        <p:spPr>
          <a:xfrm>
            <a:off x="110461" y="355800"/>
            <a:ext cx="2604348" cy="2316499"/>
          </a:xfrm>
          <a:prstGeom prst="rect">
            <a:avLst/>
          </a:prstGeom>
        </p:spPr>
      </p:pic>
    </p:spTree>
    <p:extLst>
      <p:ext uri="{BB962C8B-B14F-4D97-AF65-F5344CB8AC3E}">
        <p14:creationId xmlns:p14="http://schemas.microsoft.com/office/powerpoint/2010/main" val="217811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7DAA7BB7-C6AB-4211-87EB-07C0CFC51350}"/>
              </a:ext>
            </a:extLst>
          </p:cNvPr>
          <p:cNvSpPr>
            <a:spLocks noGrp="1"/>
          </p:cNvSpPr>
          <p:nvPr>
            <p:ph type="title"/>
          </p:nvPr>
        </p:nvSpPr>
        <p:spPr/>
        <p:txBody>
          <a:bodyPr/>
          <a:lstStyle/>
          <a:p>
            <a:r>
              <a:rPr lang="en-US" dirty="0">
                <a:solidFill>
                  <a:schemeClr val="bg1"/>
                </a:solidFill>
              </a:rPr>
              <a:t>‘Small’ stores are under 40,000 square feet</a:t>
            </a:r>
            <a:endParaRPr lang="en-GB" dirty="0">
              <a:solidFill>
                <a:schemeClr val="bg1"/>
              </a:solidFill>
            </a:endParaRPr>
          </a:p>
        </p:txBody>
      </p:sp>
      <p:sp>
        <p:nvSpPr>
          <p:cNvPr id="4" name="Segnaposto testo 3">
            <a:extLst>
              <a:ext uri="{FF2B5EF4-FFF2-40B4-BE49-F238E27FC236}">
                <a16:creationId xmlns:a16="http://schemas.microsoft.com/office/drawing/2014/main" xmlns="" id="{D3BCA349-7585-4DA5-8F25-38C1FDA0ECF7}"/>
              </a:ext>
            </a:extLst>
          </p:cNvPr>
          <p:cNvSpPr>
            <a:spLocks noGrp="1"/>
          </p:cNvSpPr>
          <p:nvPr>
            <p:ph type="body" sz="quarter" idx="16"/>
          </p:nvPr>
        </p:nvSpPr>
        <p:spPr/>
        <p:txBody>
          <a:bodyPr/>
          <a:lstStyle/>
          <a:p>
            <a:r>
              <a:rPr lang="en-US" dirty="0"/>
              <a:t>Urban and college stores are approximately 20,000 square feet; some neighborhood sites are larger</a:t>
            </a:r>
          </a:p>
        </p:txBody>
      </p:sp>
      <p:sp>
        <p:nvSpPr>
          <p:cNvPr id="5" name="TextBox 7">
            <a:extLst>
              <a:ext uri="{FF2B5EF4-FFF2-40B4-BE49-F238E27FC236}">
                <a16:creationId xmlns:a16="http://schemas.microsoft.com/office/drawing/2014/main" xmlns="" id="{3618216E-5A38-4252-B011-CA0EEEF33A3F}"/>
              </a:ext>
            </a:extLst>
          </p:cNvPr>
          <p:cNvSpPr txBox="1"/>
          <p:nvPr/>
        </p:nvSpPr>
        <p:spPr>
          <a:xfrm>
            <a:off x="409071" y="1987388"/>
            <a:ext cx="441459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Kantar Consulting’s Forecast for Small-Store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71717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BA"/>
                </a:solidFill>
                <a:effectLst/>
                <a:uLnTx/>
                <a:uFillTx/>
                <a:latin typeface="Arial"/>
                <a:ea typeface="+mn-ea"/>
                <a:cs typeface="+mn-cs"/>
              </a:rPr>
              <a:t>Small-format store growth</a:t>
            </a:r>
          </a:p>
        </p:txBody>
      </p:sp>
      <p:pic>
        <p:nvPicPr>
          <p:cNvPr id="6" name="Picture 3">
            <a:extLst>
              <a:ext uri="{FF2B5EF4-FFF2-40B4-BE49-F238E27FC236}">
                <a16:creationId xmlns:a16="http://schemas.microsoft.com/office/drawing/2014/main" xmlns="" id="{AF67870E-0B9A-4C63-981B-5B7D543F293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483066" y="4060083"/>
            <a:ext cx="3327934" cy="1872903"/>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descr="The exterior of Target's upcoming Herald Square, NY, store">
            <a:extLst>
              <a:ext uri="{FF2B5EF4-FFF2-40B4-BE49-F238E27FC236}">
                <a16:creationId xmlns:a16="http://schemas.microsoft.com/office/drawing/2014/main" xmlns="" id="{1342C885-D4B4-4474-A242-0B3F1D264A5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823667" y="1987388"/>
            <a:ext cx="2497863" cy="1871999"/>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8" name="Picture 6" descr="The exterior of Target's upcoming Orange, CA, store">
            <a:extLst>
              <a:ext uri="{FF2B5EF4-FFF2-40B4-BE49-F238E27FC236}">
                <a16:creationId xmlns:a16="http://schemas.microsoft.com/office/drawing/2014/main" xmlns="" id="{33CFD3E8-BCD2-4946-83BE-657EA1F9FEA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458910" y="1987388"/>
            <a:ext cx="2765518" cy="1871999"/>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9" name="Picture 8" descr="The exterior of Target's upcoming Port Washington, NY, store">
            <a:extLst>
              <a:ext uri="{FF2B5EF4-FFF2-40B4-BE49-F238E27FC236}">
                <a16:creationId xmlns:a16="http://schemas.microsoft.com/office/drawing/2014/main" xmlns="" id="{A8618CF8-8840-47EC-A4F3-BA7A9CCE6E25}"/>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823667" y="4060083"/>
            <a:ext cx="3436277" cy="1872903"/>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xmlns="" id="{74A62F80-4FAD-412E-B7FB-BEEEC71D723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361807" y="1987388"/>
            <a:ext cx="1449193" cy="1871999"/>
          </a:xfrm>
          <a:prstGeom prst="rect">
            <a:avLst/>
          </a:prstGeom>
          <a:ln w="19050">
            <a:solidFill>
              <a:schemeClr val="bg1"/>
            </a:solidFill>
          </a:ln>
        </p:spPr>
      </p:pic>
      <p:graphicFrame>
        <p:nvGraphicFramePr>
          <p:cNvPr id="14" name="Grafico 13">
            <a:extLst>
              <a:ext uri="{FF2B5EF4-FFF2-40B4-BE49-F238E27FC236}">
                <a16:creationId xmlns:a16="http://schemas.microsoft.com/office/drawing/2014/main" xmlns="" id="{A3CA618F-7836-4DFA-ADC7-8BC89D9DC8AF}"/>
              </a:ext>
            </a:extLst>
          </p:cNvPr>
          <p:cNvGraphicFramePr/>
          <p:nvPr>
            <p:extLst/>
          </p:nvPr>
        </p:nvGraphicFramePr>
        <p:xfrm>
          <a:off x="357188" y="2945266"/>
          <a:ext cx="3690937" cy="3003100"/>
        </p:xfrm>
        <a:graphic>
          <a:graphicData uri="http://schemas.openxmlformats.org/drawingml/2006/chart">
            <c:chart xmlns:c="http://schemas.openxmlformats.org/drawingml/2006/chart" xmlns:r="http://schemas.openxmlformats.org/officeDocument/2006/relationships" r:id="rId7"/>
          </a:graphicData>
        </a:graphic>
      </p:graphicFrame>
      <p:sp>
        <p:nvSpPr>
          <p:cNvPr id="15" name="Rectangle 24">
            <a:extLst>
              <a:ext uri="{FF2B5EF4-FFF2-40B4-BE49-F238E27FC236}">
                <a16:creationId xmlns:a16="http://schemas.microsoft.com/office/drawing/2014/main" xmlns="" id="{F2F6B3AF-A400-4370-806B-A755F1646EBD}"/>
              </a:ext>
            </a:extLst>
          </p:cNvPr>
          <p:cNvSpPr/>
          <p:nvPr/>
        </p:nvSpPr>
        <p:spPr>
          <a:xfrm rot="19506689">
            <a:off x="920531" y="3809893"/>
            <a:ext cx="2637064" cy="286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E8EA"/>
                </a:solidFill>
                <a:effectLst/>
                <a:uLnTx/>
                <a:uFillTx/>
                <a:latin typeface="Arial"/>
                <a:ea typeface="+mn-ea"/>
                <a:cs typeface="+mn-cs"/>
              </a:rPr>
              <a:t>CAGR 2018E-2023E: 23.4%</a:t>
            </a:r>
          </a:p>
        </p:txBody>
      </p:sp>
      <p:cxnSp>
        <p:nvCxnSpPr>
          <p:cNvPr id="16" name="Connettore 2 15">
            <a:extLst>
              <a:ext uri="{FF2B5EF4-FFF2-40B4-BE49-F238E27FC236}">
                <a16:creationId xmlns:a16="http://schemas.microsoft.com/office/drawing/2014/main" xmlns="" id="{4327DA91-A23F-4889-A3F8-54B2D3E8F36B}"/>
              </a:ext>
            </a:extLst>
          </p:cNvPr>
          <p:cNvCxnSpPr>
            <a:cxnSpLocks/>
          </p:cNvCxnSpPr>
          <p:nvPr/>
        </p:nvCxnSpPr>
        <p:spPr>
          <a:xfrm flipV="1">
            <a:off x="992347" y="3133725"/>
            <a:ext cx="2674778" cy="186281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98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xmlns="" id="{E3C82D0C-E4EE-4EA8-B2E0-B47A2348D98F}"/>
              </a:ext>
            </a:extLst>
          </p:cNvPr>
          <p:cNvPicPr>
            <a:picLocks noChangeAspect="1"/>
          </p:cNvPicPr>
          <p:nvPr/>
        </p:nvPicPr>
        <p:blipFill rotWithShape="1">
          <a:blip r:embed="rId3"/>
          <a:srcRect l="7112"/>
          <a:stretch/>
        </p:blipFill>
        <p:spPr>
          <a:xfrm>
            <a:off x="0" y="0"/>
            <a:ext cx="12192000" cy="6110288"/>
          </a:xfrm>
          <a:prstGeom prst="rect">
            <a:avLst/>
          </a:prstGeom>
        </p:spPr>
      </p:pic>
      <p:sp>
        <p:nvSpPr>
          <p:cNvPr id="13" name="Slide Number Placeholder 12"/>
          <p:cNvSpPr>
            <a:spLocks noGrp="1"/>
          </p:cNvSpPr>
          <p:nvPr>
            <p:ph type="sldNum" sz="quarter" idx="4294967295"/>
          </p:nvPr>
        </p:nvSpPr>
        <p:spPr>
          <a:xfrm>
            <a:off x="10856913" y="6394275"/>
            <a:ext cx="969962" cy="19685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4BEE3-566C-4068-A777-C3A4762E861B}" type="slidenum">
              <a:rPr kumimoji="0" lang="en-GB" sz="1000" b="0" i="0" u="none" strike="noStrike" kern="1200" cap="none" spc="0" normalizeH="0" baseline="0" noProof="0" smtClean="0">
                <a:ln>
                  <a:noFill/>
                </a:ln>
                <a:solidFill>
                  <a:srgbClr val="71717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000" b="0" i="0" u="none" strike="noStrike" kern="1200" cap="none" spc="0" normalizeH="0" baseline="0" noProof="0">
              <a:ln>
                <a:noFill/>
              </a:ln>
              <a:solidFill>
                <a:srgbClr val="717171"/>
              </a:solidFill>
              <a:effectLst/>
              <a:uLnTx/>
              <a:uFillTx/>
              <a:latin typeface="Arial"/>
              <a:ea typeface="+mn-ea"/>
              <a:cs typeface="+mn-cs"/>
            </a:endParaRPr>
          </a:p>
        </p:txBody>
      </p:sp>
      <p:grpSp>
        <p:nvGrpSpPr>
          <p:cNvPr id="4" name="Group 3">
            <a:extLst>
              <a:ext uri="{FF2B5EF4-FFF2-40B4-BE49-F238E27FC236}">
                <a16:creationId xmlns:a16="http://schemas.microsoft.com/office/drawing/2014/main" xmlns="" id="{6DAB2CE9-54C5-4162-A477-AC973B59A0F0}"/>
              </a:ext>
            </a:extLst>
          </p:cNvPr>
          <p:cNvGrpSpPr/>
          <p:nvPr/>
        </p:nvGrpSpPr>
        <p:grpSpPr>
          <a:xfrm>
            <a:off x="362838" y="3654863"/>
            <a:ext cx="11486262" cy="527447"/>
            <a:chOff x="362838" y="4174984"/>
            <a:chExt cx="11486262" cy="527447"/>
          </a:xfrm>
        </p:grpSpPr>
        <p:sp>
          <p:nvSpPr>
            <p:cNvPr id="32" name="Freeform 15">
              <a:extLst>
                <a:ext uri="{FF2B5EF4-FFF2-40B4-BE49-F238E27FC236}">
                  <a16:creationId xmlns:a16="http://schemas.microsoft.com/office/drawing/2014/main" xmlns="" id="{38DDAFB1-9576-4496-A18C-34835279E57F}"/>
                </a:ext>
              </a:extLst>
            </p:cNvPr>
            <p:cNvSpPr>
              <a:spLocks/>
            </p:cNvSpPr>
            <p:nvPr/>
          </p:nvSpPr>
          <p:spPr bwMode="auto">
            <a:xfrm>
              <a:off x="362838" y="4206195"/>
              <a:ext cx="190939" cy="323340"/>
            </a:xfrm>
            <a:custGeom>
              <a:avLst/>
              <a:gdLst>
                <a:gd name="T0" fmla="*/ 1 w 623"/>
                <a:gd name="T1" fmla="*/ 236 h 1055"/>
                <a:gd name="T2" fmla="*/ 12 w 623"/>
                <a:gd name="T3" fmla="*/ 202 h 1055"/>
                <a:gd name="T4" fmla="*/ 26 w 623"/>
                <a:gd name="T5" fmla="*/ 171 h 1055"/>
                <a:gd name="T6" fmla="*/ 58 w 623"/>
                <a:gd name="T7" fmla="*/ 117 h 1055"/>
                <a:gd name="T8" fmla="*/ 98 w 623"/>
                <a:gd name="T9" fmla="*/ 76 h 1055"/>
                <a:gd name="T10" fmla="*/ 140 w 623"/>
                <a:gd name="T11" fmla="*/ 45 h 1055"/>
                <a:gd name="T12" fmla="*/ 184 w 623"/>
                <a:gd name="T13" fmla="*/ 23 h 1055"/>
                <a:gd name="T14" fmla="*/ 228 w 623"/>
                <a:gd name="T15" fmla="*/ 10 h 1055"/>
                <a:gd name="T16" fmla="*/ 270 w 623"/>
                <a:gd name="T17" fmla="*/ 3 h 1055"/>
                <a:gd name="T18" fmla="*/ 307 w 623"/>
                <a:gd name="T19" fmla="*/ 0 h 1055"/>
                <a:gd name="T20" fmla="*/ 323 w 623"/>
                <a:gd name="T21" fmla="*/ 1 h 1055"/>
                <a:gd name="T22" fmla="*/ 372 w 623"/>
                <a:gd name="T23" fmla="*/ 7 h 1055"/>
                <a:gd name="T24" fmla="*/ 432 w 623"/>
                <a:gd name="T25" fmla="*/ 26 h 1055"/>
                <a:gd name="T26" fmla="*/ 487 w 623"/>
                <a:gd name="T27" fmla="*/ 55 h 1055"/>
                <a:gd name="T28" fmla="*/ 533 w 623"/>
                <a:gd name="T29" fmla="*/ 93 h 1055"/>
                <a:gd name="T30" fmla="*/ 570 w 623"/>
                <a:gd name="T31" fmla="*/ 139 h 1055"/>
                <a:gd name="T32" fmla="*/ 599 w 623"/>
                <a:gd name="T33" fmla="*/ 192 h 1055"/>
                <a:gd name="T34" fmla="*/ 617 w 623"/>
                <a:gd name="T35" fmla="*/ 251 h 1055"/>
                <a:gd name="T36" fmla="*/ 623 w 623"/>
                <a:gd name="T37" fmla="*/ 314 h 1055"/>
                <a:gd name="T38" fmla="*/ 622 w 623"/>
                <a:gd name="T39" fmla="*/ 336 h 1055"/>
                <a:gd name="T40" fmla="*/ 617 w 623"/>
                <a:gd name="T41" fmla="*/ 379 h 1055"/>
                <a:gd name="T42" fmla="*/ 607 w 623"/>
                <a:gd name="T43" fmla="*/ 420 h 1055"/>
                <a:gd name="T44" fmla="*/ 592 w 623"/>
                <a:gd name="T45" fmla="*/ 460 h 1055"/>
                <a:gd name="T46" fmla="*/ 574 w 623"/>
                <a:gd name="T47" fmla="*/ 498 h 1055"/>
                <a:gd name="T48" fmla="*/ 540 w 623"/>
                <a:gd name="T49" fmla="*/ 551 h 1055"/>
                <a:gd name="T50" fmla="*/ 488 w 623"/>
                <a:gd name="T51" fmla="*/ 618 h 1055"/>
                <a:gd name="T52" fmla="*/ 623 w 623"/>
                <a:gd name="T53" fmla="*/ 914 h 1055"/>
                <a:gd name="T54" fmla="*/ 0 w 623"/>
                <a:gd name="T55" fmla="*/ 1055 h 1055"/>
                <a:gd name="T56" fmla="*/ 355 w 623"/>
                <a:gd name="T57" fmla="*/ 553 h 1055"/>
                <a:gd name="T58" fmla="*/ 383 w 623"/>
                <a:gd name="T59" fmla="*/ 520 h 1055"/>
                <a:gd name="T60" fmla="*/ 428 w 623"/>
                <a:gd name="T61" fmla="*/ 460 h 1055"/>
                <a:gd name="T62" fmla="*/ 451 w 623"/>
                <a:gd name="T63" fmla="*/ 417 h 1055"/>
                <a:gd name="T64" fmla="*/ 462 w 623"/>
                <a:gd name="T65" fmla="*/ 389 h 1055"/>
                <a:gd name="T66" fmla="*/ 471 w 623"/>
                <a:gd name="T67" fmla="*/ 360 h 1055"/>
                <a:gd name="T68" fmla="*/ 473 w 623"/>
                <a:gd name="T69" fmla="*/ 330 h 1055"/>
                <a:gd name="T70" fmla="*/ 475 w 623"/>
                <a:gd name="T71" fmla="*/ 314 h 1055"/>
                <a:gd name="T72" fmla="*/ 472 w 623"/>
                <a:gd name="T73" fmla="*/ 281 h 1055"/>
                <a:gd name="T74" fmla="*/ 462 w 623"/>
                <a:gd name="T75" fmla="*/ 250 h 1055"/>
                <a:gd name="T76" fmla="*/ 449 w 623"/>
                <a:gd name="T77" fmla="*/ 220 h 1055"/>
                <a:gd name="T78" fmla="*/ 428 w 623"/>
                <a:gd name="T79" fmla="*/ 194 h 1055"/>
                <a:gd name="T80" fmla="*/ 405 w 623"/>
                <a:gd name="T81" fmla="*/ 173 h 1055"/>
                <a:gd name="T82" fmla="*/ 376 w 623"/>
                <a:gd name="T83" fmla="*/ 156 h 1055"/>
                <a:gd name="T84" fmla="*/ 345 w 623"/>
                <a:gd name="T85" fmla="*/ 146 h 1055"/>
                <a:gd name="T86" fmla="*/ 310 w 623"/>
                <a:gd name="T87" fmla="*/ 142 h 1055"/>
                <a:gd name="T88" fmla="*/ 293 w 623"/>
                <a:gd name="T89" fmla="*/ 142 h 1055"/>
                <a:gd name="T90" fmla="*/ 260 w 623"/>
                <a:gd name="T91" fmla="*/ 147 h 1055"/>
                <a:gd name="T92" fmla="*/ 233 w 623"/>
                <a:gd name="T93" fmla="*/ 157 h 1055"/>
                <a:gd name="T94" fmla="*/ 207 w 623"/>
                <a:gd name="T95" fmla="*/ 172 h 1055"/>
                <a:gd name="T96" fmla="*/ 185 w 623"/>
                <a:gd name="T97" fmla="*/ 190 h 1055"/>
                <a:gd name="T98" fmla="*/ 166 w 623"/>
                <a:gd name="T99" fmla="*/ 211 h 1055"/>
                <a:gd name="T100" fmla="*/ 151 w 623"/>
                <a:gd name="T101" fmla="*/ 237 h 1055"/>
                <a:gd name="T102" fmla="*/ 139 w 623"/>
                <a:gd name="T103" fmla="*/ 265 h 1055"/>
                <a:gd name="T104" fmla="*/ 1 w 623"/>
                <a:gd name="T105" fmla="*/ 23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 h="1055">
                  <a:moveTo>
                    <a:pt x="1" y="236"/>
                  </a:moveTo>
                  <a:lnTo>
                    <a:pt x="1" y="236"/>
                  </a:lnTo>
                  <a:lnTo>
                    <a:pt x="7" y="218"/>
                  </a:lnTo>
                  <a:lnTo>
                    <a:pt x="12" y="202"/>
                  </a:lnTo>
                  <a:lnTo>
                    <a:pt x="19" y="186"/>
                  </a:lnTo>
                  <a:lnTo>
                    <a:pt x="26" y="171"/>
                  </a:lnTo>
                  <a:lnTo>
                    <a:pt x="42" y="142"/>
                  </a:lnTo>
                  <a:lnTo>
                    <a:pt x="58" y="117"/>
                  </a:lnTo>
                  <a:lnTo>
                    <a:pt x="78" y="96"/>
                  </a:lnTo>
                  <a:lnTo>
                    <a:pt x="98" y="76"/>
                  </a:lnTo>
                  <a:lnTo>
                    <a:pt x="119" y="59"/>
                  </a:lnTo>
                  <a:lnTo>
                    <a:pt x="140" y="45"/>
                  </a:lnTo>
                  <a:lnTo>
                    <a:pt x="162" y="33"/>
                  </a:lnTo>
                  <a:lnTo>
                    <a:pt x="184" y="23"/>
                  </a:lnTo>
                  <a:lnTo>
                    <a:pt x="206" y="16"/>
                  </a:lnTo>
                  <a:lnTo>
                    <a:pt x="228" y="10"/>
                  </a:lnTo>
                  <a:lnTo>
                    <a:pt x="249" y="5"/>
                  </a:lnTo>
                  <a:lnTo>
                    <a:pt x="270" y="3"/>
                  </a:lnTo>
                  <a:lnTo>
                    <a:pt x="289" y="1"/>
                  </a:lnTo>
                  <a:lnTo>
                    <a:pt x="307" y="0"/>
                  </a:lnTo>
                  <a:lnTo>
                    <a:pt x="307" y="0"/>
                  </a:lnTo>
                  <a:lnTo>
                    <a:pt x="323" y="1"/>
                  </a:lnTo>
                  <a:lnTo>
                    <a:pt x="340" y="3"/>
                  </a:lnTo>
                  <a:lnTo>
                    <a:pt x="372" y="7"/>
                  </a:lnTo>
                  <a:lnTo>
                    <a:pt x="404" y="15"/>
                  </a:lnTo>
                  <a:lnTo>
                    <a:pt x="432" y="26"/>
                  </a:lnTo>
                  <a:lnTo>
                    <a:pt x="460" y="38"/>
                  </a:lnTo>
                  <a:lnTo>
                    <a:pt x="487" y="55"/>
                  </a:lnTo>
                  <a:lnTo>
                    <a:pt x="510" y="72"/>
                  </a:lnTo>
                  <a:lnTo>
                    <a:pt x="533" y="93"/>
                  </a:lnTo>
                  <a:lnTo>
                    <a:pt x="552" y="116"/>
                  </a:lnTo>
                  <a:lnTo>
                    <a:pt x="570" y="139"/>
                  </a:lnTo>
                  <a:lnTo>
                    <a:pt x="586" y="165"/>
                  </a:lnTo>
                  <a:lnTo>
                    <a:pt x="599" y="192"/>
                  </a:lnTo>
                  <a:lnTo>
                    <a:pt x="610" y="221"/>
                  </a:lnTo>
                  <a:lnTo>
                    <a:pt x="617" y="251"/>
                  </a:lnTo>
                  <a:lnTo>
                    <a:pt x="621" y="282"/>
                  </a:lnTo>
                  <a:lnTo>
                    <a:pt x="623" y="314"/>
                  </a:lnTo>
                  <a:lnTo>
                    <a:pt x="623" y="314"/>
                  </a:lnTo>
                  <a:lnTo>
                    <a:pt x="622" y="336"/>
                  </a:lnTo>
                  <a:lnTo>
                    <a:pt x="621" y="357"/>
                  </a:lnTo>
                  <a:lnTo>
                    <a:pt x="617" y="379"/>
                  </a:lnTo>
                  <a:lnTo>
                    <a:pt x="612" y="400"/>
                  </a:lnTo>
                  <a:lnTo>
                    <a:pt x="607" y="420"/>
                  </a:lnTo>
                  <a:lnTo>
                    <a:pt x="600" y="441"/>
                  </a:lnTo>
                  <a:lnTo>
                    <a:pt x="592" y="460"/>
                  </a:lnTo>
                  <a:lnTo>
                    <a:pt x="584" y="479"/>
                  </a:lnTo>
                  <a:lnTo>
                    <a:pt x="574" y="498"/>
                  </a:lnTo>
                  <a:lnTo>
                    <a:pt x="563" y="516"/>
                  </a:lnTo>
                  <a:lnTo>
                    <a:pt x="540" y="551"/>
                  </a:lnTo>
                  <a:lnTo>
                    <a:pt x="516" y="585"/>
                  </a:lnTo>
                  <a:lnTo>
                    <a:pt x="488" y="618"/>
                  </a:lnTo>
                  <a:lnTo>
                    <a:pt x="226" y="914"/>
                  </a:lnTo>
                  <a:lnTo>
                    <a:pt x="623" y="914"/>
                  </a:lnTo>
                  <a:lnTo>
                    <a:pt x="623" y="1055"/>
                  </a:lnTo>
                  <a:lnTo>
                    <a:pt x="0" y="1055"/>
                  </a:lnTo>
                  <a:lnTo>
                    <a:pt x="0" y="958"/>
                  </a:lnTo>
                  <a:lnTo>
                    <a:pt x="355" y="553"/>
                  </a:lnTo>
                  <a:lnTo>
                    <a:pt x="355" y="553"/>
                  </a:lnTo>
                  <a:lnTo>
                    <a:pt x="383" y="520"/>
                  </a:lnTo>
                  <a:lnTo>
                    <a:pt x="408" y="488"/>
                  </a:lnTo>
                  <a:lnTo>
                    <a:pt x="428" y="460"/>
                  </a:lnTo>
                  <a:lnTo>
                    <a:pt x="445" y="431"/>
                  </a:lnTo>
                  <a:lnTo>
                    <a:pt x="451" y="417"/>
                  </a:lnTo>
                  <a:lnTo>
                    <a:pt x="458" y="404"/>
                  </a:lnTo>
                  <a:lnTo>
                    <a:pt x="462" y="389"/>
                  </a:lnTo>
                  <a:lnTo>
                    <a:pt x="466" y="375"/>
                  </a:lnTo>
                  <a:lnTo>
                    <a:pt x="471" y="360"/>
                  </a:lnTo>
                  <a:lnTo>
                    <a:pt x="472" y="345"/>
                  </a:lnTo>
                  <a:lnTo>
                    <a:pt x="473" y="330"/>
                  </a:lnTo>
                  <a:lnTo>
                    <a:pt x="475" y="314"/>
                  </a:lnTo>
                  <a:lnTo>
                    <a:pt x="475" y="314"/>
                  </a:lnTo>
                  <a:lnTo>
                    <a:pt x="473" y="297"/>
                  </a:lnTo>
                  <a:lnTo>
                    <a:pt x="472" y="281"/>
                  </a:lnTo>
                  <a:lnTo>
                    <a:pt x="468" y="265"/>
                  </a:lnTo>
                  <a:lnTo>
                    <a:pt x="462" y="250"/>
                  </a:lnTo>
                  <a:lnTo>
                    <a:pt x="456" y="235"/>
                  </a:lnTo>
                  <a:lnTo>
                    <a:pt x="449" y="220"/>
                  </a:lnTo>
                  <a:lnTo>
                    <a:pt x="439" y="207"/>
                  </a:lnTo>
                  <a:lnTo>
                    <a:pt x="428" y="194"/>
                  </a:lnTo>
                  <a:lnTo>
                    <a:pt x="417" y="183"/>
                  </a:lnTo>
                  <a:lnTo>
                    <a:pt x="405" y="173"/>
                  </a:lnTo>
                  <a:lnTo>
                    <a:pt x="391" y="164"/>
                  </a:lnTo>
                  <a:lnTo>
                    <a:pt x="376" y="156"/>
                  </a:lnTo>
                  <a:lnTo>
                    <a:pt x="361" y="150"/>
                  </a:lnTo>
                  <a:lnTo>
                    <a:pt x="345" y="146"/>
                  </a:lnTo>
                  <a:lnTo>
                    <a:pt x="327" y="143"/>
                  </a:lnTo>
                  <a:lnTo>
                    <a:pt x="310" y="142"/>
                  </a:lnTo>
                  <a:lnTo>
                    <a:pt x="310" y="142"/>
                  </a:lnTo>
                  <a:lnTo>
                    <a:pt x="293" y="142"/>
                  </a:lnTo>
                  <a:lnTo>
                    <a:pt x="277" y="145"/>
                  </a:lnTo>
                  <a:lnTo>
                    <a:pt x="260" y="147"/>
                  </a:lnTo>
                  <a:lnTo>
                    <a:pt x="247" y="151"/>
                  </a:lnTo>
                  <a:lnTo>
                    <a:pt x="233" y="157"/>
                  </a:lnTo>
                  <a:lnTo>
                    <a:pt x="219" y="164"/>
                  </a:lnTo>
                  <a:lnTo>
                    <a:pt x="207" y="172"/>
                  </a:lnTo>
                  <a:lnTo>
                    <a:pt x="196" y="180"/>
                  </a:lnTo>
                  <a:lnTo>
                    <a:pt x="185" y="190"/>
                  </a:lnTo>
                  <a:lnTo>
                    <a:pt x="176" y="201"/>
                  </a:lnTo>
                  <a:lnTo>
                    <a:pt x="166" y="211"/>
                  </a:lnTo>
                  <a:lnTo>
                    <a:pt x="158" y="224"/>
                  </a:lnTo>
                  <a:lnTo>
                    <a:pt x="151" y="237"/>
                  </a:lnTo>
                  <a:lnTo>
                    <a:pt x="144" y="251"/>
                  </a:lnTo>
                  <a:lnTo>
                    <a:pt x="139" y="265"/>
                  </a:lnTo>
                  <a:lnTo>
                    <a:pt x="134" y="280"/>
                  </a:lnTo>
                  <a:lnTo>
                    <a:pt x="1" y="236"/>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BA"/>
                </a:solidFill>
                <a:effectLst/>
                <a:uLnTx/>
                <a:uFillTx/>
                <a:latin typeface="Arial"/>
                <a:ea typeface="+mn-ea"/>
                <a:cs typeface="+mn-cs"/>
              </a:endParaRPr>
            </a:p>
          </p:txBody>
        </p:sp>
        <p:cxnSp>
          <p:nvCxnSpPr>
            <p:cNvPr id="39" name="Straight Connector 38">
              <a:extLst>
                <a:ext uri="{FF2B5EF4-FFF2-40B4-BE49-F238E27FC236}">
                  <a16:creationId xmlns:a16="http://schemas.microsoft.com/office/drawing/2014/main" xmlns="" id="{E6801D56-0CBB-469E-A3C7-834DB9B459EB}"/>
                </a:ext>
              </a:extLst>
            </p:cNvPr>
            <p:cNvCxnSpPr/>
            <p:nvPr/>
          </p:nvCxnSpPr>
          <p:spPr>
            <a:xfrm>
              <a:off x="362838" y="4702431"/>
              <a:ext cx="11486262" cy="0"/>
            </a:xfrm>
            <a:prstGeom prst="line">
              <a:avLst/>
            </a:prstGeom>
            <a:ln w="12700">
              <a:gradFill flip="none" rotWithShape="1">
                <a:gsLst>
                  <a:gs pos="0">
                    <a:schemeClr val="tx1">
                      <a:lumMod val="40000"/>
                      <a:lumOff val="60000"/>
                    </a:schemeClr>
                  </a:gs>
                  <a:gs pos="75000">
                    <a:schemeClr val="tx1">
                      <a:lumMod val="40000"/>
                      <a:lumOff val="60000"/>
                      <a:alpha val="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xmlns="" id="{96558932-2952-4C38-A911-B70A24D2B11F}"/>
                </a:ext>
              </a:extLst>
            </p:cNvPr>
            <p:cNvSpPr/>
            <p:nvPr/>
          </p:nvSpPr>
          <p:spPr>
            <a:xfrm>
              <a:off x="780895" y="4174984"/>
              <a:ext cx="7837811" cy="38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rPr>
                <a:t>Getting Big Box Right</a:t>
              </a:r>
            </a:p>
          </p:txBody>
        </p:sp>
      </p:gr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2209" y="701822"/>
            <a:ext cx="5750821" cy="1022170"/>
          </a:xfrm>
          <a:prstGeom prst="rect">
            <a:avLst/>
          </a:prstGeom>
        </p:spPr>
      </p:pic>
      <p:grpSp>
        <p:nvGrpSpPr>
          <p:cNvPr id="3" name="Group 2">
            <a:extLst>
              <a:ext uri="{FF2B5EF4-FFF2-40B4-BE49-F238E27FC236}">
                <a16:creationId xmlns:a16="http://schemas.microsoft.com/office/drawing/2014/main" xmlns="" id="{C9F4867B-1F40-41C6-A5DB-F9D56DD5AC6D}"/>
              </a:ext>
            </a:extLst>
          </p:cNvPr>
          <p:cNvGrpSpPr/>
          <p:nvPr/>
        </p:nvGrpSpPr>
        <p:grpSpPr>
          <a:xfrm>
            <a:off x="354014" y="2796655"/>
            <a:ext cx="11486262" cy="519999"/>
            <a:chOff x="354014" y="3279255"/>
            <a:chExt cx="11486262" cy="519999"/>
          </a:xfrm>
        </p:grpSpPr>
        <p:sp>
          <p:nvSpPr>
            <p:cNvPr id="36" name="Freeform 6">
              <a:extLst>
                <a:ext uri="{FF2B5EF4-FFF2-40B4-BE49-F238E27FC236}">
                  <a16:creationId xmlns:a16="http://schemas.microsoft.com/office/drawing/2014/main" xmlns="" id="{7083258C-486B-461A-AE9B-C0B795F703D2}"/>
                </a:ext>
              </a:extLst>
            </p:cNvPr>
            <p:cNvSpPr>
              <a:spLocks/>
            </p:cNvSpPr>
            <p:nvPr/>
          </p:nvSpPr>
          <p:spPr bwMode="auto">
            <a:xfrm>
              <a:off x="354014" y="3312765"/>
              <a:ext cx="106962" cy="318743"/>
            </a:xfrm>
            <a:custGeom>
              <a:avLst/>
              <a:gdLst>
                <a:gd name="T0" fmla="*/ 0 w 349"/>
                <a:gd name="T1" fmla="*/ 287 h 1040"/>
                <a:gd name="T2" fmla="*/ 0 w 349"/>
                <a:gd name="T3" fmla="*/ 141 h 1040"/>
                <a:gd name="T4" fmla="*/ 245 w 349"/>
                <a:gd name="T5" fmla="*/ 0 h 1040"/>
                <a:gd name="T6" fmla="*/ 349 w 349"/>
                <a:gd name="T7" fmla="*/ 0 h 1040"/>
                <a:gd name="T8" fmla="*/ 349 w 349"/>
                <a:gd name="T9" fmla="*/ 1040 h 1040"/>
                <a:gd name="T10" fmla="*/ 200 w 349"/>
                <a:gd name="T11" fmla="*/ 1040 h 1040"/>
                <a:gd name="T12" fmla="*/ 200 w 349"/>
                <a:gd name="T13" fmla="*/ 186 h 1040"/>
                <a:gd name="T14" fmla="*/ 0 w 349"/>
                <a:gd name="T15" fmla="*/ 287 h 10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9" h="1040">
                  <a:moveTo>
                    <a:pt x="0" y="287"/>
                  </a:moveTo>
                  <a:lnTo>
                    <a:pt x="0" y="141"/>
                  </a:lnTo>
                  <a:lnTo>
                    <a:pt x="245" y="0"/>
                  </a:lnTo>
                  <a:lnTo>
                    <a:pt x="349" y="0"/>
                  </a:lnTo>
                  <a:lnTo>
                    <a:pt x="349" y="1040"/>
                  </a:lnTo>
                  <a:lnTo>
                    <a:pt x="200" y="1040"/>
                  </a:lnTo>
                  <a:lnTo>
                    <a:pt x="200" y="186"/>
                  </a:lnTo>
                  <a:lnTo>
                    <a:pt x="0" y="28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BA"/>
                </a:solidFill>
                <a:effectLst/>
                <a:uLnTx/>
                <a:uFillTx/>
                <a:latin typeface="Arial"/>
                <a:ea typeface="+mn-ea"/>
                <a:cs typeface="+mn-cs"/>
              </a:endParaRPr>
            </a:p>
          </p:txBody>
        </p:sp>
        <p:cxnSp>
          <p:nvCxnSpPr>
            <p:cNvPr id="38" name="Straight Connector 37">
              <a:extLst>
                <a:ext uri="{FF2B5EF4-FFF2-40B4-BE49-F238E27FC236}">
                  <a16:creationId xmlns:a16="http://schemas.microsoft.com/office/drawing/2014/main" xmlns="" id="{3899F7F9-FD30-4C30-B9DA-24E5E19D317A}"/>
                </a:ext>
              </a:extLst>
            </p:cNvPr>
            <p:cNvCxnSpPr/>
            <p:nvPr/>
          </p:nvCxnSpPr>
          <p:spPr>
            <a:xfrm>
              <a:off x="354014" y="3799254"/>
              <a:ext cx="11486262" cy="0"/>
            </a:xfrm>
            <a:prstGeom prst="line">
              <a:avLst/>
            </a:prstGeom>
            <a:ln w="12700">
              <a:gradFill flip="none" rotWithShape="1">
                <a:gsLst>
                  <a:gs pos="0">
                    <a:schemeClr val="tx1">
                      <a:lumMod val="40000"/>
                      <a:lumOff val="60000"/>
                    </a:schemeClr>
                  </a:gs>
                  <a:gs pos="75000">
                    <a:schemeClr val="tx1">
                      <a:lumMod val="40000"/>
                      <a:lumOff val="60000"/>
                      <a:alpha val="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CAD4D0B6-8922-4055-B222-62F1C48B6A4E}"/>
                </a:ext>
              </a:extLst>
            </p:cNvPr>
            <p:cNvSpPr/>
            <p:nvPr/>
          </p:nvSpPr>
          <p:spPr>
            <a:xfrm>
              <a:off x="780895" y="3279255"/>
              <a:ext cx="7837811" cy="38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Shoppers: What to know</a:t>
              </a:r>
            </a:p>
          </p:txBody>
        </p:sp>
      </p:grpSp>
      <p:grpSp>
        <p:nvGrpSpPr>
          <p:cNvPr id="5" name="Group 4">
            <a:extLst>
              <a:ext uri="{FF2B5EF4-FFF2-40B4-BE49-F238E27FC236}">
                <a16:creationId xmlns:a16="http://schemas.microsoft.com/office/drawing/2014/main" xmlns="" id="{CA84569F-7C3A-4DE1-9561-0F179D024151}"/>
              </a:ext>
            </a:extLst>
          </p:cNvPr>
          <p:cNvGrpSpPr/>
          <p:nvPr/>
        </p:nvGrpSpPr>
        <p:grpSpPr>
          <a:xfrm>
            <a:off x="362838" y="4520519"/>
            <a:ext cx="11486262" cy="508740"/>
            <a:chOff x="362838" y="4911107"/>
            <a:chExt cx="11486262" cy="508740"/>
          </a:xfrm>
        </p:grpSpPr>
        <p:cxnSp>
          <p:nvCxnSpPr>
            <p:cNvPr id="19" name="Straight Connector 18">
              <a:extLst>
                <a:ext uri="{FF2B5EF4-FFF2-40B4-BE49-F238E27FC236}">
                  <a16:creationId xmlns:a16="http://schemas.microsoft.com/office/drawing/2014/main" xmlns="" id="{BD5CD83F-2451-4FCB-98EB-670E471DFB29}"/>
                </a:ext>
              </a:extLst>
            </p:cNvPr>
            <p:cNvCxnSpPr/>
            <p:nvPr/>
          </p:nvCxnSpPr>
          <p:spPr>
            <a:xfrm>
              <a:off x="362838" y="5419847"/>
              <a:ext cx="11486262" cy="0"/>
            </a:xfrm>
            <a:prstGeom prst="line">
              <a:avLst/>
            </a:prstGeom>
            <a:ln w="12700">
              <a:gradFill flip="none" rotWithShape="1">
                <a:gsLst>
                  <a:gs pos="0">
                    <a:schemeClr val="tx1">
                      <a:lumMod val="40000"/>
                      <a:lumOff val="60000"/>
                    </a:schemeClr>
                  </a:gs>
                  <a:gs pos="75000">
                    <a:schemeClr val="tx1">
                      <a:lumMod val="40000"/>
                      <a:lumOff val="60000"/>
                      <a:alpha val="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xmlns="" id="{0AD9AB84-5704-4318-98C2-8F04B3C01619}"/>
                </a:ext>
              </a:extLst>
            </p:cNvPr>
            <p:cNvSpPr/>
            <p:nvPr/>
          </p:nvSpPr>
          <p:spPr>
            <a:xfrm>
              <a:off x="780894" y="4911107"/>
              <a:ext cx="10357276" cy="38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rPr>
                <a:t>Going Big with Small Format</a:t>
              </a:r>
            </a:p>
          </p:txBody>
        </p:sp>
        <p:sp>
          <p:nvSpPr>
            <p:cNvPr id="23" name="Freeform 8">
              <a:extLst>
                <a:ext uri="{FF2B5EF4-FFF2-40B4-BE49-F238E27FC236}">
                  <a16:creationId xmlns:a16="http://schemas.microsoft.com/office/drawing/2014/main" xmlns="" id="{E9834E12-8B59-48AE-8820-BE048F737238}"/>
                </a:ext>
              </a:extLst>
            </p:cNvPr>
            <p:cNvSpPr>
              <a:spLocks/>
            </p:cNvSpPr>
            <p:nvPr/>
          </p:nvSpPr>
          <p:spPr bwMode="auto">
            <a:xfrm>
              <a:off x="362838" y="4942318"/>
              <a:ext cx="209329" cy="323340"/>
            </a:xfrm>
            <a:custGeom>
              <a:avLst/>
              <a:gdLst>
                <a:gd name="T0" fmla="*/ 131 w 683"/>
                <a:gd name="T1" fmla="*/ 817 h 1055"/>
                <a:gd name="T2" fmla="*/ 157 w 683"/>
                <a:gd name="T3" fmla="*/ 850 h 1055"/>
                <a:gd name="T4" fmla="*/ 189 w 683"/>
                <a:gd name="T5" fmla="*/ 876 h 1055"/>
                <a:gd name="T6" fmla="*/ 229 w 683"/>
                <a:gd name="T7" fmla="*/ 896 h 1055"/>
                <a:gd name="T8" fmla="*/ 273 w 683"/>
                <a:gd name="T9" fmla="*/ 909 h 1055"/>
                <a:gd name="T10" fmla="*/ 319 w 683"/>
                <a:gd name="T11" fmla="*/ 913 h 1055"/>
                <a:gd name="T12" fmla="*/ 363 w 683"/>
                <a:gd name="T13" fmla="*/ 909 h 1055"/>
                <a:gd name="T14" fmla="*/ 421 w 683"/>
                <a:gd name="T15" fmla="*/ 888 h 1055"/>
                <a:gd name="T16" fmla="*/ 470 w 683"/>
                <a:gd name="T17" fmla="*/ 853 h 1055"/>
                <a:gd name="T18" fmla="*/ 509 w 683"/>
                <a:gd name="T19" fmla="*/ 804 h 1055"/>
                <a:gd name="T20" fmla="*/ 531 w 683"/>
                <a:gd name="T21" fmla="*/ 744 h 1055"/>
                <a:gd name="T22" fmla="*/ 535 w 683"/>
                <a:gd name="T23" fmla="*/ 699 h 1055"/>
                <a:gd name="T24" fmla="*/ 525 w 683"/>
                <a:gd name="T25" fmla="*/ 632 h 1055"/>
                <a:gd name="T26" fmla="*/ 498 w 683"/>
                <a:gd name="T27" fmla="*/ 576 h 1055"/>
                <a:gd name="T28" fmla="*/ 455 w 683"/>
                <a:gd name="T29" fmla="*/ 531 h 1055"/>
                <a:gd name="T30" fmla="*/ 401 w 683"/>
                <a:gd name="T31" fmla="*/ 499 h 1055"/>
                <a:gd name="T32" fmla="*/ 334 w 683"/>
                <a:gd name="T33" fmla="*/ 484 h 1055"/>
                <a:gd name="T34" fmla="*/ 289 w 683"/>
                <a:gd name="T35" fmla="*/ 483 h 1055"/>
                <a:gd name="T36" fmla="*/ 207 w 683"/>
                <a:gd name="T37" fmla="*/ 495 h 1055"/>
                <a:gd name="T38" fmla="*/ 412 w 683"/>
                <a:gd name="T39" fmla="*/ 142 h 1055"/>
                <a:gd name="T40" fmla="*/ 631 w 683"/>
                <a:gd name="T41" fmla="*/ 0 h 1055"/>
                <a:gd name="T42" fmla="*/ 402 w 683"/>
                <a:gd name="T43" fmla="*/ 360 h 1055"/>
                <a:gd name="T44" fmla="*/ 487 w 683"/>
                <a:gd name="T45" fmla="*/ 385 h 1055"/>
                <a:gd name="T46" fmla="*/ 561 w 683"/>
                <a:gd name="T47" fmla="*/ 431 h 1055"/>
                <a:gd name="T48" fmla="*/ 619 w 683"/>
                <a:gd name="T49" fmla="*/ 497 h 1055"/>
                <a:gd name="T50" fmla="*/ 662 w 683"/>
                <a:gd name="T51" fmla="*/ 576 h 1055"/>
                <a:gd name="T52" fmla="*/ 682 w 683"/>
                <a:gd name="T53" fmla="*/ 666 h 1055"/>
                <a:gd name="T54" fmla="*/ 682 w 683"/>
                <a:gd name="T55" fmla="*/ 718 h 1055"/>
                <a:gd name="T56" fmla="*/ 675 w 683"/>
                <a:gd name="T57" fmla="*/ 772 h 1055"/>
                <a:gd name="T58" fmla="*/ 662 w 683"/>
                <a:gd name="T59" fmla="*/ 824 h 1055"/>
                <a:gd name="T60" fmla="*/ 640 w 683"/>
                <a:gd name="T61" fmla="*/ 872 h 1055"/>
                <a:gd name="T62" fmla="*/ 611 w 683"/>
                <a:gd name="T63" fmla="*/ 914 h 1055"/>
                <a:gd name="T64" fmla="*/ 578 w 683"/>
                <a:gd name="T65" fmla="*/ 954 h 1055"/>
                <a:gd name="T66" fmla="*/ 539 w 683"/>
                <a:gd name="T67" fmla="*/ 986 h 1055"/>
                <a:gd name="T68" fmla="*/ 496 w 683"/>
                <a:gd name="T69" fmla="*/ 1012 h 1055"/>
                <a:gd name="T70" fmla="*/ 449 w 683"/>
                <a:gd name="T71" fmla="*/ 1034 h 1055"/>
                <a:gd name="T72" fmla="*/ 400 w 683"/>
                <a:gd name="T73" fmla="*/ 1048 h 1055"/>
                <a:gd name="T74" fmla="*/ 346 w 683"/>
                <a:gd name="T75" fmla="*/ 1053 h 1055"/>
                <a:gd name="T76" fmla="*/ 301 w 683"/>
                <a:gd name="T77" fmla="*/ 1053 h 1055"/>
                <a:gd name="T78" fmla="*/ 225 w 683"/>
                <a:gd name="T79" fmla="*/ 1042 h 1055"/>
                <a:gd name="T80" fmla="*/ 155 w 683"/>
                <a:gd name="T81" fmla="*/ 1019 h 1055"/>
                <a:gd name="T82" fmla="*/ 93 w 683"/>
                <a:gd name="T83" fmla="*/ 984 h 1055"/>
                <a:gd name="T84" fmla="*/ 41 w 683"/>
                <a:gd name="T85" fmla="*/ 936 h 1055"/>
                <a:gd name="T86" fmla="*/ 0 w 683"/>
                <a:gd name="T87" fmla="*/ 87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3" h="1055">
                  <a:moveTo>
                    <a:pt x="124" y="805"/>
                  </a:moveTo>
                  <a:lnTo>
                    <a:pt x="124" y="805"/>
                  </a:lnTo>
                  <a:lnTo>
                    <a:pt x="131" y="817"/>
                  </a:lnTo>
                  <a:lnTo>
                    <a:pt x="138" y="828"/>
                  </a:lnTo>
                  <a:lnTo>
                    <a:pt x="147" y="839"/>
                  </a:lnTo>
                  <a:lnTo>
                    <a:pt x="157" y="850"/>
                  </a:lnTo>
                  <a:lnTo>
                    <a:pt x="166" y="860"/>
                  </a:lnTo>
                  <a:lnTo>
                    <a:pt x="177" y="868"/>
                  </a:lnTo>
                  <a:lnTo>
                    <a:pt x="189" y="876"/>
                  </a:lnTo>
                  <a:lnTo>
                    <a:pt x="202" y="884"/>
                  </a:lnTo>
                  <a:lnTo>
                    <a:pt x="215" y="891"/>
                  </a:lnTo>
                  <a:lnTo>
                    <a:pt x="229" y="896"/>
                  </a:lnTo>
                  <a:lnTo>
                    <a:pt x="243" y="902"/>
                  </a:lnTo>
                  <a:lnTo>
                    <a:pt x="258" y="906"/>
                  </a:lnTo>
                  <a:lnTo>
                    <a:pt x="273" y="909"/>
                  </a:lnTo>
                  <a:lnTo>
                    <a:pt x="288" y="911"/>
                  </a:lnTo>
                  <a:lnTo>
                    <a:pt x="303" y="913"/>
                  </a:lnTo>
                  <a:lnTo>
                    <a:pt x="319" y="913"/>
                  </a:lnTo>
                  <a:lnTo>
                    <a:pt x="319" y="913"/>
                  </a:lnTo>
                  <a:lnTo>
                    <a:pt x="341" y="913"/>
                  </a:lnTo>
                  <a:lnTo>
                    <a:pt x="363" y="909"/>
                  </a:lnTo>
                  <a:lnTo>
                    <a:pt x="383" y="905"/>
                  </a:lnTo>
                  <a:lnTo>
                    <a:pt x="402" y="898"/>
                  </a:lnTo>
                  <a:lnTo>
                    <a:pt x="421" y="888"/>
                  </a:lnTo>
                  <a:lnTo>
                    <a:pt x="439" y="879"/>
                  </a:lnTo>
                  <a:lnTo>
                    <a:pt x="455" y="866"/>
                  </a:lnTo>
                  <a:lnTo>
                    <a:pt x="470" y="853"/>
                  </a:lnTo>
                  <a:lnTo>
                    <a:pt x="486" y="838"/>
                  </a:lnTo>
                  <a:lnTo>
                    <a:pt x="498" y="821"/>
                  </a:lnTo>
                  <a:lnTo>
                    <a:pt x="509" y="804"/>
                  </a:lnTo>
                  <a:lnTo>
                    <a:pt x="517" y="784"/>
                  </a:lnTo>
                  <a:lnTo>
                    <a:pt x="525" y="764"/>
                  </a:lnTo>
                  <a:lnTo>
                    <a:pt x="531" y="744"/>
                  </a:lnTo>
                  <a:lnTo>
                    <a:pt x="533" y="722"/>
                  </a:lnTo>
                  <a:lnTo>
                    <a:pt x="535" y="699"/>
                  </a:lnTo>
                  <a:lnTo>
                    <a:pt x="535" y="699"/>
                  </a:lnTo>
                  <a:lnTo>
                    <a:pt x="533" y="675"/>
                  </a:lnTo>
                  <a:lnTo>
                    <a:pt x="531" y="654"/>
                  </a:lnTo>
                  <a:lnTo>
                    <a:pt x="525" y="632"/>
                  </a:lnTo>
                  <a:lnTo>
                    <a:pt x="518" y="611"/>
                  </a:lnTo>
                  <a:lnTo>
                    <a:pt x="509" y="593"/>
                  </a:lnTo>
                  <a:lnTo>
                    <a:pt x="498" y="576"/>
                  </a:lnTo>
                  <a:lnTo>
                    <a:pt x="486" y="559"/>
                  </a:lnTo>
                  <a:lnTo>
                    <a:pt x="472" y="544"/>
                  </a:lnTo>
                  <a:lnTo>
                    <a:pt x="455" y="531"/>
                  </a:lnTo>
                  <a:lnTo>
                    <a:pt x="439" y="518"/>
                  </a:lnTo>
                  <a:lnTo>
                    <a:pt x="420" y="508"/>
                  </a:lnTo>
                  <a:lnTo>
                    <a:pt x="401" y="499"/>
                  </a:lnTo>
                  <a:lnTo>
                    <a:pt x="379" y="493"/>
                  </a:lnTo>
                  <a:lnTo>
                    <a:pt x="357" y="487"/>
                  </a:lnTo>
                  <a:lnTo>
                    <a:pt x="334" y="484"/>
                  </a:lnTo>
                  <a:lnTo>
                    <a:pt x="311" y="483"/>
                  </a:lnTo>
                  <a:lnTo>
                    <a:pt x="311" y="483"/>
                  </a:lnTo>
                  <a:lnTo>
                    <a:pt x="289" y="483"/>
                  </a:lnTo>
                  <a:lnTo>
                    <a:pt x="270" y="484"/>
                  </a:lnTo>
                  <a:lnTo>
                    <a:pt x="234" y="490"/>
                  </a:lnTo>
                  <a:lnTo>
                    <a:pt x="207" y="495"/>
                  </a:lnTo>
                  <a:lnTo>
                    <a:pt x="191" y="499"/>
                  </a:lnTo>
                  <a:lnTo>
                    <a:pt x="191" y="402"/>
                  </a:lnTo>
                  <a:lnTo>
                    <a:pt x="412" y="142"/>
                  </a:lnTo>
                  <a:lnTo>
                    <a:pt x="52" y="142"/>
                  </a:lnTo>
                  <a:lnTo>
                    <a:pt x="52" y="0"/>
                  </a:lnTo>
                  <a:lnTo>
                    <a:pt x="631" y="0"/>
                  </a:lnTo>
                  <a:lnTo>
                    <a:pt x="631" y="97"/>
                  </a:lnTo>
                  <a:lnTo>
                    <a:pt x="402" y="360"/>
                  </a:lnTo>
                  <a:lnTo>
                    <a:pt x="402" y="360"/>
                  </a:lnTo>
                  <a:lnTo>
                    <a:pt x="431" y="366"/>
                  </a:lnTo>
                  <a:lnTo>
                    <a:pt x="460" y="374"/>
                  </a:lnTo>
                  <a:lnTo>
                    <a:pt x="487" y="385"/>
                  </a:lnTo>
                  <a:lnTo>
                    <a:pt x="513" y="398"/>
                  </a:lnTo>
                  <a:lnTo>
                    <a:pt x="537" y="413"/>
                  </a:lnTo>
                  <a:lnTo>
                    <a:pt x="561" y="431"/>
                  </a:lnTo>
                  <a:lnTo>
                    <a:pt x="582" y="452"/>
                  </a:lnTo>
                  <a:lnTo>
                    <a:pt x="601" y="472"/>
                  </a:lnTo>
                  <a:lnTo>
                    <a:pt x="619" y="497"/>
                  </a:lnTo>
                  <a:lnTo>
                    <a:pt x="636" y="521"/>
                  </a:lnTo>
                  <a:lnTo>
                    <a:pt x="649" y="547"/>
                  </a:lnTo>
                  <a:lnTo>
                    <a:pt x="662" y="576"/>
                  </a:lnTo>
                  <a:lnTo>
                    <a:pt x="671" y="604"/>
                  </a:lnTo>
                  <a:lnTo>
                    <a:pt x="678" y="634"/>
                  </a:lnTo>
                  <a:lnTo>
                    <a:pt x="682" y="666"/>
                  </a:lnTo>
                  <a:lnTo>
                    <a:pt x="683" y="699"/>
                  </a:lnTo>
                  <a:lnTo>
                    <a:pt x="683" y="699"/>
                  </a:lnTo>
                  <a:lnTo>
                    <a:pt x="682" y="718"/>
                  </a:lnTo>
                  <a:lnTo>
                    <a:pt x="681" y="735"/>
                  </a:lnTo>
                  <a:lnTo>
                    <a:pt x="679" y="754"/>
                  </a:lnTo>
                  <a:lnTo>
                    <a:pt x="675" y="772"/>
                  </a:lnTo>
                  <a:lnTo>
                    <a:pt x="671" y="790"/>
                  </a:lnTo>
                  <a:lnTo>
                    <a:pt x="667" y="808"/>
                  </a:lnTo>
                  <a:lnTo>
                    <a:pt x="662" y="824"/>
                  </a:lnTo>
                  <a:lnTo>
                    <a:pt x="655" y="840"/>
                  </a:lnTo>
                  <a:lnTo>
                    <a:pt x="648" y="855"/>
                  </a:lnTo>
                  <a:lnTo>
                    <a:pt x="640" y="872"/>
                  </a:lnTo>
                  <a:lnTo>
                    <a:pt x="631" y="887"/>
                  </a:lnTo>
                  <a:lnTo>
                    <a:pt x="622" y="900"/>
                  </a:lnTo>
                  <a:lnTo>
                    <a:pt x="611" y="914"/>
                  </a:lnTo>
                  <a:lnTo>
                    <a:pt x="601" y="928"/>
                  </a:lnTo>
                  <a:lnTo>
                    <a:pt x="589" y="941"/>
                  </a:lnTo>
                  <a:lnTo>
                    <a:pt x="578" y="954"/>
                  </a:lnTo>
                  <a:lnTo>
                    <a:pt x="566" y="965"/>
                  </a:lnTo>
                  <a:lnTo>
                    <a:pt x="552" y="975"/>
                  </a:lnTo>
                  <a:lnTo>
                    <a:pt x="539" y="986"/>
                  </a:lnTo>
                  <a:lnTo>
                    <a:pt x="525" y="996"/>
                  </a:lnTo>
                  <a:lnTo>
                    <a:pt x="511" y="1004"/>
                  </a:lnTo>
                  <a:lnTo>
                    <a:pt x="496" y="1012"/>
                  </a:lnTo>
                  <a:lnTo>
                    <a:pt x="481" y="1020"/>
                  </a:lnTo>
                  <a:lnTo>
                    <a:pt x="465" y="1027"/>
                  </a:lnTo>
                  <a:lnTo>
                    <a:pt x="449" y="1034"/>
                  </a:lnTo>
                  <a:lnTo>
                    <a:pt x="432" y="1040"/>
                  </a:lnTo>
                  <a:lnTo>
                    <a:pt x="416" y="1044"/>
                  </a:lnTo>
                  <a:lnTo>
                    <a:pt x="400" y="1048"/>
                  </a:lnTo>
                  <a:lnTo>
                    <a:pt x="382" y="1051"/>
                  </a:lnTo>
                  <a:lnTo>
                    <a:pt x="364" y="1053"/>
                  </a:lnTo>
                  <a:lnTo>
                    <a:pt x="346" y="1053"/>
                  </a:lnTo>
                  <a:lnTo>
                    <a:pt x="329" y="1055"/>
                  </a:lnTo>
                  <a:lnTo>
                    <a:pt x="329" y="1055"/>
                  </a:lnTo>
                  <a:lnTo>
                    <a:pt x="301" y="1053"/>
                  </a:lnTo>
                  <a:lnTo>
                    <a:pt x="275" y="1052"/>
                  </a:lnTo>
                  <a:lnTo>
                    <a:pt x="251" y="1048"/>
                  </a:lnTo>
                  <a:lnTo>
                    <a:pt x="225" y="1042"/>
                  </a:lnTo>
                  <a:lnTo>
                    <a:pt x="202" y="1037"/>
                  </a:lnTo>
                  <a:lnTo>
                    <a:pt x="179" y="1029"/>
                  </a:lnTo>
                  <a:lnTo>
                    <a:pt x="155" y="1019"/>
                  </a:lnTo>
                  <a:lnTo>
                    <a:pt x="134" y="1008"/>
                  </a:lnTo>
                  <a:lnTo>
                    <a:pt x="113" y="997"/>
                  </a:lnTo>
                  <a:lnTo>
                    <a:pt x="93" y="984"/>
                  </a:lnTo>
                  <a:lnTo>
                    <a:pt x="75" y="969"/>
                  </a:lnTo>
                  <a:lnTo>
                    <a:pt x="57" y="952"/>
                  </a:lnTo>
                  <a:lnTo>
                    <a:pt x="41" y="936"/>
                  </a:lnTo>
                  <a:lnTo>
                    <a:pt x="26" y="917"/>
                  </a:lnTo>
                  <a:lnTo>
                    <a:pt x="12" y="898"/>
                  </a:lnTo>
                  <a:lnTo>
                    <a:pt x="0" y="876"/>
                  </a:lnTo>
                  <a:lnTo>
                    <a:pt x="124" y="805"/>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BA"/>
                </a:solidFill>
                <a:effectLst/>
                <a:uLnTx/>
                <a:uFillTx/>
                <a:latin typeface="Arial"/>
                <a:ea typeface="+mn-ea"/>
                <a:cs typeface="+mn-cs"/>
              </a:endParaRPr>
            </a:p>
          </p:txBody>
        </p:sp>
      </p:grpSp>
      <p:grpSp>
        <p:nvGrpSpPr>
          <p:cNvPr id="17" name="Gruppo 16">
            <a:extLst>
              <a:ext uri="{FF2B5EF4-FFF2-40B4-BE49-F238E27FC236}">
                <a16:creationId xmlns:a16="http://schemas.microsoft.com/office/drawing/2014/main" xmlns="" id="{24CFDBE5-9471-4A25-BE05-C771BA52DCD3}"/>
              </a:ext>
            </a:extLst>
          </p:cNvPr>
          <p:cNvGrpSpPr/>
          <p:nvPr/>
        </p:nvGrpSpPr>
        <p:grpSpPr>
          <a:xfrm>
            <a:off x="352869" y="5313247"/>
            <a:ext cx="10775332" cy="385762"/>
            <a:chOff x="352869" y="5313247"/>
            <a:chExt cx="10775332" cy="385762"/>
          </a:xfrm>
        </p:grpSpPr>
        <p:sp>
          <p:nvSpPr>
            <p:cNvPr id="26" name="Rectangle 21">
              <a:extLst>
                <a:ext uri="{FF2B5EF4-FFF2-40B4-BE49-F238E27FC236}">
                  <a16:creationId xmlns:a16="http://schemas.microsoft.com/office/drawing/2014/main" xmlns="" id="{CBCE6B03-3E12-4DFE-A625-31A67769913E}"/>
                </a:ext>
              </a:extLst>
            </p:cNvPr>
            <p:cNvSpPr/>
            <p:nvPr/>
          </p:nvSpPr>
          <p:spPr>
            <a:xfrm>
              <a:off x="770925" y="5313247"/>
              <a:ext cx="10357276" cy="38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rPr>
                <a:t>Smaller is better? What’s next?</a:t>
              </a:r>
            </a:p>
          </p:txBody>
        </p:sp>
        <p:sp>
          <p:nvSpPr>
            <p:cNvPr id="24" name="Freeform 9">
              <a:extLst>
                <a:ext uri="{FF2B5EF4-FFF2-40B4-BE49-F238E27FC236}">
                  <a16:creationId xmlns:a16="http://schemas.microsoft.com/office/drawing/2014/main" xmlns="" id="{79A8F9A0-F6FF-435A-9EB2-B8BAED9F7FE9}"/>
                </a:ext>
              </a:extLst>
            </p:cNvPr>
            <p:cNvSpPr>
              <a:spLocks noEditPoints="1"/>
            </p:cNvSpPr>
            <p:nvPr/>
          </p:nvSpPr>
          <p:spPr bwMode="auto">
            <a:xfrm>
              <a:off x="352869" y="5344458"/>
              <a:ext cx="251925" cy="327094"/>
            </a:xfrm>
            <a:custGeom>
              <a:avLst/>
              <a:gdLst>
                <a:gd name="T0" fmla="*/ 0 w 801"/>
                <a:gd name="T1" fmla="*/ 690 h 1040"/>
                <a:gd name="T2" fmla="*/ 534 w 801"/>
                <a:gd name="T3" fmla="*/ 0 h 1040"/>
                <a:gd name="T4" fmla="*/ 637 w 801"/>
                <a:gd name="T5" fmla="*/ 0 h 1040"/>
                <a:gd name="T6" fmla="*/ 637 w 801"/>
                <a:gd name="T7" fmla="*/ 647 h 1040"/>
                <a:gd name="T8" fmla="*/ 801 w 801"/>
                <a:gd name="T9" fmla="*/ 647 h 1040"/>
                <a:gd name="T10" fmla="*/ 801 w 801"/>
                <a:gd name="T11" fmla="*/ 787 h 1040"/>
                <a:gd name="T12" fmla="*/ 637 w 801"/>
                <a:gd name="T13" fmla="*/ 787 h 1040"/>
                <a:gd name="T14" fmla="*/ 637 w 801"/>
                <a:gd name="T15" fmla="*/ 1040 h 1040"/>
                <a:gd name="T16" fmla="*/ 490 w 801"/>
                <a:gd name="T17" fmla="*/ 1040 h 1040"/>
                <a:gd name="T18" fmla="*/ 490 w 801"/>
                <a:gd name="T19" fmla="*/ 787 h 1040"/>
                <a:gd name="T20" fmla="*/ 0 w 801"/>
                <a:gd name="T21" fmla="*/ 787 h 1040"/>
                <a:gd name="T22" fmla="*/ 0 w 801"/>
                <a:gd name="T23" fmla="*/ 690 h 1040"/>
                <a:gd name="T24" fmla="*/ 490 w 801"/>
                <a:gd name="T25" fmla="*/ 647 h 1040"/>
                <a:gd name="T26" fmla="*/ 490 w 801"/>
                <a:gd name="T27" fmla="*/ 296 h 1040"/>
                <a:gd name="T28" fmla="*/ 210 w 801"/>
                <a:gd name="T29" fmla="*/ 647 h 1040"/>
                <a:gd name="T30" fmla="*/ 490 w 801"/>
                <a:gd name="T31" fmla="*/ 647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1" h="1040">
                  <a:moveTo>
                    <a:pt x="0" y="690"/>
                  </a:moveTo>
                  <a:lnTo>
                    <a:pt x="534" y="0"/>
                  </a:lnTo>
                  <a:lnTo>
                    <a:pt x="637" y="0"/>
                  </a:lnTo>
                  <a:lnTo>
                    <a:pt x="637" y="647"/>
                  </a:lnTo>
                  <a:lnTo>
                    <a:pt x="801" y="647"/>
                  </a:lnTo>
                  <a:lnTo>
                    <a:pt x="801" y="787"/>
                  </a:lnTo>
                  <a:lnTo>
                    <a:pt x="637" y="787"/>
                  </a:lnTo>
                  <a:lnTo>
                    <a:pt x="637" y="1040"/>
                  </a:lnTo>
                  <a:lnTo>
                    <a:pt x="490" y="1040"/>
                  </a:lnTo>
                  <a:lnTo>
                    <a:pt x="490" y="787"/>
                  </a:lnTo>
                  <a:lnTo>
                    <a:pt x="0" y="787"/>
                  </a:lnTo>
                  <a:lnTo>
                    <a:pt x="0" y="690"/>
                  </a:lnTo>
                  <a:close/>
                  <a:moveTo>
                    <a:pt x="490" y="647"/>
                  </a:moveTo>
                  <a:lnTo>
                    <a:pt x="490" y="296"/>
                  </a:lnTo>
                  <a:lnTo>
                    <a:pt x="210" y="647"/>
                  </a:lnTo>
                  <a:lnTo>
                    <a:pt x="490" y="647"/>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171"/>
                </a:solidFill>
                <a:effectLst/>
                <a:uLnTx/>
                <a:uFillTx/>
                <a:latin typeface="Arial"/>
                <a:ea typeface="+mn-ea"/>
                <a:cs typeface="+mn-cs"/>
              </a:endParaRPr>
            </a:p>
          </p:txBody>
        </p:sp>
      </p:grpSp>
    </p:spTree>
    <p:extLst>
      <p:ext uri="{BB962C8B-B14F-4D97-AF65-F5344CB8AC3E}">
        <p14:creationId xmlns:p14="http://schemas.microsoft.com/office/powerpoint/2010/main" val="248133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F1765076-5F3E-4EB4-B89B-8BBD3A463D69}"/>
              </a:ext>
            </a:extLst>
          </p:cNvPr>
          <p:cNvSpPr>
            <a:spLocks noGrp="1"/>
          </p:cNvSpPr>
          <p:nvPr>
            <p:ph type="title"/>
          </p:nvPr>
        </p:nvSpPr>
        <p:spPr/>
        <p:txBody>
          <a:bodyPr/>
          <a:lstStyle/>
          <a:p>
            <a:r>
              <a:rPr lang="en-US" dirty="0">
                <a:solidFill>
                  <a:schemeClr val="bg1"/>
                </a:solidFill>
              </a:rPr>
              <a:t>Target’s assortment changes according to a local area’s needs</a:t>
            </a:r>
            <a:endParaRPr lang="en-GB" dirty="0">
              <a:solidFill>
                <a:schemeClr val="bg1"/>
              </a:solidFill>
            </a:endParaRPr>
          </a:p>
        </p:txBody>
      </p:sp>
      <p:pic>
        <p:nvPicPr>
          <p:cNvPr id="5" name="Picture Placeholder 8">
            <a:extLst>
              <a:ext uri="{FF2B5EF4-FFF2-40B4-BE49-F238E27FC236}">
                <a16:creationId xmlns:a16="http://schemas.microsoft.com/office/drawing/2014/main" xmlns="" id="{21B0C302-78C0-4A17-9E95-D292E10740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1000" y="1466964"/>
            <a:ext cx="4431655" cy="2451894"/>
          </a:xfrm>
          <a:prstGeom prst="rect">
            <a:avLst/>
          </a:prstGeom>
          <a:ln w="19050">
            <a:solidFill>
              <a:schemeClr val="bg1"/>
            </a:solidFill>
          </a:ln>
        </p:spPr>
      </p:pic>
      <p:pic>
        <p:nvPicPr>
          <p:cNvPr id="6" name="Picture 7">
            <a:extLst>
              <a:ext uri="{FF2B5EF4-FFF2-40B4-BE49-F238E27FC236}">
                <a16:creationId xmlns:a16="http://schemas.microsoft.com/office/drawing/2014/main" xmlns="" id="{9AEE67F5-1252-454C-96C0-C90E15240A4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11316" y="1466963"/>
            <a:ext cx="3431177" cy="4574903"/>
          </a:xfrm>
          <a:prstGeom prst="rect">
            <a:avLst/>
          </a:prstGeom>
          <a:ln w="19050">
            <a:solidFill>
              <a:schemeClr val="bg1"/>
            </a:solidFill>
          </a:ln>
        </p:spPr>
      </p:pic>
      <p:pic>
        <p:nvPicPr>
          <p:cNvPr id="7" name="Picture 8">
            <a:extLst>
              <a:ext uri="{FF2B5EF4-FFF2-40B4-BE49-F238E27FC236}">
                <a16:creationId xmlns:a16="http://schemas.microsoft.com/office/drawing/2014/main" xmlns="" id="{48285494-BF54-4FC0-AD22-4092CC92CCA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41154" y="1466963"/>
            <a:ext cx="3431177" cy="4574903"/>
          </a:xfrm>
          <a:prstGeom prst="rect">
            <a:avLst/>
          </a:prstGeom>
          <a:ln w="19050">
            <a:solidFill>
              <a:schemeClr val="bg1"/>
            </a:solidFill>
          </a:ln>
        </p:spPr>
      </p:pic>
      <p:pic>
        <p:nvPicPr>
          <p:cNvPr id="8" name="Picture 12">
            <a:extLst>
              <a:ext uri="{FF2B5EF4-FFF2-40B4-BE49-F238E27FC236}">
                <a16:creationId xmlns:a16="http://schemas.microsoft.com/office/drawing/2014/main" xmlns="" id="{F57CF915-E949-43EB-AFFD-C53E9C75349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81001" y="4050105"/>
            <a:ext cx="2347686" cy="1967061"/>
          </a:xfrm>
          <a:prstGeom prst="rect">
            <a:avLst/>
          </a:prstGeom>
          <a:solidFill>
            <a:srgbClr val="F2F2F2"/>
          </a:solidFill>
          <a:ln w="19050">
            <a:solidFill>
              <a:schemeClr val="bg1"/>
            </a:solidFill>
          </a:ln>
        </p:spPr>
      </p:pic>
      <p:pic>
        <p:nvPicPr>
          <p:cNvPr id="9" name="Picture 14">
            <a:extLst>
              <a:ext uri="{FF2B5EF4-FFF2-40B4-BE49-F238E27FC236}">
                <a16:creationId xmlns:a16="http://schemas.microsoft.com/office/drawing/2014/main" xmlns="" id="{554C2FAE-BDE3-4CA3-A0E1-4A3B49B75CE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38616" y="4043126"/>
            <a:ext cx="1974040" cy="1974040"/>
          </a:xfrm>
          <a:prstGeom prst="rect">
            <a:avLst/>
          </a:prstGeom>
          <a:solidFill>
            <a:srgbClr val="F2F2F2"/>
          </a:solidFill>
          <a:ln w="19050">
            <a:solidFill>
              <a:schemeClr val="bg1"/>
            </a:solidFill>
          </a:ln>
        </p:spPr>
      </p:pic>
    </p:spTree>
    <p:extLst>
      <p:ext uri="{BB962C8B-B14F-4D97-AF65-F5344CB8AC3E}">
        <p14:creationId xmlns:p14="http://schemas.microsoft.com/office/powerpoint/2010/main" val="38186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C56723F9-0037-4B55-93FE-36A7EF122CEA}"/>
              </a:ext>
            </a:extLst>
          </p:cNvPr>
          <p:cNvSpPr>
            <a:spLocks noGrp="1"/>
          </p:cNvSpPr>
          <p:nvPr>
            <p:ph type="title"/>
          </p:nvPr>
        </p:nvSpPr>
        <p:spPr/>
        <p:txBody>
          <a:bodyPr/>
          <a:lstStyle/>
          <a:p>
            <a:r>
              <a:rPr lang="en-US" dirty="0">
                <a:solidFill>
                  <a:schemeClr val="bg1"/>
                </a:solidFill>
              </a:rPr>
              <a:t>Dollar General’s category strategy focuses on elevating the better-for-you offering</a:t>
            </a:r>
            <a:endParaRPr lang="en-GB" dirty="0">
              <a:solidFill>
                <a:schemeClr val="bg1"/>
              </a:solidFill>
            </a:endParaRPr>
          </a:p>
        </p:txBody>
      </p:sp>
      <p:sp>
        <p:nvSpPr>
          <p:cNvPr id="6" name="Rectangle 8">
            <a:extLst>
              <a:ext uri="{FF2B5EF4-FFF2-40B4-BE49-F238E27FC236}">
                <a16:creationId xmlns:a16="http://schemas.microsoft.com/office/drawing/2014/main" xmlns="" id="{90DFF411-C6E8-4371-B75F-3B9765E0457A}"/>
              </a:ext>
            </a:extLst>
          </p:cNvPr>
          <p:cNvSpPr/>
          <p:nvPr/>
        </p:nvSpPr>
        <p:spPr>
          <a:xfrm>
            <a:off x="359999" y="2195598"/>
            <a:ext cx="5474744" cy="3814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00E8EA"/>
                </a:solidFill>
                <a:effectLst/>
                <a:uLnTx/>
                <a:uFillTx/>
                <a:latin typeface="Arial"/>
                <a:ea typeface="+mn-ea"/>
                <a:cs typeface="+mn-cs"/>
              </a:rPr>
              <a:t>BETTER-FOR-YOU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Dollar General is introducing an expanded assortment </a:t>
            </a:r>
            <a:br>
              <a:rPr kumimoji="0" lang="en-US" sz="1350" b="0" i="0" u="none" strike="noStrike" kern="1200" cap="none" spc="0" normalizeH="0" baseline="0" noProof="0" dirty="0">
                <a:ln>
                  <a:noFill/>
                </a:ln>
                <a:solidFill>
                  <a:srgbClr val="FFFFFF"/>
                </a:solidFill>
                <a:effectLst/>
                <a:uLnTx/>
                <a:uFillTx/>
                <a:latin typeface="Arial"/>
                <a:ea typeface="+mn-ea"/>
                <a:cs typeface="+mn-cs"/>
              </a:rPr>
            </a:br>
            <a:r>
              <a:rPr kumimoji="0" lang="en-US" sz="1350" b="0" i="0" u="none" strike="noStrike" kern="1200" cap="none" spc="0" normalizeH="0" baseline="0" noProof="0" dirty="0">
                <a:ln>
                  <a:noFill/>
                </a:ln>
                <a:solidFill>
                  <a:srgbClr val="FFFFFF"/>
                </a:solidFill>
                <a:effectLst/>
                <a:uLnTx/>
                <a:uFillTx/>
                <a:latin typeface="Arial"/>
                <a:ea typeface="+mn-ea"/>
                <a:cs typeface="+mn-cs"/>
              </a:rPr>
              <a:t>of “better-for-you” products, with a focus on higher </a:t>
            </a:r>
            <a:br>
              <a:rPr kumimoji="0" lang="en-US" sz="1350" b="0" i="0" u="none" strike="noStrike" kern="1200" cap="none" spc="0" normalizeH="0" baseline="0" noProof="0" dirty="0">
                <a:ln>
                  <a:noFill/>
                </a:ln>
                <a:solidFill>
                  <a:srgbClr val="FFFFFF"/>
                </a:solidFill>
                <a:effectLst/>
                <a:uLnTx/>
                <a:uFillTx/>
                <a:latin typeface="Arial"/>
                <a:ea typeface="+mn-ea"/>
                <a:cs typeface="+mn-cs"/>
              </a:rPr>
            </a:br>
            <a:r>
              <a:rPr kumimoji="0" lang="en-US" sz="1350" b="0" i="0" u="none" strike="noStrike" kern="1200" cap="none" spc="0" normalizeH="0" baseline="0" noProof="0" dirty="0">
                <a:ln>
                  <a:noFill/>
                </a:ln>
                <a:solidFill>
                  <a:srgbClr val="FFFFFF"/>
                </a:solidFill>
                <a:effectLst/>
                <a:uLnTx/>
                <a:uFillTx/>
                <a:latin typeface="Arial"/>
                <a:ea typeface="+mn-ea"/>
                <a:cs typeface="+mn-cs"/>
              </a:rPr>
              <a:t>protein and lower salt choices.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00E8EA"/>
                </a:solidFill>
                <a:effectLst/>
                <a:uLnTx/>
                <a:uFillTx/>
                <a:latin typeface="Arial"/>
                <a:ea typeface="+mn-ea"/>
                <a:cs typeface="+mn-cs"/>
              </a:rPr>
              <a:t>HEALTH AND BEAUTY</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Dollar General will continue to expand its health and beauty selection in 2018 with more impactful displays, more consistent in-store messaging, more marketing in print </a:t>
            </a:r>
            <a:br>
              <a:rPr kumimoji="0" lang="en-US" sz="1350" b="0" i="0" u="none" strike="noStrike" kern="1200" cap="none" spc="0" normalizeH="0" baseline="0" noProof="0" dirty="0">
                <a:ln>
                  <a:noFill/>
                </a:ln>
                <a:solidFill>
                  <a:srgbClr val="FFFFFF"/>
                </a:solidFill>
                <a:effectLst/>
                <a:uLnTx/>
                <a:uFillTx/>
                <a:latin typeface="Arial"/>
                <a:ea typeface="+mn-ea"/>
                <a:cs typeface="+mn-cs"/>
              </a:rPr>
            </a:br>
            <a:r>
              <a:rPr kumimoji="0" lang="en-US" sz="1350" b="0" i="0" u="none" strike="noStrike" kern="1200" cap="none" spc="0" normalizeH="0" baseline="0" noProof="0" dirty="0">
                <a:ln>
                  <a:noFill/>
                </a:ln>
                <a:solidFill>
                  <a:srgbClr val="FFFFFF"/>
                </a:solidFill>
                <a:effectLst/>
                <a:uLnTx/>
                <a:uFillTx/>
                <a:latin typeface="Arial"/>
                <a:ea typeface="+mn-ea"/>
                <a:cs typeface="+mn-cs"/>
              </a:rPr>
              <a:t>and digital media, and enhanced quality.</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00E8EA"/>
                </a:solidFill>
                <a:effectLst/>
                <a:uLnTx/>
                <a:uFillTx/>
                <a:latin typeface="Arial"/>
                <a:ea typeface="+mn-ea"/>
                <a:cs typeface="+mn-cs"/>
              </a:rPr>
              <a:t>PRODUCE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Dollar General sees fresh produce as a growth opportunity. One-third of all new remodels will include a fresh produce assortment, bringing the total number of Dollar General stores with produce to approximately 450 by the end of the year. </a:t>
            </a:r>
          </a:p>
        </p:txBody>
      </p:sp>
      <p:pic>
        <p:nvPicPr>
          <p:cNvPr id="7" name="Picture 4" descr="R:\North America\USA\Dollar General\Images\Store photos\2017-12-1 Dollar General (new) Chelsea, MA\2017-12-1 Dollar General (new) Chelsea, MA (47).jpg">
            <a:extLst>
              <a:ext uri="{FF2B5EF4-FFF2-40B4-BE49-F238E27FC236}">
                <a16:creationId xmlns:a16="http://schemas.microsoft.com/office/drawing/2014/main" xmlns="" id="{61DFEFF5-3B64-489C-A51D-BCF1F55349E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216376" y="2059953"/>
            <a:ext cx="2711055" cy="3886946"/>
          </a:xfrm>
          <a:prstGeom prst="rect">
            <a:avLst/>
          </a:prstGeom>
          <a:noFill/>
          <a:ln w="19050">
            <a:solidFill>
              <a:schemeClr val="bg1"/>
            </a:solidFill>
          </a:ln>
          <a:effectLst/>
          <a:extLst>
            <a:ext uri="{909E8E84-426E-40dd-AFC4-6F175D3DCCD1}">
              <a14:hiddenFill xmlns:a14="http://schemas.microsoft.com/office/drawing/2010/main">
                <a:solidFill>
                  <a:srgbClr val="FFFFFF"/>
                </a:solidFill>
              </a14:hiddenFill>
            </a:ext>
          </a:extLst>
        </p:spPr>
      </p:pic>
      <p:pic>
        <p:nvPicPr>
          <p:cNvPr id="8" name="Picture 3" descr="R:\North America\USA\Dollar General\Images\Store photos\2017-12-1 Dollar General (new) Chelsea, MA\2017-12-1 Dollar General (new) Chelsea, MA (50).jpg">
            <a:extLst>
              <a:ext uri="{FF2B5EF4-FFF2-40B4-BE49-F238E27FC236}">
                <a16:creationId xmlns:a16="http://schemas.microsoft.com/office/drawing/2014/main" xmlns="" id="{9EBD6C35-B651-4873-A431-52233C7DCE9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083842" y="2059952"/>
            <a:ext cx="2743031" cy="3886947"/>
          </a:xfrm>
          <a:prstGeom prst="rect">
            <a:avLst/>
          </a:prstGeom>
          <a:noFill/>
          <a:ln w="19050">
            <a:solidFill>
              <a:schemeClr val="bg1"/>
            </a:solidFill>
          </a:ln>
          <a:effectLst/>
          <a:extLst>
            <a:ext uri="{909E8E84-426E-40dd-AFC4-6F175D3DCCD1}">
              <a14:hiddenFill xmlns:a14="http://schemas.microsoft.com/office/drawing/2010/main">
                <a:solidFill>
                  <a:srgbClr val="FFFFFF"/>
                </a:solidFill>
              </a14:hiddenFill>
            </a:ext>
          </a:extLst>
        </p:spPr>
      </p:pic>
      <p:sp>
        <p:nvSpPr>
          <p:cNvPr id="9" name="Rectangle 10">
            <a:extLst>
              <a:ext uri="{FF2B5EF4-FFF2-40B4-BE49-F238E27FC236}">
                <a16:creationId xmlns:a16="http://schemas.microsoft.com/office/drawing/2014/main" xmlns="" id="{D1B6D2AC-FE68-40DF-B706-85A2A59C7C5B}"/>
              </a:ext>
            </a:extLst>
          </p:cNvPr>
          <p:cNvSpPr/>
          <p:nvPr/>
        </p:nvSpPr>
        <p:spPr>
          <a:xfrm>
            <a:off x="6191717" y="1733305"/>
            <a:ext cx="5627839" cy="326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E8EA"/>
                </a:solidFill>
                <a:effectLst/>
                <a:uLnTx/>
                <a:uFillTx/>
                <a:latin typeface="Arial"/>
                <a:ea typeface="+mn-ea"/>
                <a:cs typeface="+mn-cs"/>
              </a:rPr>
              <a:t>“Better-for-you” snacks and frozen receiving more store space</a:t>
            </a:r>
          </a:p>
        </p:txBody>
      </p:sp>
      <p:pic>
        <p:nvPicPr>
          <p:cNvPr id="4" name="Picture 3">
            <a:extLst>
              <a:ext uri="{FF2B5EF4-FFF2-40B4-BE49-F238E27FC236}">
                <a16:creationId xmlns:a16="http://schemas.microsoft.com/office/drawing/2014/main" xmlns="" id="{6E8A16DA-40C8-41A6-A983-EADDB3FBF0F4}"/>
              </a:ext>
            </a:extLst>
          </p:cNvPr>
          <p:cNvPicPr>
            <a:picLocks noChangeAspect="1"/>
          </p:cNvPicPr>
          <p:nvPr/>
        </p:nvPicPr>
        <p:blipFill>
          <a:blip r:embed="rId5"/>
          <a:stretch>
            <a:fillRect/>
          </a:stretch>
        </p:blipFill>
        <p:spPr>
          <a:xfrm>
            <a:off x="374558" y="1115542"/>
            <a:ext cx="3633499" cy="807444"/>
          </a:xfrm>
          <a:prstGeom prst="rect">
            <a:avLst/>
          </a:prstGeom>
        </p:spPr>
      </p:pic>
    </p:spTree>
    <p:extLst>
      <p:ext uri="{BB962C8B-B14F-4D97-AF65-F5344CB8AC3E}">
        <p14:creationId xmlns:p14="http://schemas.microsoft.com/office/powerpoint/2010/main" val="232528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DA01A671-A2D4-402D-B08C-09FF15DB1086}"/>
              </a:ext>
            </a:extLst>
          </p:cNvPr>
          <p:cNvSpPr>
            <a:spLocks noGrp="1"/>
          </p:cNvSpPr>
          <p:nvPr>
            <p:ph type="title"/>
          </p:nvPr>
        </p:nvSpPr>
        <p:spPr/>
        <p:txBody>
          <a:bodyPr/>
          <a:lstStyle/>
          <a:p>
            <a:r>
              <a:rPr lang="en-US" dirty="0">
                <a:solidFill>
                  <a:schemeClr val="bg1"/>
                </a:solidFill>
              </a:rPr>
              <a:t>Small formats have “less stuff” and provide a more tailored experience</a:t>
            </a:r>
            <a:endParaRPr lang="en-GB" dirty="0">
              <a:solidFill>
                <a:schemeClr val="bg1"/>
              </a:solidFill>
            </a:endParaRPr>
          </a:p>
        </p:txBody>
      </p:sp>
      <p:grpSp>
        <p:nvGrpSpPr>
          <p:cNvPr id="39" name="Gruppo 38">
            <a:extLst>
              <a:ext uri="{FF2B5EF4-FFF2-40B4-BE49-F238E27FC236}">
                <a16:creationId xmlns:a16="http://schemas.microsoft.com/office/drawing/2014/main" xmlns="" id="{F2C5033C-74F5-4AA5-A897-B9778C0167A4}"/>
              </a:ext>
            </a:extLst>
          </p:cNvPr>
          <p:cNvGrpSpPr/>
          <p:nvPr/>
        </p:nvGrpSpPr>
        <p:grpSpPr>
          <a:xfrm>
            <a:off x="359999" y="1778819"/>
            <a:ext cx="3240000" cy="3817836"/>
            <a:chOff x="359999" y="1778819"/>
            <a:chExt cx="3240000" cy="3817836"/>
          </a:xfrm>
        </p:grpSpPr>
        <p:sp>
          <p:nvSpPr>
            <p:cNvPr id="6" name="Rectangle 1">
              <a:extLst>
                <a:ext uri="{FF2B5EF4-FFF2-40B4-BE49-F238E27FC236}">
                  <a16:creationId xmlns:a16="http://schemas.microsoft.com/office/drawing/2014/main" xmlns="" id="{99354904-177C-4B5D-8D24-396491EB2512}"/>
                </a:ext>
              </a:extLst>
            </p:cNvPr>
            <p:cNvSpPr/>
            <p:nvPr/>
          </p:nvSpPr>
          <p:spPr>
            <a:xfrm>
              <a:off x="359999" y="1778819"/>
              <a:ext cx="3240000" cy="9892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E8EA"/>
                  </a:solidFill>
                  <a:effectLst/>
                  <a:uLnTx/>
                  <a:uFillTx/>
                  <a:latin typeface="Arial"/>
                  <a:ea typeface="+mn-ea"/>
                  <a:cs typeface="+mn-cs"/>
                </a:rPr>
                <a:t>Tailored</a:t>
              </a:r>
              <a:br>
                <a:rPr kumimoji="0" lang="en-US" sz="2800" b="1" i="0" u="none" strike="noStrike" kern="1200" cap="none" spc="0" normalizeH="0" baseline="0" noProof="0" dirty="0">
                  <a:ln>
                    <a:noFill/>
                  </a:ln>
                  <a:solidFill>
                    <a:srgbClr val="00E8EA"/>
                  </a:solidFill>
                  <a:effectLst/>
                  <a:uLnTx/>
                  <a:uFillTx/>
                  <a:latin typeface="Arial"/>
                  <a:ea typeface="+mn-ea"/>
                  <a:cs typeface="+mn-cs"/>
                </a:rPr>
              </a:br>
              <a:r>
                <a:rPr kumimoji="0" lang="en-US" sz="2800" b="1" i="0" u="none" strike="noStrike" kern="1200" cap="none" spc="0" normalizeH="0" baseline="0" noProof="0" dirty="0">
                  <a:ln>
                    <a:noFill/>
                  </a:ln>
                  <a:solidFill>
                    <a:srgbClr val="00E8EA"/>
                  </a:solidFill>
                  <a:effectLst/>
                  <a:uLnTx/>
                  <a:uFillTx/>
                  <a:latin typeface="Arial"/>
                  <a:ea typeface="+mn-ea"/>
                  <a:cs typeface="+mn-cs"/>
                </a:rPr>
                <a:t>Assortment</a:t>
              </a:r>
            </a:p>
          </p:txBody>
        </p:sp>
        <p:pic>
          <p:nvPicPr>
            <p:cNvPr id="26" name="Picture 9">
              <a:extLst>
                <a:ext uri="{FF2B5EF4-FFF2-40B4-BE49-F238E27FC236}">
                  <a16:creationId xmlns:a16="http://schemas.microsoft.com/office/drawing/2014/main" xmlns="" id="{CF817FA0-1F35-4F45-BD81-E96D271C57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6829" y="2910015"/>
              <a:ext cx="2826340" cy="2686640"/>
            </a:xfrm>
            <a:prstGeom prst="rect">
              <a:avLst/>
            </a:prstGeom>
            <a:ln>
              <a:solidFill>
                <a:schemeClr val="bg1"/>
              </a:solidFill>
            </a:ln>
          </p:spPr>
        </p:pic>
      </p:grpSp>
      <p:grpSp>
        <p:nvGrpSpPr>
          <p:cNvPr id="40" name="Gruppo 39">
            <a:extLst>
              <a:ext uri="{FF2B5EF4-FFF2-40B4-BE49-F238E27FC236}">
                <a16:creationId xmlns:a16="http://schemas.microsoft.com/office/drawing/2014/main" xmlns="" id="{7E08B24A-71AF-408B-BEEA-BE2663B5059D}"/>
              </a:ext>
            </a:extLst>
          </p:cNvPr>
          <p:cNvGrpSpPr/>
          <p:nvPr/>
        </p:nvGrpSpPr>
        <p:grpSpPr>
          <a:xfrm>
            <a:off x="4410326" y="1778819"/>
            <a:ext cx="3260169" cy="3817836"/>
            <a:chOff x="4463351" y="1778819"/>
            <a:chExt cx="3260169" cy="3817836"/>
          </a:xfrm>
        </p:grpSpPr>
        <p:sp>
          <p:nvSpPr>
            <p:cNvPr id="10" name="Rectangle 17">
              <a:extLst>
                <a:ext uri="{FF2B5EF4-FFF2-40B4-BE49-F238E27FC236}">
                  <a16:creationId xmlns:a16="http://schemas.microsoft.com/office/drawing/2014/main" xmlns="" id="{D6CD720A-AB5E-45D7-B201-D1D0D77C8DC1}"/>
                </a:ext>
              </a:extLst>
            </p:cNvPr>
            <p:cNvSpPr/>
            <p:nvPr/>
          </p:nvSpPr>
          <p:spPr>
            <a:xfrm>
              <a:off x="4476000" y="1778819"/>
              <a:ext cx="3240000" cy="9892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BA"/>
                  </a:solidFill>
                  <a:effectLst/>
                  <a:uLnTx/>
                  <a:uFillTx/>
                  <a:latin typeface="Arial"/>
                  <a:ea typeface="+mn-ea"/>
                  <a:cs typeface="+mn-cs"/>
                </a:rPr>
                <a:t>Prepared Food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BA"/>
                  </a:solidFill>
                  <a:effectLst/>
                  <a:uLnTx/>
                  <a:uFillTx/>
                  <a:latin typeface="Arial"/>
                  <a:ea typeface="+mn-ea"/>
                  <a:cs typeface="+mn-cs"/>
                </a:rPr>
                <a:t>Options</a:t>
              </a:r>
            </a:p>
          </p:txBody>
        </p:sp>
        <p:grpSp>
          <p:nvGrpSpPr>
            <p:cNvPr id="33" name="Gruppo 32">
              <a:extLst>
                <a:ext uri="{FF2B5EF4-FFF2-40B4-BE49-F238E27FC236}">
                  <a16:creationId xmlns:a16="http://schemas.microsoft.com/office/drawing/2014/main" xmlns="" id="{7021D3D9-F8F8-4E2F-9A99-A9A8C094FE63}"/>
                </a:ext>
              </a:extLst>
            </p:cNvPr>
            <p:cNvGrpSpPr/>
            <p:nvPr/>
          </p:nvGrpSpPr>
          <p:grpSpPr>
            <a:xfrm>
              <a:off x="4463351" y="2910015"/>
              <a:ext cx="3260169" cy="2686640"/>
              <a:chOff x="3953432" y="2910015"/>
              <a:chExt cx="3260169" cy="2686640"/>
            </a:xfrm>
          </p:grpSpPr>
          <p:pic>
            <p:nvPicPr>
              <p:cNvPr id="27" name="Picture 11">
                <a:extLst>
                  <a:ext uri="{FF2B5EF4-FFF2-40B4-BE49-F238E27FC236}">
                    <a16:creationId xmlns:a16="http://schemas.microsoft.com/office/drawing/2014/main" xmlns="" id="{AF1AF2FF-37D9-41F8-8841-046A3B6B3F8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748" r="23700"/>
              <a:stretch/>
            </p:blipFill>
            <p:spPr>
              <a:xfrm>
                <a:off x="3953432" y="2910015"/>
                <a:ext cx="1545670" cy="2686640"/>
              </a:xfrm>
              <a:prstGeom prst="rect">
                <a:avLst/>
              </a:prstGeom>
              <a:ln>
                <a:solidFill>
                  <a:schemeClr val="bg1"/>
                </a:solidFill>
              </a:ln>
            </p:spPr>
          </p:pic>
          <p:pic>
            <p:nvPicPr>
              <p:cNvPr id="28" name="Picture 12">
                <a:extLst>
                  <a:ext uri="{FF2B5EF4-FFF2-40B4-BE49-F238E27FC236}">
                    <a16:creationId xmlns:a16="http://schemas.microsoft.com/office/drawing/2014/main" xmlns="" id="{0D681961-869C-4107-89D0-E1BA220B20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2436"/>
              <a:stretch/>
            </p:blipFill>
            <p:spPr>
              <a:xfrm>
                <a:off x="5667931" y="2915219"/>
                <a:ext cx="1545670" cy="2681436"/>
              </a:xfrm>
              <a:prstGeom prst="rect">
                <a:avLst/>
              </a:prstGeom>
              <a:ln>
                <a:solidFill>
                  <a:schemeClr val="bg1"/>
                </a:solidFill>
              </a:ln>
            </p:spPr>
          </p:pic>
        </p:grpSp>
      </p:grpSp>
      <p:grpSp>
        <p:nvGrpSpPr>
          <p:cNvPr id="41" name="Gruppo 40">
            <a:extLst>
              <a:ext uri="{FF2B5EF4-FFF2-40B4-BE49-F238E27FC236}">
                <a16:creationId xmlns:a16="http://schemas.microsoft.com/office/drawing/2014/main" xmlns="" id="{0D60CE23-D638-424F-BB97-EC27956FCCA6}"/>
              </a:ext>
            </a:extLst>
          </p:cNvPr>
          <p:cNvGrpSpPr/>
          <p:nvPr/>
        </p:nvGrpSpPr>
        <p:grpSpPr>
          <a:xfrm>
            <a:off x="8480823" y="1778819"/>
            <a:ext cx="3240000" cy="3812632"/>
            <a:chOff x="8480823" y="1778819"/>
            <a:chExt cx="3240000" cy="3812632"/>
          </a:xfrm>
        </p:grpSpPr>
        <p:sp>
          <p:nvSpPr>
            <p:cNvPr id="11" name="Rectangle 18">
              <a:extLst>
                <a:ext uri="{FF2B5EF4-FFF2-40B4-BE49-F238E27FC236}">
                  <a16:creationId xmlns:a16="http://schemas.microsoft.com/office/drawing/2014/main" xmlns="" id="{896A8EB1-925C-4266-8F4A-7E02D5E52D0B}"/>
                </a:ext>
              </a:extLst>
            </p:cNvPr>
            <p:cNvSpPr/>
            <p:nvPr/>
          </p:nvSpPr>
          <p:spPr>
            <a:xfrm>
              <a:off x="8480823" y="1778819"/>
              <a:ext cx="3240000" cy="9892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7DE17"/>
                  </a:solidFill>
                  <a:effectLst/>
                  <a:uLnTx/>
                  <a:uFillTx/>
                  <a:latin typeface="Arial"/>
                  <a:ea typeface="+mn-ea"/>
                  <a:cs typeface="+mn-cs"/>
                </a:rPr>
                <a:t>Private Label</a:t>
              </a:r>
              <a:br>
                <a:rPr kumimoji="0" lang="en-US" sz="2800" b="1" i="0" u="none" strike="noStrike" kern="1200" cap="none" spc="0" normalizeH="0" baseline="0" noProof="0" dirty="0">
                  <a:ln>
                    <a:noFill/>
                  </a:ln>
                  <a:solidFill>
                    <a:srgbClr val="B7DE17"/>
                  </a:solidFill>
                  <a:effectLst/>
                  <a:uLnTx/>
                  <a:uFillTx/>
                  <a:latin typeface="Arial"/>
                  <a:ea typeface="+mn-ea"/>
                  <a:cs typeface="+mn-cs"/>
                </a:rPr>
              </a:br>
              <a:r>
                <a:rPr kumimoji="0" lang="en-US" sz="2800" b="1" i="0" u="none" strike="noStrike" kern="1200" cap="none" spc="0" normalizeH="0" baseline="0" noProof="0" dirty="0">
                  <a:ln>
                    <a:noFill/>
                  </a:ln>
                  <a:solidFill>
                    <a:srgbClr val="B7DE17"/>
                  </a:solidFill>
                  <a:effectLst/>
                  <a:uLnTx/>
                  <a:uFillTx/>
                  <a:latin typeface="Arial"/>
                  <a:ea typeface="+mn-ea"/>
                  <a:cs typeface="+mn-cs"/>
                </a:rPr>
                <a:t>Prominence</a:t>
              </a:r>
            </a:p>
          </p:txBody>
        </p:sp>
        <p:pic>
          <p:nvPicPr>
            <p:cNvPr id="37" name="Picture 14">
              <a:extLst>
                <a:ext uri="{FF2B5EF4-FFF2-40B4-BE49-F238E27FC236}">
                  <a16:creationId xmlns:a16="http://schemas.microsoft.com/office/drawing/2014/main" xmlns="" id="{CF449539-AAC5-4C83-970D-F7A16D9288A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25901"/>
            <a:stretch/>
          </p:blipFill>
          <p:spPr>
            <a:xfrm>
              <a:off x="8480823" y="2910016"/>
              <a:ext cx="1545670" cy="2681435"/>
            </a:xfrm>
            <a:prstGeom prst="rect">
              <a:avLst/>
            </a:prstGeom>
            <a:ln>
              <a:solidFill>
                <a:schemeClr val="bg1"/>
              </a:solidFill>
            </a:ln>
          </p:spPr>
        </p:pic>
        <p:pic>
          <p:nvPicPr>
            <p:cNvPr id="38" name="Picture 16">
              <a:extLst>
                <a:ext uri="{FF2B5EF4-FFF2-40B4-BE49-F238E27FC236}">
                  <a16:creationId xmlns:a16="http://schemas.microsoft.com/office/drawing/2014/main" xmlns="" id="{E0382A17-545E-48C6-A095-9A1A6ACB67B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4473"/>
            <a:stretch/>
          </p:blipFill>
          <p:spPr>
            <a:xfrm>
              <a:off x="10175153" y="2910015"/>
              <a:ext cx="1545670" cy="2681436"/>
            </a:xfrm>
            <a:prstGeom prst="rect">
              <a:avLst/>
            </a:prstGeom>
            <a:ln>
              <a:solidFill>
                <a:schemeClr val="bg1"/>
              </a:solidFill>
            </a:ln>
          </p:spPr>
        </p:pic>
      </p:grpSp>
    </p:spTree>
    <p:extLst>
      <p:ext uri="{BB962C8B-B14F-4D97-AF65-F5344CB8AC3E}">
        <p14:creationId xmlns:p14="http://schemas.microsoft.com/office/powerpoint/2010/main" val="97139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fm.cnbc.com/applications/cnbc.com/resources/img/editorial/2017/10/05/104754178-showroom-Nordstrom-local.jpg?v=1507203338">
            <a:extLst>
              <a:ext uri="{FF2B5EF4-FFF2-40B4-BE49-F238E27FC236}">
                <a16:creationId xmlns:a16="http://schemas.microsoft.com/office/drawing/2014/main" xmlns="" id="{0995DC29-653B-4AE4-8EBB-1AEBFCA919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961"/>
          <a:stretch/>
        </p:blipFill>
        <p:spPr bwMode="auto">
          <a:xfrm>
            <a:off x="1928856" y="0"/>
            <a:ext cx="10282237" cy="6106332"/>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xmlns="" id="{FF60484D-E4A7-4CE8-A3EF-14D09AB7A343}"/>
              </a:ext>
            </a:extLst>
          </p:cNvPr>
          <p:cNvSpPr/>
          <p:nvPr/>
        </p:nvSpPr>
        <p:spPr>
          <a:xfrm>
            <a:off x="0" y="0"/>
            <a:ext cx="10011905" cy="6096000"/>
          </a:xfrm>
          <a:prstGeom prst="rect">
            <a:avLst/>
          </a:prstGeom>
          <a:gradFill flip="none" rotWithShape="1">
            <a:gsLst>
              <a:gs pos="50000">
                <a:srgbClr val="000000"/>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itolo 2">
            <a:extLst>
              <a:ext uri="{FF2B5EF4-FFF2-40B4-BE49-F238E27FC236}">
                <a16:creationId xmlns:a16="http://schemas.microsoft.com/office/drawing/2014/main" xmlns="" id="{35565135-786F-4254-BC5A-DE3C747EDD57}"/>
              </a:ext>
            </a:extLst>
          </p:cNvPr>
          <p:cNvSpPr>
            <a:spLocks noGrp="1"/>
          </p:cNvSpPr>
          <p:nvPr>
            <p:ph type="title"/>
          </p:nvPr>
        </p:nvSpPr>
        <p:spPr/>
        <p:txBody>
          <a:bodyPr/>
          <a:lstStyle/>
          <a:p>
            <a:r>
              <a:rPr lang="en-US" dirty="0">
                <a:solidFill>
                  <a:schemeClr val="bg1"/>
                </a:solidFill>
              </a:rPr>
              <a:t>And in some cases… they even have no stuff…!</a:t>
            </a:r>
            <a:endParaRPr lang="en-GB" dirty="0">
              <a:solidFill>
                <a:schemeClr val="bg1"/>
              </a:solidFill>
            </a:endParaRPr>
          </a:p>
        </p:txBody>
      </p:sp>
      <p:sp>
        <p:nvSpPr>
          <p:cNvPr id="4" name="Segnaposto testo 3">
            <a:extLst>
              <a:ext uri="{FF2B5EF4-FFF2-40B4-BE49-F238E27FC236}">
                <a16:creationId xmlns:a16="http://schemas.microsoft.com/office/drawing/2014/main" xmlns="" id="{7B800E3A-2DE9-4300-AEB5-C2CF28971C7A}"/>
              </a:ext>
            </a:extLst>
          </p:cNvPr>
          <p:cNvSpPr>
            <a:spLocks noGrp="1"/>
          </p:cNvSpPr>
          <p:nvPr>
            <p:ph type="body" sz="quarter" idx="16"/>
          </p:nvPr>
        </p:nvSpPr>
        <p:spPr/>
        <p:txBody>
          <a:bodyPr/>
          <a:lstStyle/>
          <a:p>
            <a:r>
              <a:rPr lang="en-US" dirty="0">
                <a:solidFill>
                  <a:schemeClr val="accent1"/>
                </a:solidFill>
              </a:rPr>
              <a:t>Nordstrom Local carries no inventory</a:t>
            </a:r>
          </a:p>
        </p:txBody>
      </p:sp>
      <p:sp>
        <p:nvSpPr>
          <p:cNvPr id="5" name="Rectangle 4">
            <a:extLst>
              <a:ext uri="{FF2B5EF4-FFF2-40B4-BE49-F238E27FC236}">
                <a16:creationId xmlns:a16="http://schemas.microsoft.com/office/drawing/2014/main" xmlns="" id="{FCA2775C-E673-4981-AAD7-2671AD974E29}"/>
              </a:ext>
            </a:extLst>
          </p:cNvPr>
          <p:cNvSpPr/>
          <p:nvPr/>
        </p:nvSpPr>
        <p:spPr>
          <a:xfrm>
            <a:off x="357188" y="1679943"/>
            <a:ext cx="6742112" cy="36933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The store serves as a service and pickup location, were shoppers can easily interact with stylists and pickup orders.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r>
            <a:b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Key features and services include: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Personal stylists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Buy Online Pickup In Store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Alterations and Tailoring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Same Day Delivery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Trunk Club and Trunk Club Custom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Curbside Pickup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Nail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On-site refreshments including beer, wine, and cold-pressed juices</a:t>
            </a:r>
          </a:p>
        </p:txBody>
      </p:sp>
    </p:spTree>
    <p:extLst>
      <p:ext uri="{BB962C8B-B14F-4D97-AF65-F5344CB8AC3E}">
        <p14:creationId xmlns:p14="http://schemas.microsoft.com/office/powerpoint/2010/main" val="379530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xmlns="" id="{82BDD4C2-20C1-47A3-8C4B-8CDB9513B4A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105525"/>
          </a:xfrm>
          <a:prstGeom prst="rect">
            <a:avLst/>
          </a:prstGeom>
        </p:spPr>
      </p:pic>
      <p:sp>
        <p:nvSpPr>
          <p:cNvPr id="6" name="Rectangle 6">
            <a:extLst>
              <a:ext uri="{FF2B5EF4-FFF2-40B4-BE49-F238E27FC236}">
                <a16:creationId xmlns:a16="http://schemas.microsoft.com/office/drawing/2014/main" xmlns="" id="{AC921B2D-CE8F-47AC-88E3-5723DA700F10}"/>
              </a:ext>
            </a:extLst>
          </p:cNvPr>
          <p:cNvSpPr/>
          <p:nvPr/>
        </p:nvSpPr>
        <p:spPr>
          <a:xfrm>
            <a:off x="0" y="-1"/>
            <a:ext cx="12192000" cy="6105525"/>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1" name="Immagine 10">
            <a:extLst>
              <a:ext uri="{FF2B5EF4-FFF2-40B4-BE49-F238E27FC236}">
                <a16:creationId xmlns:a16="http://schemas.microsoft.com/office/drawing/2014/main" xmlns="" id="{8CDA3A7F-3E34-4E05-8F82-507F882B0803}"/>
              </a:ext>
            </a:extLst>
          </p:cNvPr>
          <p:cNvPicPr>
            <a:picLocks noChangeAspect="1"/>
          </p:cNvPicPr>
          <p:nvPr/>
        </p:nvPicPr>
        <p:blipFill>
          <a:blip r:embed="rId3"/>
          <a:stretch>
            <a:fillRect/>
          </a:stretch>
        </p:blipFill>
        <p:spPr>
          <a:xfrm>
            <a:off x="359999" y="3551620"/>
            <a:ext cx="11699238" cy="2712955"/>
          </a:xfrm>
          <a:prstGeom prst="rect">
            <a:avLst/>
          </a:prstGeom>
        </p:spPr>
      </p:pic>
      <p:sp>
        <p:nvSpPr>
          <p:cNvPr id="7" name="Title 2">
            <a:extLst>
              <a:ext uri="{FF2B5EF4-FFF2-40B4-BE49-F238E27FC236}">
                <a16:creationId xmlns:a16="http://schemas.microsoft.com/office/drawing/2014/main" xmlns="" id="{5AEB5F14-F5A9-4A8F-B99B-EA4C3FAE153D}"/>
              </a:ext>
            </a:extLst>
          </p:cNvPr>
          <p:cNvSpPr>
            <a:spLocks noGrp="1"/>
          </p:cNvSpPr>
          <p:nvPr>
            <p:ph type="title"/>
          </p:nvPr>
        </p:nvSpPr>
        <p:spPr>
          <a:xfrm>
            <a:off x="359999" y="430717"/>
            <a:ext cx="11466875" cy="404119"/>
          </a:xfrm>
        </p:spPr>
        <p:txBody>
          <a:bodyPr/>
          <a:lstStyle/>
          <a:p>
            <a:r>
              <a:rPr lang="en-US" dirty="0">
                <a:solidFill>
                  <a:schemeClr val="bg1"/>
                </a:solidFill>
              </a:rPr>
              <a:t>With practical and premium shoppers,  smaller formats deliver on experiences</a:t>
            </a:r>
          </a:p>
        </p:txBody>
      </p:sp>
      <p:cxnSp>
        <p:nvCxnSpPr>
          <p:cNvPr id="9" name="Straight Connector 8">
            <a:extLst>
              <a:ext uri="{FF2B5EF4-FFF2-40B4-BE49-F238E27FC236}">
                <a16:creationId xmlns:a16="http://schemas.microsoft.com/office/drawing/2014/main" xmlns="" id="{AC1014D0-6DF8-4EA7-8CEE-C24D1D47BE4F}"/>
              </a:ext>
            </a:extLst>
          </p:cNvPr>
          <p:cNvCxnSpPr>
            <a:cxnSpLocks/>
          </p:cNvCxnSpPr>
          <p:nvPr/>
        </p:nvCxnSpPr>
        <p:spPr>
          <a:xfrm>
            <a:off x="2287086" y="4434305"/>
            <a:ext cx="7845064"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8">
            <a:extLst>
              <a:ext uri="{FF2B5EF4-FFF2-40B4-BE49-F238E27FC236}">
                <a16:creationId xmlns:a16="http://schemas.microsoft.com/office/drawing/2014/main" xmlns="" id="{1EA78818-6DBE-44FA-A1F3-01BC1DCECD00}"/>
              </a:ext>
            </a:extLst>
          </p:cNvPr>
          <p:cNvCxnSpPr>
            <a:cxnSpLocks/>
          </p:cNvCxnSpPr>
          <p:nvPr/>
        </p:nvCxnSpPr>
        <p:spPr>
          <a:xfrm>
            <a:off x="2274386" y="5336005"/>
            <a:ext cx="7845064"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2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a:extLst>
              <a:ext uri="{FF2B5EF4-FFF2-40B4-BE49-F238E27FC236}">
                <a16:creationId xmlns:a16="http://schemas.microsoft.com/office/drawing/2014/main" xmlns="" id="{72CF1988-AB78-48D4-9B75-F5582FF2191F}"/>
              </a:ext>
            </a:extLst>
          </p:cNvPr>
          <p:cNvSpPr/>
          <p:nvPr/>
        </p:nvSpPr>
        <p:spPr>
          <a:xfrm>
            <a:off x="2794367" y="4733"/>
            <a:ext cx="3234264" cy="6110092"/>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ectangle 15">
            <a:extLst>
              <a:ext uri="{FF2B5EF4-FFF2-40B4-BE49-F238E27FC236}">
                <a16:creationId xmlns:a16="http://schemas.microsoft.com/office/drawing/2014/main" xmlns="" id="{10FA8B59-3922-41E2-85DB-5F56224C048F}"/>
              </a:ext>
            </a:extLst>
          </p:cNvPr>
          <p:cNvSpPr/>
          <p:nvPr/>
        </p:nvSpPr>
        <p:spPr>
          <a:xfrm>
            <a:off x="6028631" y="0"/>
            <a:ext cx="3086421" cy="6114825"/>
          </a:xfrm>
          <a:prstGeom prst="rect">
            <a:avLst/>
          </a:pr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16">
            <a:extLst>
              <a:ext uri="{FF2B5EF4-FFF2-40B4-BE49-F238E27FC236}">
                <a16:creationId xmlns:a16="http://schemas.microsoft.com/office/drawing/2014/main" xmlns="" id="{19590C4F-DF02-46D5-BC4F-7E9CFCFC6799}"/>
              </a:ext>
            </a:extLst>
          </p:cNvPr>
          <p:cNvSpPr/>
          <p:nvPr/>
        </p:nvSpPr>
        <p:spPr>
          <a:xfrm>
            <a:off x="9115053" y="4733"/>
            <a:ext cx="3076948" cy="6110092"/>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Rectangle 21">
            <a:extLst>
              <a:ext uri="{FF2B5EF4-FFF2-40B4-BE49-F238E27FC236}">
                <a16:creationId xmlns:a16="http://schemas.microsoft.com/office/drawing/2014/main" xmlns="" id="{DD1AE926-05DA-4686-A5AE-05B89ACC6E3A}"/>
              </a:ext>
            </a:extLst>
          </p:cNvPr>
          <p:cNvSpPr/>
          <p:nvPr/>
        </p:nvSpPr>
        <p:spPr>
          <a:xfrm>
            <a:off x="1" y="0"/>
            <a:ext cx="2794365" cy="61155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11">
            <a:extLst>
              <a:ext uri="{FF2B5EF4-FFF2-40B4-BE49-F238E27FC236}">
                <a16:creationId xmlns:a16="http://schemas.microsoft.com/office/drawing/2014/main" xmlns="" id="{C0159F57-3811-4507-A486-357CF65D4E41}"/>
              </a:ext>
            </a:extLst>
          </p:cNvPr>
          <p:cNvSpPr/>
          <p:nvPr/>
        </p:nvSpPr>
        <p:spPr>
          <a:xfrm>
            <a:off x="2794367" y="0"/>
            <a:ext cx="3234264" cy="6114825"/>
          </a:xfrm>
          <a:prstGeom prst="rect">
            <a:avLst/>
          </a:prstGeom>
          <a:solidFill>
            <a:schemeClr val="tx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12">
            <a:extLst>
              <a:ext uri="{FF2B5EF4-FFF2-40B4-BE49-F238E27FC236}">
                <a16:creationId xmlns:a16="http://schemas.microsoft.com/office/drawing/2014/main" xmlns="" id="{2B6260A5-E21D-4FF7-80BD-0D80050D3D75}"/>
              </a:ext>
            </a:extLst>
          </p:cNvPr>
          <p:cNvSpPr/>
          <p:nvPr/>
        </p:nvSpPr>
        <p:spPr>
          <a:xfrm>
            <a:off x="6028631" y="0"/>
            <a:ext cx="3086421" cy="6114825"/>
          </a:xfrm>
          <a:prstGeom prst="rect">
            <a:avLst/>
          </a:prstGeom>
          <a:solidFill>
            <a:schemeClr val="accent5">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3">
            <a:extLst>
              <a:ext uri="{FF2B5EF4-FFF2-40B4-BE49-F238E27FC236}">
                <a16:creationId xmlns:a16="http://schemas.microsoft.com/office/drawing/2014/main" xmlns="" id="{B3999ED5-909E-48C0-8363-009654CAC1C5}"/>
              </a:ext>
            </a:extLst>
          </p:cNvPr>
          <p:cNvSpPr/>
          <p:nvPr/>
        </p:nvSpPr>
        <p:spPr>
          <a:xfrm>
            <a:off x="9115053" y="0"/>
            <a:ext cx="3076948" cy="6114825"/>
          </a:xfrm>
          <a:prstGeom prst="rect">
            <a:avLst/>
          </a:prstGeom>
          <a:solidFill>
            <a:schemeClr val="accent4">
              <a:lumMod val="7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Content Placeholder 2">
            <a:extLst>
              <a:ext uri="{FF2B5EF4-FFF2-40B4-BE49-F238E27FC236}">
                <a16:creationId xmlns:a16="http://schemas.microsoft.com/office/drawing/2014/main" xmlns="" id="{36696FDC-0A53-4940-8751-3B6C5FD77466}"/>
              </a:ext>
            </a:extLst>
          </p:cNvPr>
          <p:cNvSpPr txBox="1">
            <a:spLocks/>
          </p:cNvSpPr>
          <p:nvPr/>
        </p:nvSpPr>
        <p:spPr>
          <a:xfrm>
            <a:off x="2978331" y="4340942"/>
            <a:ext cx="2728151" cy="1937494"/>
          </a:xfrm>
          <a:prstGeom prst="rect">
            <a:avLst/>
          </a:prstGeom>
          <a:effectLst>
            <a:outerShdw blurRad="50800" dist="38100" dir="2700000" algn="tl" rotWithShape="0">
              <a:prstClr val="black">
                <a:alpha val="40000"/>
              </a:prstClr>
            </a:outerShdw>
          </a:effectLst>
        </p:spPr>
        <p:txBody>
          <a:bodyPr/>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Anchored in technology</a:t>
            </a:r>
          </a:p>
        </p:txBody>
      </p:sp>
      <p:sp>
        <p:nvSpPr>
          <p:cNvPr id="13" name="Content Placeholder 1">
            <a:extLst>
              <a:ext uri="{FF2B5EF4-FFF2-40B4-BE49-F238E27FC236}">
                <a16:creationId xmlns:a16="http://schemas.microsoft.com/office/drawing/2014/main" xmlns="" id="{D941C97D-F759-4AA6-95E1-5EE5F5FBD9EA}"/>
              </a:ext>
            </a:extLst>
          </p:cNvPr>
          <p:cNvSpPr txBox="1">
            <a:spLocks/>
          </p:cNvSpPr>
          <p:nvPr/>
        </p:nvSpPr>
        <p:spPr>
          <a:xfrm>
            <a:off x="6200564" y="4340942"/>
            <a:ext cx="2790534" cy="1652359"/>
          </a:xfrm>
          <a:prstGeom prst="rect">
            <a:avLst/>
          </a:prstGeom>
          <a:effectLst>
            <a:outerShdw blurRad="50800" dist="38100" dir="2700000" algn="tl" rotWithShape="0">
              <a:prstClr val="black">
                <a:alpha val="40000"/>
              </a:prstClr>
            </a:outerShdw>
          </a:effectLst>
        </p:spPr>
        <p:txBody>
          <a:bodyPr/>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With a changing  checkout</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rgbClr val="FFFFFF"/>
              </a:solidFill>
              <a:effectLst/>
              <a:uLnTx/>
              <a:uFillTx/>
              <a:latin typeface="Arial"/>
              <a:ea typeface="+mn-ea"/>
              <a:cs typeface="+mn-cs"/>
            </a:endParaRPr>
          </a:p>
        </p:txBody>
      </p:sp>
      <p:sp>
        <p:nvSpPr>
          <p:cNvPr id="14" name="Content Placeholder 3">
            <a:extLst>
              <a:ext uri="{FF2B5EF4-FFF2-40B4-BE49-F238E27FC236}">
                <a16:creationId xmlns:a16="http://schemas.microsoft.com/office/drawing/2014/main" xmlns="" id="{E39CFB4E-9385-4F6C-9CA1-1A901E04CA01}"/>
              </a:ext>
            </a:extLst>
          </p:cNvPr>
          <p:cNvSpPr txBox="1">
            <a:spLocks/>
          </p:cNvSpPr>
          <p:nvPr/>
        </p:nvSpPr>
        <p:spPr>
          <a:xfrm>
            <a:off x="9267812" y="4340942"/>
            <a:ext cx="2997931" cy="1652359"/>
          </a:xfrm>
          <a:prstGeom prst="rect">
            <a:avLst/>
          </a:prstGeom>
          <a:effectLst>
            <a:outerShdw blurRad="50800" dist="38100" dir="2700000" algn="tl" rotWithShape="0">
              <a:prstClr val="black">
                <a:alpha val="40000"/>
              </a:prstClr>
            </a:outerShdw>
          </a:effectLst>
        </p:spPr>
        <p:txBody>
          <a:bodyPr lIns="0"/>
          <a:lstStyle>
            <a:lvl1pPr marL="0" indent="0" algn="l" defTabSz="914400" rtl="0" eaLnBrk="1" latinLnBrk="0" hangingPunct="1">
              <a:lnSpc>
                <a:spcPct val="100000"/>
              </a:lnSpc>
              <a:spcBef>
                <a:spcPts val="1200"/>
              </a:spcBef>
              <a:buFont typeface="Arial" panose="020B0604020202020204" pitchFamily="34" charset="0"/>
              <a:buNone/>
              <a:defRPr sz="1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As a source for testing</a:t>
            </a:r>
            <a:br>
              <a:rPr kumimoji="0" lang="en-US" sz="3600" b="1" i="0" u="none" strike="noStrike" kern="1200" cap="none" spc="0" normalizeH="0" baseline="0" noProof="0">
                <a:ln>
                  <a:noFill/>
                </a:ln>
                <a:solidFill>
                  <a:srgbClr val="FFFFFF"/>
                </a:solidFill>
                <a:effectLst/>
                <a:uLnTx/>
                <a:uFillTx/>
                <a:latin typeface="Arial"/>
                <a:ea typeface="+mn-ea"/>
                <a:cs typeface="+mn-cs"/>
              </a:rPr>
            </a:br>
            <a:r>
              <a:rPr kumimoji="0" lang="en-US" sz="3600" b="1" i="0" u="none" strike="noStrike" kern="1200" cap="none" spc="0" normalizeH="0" baseline="0" noProof="0">
                <a:ln>
                  <a:noFill/>
                </a:ln>
                <a:solidFill>
                  <a:srgbClr val="FFFFFF"/>
                </a:solidFill>
                <a:effectLst/>
                <a:uLnTx/>
                <a:uFillTx/>
                <a:latin typeface="Arial"/>
                <a:ea typeface="+mn-ea"/>
                <a:cs typeface="+mn-cs"/>
              </a:rPr>
              <a:t>new models</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rgbClr val="FFFFFF"/>
              </a:solidFill>
              <a:effectLst/>
              <a:uLnTx/>
              <a:uFillTx/>
              <a:latin typeface="Arial"/>
              <a:ea typeface="+mn-ea"/>
              <a:cs typeface="+mn-cs"/>
            </a:endParaRPr>
          </a:p>
        </p:txBody>
      </p:sp>
      <p:pic>
        <p:nvPicPr>
          <p:cNvPr id="16" name="Immagine 15">
            <a:extLst>
              <a:ext uri="{FF2B5EF4-FFF2-40B4-BE49-F238E27FC236}">
                <a16:creationId xmlns:a16="http://schemas.microsoft.com/office/drawing/2014/main" xmlns="" id="{88F12DD5-DFC3-4CF2-9E4A-EB22B395A1F6}"/>
              </a:ext>
            </a:extLst>
          </p:cNvPr>
          <p:cNvPicPr>
            <a:picLocks noChangeAspect="1"/>
          </p:cNvPicPr>
          <p:nvPr/>
        </p:nvPicPr>
        <p:blipFill>
          <a:blip r:embed="rId5"/>
          <a:stretch>
            <a:fillRect/>
          </a:stretch>
        </p:blipFill>
        <p:spPr>
          <a:xfrm>
            <a:off x="40407" y="324537"/>
            <a:ext cx="2582027" cy="1749341"/>
          </a:xfrm>
          <a:prstGeom prst="rect">
            <a:avLst/>
          </a:prstGeom>
        </p:spPr>
      </p:pic>
    </p:spTree>
    <p:extLst>
      <p:ext uri="{BB962C8B-B14F-4D97-AF65-F5344CB8AC3E}">
        <p14:creationId xmlns:p14="http://schemas.microsoft.com/office/powerpoint/2010/main" val="414062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xmlns="" id="{2823F86A-F7FE-4F50-BD5C-BA54FD5DFA03}"/>
              </a:ext>
            </a:extLst>
          </p:cNvPr>
          <p:cNvSpPr>
            <a:spLocks noGrp="1"/>
          </p:cNvSpPr>
          <p:nvPr>
            <p:ph type="title"/>
          </p:nvPr>
        </p:nvSpPr>
        <p:spPr>
          <a:xfrm>
            <a:off x="3466011" y="430717"/>
            <a:ext cx="8360863" cy="404119"/>
          </a:xfrm>
        </p:spPr>
        <p:txBody>
          <a:bodyPr/>
          <a:lstStyle/>
          <a:p>
            <a:r>
              <a:rPr lang="en-US" dirty="0"/>
              <a:t>Digital extends the smaller aisle to the endless aisle</a:t>
            </a:r>
          </a:p>
        </p:txBody>
      </p:sp>
      <p:sp>
        <p:nvSpPr>
          <p:cNvPr id="6" name="Text Placeholder 4">
            <a:extLst>
              <a:ext uri="{FF2B5EF4-FFF2-40B4-BE49-F238E27FC236}">
                <a16:creationId xmlns:a16="http://schemas.microsoft.com/office/drawing/2014/main" xmlns="" id="{EC1DBEDF-ADF4-4E9D-B479-FB97E686732B}"/>
              </a:ext>
            </a:extLst>
          </p:cNvPr>
          <p:cNvSpPr txBox="1">
            <a:spLocks/>
          </p:cNvSpPr>
          <p:nvPr/>
        </p:nvSpPr>
        <p:spPr>
          <a:xfrm>
            <a:off x="3466032" y="909635"/>
            <a:ext cx="8368487" cy="396875"/>
          </a:xfrm>
          <a:prstGeom prst="rect">
            <a:avLst/>
          </a:prstGeom>
        </p:spPr>
        <p:txBody>
          <a:bodyPr lIns="0"/>
          <a:lstStyle>
            <a:lvl1pPr marL="0" indent="0" algn="l" defTabSz="914400" rtl="0" eaLnBrk="1" latinLnBrk="0" hangingPunct="1">
              <a:lnSpc>
                <a:spcPct val="100000"/>
              </a:lnSpc>
              <a:spcBef>
                <a:spcPts val="1200"/>
              </a:spcBef>
              <a:buFont typeface="Arial" panose="020B0604020202020204" pitchFamily="34" charset="0"/>
              <a:buNone/>
              <a:defRPr sz="1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717171"/>
                </a:solidFill>
                <a:effectLst/>
                <a:uLnTx/>
                <a:uFillTx/>
                <a:latin typeface="Arial"/>
                <a:ea typeface="+mn-ea"/>
                <a:cs typeface="+mn-cs"/>
              </a:rPr>
              <a:t>Shoppers no longer limited to the four walls of the box </a:t>
            </a: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pic>
        <p:nvPicPr>
          <p:cNvPr id="7" name="Picture 2">
            <a:extLst>
              <a:ext uri="{FF2B5EF4-FFF2-40B4-BE49-F238E27FC236}">
                <a16:creationId xmlns:a16="http://schemas.microsoft.com/office/drawing/2014/main" xmlns="" id="{3D47F949-ED29-4B30-A1D3-C86084768FC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3367"/>
          <a:stretch/>
        </p:blipFill>
        <p:spPr bwMode="auto">
          <a:xfrm>
            <a:off x="3466011" y="2114154"/>
            <a:ext cx="2202237" cy="3838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xmlns="" id="{5B34B2E5-2436-4210-866A-72EB07938A4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754773" y="2164150"/>
            <a:ext cx="3263316" cy="3568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8">
            <a:extLst>
              <a:ext uri="{FF2B5EF4-FFF2-40B4-BE49-F238E27FC236}">
                <a16:creationId xmlns:a16="http://schemas.microsoft.com/office/drawing/2014/main" xmlns="" id="{A7AC5B27-A56B-4B7F-AFF3-973C19FA2890}"/>
              </a:ext>
            </a:extLst>
          </p:cNvPr>
          <p:cNvSpPr/>
          <p:nvPr/>
        </p:nvSpPr>
        <p:spPr>
          <a:xfrm>
            <a:off x="5249811" y="3668988"/>
            <a:ext cx="711836" cy="38196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15">
            <a:extLst>
              <a:ext uri="{FF2B5EF4-FFF2-40B4-BE49-F238E27FC236}">
                <a16:creationId xmlns:a16="http://schemas.microsoft.com/office/drawing/2014/main" xmlns="" id="{79EA278F-9CAE-48CD-8A88-48626EBBBEF9}"/>
              </a:ext>
            </a:extLst>
          </p:cNvPr>
          <p:cNvSpPr/>
          <p:nvPr/>
        </p:nvSpPr>
        <p:spPr>
          <a:xfrm>
            <a:off x="9080953" y="4778389"/>
            <a:ext cx="275356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48484"/>
                </a:solidFill>
                <a:effectLst/>
                <a:uLnTx/>
                <a:uFillTx/>
                <a:latin typeface="Arial" panose="020B0604020202020204"/>
                <a:ea typeface="+mn-ea"/>
                <a:cs typeface="+mn-cs"/>
              </a:rPr>
              <a:t>Walmart is testing touch-screen kiosks that allow shoppers to shop in-store and online inventory.</a:t>
            </a:r>
          </a:p>
        </p:txBody>
      </p:sp>
      <p:pic>
        <p:nvPicPr>
          <p:cNvPr id="11" name="Picture 5">
            <a:extLst>
              <a:ext uri="{FF2B5EF4-FFF2-40B4-BE49-F238E27FC236}">
                <a16:creationId xmlns:a16="http://schemas.microsoft.com/office/drawing/2014/main" xmlns="" id="{8B8BA460-B878-4FBC-8247-57A827F5A86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49192" y="2164150"/>
            <a:ext cx="2685327" cy="251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xmlns="" id="{144035D9-CABD-4BB4-AA66-DC5ECF3EB711}"/>
              </a:ext>
            </a:extLst>
          </p:cNvPr>
          <p:cNvSpPr/>
          <p:nvPr/>
        </p:nvSpPr>
        <p:spPr>
          <a:xfrm>
            <a:off x="0" y="0"/>
            <a:ext cx="3302758" cy="611442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14">
            <a:extLst>
              <a:ext uri="{FF2B5EF4-FFF2-40B4-BE49-F238E27FC236}">
                <a16:creationId xmlns:a16="http://schemas.microsoft.com/office/drawing/2014/main" xmlns="" id="{C79333A2-23B1-45D5-B70A-9D7F23487655}"/>
              </a:ext>
            </a:extLst>
          </p:cNvPr>
          <p:cNvSpPr/>
          <p:nvPr/>
        </p:nvSpPr>
        <p:spPr>
          <a:xfrm>
            <a:off x="315666" y="1108072"/>
            <a:ext cx="2887986" cy="4401205"/>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2000" b="1" i="0" u="none" strike="noStrike" kern="1200" cap="none" spc="0" normalizeH="0" baseline="0" noProof="0" dirty="0">
              <a:ln>
                <a:noFill/>
              </a:ln>
              <a:solidFill>
                <a:srgbClr val="00E8EA"/>
              </a:solidFill>
              <a:effectLst/>
              <a:uLnTx/>
              <a:uFillTx/>
              <a:latin typeface="Arial"/>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Target is licensing the technology for visual search in its app, connecting shoppers to the product detail pages of items related to objects in the real world. Others, including Kraft Heinz, Nordstrom, and The Home Depot, are embedding Pinterest Pincodes in stores or on products to link shoppers to a wider assortment and online content. This technology has the power to make the entire physical environment virtually shoppable. </a:t>
            </a:r>
          </a:p>
        </p:txBody>
      </p:sp>
      <p:pic>
        <p:nvPicPr>
          <p:cNvPr id="14" name="Immagine 13">
            <a:extLst>
              <a:ext uri="{FF2B5EF4-FFF2-40B4-BE49-F238E27FC236}">
                <a16:creationId xmlns:a16="http://schemas.microsoft.com/office/drawing/2014/main" xmlns="" id="{5AE98980-CF98-4BCF-B83A-AC131D64C228}"/>
              </a:ext>
            </a:extLst>
          </p:cNvPr>
          <p:cNvPicPr>
            <a:picLocks noChangeAspect="1"/>
          </p:cNvPicPr>
          <p:nvPr/>
        </p:nvPicPr>
        <p:blipFill>
          <a:blip r:embed="rId5"/>
          <a:stretch>
            <a:fillRect/>
          </a:stretch>
        </p:blipFill>
        <p:spPr>
          <a:xfrm>
            <a:off x="181507" y="298283"/>
            <a:ext cx="2621507" cy="646232"/>
          </a:xfrm>
          <a:prstGeom prst="rect">
            <a:avLst/>
          </a:prstGeom>
        </p:spPr>
      </p:pic>
    </p:spTree>
    <p:extLst>
      <p:ext uri="{BB962C8B-B14F-4D97-AF65-F5344CB8AC3E}">
        <p14:creationId xmlns:p14="http://schemas.microsoft.com/office/powerpoint/2010/main" val="228776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xmlns="" id="{8A0CB968-8FD3-4F02-83CF-A518EF768BB9}"/>
              </a:ext>
            </a:extLst>
          </p:cNvPr>
          <p:cNvSpPr>
            <a:spLocks noGrp="1"/>
          </p:cNvSpPr>
          <p:nvPr>
            <p:ph type="title"/>
          </p:nvPr>
        </p:nvSpPr>
        <p:spPr>
          <a:xfrm>
            <a:off x="3466011" y="430717"/>
            <a:ext cx="8360863" cy="404119"/>
          </a:xfrm>
        </p:spPr>
        <p:txBody>
          <a:bodyPr/>
          <a:lstStyle/>
          <a:p>
            <a:r>
              <a:rPr lang="en-US" dirty="0"/>
              <a:t>Evolving the checkout</a:t>
            </a:r>
          </a:p>
        </p:txBody>
      </p:sp>
      <p:sp>
        <p:nvSpPr>
          <p:cNvPr id="6" name="Text Placeholder 4">
            <a:extLst>
              <a:ext uri="{FF2B5EF4-FFF2-40B4-BE49-F238E27FC236}">
                <a16:creationId xmlns:a16="http://schemas.microsoft.com/office/drawing/2014/main" xmlns="" id="{E9130D87-E0FE-4D8D-8D60-5CD30F812AAE}"/>
              </a:ext>
            </a:extLst>
          </p:cNvPr>
          <p:cNvSpPr txBox="1">
            <a:spLocks/>
          </p:cNvSpPr>
          <p:nvPr/>
        </p:nvSpPr>
        <p:spPr>
          <a:xfrm>
            <a:off x="3466032" y="909635"/>
            <a:ext cx="8368487" cy="396875"/>
          </a:xfrm>
          <a:prstGeom prst="rect">
            <a:avLst/>
          </a:prstGeom>
        </p:spPr>
        <p:txBody>
          <a:bodyPr lIns="0"/>
          <a:lstStyle>
            <a:lvl1pPr marL="0" indent="0" algn="l" defTabSz="914400" rtl="0" eaLnBrk="1" latinLnBrk="0" hangingPunct="1">
              <a:lnSpc>
                <a:spcPct val="100000"/>
              </a:lnSpc>
              <a:spcBef>
                <a:spcPts val="1200"/>
              </a:spcBef>
              <a:buFont typeface="Arial" panose="020B0604020202020204" pitchFamily="34" charset="0"/>
              <a:buNone/>
              <a:defRPr sz="1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717171"/>
                </a:solidFill>
                <a:effectLst/>
                <a:uLnTx/>
                <a:uFillTx/>
                <a:latin typeface="Arial"/>
                <a:ea typeface="+mn-ea"/>
                <a:cs typeface="+mn-cs"/>
              </a:rPr>
              <a:t>Retailers are finding new ways to facilitate the checkout experience</a:t>
            </a: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7" name="Rectangle 11">
            <a:extLst>
              <a:ext uri="{FF2B5EF4-FFF2-40B4-BE49-F238E27FC236}">
                <a16:creationId xmlns:a16="http://schemas.microsoft.com/office/drawing/2014/main" xmlns="" id="{DD8608B7-3C5C-42E9-95B6-D3FB4583D718}"/>
              </a:ext>
            </a:extLst>
          </p:cNvPr>
          <p:cNvSpPr/>
          <p:nvPr/>
        </p:nvSpPr>
        <p:spPr>
          <a:xfrm>
            <a:off x="0" y="0"/>
            <a:ext cx="3302758" cy="611442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Picture 12">
            <a:extLst>
              <a:ext uri="{FF2B5EF4-FFF2-40B4-BE49-F238E27FC236}">
                <a16:creationId xmlns:a16="http://schemas.microsoft.com/office/drawing/2014/main" xmlns="" id="{D3063B07-05B5-4CB5-9881-B0B24779B3E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30976" y="2046824"/>
            <a:ext cx="4003543" cy="3875011"/>
          </a:xfrm>
          <a:prstGeom prst="rect">
            <a:avLst/>
          </a:prstGeom>
        </p:spPr>
      </p:pic>
      <p:pic>
        <p:nvPicPr>
          <p:cNvPr id="10" name="Picture 13">
            <a:extLst>
              <a:ext uri="{FF2B5EF4-FFF2-40B4-BE49-F238E27FC236}">
                <a16:creationId xmlns:a16="http://schemas.microsoft.com/office/drawing/2014/main" xmlns="" id="{5C5E9100-7DB8-45E7-9EC7-63239488EB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81806" y="2046824"/>
            <a:ext cx="4370122" cy="3875011"/>
          </a:xfrm>
          <a:prstGeom prst="rect">
            <a:avLst/>
          </a:prstGeom>
        </p:spPr>
      </p:pic>
      <p:sp>
        <p:nvSpPr>
          <p:cNvPr id="12" name="Rectangle 14">
            <a:extLst>
              <a:ext uri="{FF2B5EF4-FFF2-40B4-BE49-F238E27FC236}">
                <a16:creationId xmlns:a16="http://schemas.microsoft.com/office/drawing/2014/main" xmlns="" id="{2F8C9A90-3CF7-46F7-8906-92172745B8CC}"/>
              </a:ext>
            </a:extLst>
          </p:cNvPr>
          <p:cNvSpPr/>
          <p:nvPr/>
        </p:nvSpPr>
        <p:spPr>
          <a:xfrm>
            <a:off x="207386" y="1651590"/>
            <a:ext cx="2887986" cy="3554819"/>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Walmart canceled </a:t>
            </a:r>
            <a:r>
              <a:rPr kumimoji="0" lang="en-US" sz="1800" b="1" i="0" u="none" strike="noStrike" kern="1200" cap="none" spc="0" normalizeH="0" baseline="0" noProof="0" dirty="0">
                <a:ln>
                  <a:noFill/>
                </a:ln>
                <a:solidFill>
                  <a:srgbClr val="00E8EA"/>
                </a:solidFill>
                <a:effectLst/>
                <a:uLnTx/>
                <a:uFillTx/>
                <a:latin typeface="Arial"/>
                <a:ea typeface="+mn-ea"/>
                <a:cs typeface="+mn-cs"/>
              </a:rPr>
              <a:t>Scan &amp; Go,</a:t>
            </a:r>
            <a:r>
              <a:rPr kumimoji="0" lang="en-US" sz="1800" b="0" i="0" u="none" strike="noStrike" kern="1200" cap="none" spc="0" normalizeH="0" baseline="0" noProof="0" dirty="0">
                <a:ln>
                  <a:noFill/>
                </a:ln>
                <a:solidFill>
                  <a:srgbClr val="FFFFFF"/>
                </a:solidFill>
                <a:effectLst/>
                <a:uLnTx/>
                <a:uFillTx/>
                <a:latin typeface="Arial"/>
                <a:ea typeface="+mn-ea"/>
                <a:cs typeface="+mn-cs"/>
              </a:rPr>
              <a:t> but opted for </a:t>
            </a:r>
            <a:r>
              <a:rPr kumimoji="0" lang="en-US" sz="1800" b="1" i="0" u="none" strike="noStrike" kern="1200" cap="none" spc="0" normalizeH="0" baseline="0" noProof="0" dirty="0">
                <a:ln>
                  <a:noFill/>
                </a:ln>
                <a:solidFill>
                  <a:srgbClr val="00E8EA"/>
                </a:solidFill>
                <a:effectLst/>
                <a:uLnTx/>
                <a:uFillTx/>
                <a:latin typeface="Arial"/>
                <a:ea typeface="+mn-ea"/>
                <a:cs typeface="+mn-cs"/>
              </a:rPr>
              <a:t>Check Out With Me,”</a:t>
            </a:r>
            <a:r>
              <a:rPr kumimoji="0" lang="en-US" sz="1800" b="1" i="0" u="none" strike="noStrike" kern="1200" cap="none" spc="0" normalizeH="0" baseline="0" noProof="0" dirty="0">
                <a:ln>
                  <a:noFill/>
                </a:ln>
                <a:solidFill>
                  <a:srgbClr val="FFFFFF"/>
                </a:solidFill>
                <a:effectLst/>
                <a:uLnTx/>
                <a:uFillTx/>
                <a:latin typeface="Arial"/>
                <a:ea typeface="+mn-ea"/>
                <a:cs typeface="+mn-cs"/>
              </a:rPr>
              <a:t> </a:t>
            </a:r>
            <a:r>
              <a:rPr kumimoji="0" lang="en-US" sz="1800" b="0" i="0" u="none" strike="noStrike" kern="1200" cap="none" spc="0" normalizeH="0" baseline="0" noProof="0" dirty="0">
                <a:ln>
                  <a:noFill/>
                </a:ln>
                <a:solidFill>
                  <a:srgbClr val="FFFFFF"/>
                </a:solidFill>
                <a:effectLst/>
                <a:uLnTx/>
                <a:uFillTx/>
                <a:latin typeface="Arial"/>
                <a:ea typeface="+mn-ea"/>
                <a:cs typeface="+mn-cs"/>
              </a:rPr>
              <a:t>continuing to focus on redefining checkout convenience.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As scanning tools and technologies evolve, the opportunities to grab a share </a:t>
            </a:r>
            <a:br>
              <a:rPr kumimoji="0" lang="en-US" sz="1800" b="0" i="0" u="none" strike="noStrike" kern="1200" cap="none" spc="0" normalizeH="0" baseline="0" noProof="0" dirty="0">
                <a:ln>
                  <a:noFill/>
                </a:ln>
                <a:solidFill>
                  <a:srgbClr val="FFFFFF"/>
                </a:solidFill>
                <a:effectLst/>
                <a:uLnTx/>
                <a:uFillTx/>
                <a:latin typeface="Arial"/>
                <a:ea typeface="+mn-ea"/>
                <a:cs typeface="+mn-cs"/>
              </a:rPr>
            </a:br>
            <a:r>
              <a:rPr kumimoji="0" lang="en-US" sz="1800" b="0" i="0" u="none" strike="noStrike" kern="1200" cap="none" spc="0" normalizeH="0" baseline="0" noProof="0" dirty="0">
                <a:ln>
                  <a:noFill/>
                </a:ln>
                <a:solidFill>
                  <a:srgbClr val="FFFFFF"/>
                </a:solidFill>
                <a:effectLst/>
                <a:uLnTx/>
                <a:uFillTx/>
                <a:latin typeface="Arial"/>
                <a:ea typeface="+mn-ea"/>
                <a:cs typeface="+mn-cs"/>
              </a:rPr>
              <a:t>of mind and wallet at the checkout counter are being significantly impacted. </a:t>
            </a:r>
          </a:p>
        </p:txBody>
      </p:sp>
    </p:spTree>
    <p:extLst>
      <p:ext uri="{BB962C8B-B14F-4D97-AF65-F5344CB8AC3E}">
        <p14:creationId xmlns:p14="http://schemas.microsoft.com/office/powerpoint/2010/main" val="350240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12662F72-4E16-4E79-85CB-A1CEA6CEC6FD}"/>
              </a:ext>
            </a:extLst>
          </p:cNvPr>
          <p:cNvSpPr>
            <a:spLocks noGrp="1"/>
          </p:cNvSpPr>
          <p:nvPr>
            <p:ph type="title"/>
          </p:nvPr>
        </p:nvSpPr>
        <p:spPr/>
        <p:txBody>
          <a:bodyPr/>
          <a:lstStyle/>
          <a:p>
            <a:r>
              <a:rPr lang="en-US" dirty="0"/>
              <a:t>An opportunity to test out new models </a:t>
            </a:r>
            <a:endParaRPr lang="en-GB" dirty="0"/>
          </a:p>
        </p:txBody>
      </p:sp>
      <p:sp>
        <p:nvSpPr>
          <p:cNvPr id="4" name="Segnaposto testo 3">
            <a:extLst>
              <a:ext uri="{FF2B5EF4-FFF2-40B4-BE49-F238E27FC236}">
                <a16:creationId xmlns:a16="http://schemas.microsoft.com/office/drawing/2014/main" xmlns="" id="{262BC8A4-630E-4EB2-8ACC-1885FAAE5485}"/>
              </a:ext>
            </a:extLst>
          </p:cNvPr>
          <p:cNvSpPr>
            <a:spLocks noGrp="1"/>
          </p:cNvSpPr>
          <p:nvPr>
            <p:ph type="body" sz="quarter" idx="16"/>
          </p:nvPr>
        </p:nvSpPr>
        <p:spPr/>
        <p:txBody>
          <a:bodyPr/>
          <a:lstStyle/>
          <a:p>
            <a:r>
              <a:rPr lang="en-US" dirty="0"/>
              <a:t>Kohl’s store strategy redefines its traditional approach to its physical real estate</a:t>
            </a:r>
          </a:p>
        </p:txBody>
      </p:sp>
      <p:sp>
        <p:nvSpPr>
          <p:cNvPr id="22" name="Rectangle 18">
            <a:extLst>
              <a:ext uri="{FF2B5EF4-FFF2-40B4-BE49-F238E27FC236}">
                <a16:creationId xmlns:a16="http://schemas.microsoft.com/office/drawing/2014/main" xmlns="" id="{872A332A-E23F-403A-BE7F-D6891103CCD7}"/>
              </a:ext>
            </a:extLst>
          </p:cNvPr>
          <p:cNvSpPr/>
          <p:nvPr/>
        </p:nvSpPr>
        <p:spPr>
          <a:xfrm>
            <a:off x="402404" y="1891182"/>
            <a:ext cx="5894947" cy="403187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17171"/>
                </a:solidFill>
                <a:effectLst/>
                <a:uLnTx/>
                <a:uFillTx/>
                <a:latin typeface="Arial"/>
                <a:ea typeface="+mn-ea"/>
                <a:cs typeface="+mn-cs"/>
              </a:rPr>
              <a:t>TWO CENTRAL PILLARS TO KOHL’S RECENT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1717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1717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1717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1717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1717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1717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1717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1717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17171"/>
                </a:solidFill>
                <a:effectLst/>
                <a:uLnTx/>
                <a:uFillTx/>
                <a:latin typeface="Arial"/>
                <a:ea typeface="+mn-ea"/>
                <a:cs typeface="+mn-cs"/>
              </a:rPr>
              <a:t>RESULTING 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1717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17171"/>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17171"/>
                </a:solidFill>
                <a:effectLst/>
                <a:uLnTx/>
                <a:uFillTx/>
                <a:latin typeface="Arial"/>
                <a:ea typeface="+mn-ea"/>
                <a:cs typeface="+mn-cs"/>
              </a:rPr>
              <a:t>	Traffic: 8.5%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17171"/>
                </a:solidFill>
                <a:effectLst/>
                <a:uLnTx/>
                <a:uFillTx/>
                <a:latin typeface="Arial"/>
                <a:ea typeface="+mn-ea"/>
                <a:cs typeface="+mn-cs"/>
              </a:rPr>
              <a:t>	</a:t>
            </a:r>
            <a:r>
              <a:rPr kumimoji="0" lang="en-US" sz="1600" b="0" i="0" u="none" strike="noStrike" kern="1200" cap="none" spc="0" normalizeH="0" baseline="0" noProof="0" dirty="0">
                <a:ln>
                  <a:noFill/>
                </a:ln>
                <a:solidFill>
                  <a:srgbClr val="717171"/>
                </a:solidFill>
                <a:effectLst/>
                <a:uLnTx/>
                <a:uFillTx/>
                <a:latin typeface="Arial"/>
                <a:ea typeface="+mn-ea"/>
                <a:cs typeface="+mn-cs"/>
              </a:rPr>
              <a:t>With estimated 56% new </a:t>
            </a:r>
            <a:br>
              <a:rPr kumimoji="0" lang="en-US" sz="1600" b="0" i="0" u="none" strike="noStrike" kern="1200" cap="none" spc="0" normalizeH="0" baseline="0" noProof="0" dirty="0">
                <a:ln>
                  <a:noFill/>
                </a:ln>
                <a:solidFill>
                  <a:srgbClr val="717171"/>
                </a:solidFill>
                <a:effectLst/>
                <a:uLnTx/>
                <a:uFillTx/>
                <a:latin typeface="Arial"/>
                <a:ea typeface="+mn-ea"/>
                <a:cs typeface="+mn-cs"/>
              </a:rPr>
            </a:br>
            <a:r>
              <a:rPr kumimoji="0" lang="en-US" sz="1600" b="0" i="0" u="none" strike="noStrike" kern="1200" cap="none" spc="0" normalizeH="0" baseline="0" noProof="0" dirty="0">
                <a:ln>
                  <a:noFill/>
                </a:ln>
                <a:solidFill>
                  <a:srgbClr val="717171"/>
                </a:solidFill>
                <a:effectLst/>
                <a:uLnTx/>
                <a:uFillTx/>
                <a:latin typeface="Arial"/>
                <a:ea typeface="+mn-ea"/>
                <a:cs typeface="+mn-cs"/>
              </a:rPr>
              <a:t>	or not-recent shoppers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17171"/>
              </a:solidFill>
              <a:effectLst/>
              <a:uLnTx/>
              <a:uFillTx/>
              <a:latin typeface="Arial"/>
              <a:ea typeface="+mn-ea"/>
              <a:cs typeface="+mn-cs"/>
            </a:endParaRPr>
          </a:p>
        </p:txBody>
      </p:sp>
      <p:sp>
        <p:nvSpPr>
          <p:cNvPr id="2" name="Rettangolo 1">
            <a:extLst>
              <a:ext uri="{FF2B5EF4-FFF2-40B4-BE49-F238E27FC236}">
                <a16:creationId xmlns:a16="http://schemas.microsoft.com/office/drawing/2014/main" xmlns="" id="{15A51CA5-1E9A-4BAF-AC0F-CF36A7CF87BE}"/>
              </a:ext>
            </a:extLst>
          </p:cNvPr>
          <p:cNvSpPr/>
          <p:nvPr/>
        </p:nvSpPr>
        <p:spPr>
          <a:xfrm>
            <a:off x="402404" y="3336927"/>
            <a:ext cx="294240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BA"/>
                </a:solidFill>
                <a:effectLst/>
                <a:uLnTx/>
                <a:uFillTx/>
                <a:latin typeface="Arial"/>
                <a:ea typeface="+mn-ea"/>
                <a:cs typeface="+mn-cs"/>
              </a:rPr>
              <a:t>Reduce the store size and</a:t>
            </a:r>
            <a:br>
              <a:rPr kumimoji="0" lang="en-US" sz="1400" b="1" i="0" u="none" strike="noStrike" kern="1200" cap="none" spc="0" normalizeH="0" baseline="0" noProof="0" dirty="0">
                <a:ln>
                  <a:noFill/>
                </a:ln>
                <a:solidFill>
                  <a:srgbClr val="FF00BA"/>
                </a:solidFill>
                <a:effectLst/>
                <a:uLnTx/>
                <a:uFillTx/>
                <a:latin typeface="Arial"/>
                <a:ea typeface="+mn-ea"/>
                <a:cs typeface="+mn-cs"/>
              </a:rPr>
            </a:br>
            <a:r>
              <a:rPr kumimoji="0" lang="en-US" sz="1400" b="1" i="0" u="none" strike="noStrike" kern="1200" cap="none" spc="0" normalizeH="0" baseline="0" noProof="0" dirty="0">
                <a:ln>
                  <a:noFill/>
                </a:ln>
                <a:solidFill>
                  <a:srgbClr val="FF00BA"/>
                </a:solidFill>
                <a:effectLst/>
                <a:uLnTx/>
                <a:uFillTx/>
                <a:latin typeface="Arial"/>
                <a:ea typeface="+mn-ea"/>
                <a:cs typeface="+mn-cs"/>
              </a:rPr>
              <a:t>improve inventory management</a:t>
            </a:r>
            <a:endParaRPr kumimoji="0" lang="en-GB" sz="1400" b="0" i="0" u="none" strike="noStrike" kern="1200" cap="none" spc="0" normalizeH="0" baseline="0" noProof="0" dirty="0">
              <a:ln>
                <a:noFill/>
              </a:ln>
              <a:solidFill>
                <a:srgbClr val="FF00BA"/>
              </a:solidFill>
              <a:effectLst/>
              <a:uLnTx/>
              <a:uFillTx/>
              <a:latin typeface="Arial"/>
              <a:ea typeface="+mn-ea"/>
              <a:cs typeface="+mn-cs"/>
            </a:endParaRPr>
          </a:p>
        </p:txBody>
      </p:sp>
      <p:sp>
        <p:nvSpPr>
          <p:cNvPr id="23" name="Rettangolo 22">
            <a:extLst>
              <a:ext uri="{FF2B5EF4-FFF2-40B4-BE49-F238E27FC236}">
                <a16:creationId xmlns:a16="http://schemas.microsoft.com/office/drawing/2014/main" xmlns="" id="{FD1C610D-C38C-4625-B941-67B102DAE715}"/>
              </a:ext>
            </a:extLst>
          </p:cNvPr>
          <p:cNvSpPr/>
          <p:nvPr/>
        </p:nvSpPr>
        <p:spPr>
          <a:xfrm>
            <a:off x="3702208" y="3336927"/>
            <a:ext cx="29573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9D00"/>
                </a:solidFill>
                <a:effectLst/>
                <a:uLnTx/>
                <a:uFillTx/>
                <a:latin typeface="Arial"/>
                <a:ea typeface="+mn-ea"/>
                <a:cs typeface="+mn-cs"/>
              </a:rPr>
              <a:t>Rethink the role of the store </a:t>
            </a:r>
            <a:br>
              <a:rPr kumimoji="0" lang="en-US" sz="1400" b="1" i="0" u="none" strike="noStrike" kern="1200" cap="none" spc="0" normalizeH="0" baseline="0" noProof="0" dirty="0">
                <a:ln>
                  <a:noFill/>
                </a:ln>
                <a:solidFill>
                  <a:srgbClr val="FF9D00"/>
                </a:solidFill>
                <a:effectLst/>
                <a:uLnTx/>
                <a:uFillTx/>
                <a:latin typeface="Arial"/>
                <a:ea typeface="+mn-ea"/>
                <a:cs typeface="+mn-cs"/>
              </a:rPr>
            </a:br>
            <a:r>
              <a:rPr kumimoji="0" lang="en-US" sz="1400" b="1" i="0" u="none" strike="noStrike" kern="1200" cap="none" spc="0" normalizeH="0" baseline="0" noProof="0" dirty="0">
                <a:ln>
                  <a:noFill/>
                </a:ln>
                <a:solidFill>
                  <a:srgbClr val="FF9D00"/>
                </a:solidFill>
                <a:effectLst/>
                <a:uLnTx/>
                <a:uFillTx/>
                <a:latin typeface="Arial"/>
                <a:ea typeface="+mn-ea"/>
                <a:cs typeface="+mn-cs"/>
              </a:rPr>
              <a:t>and create new partnerships</a:t>
            </a:r>
            <a:endParaRPr kumimoji="0" lang="en-GB" sz="1400" b="0" i="0" u="none" strike="noStrike" kern="1200" cap="none" spc="0" normalizeH="0" baseline="0" noProof="0" dirty="0">
              <a:ln>
                <a:noFill/>
              </a:ln>
              <a:solidFill>
                <a:srgbClr val="FF9D00"/>
              </a:solidFill>
              <a:effectLst/>
              <a:uLnTx/>
              <a:uFillTx/>
              <a:latin typeface="Arial"/>
              <a:ea typeface="+mn-ea"/>
              <a:cs typeface="+mn-cs"/>
            </a:endParaRPr>
          </a:p>
        </p:txBody>
      </p:sp>
      <p:grpSp>
        <p:nvGrpSpPr>
          <p:cNvPr id="24" name="Gruppo 23">
            <a:extLst>
              <a:ext uri="{FF2B5EF4-FFF2-40B4-BE49-F238E27FC236}">
                <a16:creationId xmlns:a16="http://schemas.microsoft.com/office/drawing/2014/main" xmlns="" id="{3EA6D73A-8E7E-4081-AC5C-E5A63B0268EC}"/>
              </a:ext>
            </a:extLst>
          </p:cNvPr>
          <p:cNvGrpSpPr/>
          <p:nvPr/>
        </p:nvGrpSpPr>
        <p:grpSpPr>
          <a:xfrm>
            <a:off x="1522087" y="2483482"/>
            <a:ext cx="703039" cy="779951"/>
            <a:chOff x="1651916" y="2566174"/>
            <a:chExt cx="581024" cy="644587"/>
          </a:xfrm>
          <a:solidFill>
            <a:schemeClr val="accent4"/>
          </a:solidFill>
        </p:grpSpPr>
        <p:grpSp>
          <p:nvGrpSpPr>
            <p:cNvPr id="25" name="Group 11">
              <a:extLst>
                <a:ext uri="{FF2B5EF4-FFF2-40B4-BE49-F238E27FC236}">
                  <a16:creationId xmlns:a16="http://schemas.microsoft.com/office/drawing/2014/main" xmlns="" id="{F9B9BE5B-F783-4964-A2C9-7CAA9C2E7D7D}"/>
                </a:ext>
              </a:extLst>
            </p:cNvPr>
            <p:cNvGrpSpPr>
              <a:grpSpLocks noChangeAspect="1"/>
            </p:cNvGrpSpPr>
            <p:nvPr/>
          </p:nvGrpSpPr>
          <p:grpSpPr bwMode="auto">
            <a:xfrm>
              <a:off x="1651916" y="2788198"/>
              <a:ext cx="581024" cy="422563"/>
              <a:chOff x="1893" y="1488"/>
              <a:chExt cx="3894" cy="2832"/>
            </a:xfrm>
            <a:grpFill/>
          </p:grpSpPr>
          <p:sp>
            <p:nvSpPr>
              <p:cNvPr id="27" name="Freeform 12">
                <a:extLst>
                  <a:ext uri="{FF2B5EF4-FFF2-40B4-BE49-F238E27FC236}">
                    <a16:creationId xmlns:a16="http://schemas.microsoft.com/office/drawing/2014/main" xmlns="" id="{FA2B541E-0081-446F-BA42-26E0148D0753}"/>
                  </a:ext>
                </a:extLst>
              </p:cNvPr>
              <p:cNvSpPr>
                <a:spLocks noEditPoints="1"/>
              </p:cNvSpPr>
              <p:nvPr/>
            </p:nvSpPr>
            <p:spPr bwMode="auto">
              <a:xfrm>
                <a:off x="1893" y="1488"/>
                <a:ext cx="3894" cy="2832"/>
              </a:xfrm>
              <a:custGeom>
                <a:avLst/>
                <a:gdLst>
                  <a:gd name="T0" fmla="*/ 3235 w 3894"/>
                  <a:gd name="T1" fmla="*/ 2832 h 2832"/>
                  <a:gd name="T2" fmla="*/ 3223 w 3894"/>
                  <a:gd name="T3" fmla="*/ 2832 h 2832"/>
                  <a:gd name="T4" fmla="*/ 3187 w 3894"/>
                  <a:gd name="T5" fmla="*/ 2822 h 2832"/>
                  <a:gd name="T6" fmla="*/ 3150 w 3894"/>
                  <a:gd name="T7" fmla="*/ 2797 h 2832"/>
                  <a:gd name="T8" fmla="*/ 3125 w 3894"/>
                  <a:gd name="T9" fmla="*/ 2759 h 2832"/>
                  <a:gd name="T10" fmla="*/ 3117 w 3894"/>
                  <a:gd name="T11" fmla="*/ 2726 h 2832"/>
                  <a:gd name="T12" fmla="*/ 3115 w 3894"/>
                  <a:gd name="T13" fmla="*/ 1197 h 2832"/>
                  <a:gd name="T14" fmla="*/ 2506 w 3894"/>
                  <a:gd name="T15" fmla="*/ 2714 h 2832"/>
                  <a:gd name="T16" fmla="*/ 2506 w 3894"/>
                  <a:gd name="T17" fmla="*/ 2726 h 2832"/>
                  <a:gd name="T18" fmla="*/ 2497 w 3894"/>
                  <a:gd name="T19" fmla="*/ 2759 h 2832"/>
                  <a:gd name="T20" fmla="*/ 2471 w 3894"/>
                  <a:gd name="T21" fmla="*/ 2797 h 2832"/>
                  <a:gd name="T22" fmla="*/ 2434 w 3894"/>
                  <a:gd name="T23" fmla="*/ 2822 h 2832"/>
                  <a:gd name="T24" fmla="*/ 2400 w 3894"/>
                  <a:gd name="T25" fmla="*/ 2832 h 2832"/>
                  <a:gd name="T26" fmla="*/ 118 w 3894"/>
                  <a:gd name="T27" fmla="*/ 2832 h 2832"/>
                  <a:gd name="T28" fmla="*/ 106 w 3894"/>
                  <a:gd name="T29" fmla="*/ 2832 h 2832"/>
                  <a:gd name="T30" fmla="*/ 71 w 3894"/>
                  <a:gd name="T31" fmla="*/ 2822 h 2832"/>
                  <a:gd name="T32" fmla="*/ 33 w 3894"/>
                  <a:gd name="T33" fmla="*/ 2797 h 2832"/>
                  <a:gd name="T34" fmla="*/ 8 w 3894"/>
                  <a:gd name="T35" fmla="*/ 2759 h 2832"/>
                  <a:gd name="T36" fmla="*/ 0 w 3894"/>
                  <a:gd name="T37" fmla="*/ 2726 h 2832"/>
                  <a:gd name="T38" fmla="*/ 0 w 3894"/>
                  <a:gd name="T39" fmla="*/ 119 h 2832"/>
                  <a:gd name="T40" fmla="*/ 0 w 3894"/>
                  <a:gd name="T41" fmla="*/ 108 h 2832"/>
                  <a:gd name="T42" fmla="*/ 8 w 3894"/>
                  <a:gd name="T43" fmla="*/ 72 h 2832"/>
                  <a:gd name="T44" fmla="*/ 33 w 3894"/>
                  <a:gd name="T45" fmla="*/ 35 h 2832"/>
                  <a:gd name="T46" fmla="*/ 71 w 3894"/>
                  <a:gd name="T47" fmla="*/ 10 h 2832"/>
                  <a:gd name="T48" fmla="*/ 106 w 3894"/>
                  <a:gd name="T49" fmla="*/ 2 h 2832"/>
                  <a:gd name="T50" fmla="*/ 3774 w 3894"/>
                  <a:gd name="T51" fmla="*/ 0 h 2832"/>
                  <a:gd name="T52" fmla="*/ 3786 w 3894"/>
                  <a:gd name="T53" fmla="*/ 2 h 2832"/>
                  <a:gd name="T54" fmla="*/ 3821 w 3894"/>
                  <a:gd name="T55" fmla="*/ 10 h 2832"/>
                  <a:gd name="T56" fmla="*/ 3859 w 3894"/>
                  <a:gd name="T57" fmla="*/ 35 h 2832"/>
                  <a:gd name="T58" fmla="*/ 3884 w 3894"/>
                  <a:gd name="T59" fmla="*/ 72 h 2832"/>
                  <a:gd name="T60" fmla="*/ 3892 w 3894"/>
                  <a:gd name="T61" fmla="*/ 108 h 2832"/>
                  <a:gd name="T62" fmla="*/ 3894 w 3894"/>
                  <a:gd name="T63" fmla="*/ 2714 h 2832"/>
                  <a:gd name="T64" fmla="*/ 3892 w 3894"/>
                  <a:gd name="T65" fmla="*/ 2726 h 2832"/>
                  <a:gd name="T66" fmla="*/ 3884 w 3894"/>
                  <a:gd name="T67" fmla="*/ 2759 h 2832"/>
                  <a:gd name="T68" fmla="*/ 3859 w 3894"/>
                  <a:gd name="T69" fmla="*/ 2797 h 2832"/>
                  <a:gd name="T70" fmla="*/ 3821 w 3894"/>
                  <a:gd name="T71" fmla="*/ 2822 h 2832"/>
                  <a:gd name="T72" fmla="*/ 3786 w 3894"/>
                  <a:gd name="T73" fmla="*/ 2832 h 2832"/>
                  <a:gd name="T74" fmla="*/ 3774 w 3894"/>
                  <a:gd name="T75" fmla="*/ 2832 h 2832"/>
                  <a:gd name="T76" fmla="*/ 3657 w 3894"/>
                  <a:gd name="T77" fmla="*/ 2595 h 2832"/>
                  <a:gd name="T78" fmla="*/ 236 w 3894"/>
                  <a:gd name="T79" fmla="*/ 237 h 2832"/>
                  <a:gd name="T80" fmla="*/ 2269 w 3894"/>
                  <a:gd name="T81" fmla="*/ 2595 h 2832"/>
                  <a:gd name="T82" fmla="*/ 2269 w 3894"/>
                  <a:gd name="T83" fmla="*/ 1079 h 2832"/>
                  <a:gd name="T84" fmla="*/ 2273 w 3894"/>
                  <a:gd name="T85" fmla="*/ 1056 h 2832"/>
                  <a:gd name="T86" fmla="*/ 2290 w 3894"/>
                  <a:gd name="T87" fmla="*/ 1013 h 2832"/>
                  <a:gd name="T88" fmla="*/ 2322 w 3894"/>
                  <a:gd name="T89" fmla="*/ 981 h 2832"/>
                  <a:gd name="T90" fmla="*/ 2365 w 3894"/>
                  <a:gd name="T91" fmla="*/ 963 h 2832"/>
                  <a:gd name="T92" fmla="*/ 2389 w 3894"/>
                  <a:gd name="T93" fmla="*/ 960 h 2832"/>
                  <a:gd name="T94" fmla="*/ 3235 w 3894"/>
                  <a:gd name="T95" fmla="*/ 960 h 2832"/>
                  <a:gd name="T96" fmla="*/ 3258 w 3894"/>
                  <a:gd name="T97" fmla="*/ 963 h 2832"/>
                  <a:gd name="T98" fmla="*/ 3301 w 3894"/>
                  <a:gd name="T99" fmla="*/ 981 h 2832"/>
                  <a:gd name="T100" fmla="*/ 3333 w 3894"/>
                  <a:gd name="T101" fmla="*/ 1013 h 2832"/>
                  <a:gd name="T102" fmla="*/ 3350 w 3894"/>
                  <a:gd name="T103" fmla="*/ 1056 h 2832"/>
                  <a:gd name="T104" fmla="*/ 3352 w 3894"/>
                  <a:gd name="T105" fmla="*/ 1079 h 2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94" h="2832">
                    <a:moveTo>
                      <a:pt x="3774" y="2832"/>
                    </a:moveTo>
                    <a:lnTo>
                      <a:pt x="3235" y="2832"/>
                    </a:lnTo>
                    <a:lnTo>
                      <a:pt x="3235" y="2832"/>
                    </a:lnTo>
                    <a:lnTo>
                      <a:pt x="3223" y="2832"/>
                    </a:lnTo>
                    <a:lnTo>
                      <a:pt x="3211" y="2830"/>
                    </a:lnTo>
                    <a:lnTo>
                      <a:pt x="3187" y="2822"/>
                    </a:lnTo>
                    <a:lnTo>
                      <a:pt x="3168" y="2812"/>
                    </a:lnTo>
                    <a:lnTo>
                      <a:pt x="3150" y="2797"/>
                    </a:lnTo>
                    <a:lnTo>
                      <a:pt x="3136" y="2779"/>
                    </a:lnTo>
                    <a:lnTo>
                      <a:pt x="3125" y="2759"/>
                    </a:lnTo>
                    <a:lnTo>
                      <a:pt x="3119" y="2738"/>
                    </a:lnTo>
                    <a:lnTo>
                      <a:pt x="3117" y="2726"/>
                    </a:lnTo>
                    <a:lnTo>
                      <a:pt x="3115" y="2714"/>
                    </a:lnTo>
                    <a:lnTo>
                      <a:pt x="3115" y="1197"/>
                    </a:lnTo>
                    <a:lnTo>
                      <a:pt x="2506" y="1197"/>
                    </a:lnTo>
                    <a:lnTo>
                      <a:pt x="2506" y="2714"/>
                    </a:lnTo>
                    <a:lnTo>
                      <a:pt x="2506" y="2714"/>
                    </a:lnTo>
                    <a:lnTo>
                      <a:pt x="2506" y="2726"/>
                    </a:lnTo>
                    <a:lnTo>
                      <a:pt x="2504" y="2738"/>
                    </a:lnTo>
                    <a:lnTo>
                      <a:pt x="2497" y="2759"/>
                    </a:lnTo>
                    <a:lnTo>
                      <a:pt x="2487" y="2779"/>
                    </a:lnTo>
                    <a:lnTo>
                      <a:pt x="2471" y="2797"/>
                    </a:lnTo>
                    <a:lnTo>
                      <a:pt x="2455" y="2812"/>
                    </a:lnTo>
                    <a:lnTo>
                      <a:pt x="2434" y="2822"/>
                    </a:lnTo>
                    <a:lnTo>
                      <a:pt x="2412" y="2830"/>
                    </a:lnTo>
                    <a:lnTo>
                      <a:pt x="2400" y="2832"/>
                    </a:lnTo>
                    <a:lnTo>
                      <a:pt x="2389" y="2832"/>
                    </a:lnTo>
                    <a:lnTo>
                      <a:pt x="118" y="2832"/>
                    </a:lnTo>
                    <a:lnTo>
                      <a:pt x="118" y="2832"/>
                    </a:lnTo>
                    <a:lnTo>
                      <a:pt x="106" y="2832"/>
                    </a:lnTo>
                    <a:lnTo>
                      <a:pt x="94" y="2830"/>
                    </a:lnTo>
                    <a:lnTo>
                      <a:pt x="71" y="2822"/>
                    </a:lnTo>
                    <a:lnTo>
                      <a:pt x="51" y="2812"/>
                    </a:lnTo>
                    <a:lnTo>
                      <a:pt x="33" y="2797"/>
                    </a:lnTo>
                    <a:lnTo>
                      <a:pt x="20" y="2779"/>
                    </a:lnTo>
                    <a:lnTo>
                      <a:pt x="8" y="2759"/>
                    </a:lnTo>
                    <a:lnTo>
                      <a:pt x="2" y="2738"/>
                    </a:lnTo>
                    <a:lnTo>
                      <a:pt x="0" y="2726"/>
                    </a:lnTo>
                    <a:lnTo>
                      <a:pt x="0" y="2714"/>
                    </a:lnTo>
                    <a:lnTo>
                      <a:pt x="0" y="119"/>
                    </a:lnTo>
                    <a:lnTo>
                      <a:pt x="0" y="119"/>
                    </a:lnTo>
                    <a:lnTo>
                      <a:pt x="0" y="108"/>
                    </a:lnTo>
                    <a:lnTo>
                      <a:pt x="2" y="96"/>
                    </a:lnTo>
                    <a:lnTo>
                      <a:pt x="8" y="72"/>
                    </a:lnTo>
                    <a:lnTo>
                      <a:pt x="20" y="53"/>
                    </a:lnTo>
                    <a:lnTo>
                      <a:pt x="33" y="35"/>
                    </a:lnTo>
                    <a:lnTo>
                      <a:pt x="51" y="21"/>
                    </a:lnTo>
                    <a:lnTo>
                      <a:pt x="71" y="10"/>
                    </a:lnTo>
                    <a:lnTo>
                      <a:pt x="94" y="4"/>
                    </a:lnTo>
                    <a:lnTo>
                      <a:pt x="106" y="2"/>
                    </a:lnTo>
                    <a:lnTo>
                      <a:pt x="118" y="0"/>
                    </a:lnTo>
                    <a:lnTo>
                      <a:pt x="3774" y="0"/>
                    </a:lnTo>
                    <a:lnTo>
                      <a:pt x="3774" y="0"/>
                    </a:lnTo>
                    <a:lnTo>
                      <a:pt x="3786" y="2"/>
                    </a:lnTo>
                    <a:lnTo>
                      <a:pt x="3798" y="4"/>
                    </a:lnTo>
                    <a:lnTo>
                      <a:pt x="3821" y="10"/>
                    </a:lnTo>
                    <a:lnTo>
                      <a:pt x="3841" y="21"/>
                    </a:lnTo>
                    <a:lnTo>
                      <a:pt x="3859" y="35"/>
                    </a:lnTo>
                    <a:lnTo>
                      <a:pt x="3872" y="53"/>
                    </a:lnTo>
                    <a:lnTo>
                      <a:pt x="3884" y="72"/>
                    </a:lnTo>
                    <a:lnTo>
                      <a:pt x="3890" y="96"/>
                    </a:lnTo>
                    <a:lnTo>
                      <a:pt x="3892" y="108"/>
                    </a:lnTo>
                    <a:lnTo>
                      <a:pt x="3894" y="119"/>
                    </a:lnTo>
                    <a:lnTo>
                      <a:pt x="3894" y="2714"/>
                    </a:lnTo>
                    <a:lnTo>
                      <a:pt x="3894" y="2714"/>
                    </a:lnTo>
                    <a:lnTo>
                      <a:pt x="3892" y="2726"/>
                    </a:lnTo>
                    <a:lnTo>
                      <a:pt x="3890" y="2738"/>
                    </a:lnTo>
                    <a:lnTo>
                      <a:pt x="3884" y="2759"/>
                    </a:lnTo>
                    <a:lnTo>
                      <a:pt x="3872" y="2779"/>
                    </a:lnTo>
                    <a:lnTo>
                      <a:pt x="3859" y="2797"/>
                    </a:lnTo>
                    <a:lnTo>
                      <a:pt x="3841" y="2812"/>
                    </a:lnTo>
                    <a:lnTo>
                      <a:pt x="3821" y="2822"/>
                    </a:lnTo>
                    <a:lnTo>
                      <a:pt x="3798" y="2830"/>
                    </a:lnTo>
                    <a:lnTo>
                      <a:pt x="3786" y="2832"/>
                    </a:lnTo>
                    <a:lnTo>
                      <a:pt x="3774" y="2832"/>
                    </a:lnTo>
                    <a:lnTo>
                      <a:pt x="3774" y="2832"/>
                    </a:lnTo>
                    <a:close/>
                    <a:moveTo>
                      <a:pt x="3352" y="2595"/>
                    </a:moveTo>
                    <a:lnTo>
                      <a:pt x="3657" y="2595"/>
                    </a:lnTo>
                    <a:lnTo>
                      <a:pt x="3657" y="237"/>
                    </a:lnTo>
                    <a:lnTo>
                      <a:pt x="236" y="237"/>
                    </a:lnTo>
                    <a:lnTo>
                      <a:pt x="236" y="2595"/>
                    </a:lnTo>
                    <a:lnTo>
                      <a:pt x="2269" y="2595"/>
                    </a:lnTo>
                    <a:lnTo>
                      <a:pt x="2269" y="1079"/>
                    </a:lnTo>
                    <a:lnTo>
                      <a:pt x="2269" y="1079"/>
                    </a:lnTo>
                    <a:lnTo>
                      <a:pt x="2271" y="1067"/>
                    </a:lnTo>
                    <a:lnTo>
                      <a:pt x="2273" y="1056"/>
                    </a:lnTo>
                    <a:lnTo>
                      <a:pt x="2279" y="1032"/>
                    </a:lnTo>
                    <a:lnTo>
                      <a:pt x="2290" y="1013"/>
                    </a:lnTo>
                    <a:lnTo>
                      <a:pt x="2304" y="995"/>
                    </a:lnTo>
                    <a:lnTo>
                      <a:pt x="2322" y="981"/>
                    </a:lnTo>
                    <a:lnTo>
                      <a:pt x="2342" y="969"/>
                    </a:lnTo>
                    <a:lnTo>
                      <a:pt x="2365" y="963"/>
                    </a:lnTo>
                    <a:lnTo>
                      <a:pt x="2377" y="962"/>
                    </a:lnTo>
                    <a:lnTo>
                      <a:pt x="2389" y="960"/>
                    </a:lnTo>
                    <a:lnTo>
                      <a:pt x="3235" y="960"/>
                    </a:lnTo>
                    <a:lnTo>
                      <a:pt x="3235" y="960"/>
                    </a:lnTo>
                    <a:lnTo>
                      <a:pt x="3246" y="962"/>
                    </a:lnTo>
                    <a:lnTo>
                      <a:pt x="3258" y="963"/>
                    </a:lnTo>
                    <a:lnTo>
                      <a:pt x="3280" y="969"/>
                    </a:lnTo>
                    <a:lnTo>
                      <a:pt x="3301" y="981"/>
                    </a:lnTo>
                    <a:lnTo>
                      <a:pt x="3317" y="995"/>
                    </a:lnTo>
                    <a:lnTo>
                      <a:pt x="3333" y="1013"/>
                    </a:lnTo>
                    <a:lnTo>
                      <a:pt x="3342" y="1032"/>
                    </a:lnTo>
                    <a:lnTo>
                      <a:pt x="3350" y="1056"/>
                    </a:lnTo>
                    <a:lnTo>
                      <a:pt x="3352" y="1067"/>
                    </a:lnTo>
                    <a:lnTo>
                      <a:pt x="3352" y="1079"/>
                    </a:lnTo>
                    <a:lnTo>
                      <a:pt x="3352" y="25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8" name="Freeform 16">
                <a:extLst>
                  <a:ext uri="{FF2B5EF4-FFF2-40B4-BE49-F238E27FC236}">
                    <a16:creationId xmlns:a16="http://schemas.microsoft.com/office/drawing/2014/main" xmlns="" id="{0F7ADE08-14CD-48DE-9648-6D50F6E99783}"/>
                  </a:ext>
                </a:extLst>
              </p:cNvPr>
              <p:cNvSpPr>
                <a:spLocks noEditPoints="1"/>
              </p:cNvSpPr>
              <p:nvPr/>
            </p:nvSpPr>
            <p:spPr bwMode="auto">
              <a:xfrm>
                <a:off x="2374" y="2448"/>
                <a:ext cx="1378" cy="1001"/>
              </a:xfrm>
              <a:custGeom>
                <a:avLst/>
                <a:gdLst>
                  <a:gd name="T0" fmla="*/ 1378 w 1378"/>
                  <a:gd name="T1" fmla="*/ 1001 h 1001"/>
                  <a:gd name="T2" fmla="*/ 0 w 1378"/>
                  <a:gd name="T3" fmla="*/ 1001 h 1001"/>
                  <a:gd name="T4" fmla="*/ 0 w 1378"/>
                  <a:gd name="T5" fmla="*/ 0 h 1001"/>
                  <a:gd name="T6" fmla="*/ 1378 w 1378"/>
                  <a:gd name="T7" fmla="*/ 0 h 1001"/>
                  <a:gd name="T8" fmla="*/ 1378 w 1378"/>
                  <a:gd name="T9" fmla="*/ 1001 h 1001"/>
                  <a:gd name="T10" fmla="*/ 235 w 1378"/>
                  <a:gd name="T11" fmla="*/ 765 h 1001"/>
                  <a:gd name="T12" fmla="*/ 1140 w 1378"/>
                  <a:gd name="T13" fmla="*/ 765 h 1001"/>
                  <a:gd name="T14" fmla="*/ 1140 w 1378"/>
                  <a:gd name="T15" fmla="*/ 237 h 1001"/>
                  <a:gd name="T16" fmla="*/ 235 w 1378"/>
                  <a:gd name="T17" fmla="*/ 237 h 1001"/>
                  <a:gd name="T18" fmla="*/ 235 w 1378"/>
                  <a:gd name="T19" fmla="*/ 765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8" h="1001">
                    <a:moveTo>
                      <a:pt x="1378" y="1001"/>
                    </a:moveTo>
                    <a:lnTo>
                      <a:pt x="0" y="1001"/>
                    </a:lnTo>
                    <a:lnTo>
                      <a:pt x="0" y="0"/>
                    </a:lnTo>
                    <a:lnTo>
                      <a:pt x="1378" y="0"/>
                    </a:lnTo>
                    <a:lnTo>
                      <a:pt x="1378" y="1001"/>
                    </a:lnTo>
                    <a:close/>
                    <a:moveTo>
                      <a:pt x="235" y="765"/>
                    </a:moveTo>
                    <a:lnTo>
                      <a:pt x="1140" y="765"/>
                    </a:lnTo>
                    <a:lnTo>
                      <a:pt x="1140" y="237"/>
                    </a:lnTo>
                    <a:lnTo>
                      <a:pt x="235" y="237"/>
                    </a:lnTo>
                    <a:lnTo>
                      <a:pt x="235" y="7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sp>
          <p:nvSpPr>
            <p:cNvPr id="26" name="Freeform 13">
              <a:extLst>
                <a:ext uri="{FF2B5EF4-FFF2-40B4-BE49-F238E27FC236}">
                  <a16:creationId xmlns:a16="http://schemas.microsoft.com/office/drawing/2014/main" xmlns="" id="{6A41804E-CD2F-4ACD-9E5C-5B2573A28655}"/>
                </a:ext>
              </a:extLst>
            </p:cNvPr>
            <p:cNvSpPr>
              <a:spLocks noEditPoints="1"/>
            </p:cNvSpPr>
            <p:nvPr/>
          </p:nvSpPr>
          <p:spPr bwMode="auto">
            <a:xfrm>
              <a:off x="1657139" y="2566174"/>
              <a:ext cx="571176" cy="192481"/>
            </a:xfrm>
            <a:custGeom>
              <a:avLst/>
              <a:gdLst>
                <a:gd name="T0" fmla="*/ 3570 w 3828"/>
                <a:gd name="T1" fmla="*/ 905 h 1290"/>
                <a:gd name="T2" fmla="*/ 3464 w 3828"/>
                <a:gd name="T3" fmla="*/ 1025 h 1290"/>
                <a:gd name="T4" fmla="*/ 3323 w 3828"/>
                <a:gd name="T5" fmla="*/ 1052 h 1290"/>
                <a:gd name="T6" fmla="*/ 3178 w 3828"/>
                <a:gd name="T7" fmla="*/ 981 h 1290"/>
                <a:gd name="T8" fmla="*/ 3109 w 3828"/>
                <a:gd name="T9" fmla="*/ 836 h 1290"/>
                <a:gd name="T10" fmla="*/ 3078 w 3828"/>
                <a:gd name="T11" fmla="*/ 699 h 1290"/>
                <a:gd name="T12" fmla="*/ 2962 w 3828"/>
                <a:gd name="T13" fmla="*/ 593 h 1290"/>
                <a:gd name="T14" fmla="*/ 2823 w 3828"/>
                <a:gd name="T15" fmla="*/ 579 h 1290"/>
                <a:gd name="T16" fmla="*/ 2687 w 3828"/>
                <a:gd name="T17" fmla="*/ 661 h 1290"/>
                <a:gd name="T18" fmla="*/ 2632 w 3828"/>
                <a:gd name="T19" fmla="*/ 811 h 1290"/>
                <a:gd name="T20" fmla="*/ 2591 w 3828"/>
                <a:gd name="T21" fmla="*/ 946 h 1290"/>
                <a:gd name="T22" fmla="*/ 2464 w 3828"/>
                <a:gd name="T23" fmla="*/ 1042 h 1290"/>
                <a:gd name="T24" fmla="*/ 2320 w 3828"/>
                <a:gd name="T25" fmla="*/ 1042 h 1290"/>
                <a:gd name="T26" fmla="*/ 2193 w 3828"/>
                <a:gd name="T27" fmla="*/ 946 h 1290"/>
                <a:gd name="T28" fmla="*/ 2151 w 3828"/>
                <a:gd name="T29" fmla="*/ 811 h 1290"/>
                <a:gd name="T30" fmla="*/ 2096 w 3828"/>
                <a:gd name="T31" fmla="*/ 661 h 1290"/>
                <a:gd name="T32" fmla="*/ 1961 w 3828"/>
                <a:gd name="T33" fmla="*/ 579 h 1290"/>
                <a:gd name="T34" fmla="*/ 1822 w 3828"/>
                <a:gd name="T35" fmla="*/ 593 h 1290"/>
                <a:gd name="T36" fmla="*/ 1706 w 3828"/>
                <a:gd name="T37" fmla="*/ 699 h 1290"/>
                <a:gd name="T38" fmla="*/ 1675 w 3828"/>
                <a:gd name="T39" fmla="*/ 836 h 1290"/>
                <a:gd name="T40" fmla="*/ 1606 w 3828"/>
                <a:gd name="T41" fmla="*/ 981 h 1290"/>
                <a:gd name="T42" fmla="*/ 1461 w 3828"/>
                <a:gd name="T43" fmla="*/ 1052 h 1290"/>
                <a:gd name="T44" fmla="*/ 1321 w 3828"/>
                <a:gd name="T45" fmla="*/ 1025 h 1290"/>
                <a:gd name="T46" fmla="*/ 1213 w 3828"/>
                <a:gd name="T47" fmla="*/ 905 h 1290"/>
                <a:gd name="T48" fmla="*/ 1190 w 3828"/>
                <a:gd name="T49" fmla="*/ 764 h 1290"/>
                <a:gd name="T50" fmla="*/ 1107 w 3828"/>
                <a:gd name="T51" fmla="*/ 628 h 1290"/>
                <a:gd name="T52" fmla="*/ 956 w 3828"/>
                <a:gd name="T53" fmla="*/ 575 h 1290"/>
                <a:gd name="T54" fmla="*/ 825 w 3828"/>
                <a:gd name="T55" fmla="*/ 614 h 1290"/>
                <a:gd name="T56" fmla="*/ 730 w 3828"/>
                <a:gd name="T57" fmla="*/ 740 h 1290"/>
                <a:gd name="T58" fmla="*/ 709 w 3828"/>
                <a:gd name="T59" fmla="*/ 883 h 1290"/>
                <a:gd name="T60" fmla="*/ 613 w 3828"/>
                <a:gd name="T61" fmla="*/ 1011 h 1290"/>
                <a:gd name="T62" fmla="*/ 479 w 3828"/>
                <a:gd name="T63" fmla="*/ 1052 h 1290"/>
                <a:gd name="T64" fmla="*/ 324 w 3828"/>
                <a:gd name="T65" fmla="*/ 997 h 1290"/>
                <a:gd name="T66" fmla="*/ 242 w 3828"/>
                <a:gd name="T67" fmla="*/ 860 h 1290"/>
                <a:gd name="T68" fmla="*/ 0 w 3828"/>
                <a:gd name="T69" fmla="*/ 811 h 1290"/>
                <a:gd name="T70" fmla="*/ 22 w 3828"/>
                <a:gd name="T71" fmla="*/ 954 h 1290"/>
                <a:gd name="T72" fmla="*/ 210 w 3828"/>
                <a:gd name="T73" fmla="*/ 1209 h 1290"/>
                <a:gd name="T74" fmla="*/ 430 w 3828"/>
                <a:gd name="T75" fmla="*/ 1288 h 1290"/>
                <a:gd name="T76" fmla="*/ 575 w 3828"/>
                <a:gd name="T77" fmla="*/ 1280 h 1290"/>
                <a:gd name="T78" fmla="*/ 817 w 3828"/>
                <a:gd name="T79" fmla="*/ 1150 h 1290"/>
                <a:gd name="T80" fmla="*/ 946 w 3828"/>
                <a:gd name="T81" fmla="*/ 909 h 1290"/>
                <a:gd name="T82" fmla="*/ 960 w 3828"/>
                <a:gd name="T83" fmla="*/ 860 h 1290"/>
                <a:gd name="T84" fmla="*/ 1039 w 3828"/>
                <a:gd name="T85" fmla="*/ 1080 h 1290"/>
                <a:gd name="T86" fmla="*/ 1294 w 3828"/>
                <a:gd name="T87" fmla="*/ 1268 h 1290"/>
                <a:gd name="T88" fmla="*/ 1435 w 3828"/>
                <a:gd name="T89" fmla="*/ 1290 h 1290"/>
                <a:gd name="T90" fmla="*/ 1622 w 3828"/>
                <a:gd name="T91" fmla="*/ 1252 h 1290"/>
                <a:gd name="T92" fmla="*/ 1855 w 3828"/>
                <a:gd name="T93" fmla="*/ 1040 h 1290"/>
                <a:gd name="T94" fmla="*/ 1912 w 3828"/>
                <a:gd name="T95" fmla="*/ 836 h 1290"/>
                <a:gd name="T96" fmla="*/ 1928 w 3828"/>
                <a:gd name="T97" fmla="*/ 930 h 1290"/>
                <a:gd name="T98" fmla="*/ 2087 w 3828"/>
                <a:gd name="T99" fmla="*/ 1182 h 1290"/>
                <a:gd name="T100" fmla="*/ 2318 w 3828"/>
                <a:gd name="T101" fmla="*/ 1284 h 1290"/>
                <a:gd name="T102" fmla="*/ 2465 w 3828"/>
                <a:gd name="T103" fmla="*/ 1284 h 1290"/>
                <a:gd name="T104" fmla="*/ 2697 w 3828"/>
                <a:gd name="T105" fmla="*/ 1182 h 1290"/>
                <a:gd name="T106" fmla="*/ 2856 w 3828"/>
                <a:gd name="T107" fmla="*/ 930 h 1290"/>
                <a:gd name="T108" fmla="*/ 2872 w 3828"/>
                <a:gd name="T109" fmla="*/ 836 h 1290"/>
                <a:gd name="T110" fmla="*/ 2929 w 3828"/>
                <a:gd name="T111" fmla="*/ 1040 h 1290"/>
                <a:gd name="T112" fmla="*/ 3162 w 3828"/>
                <a:gd name="T113" fmla="*/ 1252 h 1290"/>
                <a:gd name="T114" fmla="*/ 3349 w 3828"/>
                <a:gd name="T115" fmla="*/ 1290 h 1290"/>
                <a:gd name="T116" fmla="*/ 3492 w 3828"/>
                <a:gd name="T117" fmla="*/ 1268 h 1290"/>
                <a:gd name="T118" fmla="*/ 3745 w 3828"/>
                <a:gd name="T119" fmla="*/ 1080 h 1290"/>
                <a:gd name="T120" fmla="*/ 3826 w 3828"/>
                <a:gd name="T121" fmla="*/ 860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28" h="1290">
                  <a:moveTo>
                    <a:pt x="3590" y="237"/>
                  </a:moveTo>
                  <a:lnTo>
                    <a:pt x="3590" y="811"/>
                  </a:lnTo>
                  <a:lnTo>
                    <a:pt x="3590" y="811"/>
                  </a:lnTo>
                  <a:lnTo>
                    <a:pt x="3588" y="836"/>
                  </a:lnTo>
                  <a:lnTo>
                    <a:pt x="3586" y="860"/>
                  </a:lnTo>
                  <a:lnTo>
                    <a:pt x="3578" y="883"/>
                  </a:lnTo>
                  <a:lnTo>
                    <a:pt x="3570" y="905"/>
                  </a:lnTo>
                  <a:lnTo>
                    <a:pt x="3561" y="926"/>
                  </a:lnTo>
                  <a:lnTo>
                    <a:pt x="3549" y="946"/>
                  </a:lnTo>
                  <a:lnTo>
                    <a:pt x="3535" y="966"/>
                  </a:lnTo>
                  <a:lnTo>
                    <a:pt x="3519" y="981"/>
                  </a:lnTo>
                  <a:lnTo>
                    <a:pt x="3502" y="997"/>
                  </a:lnTo>
                  <a:lnTo>
                    <a:pt x="3484" y="1011"/>
                  </a:lnTo>
                  <a:lnTo>
                    <a:pt x="3464" y="1025"/>
                  </a:lnTo>
                  <a:lnTo>
                    <a:pt x="3443" y="1034"/>
                  </a:lnTo>
                  <a:lnTo>
                    <a:pt x="3421" y="1042"/>
                  </a:lnTo>
                  <a:lnTo>
                    <a:pt x="3398" y="1048"/>
                  </a:lnTo>
                  <a:lnTo>
                    <a:pt x="3374" y="1052"/>
                  </a:lnTo>
                  <a:lnTo>
                    <a:pt x="3349" y="1052"/>
                  </a:lnTo>
                  <a:lnTo>
                    <a:pt x="3349" y="1052"/>
                  </a:lnTo>
                  <a:lnTo>
                    <a:pt x="3323" y="1052"/>
                  </a:lnTo>
                  <a:lnTo>
                    <a:pt x="3300" y="1048"/>
                  </a:lnTo>
                  <a:lnTo>
                    <a:pt x="3276" y="1042"/>
                  </a:lnTo>
                  <a:lnTo>
                    <a:pt x="3254" y="1034"/>
                  </a:lnTo>
                  <a:lnTo>
                    <a:pt x="3233" y="1025"/>
                  </a:lnTo>
                  <a:lnTo>
                    <a:pt x="3213" y="1011"/>
                  </a:lnTo>
                  <a:lnTo>
                    <a:pt x="3196" y="997"/>
                  </a:lnTo>
                  <a:lnTo>
                    <a:pt x="3178" y="981"/>
                  </a:lnTo>
                  <a:lnTo>
                    <a:pt x="3162" y="966"/>
                  </a:lnTo>
                  <a:lnTo>
                    <a:pt x="3149" y="946"/>
                  </a:lnTo>
                  <a:lnTo>
                    <a:pt x="3137" y="926"/>
                  </a:lnTo>
                  <a:lnTo>
                    <a:pt x="3127" y="905"/>
                  </a:lnTo>
                  <a:lnTo>
                    <a:pt x="3119" y="883"/>
                  </a:lnTo>
                  <a:lnTo>
                    <a:pt x="3113" y="860"/>
                  </a:lnTo>
                  <a:lnTo>
                    <a:pt x="3109" y="836"/>
                  </a:lnTo>
                  <a:lnTo>
                    <a:pt x="3107" y="811"/>
                  </a:lnTo>
                  <a:lnTo>
                    <a:pt x="3107" y="811"/>
                  </a:lnTo>
                  <a:lnTo>
                    <a:pt x="3105" y="787"/>
                  </a:lnTo>
                  <a:lnTo>
                    <a:pt x="3103" y="764"/>
                  </a:lnTo>
                  <a:lnTo>
                    <a:pt x="3097" y="740"/>
                  </a:lnTo>
                  <a:lnTo>
                    <a:pt x="3090" y="718"/>
                  </a:lnTo>
                  <a:lnTo>
                    <a:pt x="3078" y="699"/>
                  </a:lnTo>
                  <a:lnTo>
                    <a:pt x="3066" y="679"/>
                  </a:lnTo>
                  <a:lnTo>
                    <a:pt x="3052" y="661"/>
                  </a:lnTo>
                  <a:lnTo>
                    <a:pt x="3039" y="644"/>
                  </a:lnTo>
                  <a:lnTo>
                    <a:pt x="3021" y="628"/>
                  </a:lnTo>
                  <a:lnTo>
                    <a:pt x="3003" y="614"/>
                  </a:lnTo>
                  <a:lnTo>
                    <a:pt x="2984" y="603"/>
                  </a:lnTo>
                  <a:lnTo>
                    <a:pt x="2962" y="593"/>
                  </a:lnTo>
                  <a:lnTo>
                    <a:pt x="2940" y="585"/>
                  </a:lnTo>
                  <a:lnTo>
                    <a:pt x="2919" y="579"/>
                  </a:lnTo>
                  <a:lnTo>
                    <a:pt x="2895" y="575"/>
                  </a:lnTo>
                  <a:lnTo>
                    <a:pt x="2870" y="575"/>
                  </a:lnTo>
                  <a:lnTo>
                    <a:pt x="2870" y="575"/>
                  </a:lnTo>
                  <a:lnTo>
                    <a:pt x="2846" y="575"/>
                  </a:lnTo>
                  <a:lnTo>
                    <a:pt x="2823" y="579"/>
                  </a:lnTo>
                  <a:lnTo>
                    <a:pt x="2799" y="585"/>
                  </a:lnTo>
                  <a:lnTo>
                    <a:pt x="2778" y="593"/>
                  </a:lnTo>
                  <a:lnTo>
                    <a:pt x="2758" y="603"/>
                  </a:lnTo>
                  <a:lnTo>
                    <a:pt x="2738" y="614"/>
                  </a:lnTo>
                  <a:lnTo>
                    <a:pt x="2719" y="628"/>
                  </a:lnTo>
                  <a:lnTo>
                    <a:pt x="2703" y="644"/>
                  </a:lnTo>
                  <a:lnTo>
                    <a:pt x="2687" y="661"/>
                  </a:lnTo>
                  <a:lnTo>
                    <a:pt x="2674" y="679"/>
                  </a:lnTo>
                  <a:lnTo>
                    <a:pt x="2662" y="699"/>
                  </a:lnTo>
                  <a:lnTo>
                    <a:pt x="2652" y="718"/>
                  </a:lnTo>
                  <a:lnTo>
                    <a:pt x="2644" y="740"/>
                  </a:lnTo>
                  <a:lnTo>
                    <a:pt x="2638" y="764"/>
                  </a:lnTo>
                  <a:lnTo>
                    <a:pt x="2634" y="787"/>
                  </a:lnTo>
                  <a:lnTo>
                    <a:pt x="2632" y="811"/>
                  </a:lnTo>
                  <a:lnTo>
                    <a:pt x="2632" y="811"/>
                  </a:lnTo>
                  <a:lnTo>
                    <a:pt x="2632" y="836"/>
                  </a:lnTo>
                  <a:lnTo>
                    <a:pt x="2628" y="860"/>
                  </a:lnTo>
                  <a:lnTo>
                    <a:pt x="2622" y="883"/>
                  </a:lnTo>
                  <a:lnTo>
                    <a:pt x="2615" y="905"/>
                  </a:lnTo>
                  <a:lnTo>
                    <a:pt x="2605" y="926"/>
                  </a:lnTo>
                  <a:lnTo>
                    <a:pt x="2591" y="946"/>
                  </a:lnTo>
                  <a:lnTo>
                    <a:pt x="2577" y="966"/>
                  </a:lnTo>
                  <a:lnTo>
                    <a:pt x="2562" y="981"/>
                  </a:lnTo>
                  <a:lnTo>
                    <a:pt x="2546" y="997"/>
                  </a:lnTo>
                  <a:lnTo>
                    <a:pt x="2526" y="1011"/>
                  </a:lnTo>
                  <a:lnTo>
                    <a:pt x="2507" y="1025"/>
                  </a:lnTo>
                  <a:lnTo>
                    <a:pt x="2485" y="1034"/>
                  </a:lnTo>
                  <a:lnTo>
                    <a:pt x="2464" y="1042"/>
                  </a:lnTo>
                  <a:lnTo>
                    <a:pt x="2440" y="1048"/>
                  </a:lnTo>
                  <a:lnTo>
                    <a:pt x="2416" y="1052"/>
                  </a:lnTo>
                  <a:lnTo>
                    <a:pt x="2393" y="1052"/>
                  </a:lnTo>
                  <a:lnTo>
                    <a:pt x="2393" y="1052"/>
                  </a:lnTo>
                  <a:lnTo>
                    <a:pt x="2367" y="1052"/>
                  </a:lnTo>
                  <a:lnTo>
                    <a:pt x="2344" y="1048"/>
                  </a:lnTo>
                  <a:lnTo>
                    <a:pt x="2320" y="1042"/>
                  </a:lnTo>
                  <a:lnTo>
                    <a:pt x="2299" y="1034"/>
                  </a:lnTo>
                  <a:lnTo>
                    <a:pt x="2277" y="1025"/>
                  </a:lnTo>
                  <a:lnTo>
                    <a:pt x="2257" y="1011"/>
                  </a:lnTo>
                  <a:lnTo>
                    <a:pt x="2238" y="997"/>
                  </a:lnTo>
                  <a:lnTo>
                    <a:pt x="2222" y="981"/>
                  </a:lnTo>
                  <a:lnTo>
                    <a:pt x="2206" y="966"/>
                  </a:lnTo>
                  <a:lnTo>
                    <a:pt x="2193" y="946"/>
                  </a:lnTo>
                  <a:lnTo>
                    <a:pt x="2179" y="926"/>
                  </a:lnTo>
                  <a:lnTo>
                    <a:pt x="2169" y="905"/>
                  </a:lnTo>
                  <a:lnTo>
                    <a:pt x="2161" y="883"/>
                  </a:lnTo>
                  <a:lnTo>
                    <a:pt x="2155" y="860"/>
                  </a:lnTo>
                  <a:lnTo>
                    <a:pt x="2151" y="836"/>
                  </a:lnTo>
                  <a:lnTo>
                    <a:pt x="2151" y="811"/>
                  </a:lnTo>
                  <a:lnTo>
                    <a:pt x="2151" y="811"/>
                  </a:lnTo>
                  <a:lnTo>
                    <a:pt x="2149" y="787"/>
                  </a:lnTo>
                  <a:lnTo>
                    <a:pt x="2146" y="764"/>
                  </a:lnTo>
                  <a:lnTo>
                    <a:pt x="2140" y="740"/>
                  </a:lnTo>
                  <a:lnTo>
                    <a:pt x="2132" y="718"/>
                  </a:lnTo>
                  <a:lnTo>
                    <a:pt x="2122" y="699"/>
                  </a:lnTo>
                  <a:lnTo>
                    <a:pt x="2110" y="679"/>
                  </a:lnTo>
                  <a:lnTo>
                    <a:pt x="2096" y="661"/>
                  </a:lnTo>
                  <a:lnTo>
                    <a:pt x="2081" y="644"/>
                  </a:lnTo>
                  <a:lnTo>
                    <a:pt x="2065" y="628"/>
                  </a:lnTo>
                  <a:lnTo>
                    <a:pt x="2045" y="614"/>
                  </a:lnTo>
                  <a:lnTo>
                    <a:pt x="2026" y="603"/>
                  </a:lnTo>
                  <a:lnTo>
                    <a:pt x="2006" y="593"/>
                  </a:lnTo>
                  <a:lnTo>
                    <a:pt x="1985" y="585"/>
                  </a:lnTo>
                  <a:lnTo>
                    <a:pt x="1961" y="579"/>
                  </a:lnTo>
                  <a:lnTo>
                    <a:pt x="1938" y="575"/>
                  </a:lnTo>
                  <a:lnTo>
                    <a:pt x="1914" y="575"/>
                  </a:lnTo>
                  <a:lnTo>
                    <a:pt x="1914" y="575"/>
                  </a:lnTo>
                  <a:lnTo>
                    <a:pt x="1888" y="575"/>
                  </a:lnTo>
                  <a:lnTo>
                    <a:pt x="1865" y="579"/>
                  </a:lnTo>
                  <a:lnTo>
                    <a:pt x="1843" y="585"/>
                  </a:lnTo>
                  <a:lnTo>
                    <a:pt x="1822" y="593"/>
                  </a:lnTo>
                  <a:lnTo>
                    <a:pt x="1800" y="603"/>
                  </a:lnTo>
                  <a:lnTo>
                    <a:pt x="1780" y="614"/>
                  </a:lnTo>
                  <a:lnTo>
                    <a:pt x="1763" y="628"/>
                  </a:lnTo>
                  <a:lnTo>
                    <a:pt x="1745" y="644"/>
                  </a:lnTo>
                  <a:lnTo>
                    <a:pt x="1731" y="661"/>
                  </a:lnTo>
                  <a:lnTo>
                    <a:pt x="1718" y="679"/>
                  </a:lnTo>
                  <a:lnTo>
                    <a:pt x="1706" y="699"/>
                  </a:lnTo>
                  <a:lnTo>
                    <a:pt x="1696" y="718"/>
                  </a:lnTo>
                  <a:lnTo>
                    <a:pt x="1686" y="740"/>
                  </a:lnTo>
                  <a:lnTo>
                    <a:pt x="1680" y="764"/>
                  </a:lnTo>
                  <a:lnTo>
                    <a:pt x="1678" y="787"/>
                  </a:lnTo>
                  <a:lnTo>
                    <a:pt x="1676" y="811"/>
                  </a:lnTo>
                  <a:lnTo>
                    <a:pt x="1676" y="811"/>
                  </a:lnTo>
                  <a:lnTo>
                    <a:pt x="1675" y="836"/>
                  </a:lnTo>
                  <a:lnTo>
                    <a:pt x="1673" y="860"/>
                  </a:lnTo>
                  <a:lnTo>
                    <a:pt x="1667" y="883"/>
                  </a:lnTo>
                  <a:lnTo>
                    <a:pt x="1657" y="905"/>
                  </a:lnTo>
                  <a:lnTo>
                    <a:pt x="1647" y="926"/>
                  </a:lnTo>
                  <a:lnTo>
                    <a:pt x="1635" y="946"/>
                  </a:lnTo>
                  <a:lnTo>
                    <a:pt x="1622" y="966"/>
                  </a:lnTo>
                  <a:lnTo>
                    <a:pt x="1606" y="981"/>
                  </a:lnTo>
                  <a:lnTo>
                    <a:pt x="1588" y="997"/>
                  </a:lnTo>
                  <a:lnTo>
                    <a:pt x="1570" y="1011"/>
                  </a:lnTo>
                  <a:lnTo>
                    <a:pt x="1551" y="1025"/>
                  </a:lnTo>
                  <a:lnTo>
                    <a:pt x="1529" y="1034"/>
                  </a:lnTo>
                  <a:lnTo>
                    <a:pt x="1508" y="1042"/>
                  </a:lnTo>
                  <a:lnTo>
                    <a:pt x="1484" y="1048"/>
                  </a:lnTo>
                  <a:lnTo>
                    <a:pt x="1461" y="1052"/>
                  </a:lnTo>
                  <a:lnTo>
                    <a:pt x="1435" y="1052"/>
                  </a:lnTo>
                  <a:lnTo>
                    <a:pt x="1435" y="1052"/>
                  </a:lnTo>
                  <a:lnTo>
                    <a:pt x="1412" y="1052"/>
                  </a:lnTo>
                  <a:lnTo>
                    <a:pt x="1386" y="1048"/>
                  </a:lnTo>
                  <a:lnTo>
                    <a:pt x="1364" y="1042"/>
                  </a:lnTo>
                  <a:lnTo>
                    <a:pt x="1341" y="1034"/>
                  </a:lnTo>
                  <a:lnTo>
                    <a:pt x="1321" y="1025"/>
                  </a:lnTo>
                  <a:lnTo>
                    <a:pt x="1300" y="1011"/>
                  </a:lnTo>
                  <a:lnTo>
                    <a:pt x="1282" y="997"/>
                  </a:lnTo>
                  <a:lnTo>
                    <a:pt x="1264" y="981"/>
                  </a:lnTo>
                  <a:lnTo>
                    <a:pt x="1249" y="966"/>
                  </a:lnTo>
                  <a:lnTo>
                    <a:pt x="1235" y="946"/>
                  </a:lnTo>
                  <a:lnTo>
                    <a:pt x="1223" y="926"/>
                  </a:lnTo>
                  <a:lnTo>
                    <a:pt x="1213" y="905"/>
                  </a:lnTo>
                  <a:lnTo>
                    <a:pt x="1205" y="883"/>
                  </a:lnTo>
                  <a:lnTo>
                    <a:pt x="1200" y="860"/>
                  </a:lnTo>
                  <a:lnTo>
                    <a:pt x="1196" y="836"/>
                  </a:lnTo>
                  <a:lnTo>
                    <a:pt x="1194" y="811"/>
                  </a:lnTo>
                  <a:lnTo>
                    <a:pt x="1194" y="811"/>
                  </a:lnTo>
                  <a:lnTo>
                    <a:pt x="1192" y="787"/>
                  </a:lnTo>
                  <a:lnTo>
                    <a:pt x="1190" y="764"/>
                  </a:lnTo>
                  <a:lnTo>
                    <a:pt x="1184" y="740"/>
                  </a:lnTo>
                  <a:lnTo>
                    <a:pt x="1176" y="718"/>
                  </a:lnTo>
                  <a:lnTo>
                    <a:pt x="1166" y="699"/>
                  </a:lnTo>
                  <a:lnTo>
                    <a:pt x="1152" y="679"/>
                  </a:lnTo>
                  <a:lnTo>
                    <a:pt x="1141" y="661"/>
                  </a:lnTo>
                  <a:lnTo>
                    <a:pt x="1125" y="644"/>
                  </a:lnTo>
                  <a:lnTo>
                    <a:pt x="1107" y="628"/>
                  </a:lnTo>
                  <a:lnTo>
                    <a:pt x="1090" y="614"/>
                  </a:lnTo>
                  <a:lnTo>
                    <a:pt x="1070" y="603"/>
                  </a:lnTo>
                  <a:lnTo>
                    <a:pt x="1048" y="593"/>
                  </a:lnTo>
                  <a:lnTo>
                    <a:pt x="1027" y="585"/>
                  </a:lnTo>
                  <a:lnTo>
                    <a:pt x="1005" y="579"/>
                  </a:lnTo>
                  <a:lnTo>
                    <a:pt x="982" y="575"/>
                  </a:lnTo>
                  <a:lnTo>
                    <a:pt x="956" y="575"/>
                  </a:lnTo>
                  <a:lnTo>
                    <a:pt x="956" y="575"/>
                  </a:lnTo>
                  <a:lnTo>
                    <a:pt x="933" y="575"/>
                  </a:lnTo>
                  <a:lnTo>
                    <a:pt x="909" y="579"/>
                  </a:lnTo>
                  <a:lnTo>
                    <a:pt x="886" y="585"/>
                  </a:lnTo>
                  <a:lnTo>
                    <a:pt x="864" y="593"/>
                  </a:lnTo>
                  <a:lnTo>
                    <a:pt x="844" y="603"/>
                  </a:lnTo>
                  <a:lnTo>
                    <a:pt x="825" y="614"/>
                  </a:lnTo>
                  <a:lnTo>
                    <a:pt x="805" y="628"/>
                  </a:lnTo>
                  <a:lnTo>
                    <a:pt x="789" y="644"/>
                  </a:lnTo>
                  <a:lnTo>
                    <a:pt x="774" y="661"/>
                  </a:lnTo>
                  <a:lnTo>
                    <a:pt x="760" y="679"/>
                  </a:lnTo>
                  <a:lnTo>
                    <a:pt x="748" y="699"/>
                  </a:lnTo>
                  <a:lnTo>
                    <a:pt x="738" y="718"/>
                  </a:lnTo>
                  <a:lnTo>
                    <a:pt x="730" y="740"/>
                  </a:lnTo>
                  <a:lnTo>
                    <a:pt x="725" y="764"/>
                  </a:lnTo>
                  <a:lnTo>
                    <a:pt x="721" y="787"/>
                  </a:lnTo>
                  <a:lnTo>
                    <a:pt x="721" y="811"/>
                  </a:lnTo>
                  <a:lnTo>
                    <a:pt x="721" y="811"/>
                  </a:lnTo>
                  <a:lnTo>
                    <a:pt x="719" y="836"/>
                  </a:lnTo>
                  <a:lnTo>
                    <a:pt x="715" y="860"/>
                  </a:lnTo>
                  <a:lnTo>
                    <a:pt x="709" y="883"/>
                  </a:lnTo>
                  <a:lnTo>
                    <a:pt x="701" y="905"/>
                  </a:lnTo>
                  <a:lnTo>
                    <a:pt x="691" y="926"/>
                  </a:lnTo>
                  <a:lnTo>
                    <a:pt x="679" y="946"/>
                  </a:lnTo>
                  <a:lnTo>
                    <a:pt x="664" y="966"/>
                  </a:lnTo>
                  <a:lnTo>
                    <a:pt x="648" y="981"/>
                  </a:lnTo>
                  <a:lnTo>
                    <a:pt x="632" y="997"/>
                  </a:lnTo>
                  <a:lnTo>
                    <a:pt x="613" y="1011"/>
                  </a:lnTo>
                  <a:lnTo>
                    <a:pt x="593" y="1025"/>
                  </a:lnTo>
                  <a:lnTo>
                    <a:pt x="571" y="1034"/>
                  </a:lnTo>
                  <a:lnTo>
                    <a:pt x="550" y="1042"/>
                  </a:lnTo>
                  <a:lnTo>
                    <a:pt x="526" y="1048"/>
                  </a:lnTo>
                  <a:lnTo>
                    <a:pt x="503" y="1052"/>
                  </a:lnTo>
                  <a:lnTo>
                    <a:pt x="479" y="1052"/>
                  </a:lnTo>
                  <a:lnTo>
                    <a:pt x="479" y="1052"/>
                  </a:lnTo>
                  <a:lnTo>
                    <a:pt x="454" y="1052"/>
                  </a:lnTo>
                  <a:lnTo>
                    <a:pt x="430" y="1048"/>
                  </a:lnTo>
                  <a:lnTo>
                    <a:pt x="407" y="1042"/>
                  </a:lnTo>
                  <a:lnTo>
                    <a:pt x="385" y="1034"/>
                  </a:lnTo>
                  <a:lnTo>
                    <a:pt x="363" y="1025"/>
                  </a:lnTo>
                  <a:lnTo>
                    <a:pt x="344" y="1011"/>
                  </a:lnTo>
                  <a:lnTo>
                    <a:pt x="324" y="997"/>
                  </a:lnTo>
                  <a:lnTo>
                    <a:pt x="308" y="981"/>
                  </a:lnTo>
                  <a:lnTo>
                    <a:pt x="293" y="966"/>
                  </a:lnTo>
                  <a:lnTo>
                    <a:pt x="279" y="946"/>
                  </a:lnTo>
                  <a:lnTo>
                    <a:pt x="267" y="926"/>
                  </a:lnTo>
                  <a:lnTo>
                    <a:pt x="255" y="905"/>
                  </a:lnTo>
                  <a:lnTo>
                    <a:pt x="248" y="883"/>
                  </a:lnTo>
                  <a:lnTo>
                    <a:pt x="242" y="860"/>
                  </a:lnTo>
                  <a:lnTo>
                    <a:pt x="238" y="836"/>
                  </a:lnTo>
                  <a:lnTo>
                    <a:pt x="238" y="811"/>
                  </a:lnTo>
                  <a:lnTo>
                    <a:pt x="238" y="237"/>
                  </a:lnTo>
                  <a:lnTo>
                    <a:pt x="3590" y="237"/>
                  </a:lnTo>
                  <a:close/>
                  <a:moveTo>
                    <a:pt x="3828" y="0"/>
                  </a:moveTo>
                  <a:lnTo>
                    <a:pt x="0" y="0"/>
                  </a:lnTo>
                  <a:lnTo>
                    <a:pt x="0" y="811"/>
                  </a:lnTo>
                  <a:lnTo>
                    <a:pt x="0" y="811"/>
                  </a:lnTo>
                  <a:lnTo>
                    <a:pt x="0" y="836"/>
                  </a:lnTo>
                  <a:lnTo>
                    <a:pt x="2" y="860"/>
                  </a:lnTo>
                  <a:lnTo>
                    <a:pt x="6" y="885"/>
                  </a:lnTo>
                  <a:lnTo>
                    <a:pt x="10" y="909"/>
                  </a:lnTo>
                  <a:lnTo>
                    <a:pt x="16" y="930"/>
                  </a:lnTo>
                  <a:lnTo>
                    <a:pt x="22" y="954"/>
                  </a:lnTo>
                  <a:lnTo>
                    <a:pt x="38" y="997"/>
                  </a:lnTo>
                  <a:lnTo>
                    <a:pt x="57" y="1040"/>
                  </a:lnTo>
                  <a:lnTo>
                    <a:pt x="81" y="1080"/>
                  </a:lnTo>
                  <a:lnTo>
                    <a:pt x="110" y="1117"/>
                  </a:lnTo>
                  <a:lnTo>
                    <a:pt x="140" y="1150"/>
                  </a:lnTo>
                  <a:lnTo>
                    <a:pt x="175" y="1182"/>
                  </a:lnTo>
                  <a:lnTo>
                    <a:pt x="210" y="1209"/>
                  </a:lnTo>
                  <a:lnTo>
                    <a:pt x="250" y="1233"/>
                  </a:lnTo>
                  <a:lnTo>
                    <a:pt x="293" y="1252"/>
                  </a:lnTo>
                  <a:lnTo>
                    <a:pt x="336" y="1268"/>
                  </a:lnTo>
                  <a:lnTo>
                    <a:pt x="360" y="1276"/>
                  </a:lnTo>
                  <a:lnTo>
                    <a:pt x="381" y="1280"/>
                  </a:lnTo>
                  <a:lnTo>
                    <a:pt x="405" y="1284"/>
                  </a:lnTo>
                  <a:lnTo>
                    <a:pt x="430" y="1288"/>
                  </a:lnTo>
                  <a:lnTo>
                    <a:pt x="454" y="1290"/>
                  </a:lnTo>
                  <a:lnTo>
                    <a:pt x="479" y="1290"/>
                  </a:lnTo>
                  <a:lnTo>
                    <a:pt x="479" y="1290"/>
                  </a:lnTo>
                  <a:lnTo>
                    <a:pt x="503" y="1290"/>
                  </a:lnTo>
                  <a:lnTo>
                    <a:pt x="528" y="1288"/>
                  </a:lnTo>
                  <a:lnTo>
                    <a:pt x="552" y="1284"/>
                  </a:lnTo>
                  <a:lnTo>
                    <a:pt x="575" y="1280"/>
                  </a:lnTo>
                  <a:lnTo>
                    <a:pt x="599" y="1276"/>
                  </a:lnTo>
                  <a:lnTo>
                    <a:pt x="621" y="1268"/>
                  </a:lnTo>
                  <a:lnTo>
                    <a:pt x="664" y="1252"/>
                  </a:lnTo>
                  <a:lnTo>
                    <a:pt x="707" y="1233"/>
                  </a:lnTo>
                  <a:lnTo>
                    <a:pt x="746" y="1209"/>
                  </a:lnTo>
                  <a:lnTo>
                    <a:pt x="783" y="1182"/>
                  </a:lnTo>
                  <a:lnTo>
                    <a:pt x="817" y="1150"/>
                  </a:lnTo>
                  <a:lnTo>
                    <a:pt x="848" y="1117"/>
                  </a:lnTo>
                  <a:lnTo>
                    <a:pt x="876" y="1080"/>
                  </a:lnTo>
                  <a:lnTo>
                    <a:pt x="899" y="1040"/>
                  </a:lnTo>
                  <a:lnTo>
                    <a:pt x="919" y="997"/>
                  </a:lnTo>
                  <a:lnTo>
                    <a:pt x="935" y="954"/>
                  </a:lnTo>
                  <a:lnTo>
                    <a:pt x="942" y="930"/>
                  </a:lnTo>
                  <a:lnTo>
                    <a:pt x="946" y="909"/>
                  </a:lnTo>
                  <a:lnTo>
                    <a:pt x="952" y="885"/>
                  </a:lnTo>
                  <a:lnTo>
                    <a:pt x="954" y="860"/>
                  </a:lnTo>
                  <a:lnTo>
                    <a:pt x="956" y="836"/>
                  </a:lnTo>
                  <a:lnTo>
                    <a:pt x="956" y="811"/>
                  </a:lnTo>
                  <a:lnTo>
                    <a:pt x="956" y="811"/>
                  </a:lnTo>
                  <a:lnTo>
                    <a:pt x="958" y="836"/>
                  </a:lnTo>
                  <a:lnTo>
                    <a:pt x="960" y="860"/>
                  </a:lnTo>
                  <a:lnTo>
                    <a:pt x="962" y="885"/>
                  </a:lnTo>
                  <a:lnTo>
                    <a:pt x="966" y="909"/>
                  </a:lnTo>
                  <a:lnTo>
                    <a:pt x="972" y="930"/>
                  </a:lnTo>
                  <a:lnTo>
                    <a:pt x="978" y="954"/>
                  </a:lnTo>
                  <a:lnTo>
                    <a:pt x="993" y="997"/>
                  </a:lnTo>
                  <a:lnTo>
                    <a:pt x="1015" y="1040"/>
                  </a:lnTo>
                  <a:lnTo>
                    <a:pt x="1039" y="1080"/>
                  </a:lnTo>
                  <a:lnTo>
                    <a:pt x="1066" y="1117"/>
                  </a:lnTo>
                  <a:lnTo>
                    <a:pt x="1097" y="1150"/>
                  </a:lnTo>
                  <a:lnTo>
                    <a:pt x="1131" y="1182"/>
                  </a:lnTo>
                  <a:lnTo>
                    <a:pt x="1168" y="1209"/>
                  </a:lnTo>
                  <a:lnTo>
                    <a:pt x="1207" y="1233"/>
                  </a:lnTo>
                  <a:lnTo>
                    <a:pt x="1249" y="1252"/>
                  </a:lnTo>
                  <a:lnTo>
                    <a:pt x="1294" y="1268"/>
                  </a:lnTo>
                  <a:lnTo>
                    <a:pt x="1315" y="1276"/>
                  </a:lnTo>
                  <a:lnTo>
                    <a:pt x="1339" y="1280"/>
                  </a:lnTo>
                  <a:lnTo>
                    <a:pt x="1362" y="1284"/>
                  </a:lnTo>
                  <a:lnTo>
                    <a:pt x="1386" y="1288"/>
                  </a:lnTo>
                  <a:lnTo>
                    <a:pt x="1412" y="1290"/>
                  </a:lnTo>
                  <a:lnTo>
                    <a:pt x="1435" y="1290"/>
                  </a:lnTo>
                  <a:lnTo>
                    <a:pt x="1435" y="1290"/>
                  </a:lnTo>
                  <a:lnTo>
                    <a:pt x="1461" y="1290"/>
                  </a:lnTo>
                  <a:lnTo>
                    <a:pt x="1484" y="1288"/>
                  </a:lnTo>
                  <a:lnTo>
                    <a:pt x="1508" y="1284"/>
                  </a:lnTo>
                  <a:lnTo>
                    <a:pt x="1531" y="1280"/>
                  </a:lnTo>
                  <a:lnTo>
                    <a:pt x="1555" y="1276"/>
                  </a:lnTo>
                  <a:lnTo>
                    <a:pt x="1578" y="1268"/>
                  </a:lnTo>
                  <a:lnTo>
                    <a:pt x="1622" y="1252"/>
                  </a:lnTo>
                  <a:lnTo>
                    <a:pt x="1663" y="1233"/>
                  </a:lnTo>
                  <a:lnTo>
                    <a:pt x="1702" y="1209"/>
                  </a:lnTo>
                  <a:lnTo>
                    <a:pt x="1739" y="1182"/>
                  </a:lnTo>
                  <a:lnTo>
                    <a:pt x="1773" y="1150"/>
                  </a:lnTo>
                  <a:lnTo>
                    <a:pt x="1804" y="1117"/>
                  </a:lnTo>
                  <a:lnTo>
                    <a:pt x="1832" y="1080"/>
                  </a:lnTo>
                  <a:lnTo>
                    <a:pt x="1855" y="1040"/>
                  </a:lnTo>
                  <a:lnTo>
                    <a:pt x="1877" y="997"/>
                  </a:lnTo>
                  <a:lnTo>
                    <a:pt x="1892" y="954"/>
                  </a:lnTo>
                  <a:lnTo>
                    <a:pt x="1898" y="930"/>
                  </a:lnTo>
                  <a:lnTo>
                    <a:pt x="1904" y="909"/>
                  </a:lnTo>
                  <a:lnTo>
                    <a:pt x="1908" y="885"/>
                  </a:lnTo>
                  <a:lnTo>
                    <a:pt x="1912" y="860"/>
                  </a:lnTo>
                  <a:lnTo>
                    <a:pt x="1912" y="836"/>
                  </a:lnTo>
                  <a:lnTo>
                    <a:pt x="1914" y="811"/>
                  </a:lnTo>
                  <a:lnTo>
                    <a:pt x="1914" y="811"/>
                  </a:lnTo>
                  <a:lnTo>
                    <a:pt x="1914" y="836"/>
                  </a:lnTo>
                  <a:lnTo>
                    <a:pt x="1916" y="860"/>
                  </a:lnTo>
                  <a:lnTo>
                    <a:pt x="1920" y="885"/>
                  </a:lnTo>
                  <a:lnTo>
                    <a:pt x="1924" y="909"/>
                  </a:lnTo>
                  <a:lnTo>
                    <a:pt x="1928" y="930"/>
                  </a:lnTo>
                  <a:lnTo>
                    <a:pt x="1936" y="954"/>
                  </a:lnTo>
                  <a:lnTo>
                    <a:pt x="1951" y="997"/>
                  </a:lnTo>
                  <a:lnTo>
                    <a:pt x="1971" y="1040"/>
                  </a:lnTo>
                  <a:lnTo>
                    <a:pt x="1994" y="1080"/>
                  </a:lnTo>
                  <a:lnTo>
                    <a:pt x="2022" y="1117"/>
                  </a:lnTo>
                  <a:lnTo>
                    <a:pt x="2053" y="1150"/>
                  </a:lnTo>
                  <a:lnTo>
                    <a:pt x="2087" y="1182"/>
                  </a:lnTo>
                  <a:lnTo>
                    <a:pt x="2124" y="1209"/>
                  </a:lnTo>
                  <a:lnTo>
                    <a:pt x="2163" y="1233"/>
                  </a:lnTo>
                  <a:lnTo>
                    <a:pt x="2206" y="1252"/>
                  </a:lnTo>
                  <a:lnTo>
                    <a:pt x="2250" y="1268"/>
                  </a:lnTo>
                  <a:lnTo>
                    <a:pt x="2273" y="1276"/>
                  </a:lnTo>
                  <a:lnTo>
                    <a:pt x="2295" y="1280"/>
                  </a:lnTo>
                  <a:lnTo>
                    <a:pt x="2318" y="1284"/>
                  </a:lnTo>
                  <a:lnTo>
                    <a:pt x="2344" y="1288"/>
                  </a:lnTo>
                  <a:lnTo>
                    <a:pt x="2367" y="1290"/>
                  </a:lnTo>
                  <a:lnTo>
                    <a:pt x="2393" y="1290"/>
                  </a:lnTo>
                  <a:lnTo>
                    <a:pt x="2393" y="1290"/>
                  </a:lnTo>
                  <a:lnTo>
                    <a:pt x="2416" y="1290"/>
                  </a:lnTo>
                  <a:lnTo>
                    <a:pt x="2440" y="1288"/>
                  </a:lnTo>
                  <a:lnTo>
                    <a:pt x="2465" y="1284"/>
                  </a:lnTo>
                  <a:lnTo>
                    <a:pt x="2489" y="1280"/>
                  </a:lnTo>
                  <a:lnTo>
                    <a:pt x="2511" y="1276"/>
                  </a:lnTo>
                  <a:lnTo>
                    <a:pt x="2534" y="1268"/>
                  </a:lnTo>
                  <a:lnTo>
                    <a:pt x="2577" y="1252"/>
                  </a:lnTo>
                  <a:lnTo>
                    <a:pt x="2621" y="1233"/>
                  </a:lnTo>
                  <a:lnTo>
                    <a:pt x="2660" y="1209"/>
                  </a:lnTo>
                  <a:lnTo>
                    <a:pt x="2697" y="1182"/>
                  </a:lnTo>
                  <a:lnTo>
                    <a:pt x="2730" y="1150"/>
                  </a:lnTo>
                  <a:lnTo>
                    <a:pt x="2762" y="1117"/>
                  </a:lnTo>
                  <a:lnTo>
                    <a:pt x="2789" y="1080"/>
                  </a:lnTo>
                  <a:lnTo>
                    <a:pt x="2813" y="1040"/>
                  </a:lnTo>
                  <a:lnTo>
                    <a:pt x="2833" y="997"/>
                  </a:lnTo>
                  <a:lnTo>
                    <a:pt x="2848" y="954"/>
                  </a:lnTo>
                  <a:lnTo>
                    <a:pt x="2856" y="930"/>
                  </a:lnTo>
                  <a:lnTo>
                    <a:pt x="2860" y="909"/>
                  </a:lnTo>
                  <a:lnTo>
                    <a:pt x="2864" y="885"/>
                  </a:lnTo>
                  <a:lnTo>
                    <a:pt x="2868" y="860"/>
                  </a:lnTo>
                  <a:lnTo>
                    <a:pt x="2870" y="836"/>
                  </a:lnTo>
                  <a:lnTo>
                    <a:pt x="2870" y="811"/>
                  </a:lnTo>
                  <a:lnTo>
                    <a:pt x="2870" y="811"/>
                  </a:lnTo>
                  <a:lnTo>
                    <a:pt x="2872" y="836"/>
                  </a:lnTo>
                  <a:lnTo>
                    <a:pt x="2874" y="860"/>
                  </a:lnTo>
                  <a:lnTo>
                    <a:pt x="2876" y="885"/>
                  </a:lnTo>
                  <a:lnTo>
                    <a:pt x="2880" y="909"/>
                  </a:lnTo>
                  <a:lnTo>
                    <a:pt x="2886" y="930"/>
                  </a:lnTo>
                  <a:lnTo>
                    <a:pt x="2891" y="954"/>
                  </a:lnTo>
                  <a:lnTo>
                    <a:pt x="2907" y="997"/>
                  </a:lnTo>
                  <a:lnTo>
                    <a:pt x="2929" y="1040"/>
                  </a:lnTo>
                  <a:lnTo>
                    <a:pt x="2952" y="1080"/>
                  </a:lnTo>
                  <a:lnTo>
                    <a:pt x="2980" y="1117"/>
                  </a:lnTo>
                  <a:lnTo>
                    <a:pt x="3011" y="1150"/>
                  </a:lnTo>
                  <a:lnTo>
                    <a:pt x="3044" y="1182"/>
                  </a:lnTo>
                  <a:lnTo>
                    <a:pt x="3082" y="1209"/>
                  </a:lnTo>
                  <a:lnTo>
                    <a:pt x="3121" y="1233"/>
                  </a:lnTo>
                  <a:lnTo>
                    <a:pt x="3162" y="1252"/>
                  </a:lnTo>
                  <a:lnTo>
                    <a:pt x="3207" y="1268"/>
                  </a:lnTo>
                  <a:lnTo>
                    <a:pt x="3229" y="1276"/>
                  </a:lnTo>
                  <a:lnTo>
                    <a:pt x="3253" y="1280"/>
                  </a:lnTo>
                  <a:lnTo>
                    <a:pt x="3276" y="1284"/>
                  </a:lnTo>
                  <a:lnTo>
                    <a:pt x="3300" y="1288"/>
                  </a:lnTo>
                  <a:lnTo>
                    <a:pt x="3323" y="1290"/>
                  </a:lnTo>
                  <a:lnTo>
                    <a:pt x="3349" y="1290"/>
                  </a:lnTo>
                  <a:lnTo>
                    <a:pt x="3349" y="1290"/>
                  </a:lnTo>
                  <a:lnTo>
                    <a:pt x="3374" y="1290"/>
                  </a:lnTo>
                  <a:lnTo>
                    <a:pt x="3398" y="1288"/>
                  </a:lnTo>
                  <a:lnTo>
                    <a:pt x="3421" y="1284"/>
                  </a:lnTo>
                  <a:lnTo>
                    <a:pt x="3445" y="1280"/>
                  </a:lnTo>
                  <a:lnTo>
                    <a:pt x="3468" y="1276"/>
                  </a:lnTo>
                  <a:lnTo>
                    <a:pt x="3492" y="1268"/>
                  </a:lnTo>
                  <a:lnTo>
                    <a:pt x="3535" y="1252"/>
                  </a:lnTo>
                  <a:lnTo>
                    <a:pt x="3576" y="1233"/>
                  </a:lnTo>
                  <a:lnTo>
                    <a:pt x="3616" y="1209"/>
                  </a:lnTo>
                  <a:lnTo>
                    <a:pt x="3653" y="1182"/>
                  </a:lnTo>
                  <a:lnTo>
                    <a:pt x="3686" y="1150"/>
                  </a:lnTo>
                  <a:lnTo>
                    <a:pt x="3718" y="1117"/>
                  </a:lnTo>
                  <a:lnTo>
                    <a:pt x="3745" y="1080"/>
                  </a:lnTo>
                  <a:lnTo>
                    <a:pt x="3769" y="1040"/>
                  </a:lnTo>
                  <a:lnTo>
                    <a:pt x="3790" y="997"/>
                  </a:lnTo>
                  <a:lnTo>
                    <a:pt x="3806" y="954"/>
                  </a:lnTo>
                  <a:lnTo>
                    <a:pt x="3812" y="930"/>
                  </a:lnTo>
                  <a:lnTo>
                    <a:pt x="3818" y="909"/>
                  </a:lnTo>
                  <a:lnTo>
                    <a:pt x="3822" y="885"/>
                  </a:lnTo>
                  <a:lnTo>
                    <a:pt x="3826" y="860"/>
                  </a:lnTo>
                  <a:lnTo>
                    <a:pt x="3826" y="836"/>
                  </a:lnTo>
                  <a:lnTo>
                    <a:pt x="3828" y="811"/>
                  </a:lnTo>
                  <a:lnTo>
                    <a:pt x="3828" y="0"/>
                  </a:lnTo>
                  <a:lnTo>
                    <a:pt x="38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sp>
        <p:nvSpPr>
          <p:cNvPr id="29" name="Freeform 5">
            <a:extLst>
              <a:ext uri="{FF2B5EF4-FFF2-40B4-BE49-F238E27FC236}">
                <a16:creationId xmlns:a16="http://schemas.microsoft.com/office/drawing/2014/main" xmlns="" id="{0AC11801-542C-4293-AA20-1CE189E04B5D}"/>
              </a:ext>
            </a:extLst>
          </p:cNvPr>
          <p:cNvSpPr>
            <a:spLocks noEditPoints="1"/>
          </p:cNvSpPr>
          <p:nvPr/>
        </p:nvSpPr>
        <p:spPr bwMode="auto">
          <a:xfrm>
            <a:off x="4655781" y="2486531"/>
            <a:ext cx="1050154" cy="773853"/>
          </a:xfrm>
          <a:custGeom>
            <a:avLst/>
            <a:gdLst>
              <a:gd name="T0" fmla="*/ 705 w 1085"/>
              <a:gd name="T1" fmla="*/ 115 h 799"/>
              <a:gd name="T2" fmla="*/ 495 w 1085"/>
              <a:gd name="T3" fmla="*/ 100 h 799"/>
              <a:gd name="T4" fmla="*/ 284 w 1085"/>
              <a:gd name="T5" fmla="*/ 1 h 799"/>
              <a:gd name="T6" fmla="*/ 14 w 1085"/>
              <a:gd name="T7" fmla="*/ 356 h 799"/>
              <a:gd name="T8" fmla="*/ 124 w 1085"/>
              <a:gd name="T9" fmla="*/ 511 h 799"/>
              <a:gd name="T10" fmla="*/ 150 w 1085"/>
              <a:gd name="T11" fmla="*/ 637 h 799"/>
              <a:gd name="T12" fmla="*/ 221 w 1085"/>
              <a:gd name="T13" fmla="*/ 685 h 799"/>
              <a:gd name="T14" fmla="*/ 329 w 1085"/>
              <a:gd name="T15" fmla="*/ 736 h 799"/>
              <a:gd name="T16" fmla="*/ 477 w 1085"/>
              <a:gd name="T17" fmla="*/ 766 h 799"/>
              <a:gd name="T18" fmla="*/ 576 w 1085"/>
              <a:gd name="T19" fmla="*/ 793 h 799"/>
              <a:gd name="T20" fmla="*/ 909 w 1085"/>
              <a:gd name="T21" fmla="*/ 560 h 799"/>
              <a:gd name="T22" fmla="*/ 1084 w 1085"/>
              <a:gd name="T23" fmla="*/ 339 h 799"/>
              <a:gd name="T24" fmla="*/ 166 w 1085"/>
              <a:gd name="T25" fmla="*/ 471 h 799"/>
              <a:gd name="T26" fmla="*/ 199 w 1085"/>
              <a:gd name="T27" fmla="*/ 426 h 799"/>
              <a:gd name="T28" fmla="*/ 204 w 1085"/>
              <a:gd name="T29" fmla="*/ 466 h 799"/>
              <a:gd name="T30" fmla="*/ 194 w 1085"/>
              <a:gd name="T31" fmla="*/ 597 h 799"/>
              <a:gd name="T32" fmla="*/ 319 w 1085"/>
              <a:gd name="T33" fmla="*/ 486 h 799"/>
              <a:gd name="T34" fmla="*/ 194 w 1085"/>
              <a:gd name="T35" fmla="*/ 597 h 799"/>
              <a:gd name="T36" fmla="*/ 279 w 1085"/>
              <a:gd name="T37" fmla="*/ 689 h 799"/>
              <a:gd name="T38" fmla="*/ 389 w 1085"/>
              <a:gd name="T39" fmla="*/ 588 h 799"/>
              <a:gd name="T40" fmla="*/ 439 w 1085"/>
              <a:gd name="T41" fmla="*/ 723 h 799"/>
              <a:gd name="T42" fmla="*/ 408 w 1085"/>
              <a:gd name="T43" fmla="*/ 693 h 799"/>
              <a:gd name="T44" fmla="*/ 461 w 1085"/>
              <a:gd name="T45" fmla="*/ 685 h 799"/>
              <a:gd name="T46" fmla="*/ 798 w 1085"/>
              <a:gd name="T47" fmla="*/ 606 h 799"/>
              <a:gd name="T48" fmla="*/ 663 w 1085"/>
              <a:gd name="T49" fmla="*/ 568 h 799"/>
              <a:gd name="T50" fmla="*/ 600 w 1085"/>
              <a:gd name="T51" fmla="*/ 596 h 799"/>
              <a:gd name="T52" fmla="*/ 644 w 1085"/>
              <a:gd name="T53" fmla="*/ 708 h 799"/>
              <a:gd name="T54" fmla="*/ 514 w 1085"/>
              <a:gd name="T55" fmla="*/ 711 h 799"/>
              <a:gd name="T56" fmla="*/ 444 w 1085"/>
              <a:gd name="T57" fmla="*/ 617 h 799"/>
              <a:gd name="T58" fmla="*/ 389 w 1085"/>
              <a:gd name="T59" fmla="*/ 531 h 799"/>
              <a:gd name="T60" fmla="*/ 363 w 1085"/>
              <a:gd name="T61" fmla="*/ 446 h 799"/>
              <a:gd name="T62" fmla="*/ 254 w 1085"/>
              <a:gd name="T63" fmla="*/ 392 h 799"/>
              <a:gd name="T64" fmla="*/ 290 w 1085"/>
              <a:gd name="T65" fmla="*/ 70 h 799"/>
              <a:gd name="T66" fmla="*/ 495 w 1085"/>
              <a:gd name="T67" fmla="*/ 157 h 799"/>
              <a:gd name="T68" fmla="*/ 345 w 1085"/>
              <a:gd name="T69" fmla="*/ 303 h 799"/>
              <a:gd name="T70" fmla="*/ 374 w 1085"/>
              <a:gd name="T71" fmla="*/ 389 h 799"/>
              <a:gd name="T72" fmla="*/ 491 w 1085"/>
              <a:gd name="T73" fmla="*/ 414 h 799"/>
              <a:gd name="T74" fmla="*/ 644 w 1085"/>
              <a:gd name="T75" fmla="*/ 380 h 799"/>
              <a:gd name="T76" fmla="*/ 783 w 1085"/>
              <a:gd name="T77" fmla="*/ 489 h 799"/>
              <a:gd name="T78" fmla="*/ 838 w 1085"/>
              <a:gd name="T79" fmla="*/ 532 h 799"/>
              <a:gd name="T80" fmla="*/ 851 w 1085"/>
              <a:gd name="T81" fmla="*/ 461 h 799"/>
              <a:gd name="T82" fmla="*/ 618 w 1085"/>
              <a:gd name="T83" fmla="*/ 289 h 799"/>
              <a:gd name="T84" fmla="*/ 464 w 1085"/>
              <a:gd name="T85" fmla="*/ 363 h 799"/>
              <a:gd name="T86" fmla="*/ 420 w 1085"/>
              <a:gd name="T87" fmla="*/ 355 h 799"/>
              <a:gd name="T88" fmla="*/ 605 w 1085"/>
              <a:gd name="T89" fmla="*/ 173 h 799"/>
              <a:gd name="T90" fmla="*/ 762 w 1085"/>
              <a:gd name="T91" fmla="*/ 145 h 799"/>
              <a:gd name="T92" fmla="*/ 1015 w 1085"/>
              <a:gd name="T93" fmla="*/ 331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85" h="799">
                <a:moveTo>
                  <a:pt x="855" y="42"/>
                </a:moveTo>
                <a:cubicBezTo>
                  <a:pt x="845" y="30"/>
                  <a:pt x="828" y="28"/>
                  <a:pt x="816" y="36"/>
                </a:cubicBezTo>
                <a:cubicBezTo>
                  <a:pt x="705" y="115"/>
                  <a:pt x="705" y="115"/>
                  <a:pt x="705" y="115"/>
                </a:cubicBezTo>
                <a:cubicBezTo>
                  <a:pt x="687" y="106"/>
                  <a:pt x="668" y="100"/>
                  <a:pt x="648" y="100"/>
                </a:cubicBezTo>
                <a:cubicBezTo>
                  <a:pt x="625" y="100"/>
                  <a:pt x="603" y="107"/>
                  <a:pt x="583" y="119"/>
                </a:cubicBezTo>
                <a:cubicBezTo>
                  <a:pt x="553" y="107"/>
                  <a:pt x="523" y="100"/>
                  <a:pt x="495" y="100"/>
                </a:cubicBezTo>
                <a:cubicBezTo>
                  <a:pt x="471" y="100"/>
                  <a:pt x="449" y="105"/>
                  <a:pt x="431" y="114"/>
                </a:cubicBezTo>
                <a:cubicBezTo>
                  <a:pt x="305" y="7"/>
                  <a:pt x="305" y="7"/>
                  <a:pt x="305" y="7"/>
                </a:cubicBezTo>
                <a:cubicBezTo>
                  <a:pt x="299" y="3"/>
                  <a:pt x="292" y="0"/>
                  <a:pt x="284" y="1"/>
                </a:cubicBezTo>
                <a:cubicBezTo>
                  <a:pt x="276" y="1"/>
                  <a:pt x="269" y="5"/>
                  <a:pt x="265" y="11"/>
                </a:cubicBezTo>
                <a:cubicBezTo>
                  <a:pt x="10" y="316"/>
                  <a:pt x="10" y="316"/>
                  <a:pt x="10" y="316"/>
                </a:cubicBezTo>
                <a:cubicBezTo>
                  <a:pt x="0" y="328"/>
                  <a:pt x="2" y="345"/>
                  <a:pt x="14" y="356"/>
                </a:cubicBezTo>
                <a:cubicBezTo>
                  <a:pt x="108" y="437"/>
                  <a:pt x="108" y="437"/>
                  <a:pt x="108" y="437"/>
                </a:cubicBezTo>
                <a:cubicBezTo>
                  <a:pt x="106" y="444"/>
                  <a:pt x="105" y="450"/>
                  <a:pt x="105" y="457"/>
                </a:cubicBezTo>
                <a:cubicBezTo>
                  <a:pt x="104" y="477"/>
                  <a:pt x="111" y="496"/>
                  <a:pt x="124" y="511"/>
                </a:cubicBezTo>
                <a:cubicBezTo>
                  <a:pt x="134" y="521"/>
                  <a:pt x="146" y="528"/>
                  <a:pt x="160" y="532"/>
                </a:cubicBezTo>
                <a:cubicBezTo>
                  <a:pt x="145" y="554"/>
                  <a:pt x="136" y="576"/>
                  <a:pt x="135" y="595"/>
                </a:cubicBezTo>
                <a:cubicBezTo>
                  <a:pt x="135" y="616"/>
                  <a:pt x="143" y="630"/>
                  <a:pt x="150" y="637"/>
                </a:cubicBezTo>
                <a:cubicBezTo>
                  <a:pt x="158" y="645"/>
                  <a:pt x="171" y="654"/>
                  <a:pt x="194" y="654"/>
                </a:cubicBezTo>
                <a:cubicBezTo>
                  <a:pt x="205" y="654"/>
                  <a:pt x="218" y="652"/>
                  <a:pt x="231" y="648"/>
                </a:cubicBezTo>
                <a:cubicBezTo>
                  <a:pt x="225" y="661"/>
                  <a:pt x="222" y="673"/>
                  <a:pt x="221" y="685"/>
                </a:cubicBezTo>
                <a:cubicBezTo>
                  <a:pt x="220" y="703"/>
                  <a:pt x="226" y="718"/>
                  <a:pt x="236" y="729"/>
                </a:cubicBezTo>
                <a:cubicBezTo>
                  <a:pt x="244" y="737"/>
                  <a:pt x="258" y="747"/>
                  <a:pt x="282" y="747"/>
                </a:cubicBezTo>
                <a:cubicBezTo>
                  <a:pt x="296" y="747"/>
                  <a:pt x="312" y="743"/>
                  <a:pt x="329" y="736"/>
                </a:cubicBezTo>
                <a:cubicBezTo>
                  <a:pt x="329" y="752"/>
                  <a:pt x="336" y="767"/>
                  <a:pt x="346" y="778"/>
                </a:cubicBezTo>
                <a:cubicBezTo>
                  <a:pt x="359" y="792"/>
                  <a:pt x="377" y="799"/>
                  <a:pt x="398" y="799"/>
                </a:cubicBezTo>
                <a:cubicBezTo>
                  <a:pt x="424" y="799"/>
                  <a:pt x="453" y="787"/>
                  <a:pt x="477" y="766"/>
                </a:cubicBezTo>
                <a:cubicBezTo>
                  <a:pt x="479" y="764"/>
                  <a:pt x="481" y="762"/>
                  <a:pt x="483" y="760"/>
                </a:cubicBezTo>
                <a:cubicBezTo>
                  <a:pt x="486" y="763"/>
                  <a:pt x="486" y="763"/>
                  <a:pt x="486" y="763"/>
                </a:cubicBezTo>
                <a:cubicBezTo>
                  <a:pt x="510" y="782"/>
                  <a:pt x="542" y="793"/>
                  <a:pt x="576" y="793"/>
                </a:cubicBezTo>
                <a:cubicBezTo>
                  <a:pt x="603" y="793"/>
                  <a:pt x="630" y="785"/>
                  <a:pt x="651" y="771"/>
                </a:cubicBezTo>
                <a:cubicBezTo>
                  <a:pt x="867" y="629"/>
                  <a:pt x="867" y="629"/>
                  <a:pt x="867" y="629"/>
                </a:cubicBezTo>
                <a:cubicBezTo>
                  <a:pt x="892" y="613"/>
                  <a:pt x="908" y="587"/>
                  <a:pt x="909" y="560"/>
                </a:cubicBezTo>
                <a:cubicBezTo>
                  <a:pt x="910" y="540"/>
                  <a:pt x="903" y="520"/>
                  <a:pt x="890" y="503"/>
                </a:cubicBezTo>
                <a:cubicBezTo>
                  <a:pt x="1073" y="359"/>
                  <a:pt x="1073" y="359"/>
                  <a:pt x="1073" y="359"/>
                </a:cubicBezTo>
                <a:cubicBezTo>
                  <a:pt x="1079" y="354"/>
                  <a:pt x="1083" y="347"/>
                  <a:pt x="1084" y="339"/>
                </a:cubicBezTo>
                <a:cubicBezTo>
                  <a:pt x="1085" y="332"/>
                  <a:pt x="1082" y="324"/>
                  <a:pt x="1078" y="318"/>
                </a:cubicBezTo>
                <a:lnTo>
                  <a:pt x="855" y="42"/>
                </a:lnTo>
                <a:close/>
                <a:moveTo>
                  <a:pt x="166" y="471"/>
                </a:moveTo>
                <a:cubicBezTo>
                  <a:pt x="163" y="468"/>
                  <a:pt x="162" y="464"/>
                  <a:pt x="162" y="459"/>
                </a:cubicBezTo>
                <a:cubicBezTo>
                  <a:pt x="162" y="451"/>
                  <a:pt x="167" y="443"/>
                  <a:pt x="174" y="436"/>
                </a:cubicBezTo>
                <a:cubicBezTo>
                  <a:pt x="181" y="430"/>
                  <a:pt x="190" y="426"/>
                  <a:pt x="199" y="426"/>
                </a:cubicBezTo>
                <a:cubicBezTo>
                  <a:pt x="202" y="426"/>
                  <a:pt x="208" y="427"/>
                  <a:pt x="213" y="431"/>
                </a:cubicBezTo>
                <a:cubicBezTo>
                  <a:pt x="216" y="435"/>
                  <a:pt x="217" y="440"/>
                  <a:pt x="217" y="443"/>
                </a:cubicBezTo>
                <a:cubicBezTo>
                  <a:pt x="216" y="451"/>
                  <a:pt x="212" y="460"/>
                  <a:pt x="204" y="466"/>
                </a:cubicBezTo>
                <a:cubicBezTo>
                  <a:pt x="197" y="473"/>
                  <a:pt x="188" y="477"/>
                  <a:pt x="180" y="477"/>
                </a:cubicBezTo>
                <a:cubicBezTo>
                  <a:pt x="176" y="477"/>
                  <a:pt x="170" y="476"/>
                  <a:pt x="166" y="471"/>
                </a:cubicBezTo>
                <a:close/>
                <a:moveTo>
                  <a:pt x="194" y="597"/>
                </a:moveTo>
                <a:cubicBezTo>
                  <a:pt x="194" y="597"/>
                  <a:pt x="193" y="597"/>
                  <a:pt x="193" y="597"/>
                </a:cubicBezTo>
                <a:cubicBezTo>
                  <a:pt x="193" y="586"/>
                  <a:pt x="206" y="558"/>
                  <a:pt x="241" y="527"/>
                </a:cubicBezTo>
                <a:cubicBezTo>
                  <a:pt x="272" y="499"/>
                  <a:pt x="303" y="486"/>
                  <a:pt x="319" y="486"/>
                </a:cubicBezTo>
                <a:cubicBezTo>
                  <a:pt x="319" y="486"/>
                  <a:pt x="320" y="486"/>
                  <a:pt x="320" y="486"/>
                </a:cubicBezTo>
                <a:cubicBezTo>
                  <a:pt x="319" y="497"/>
                  <a:pt x="307" y="525"/>
                  <a:pt x="272" y="556"/>
                </a:cubicBezTo>
                <a:cubicBezTo>
                  <a:pt x="241" y="584"/>
                  <a:pt x="210" y="597"/>
                  <a:pt x="194" y="597"/>
                </a:cubicBezTo>
                <a:close/>
                <a:moveTo>
                  <a:pt x="350" y="654"/>
                </a:moveTo>
                <a:cubicBezTo>
                  <a:pt x="323" y="678"/>
                  <a:pt x="296" y="689"/>
                  <a:pt x="282" y="689"/>
                </a:cubicBezTo>
                <a:cubicBezTo>
                  <a:pt x="280" y="689"/>
                  <a:pt x="279" y="689"/>
                  <a:pt x="279" y="689"/>
                </a:cubicBezTo>
                <a:cubicBezTo>
                  <a:pt x="278" y="689"/>
                  <a:pt x="278" y="689"/>
                  <a:pt x="278" y="689"/>
                </a:cubicBezTo>
                <a:cubicBezTo>
                  <a:pt x="278" y="681"/>
                  <a:pt x="287" y="653"/>
                  <a:pt x="320" y="624"/>
                </a:cubicBezTo>
                <a:cubicBezTo>
                  <a:pt x="347" y="599"/>
                  <a:pt x="374" y="588"/>
                  <a:pt x="389" y="588"/>
                </a:cubicBezTo>
                <a:cubicBezTo>
                  <a:pt x="390" y="588"/>
                  <a:pt x="391" y="589"/>
                  <a:pt x="392" y="588"/>
                </a:cubicBezTo>
                <a:cubicBezTo>
                  <a:pt x="392" y="597"/>
                  <a:pt x="383" y="625"/>
                  <a:pt x="350" y="654"/>
                </a:cubicBezTo>
                <a:close/>
                <a:moveTo>
                  <a:pt x="439" y="723"/>
                </a:moveTo>
                <a:cubicBezTo>
                  <a:pt x="416" y="743"/>
                  <a:pt x="393" y="745"/>
                  <a:pt x="388" y="739"/>
                </a:cubicBezTo>
                <a:cubicBezTo>
                  <a:pt x="386" y="737"/>
                  <a:pt x="386" y="734"/>
                  <a:pt x="386" y="732"/>
                </a:cubicBezTo>
                <a:cubicBezTo>
                  <a:pt x="386" y="723"/>
                  <a:pt x="392" y="707"/>
                  <a:pt x="408" y="693"/>
                </a:cubicBezTo>
                <a:cubicBezTo>
                  <a:pt x="424" y="679"/>
                  <a:pt x="440" y="674"/>
                  <a:pt x="449" y="674"/>
                </a:cubicBezTo>
                <a:cubicBezTo>
                  <a:pt x="454" y="674"/>
                  <a:pt x="458" y="675"/>
                  <a:pt x="459" y="677"/>
                </a:cubicBezTo>
                <a:cubicBezTo>
                  <a:pt x="461" y="679"/>
                  <a:pt x="461" y="682"/>
                  <a:pt x="461" y="685"/>
                </a:cubicBezTo>
                <a:cubicBezTo>
                  <a:pt x="461" y="693"/>
                  <a:pt x="454" y="709"/>
                  <a:pt x="439" y="723"/>
                </a:cubicBezTo>
                <a:close/>
                <a:moveTo>
                  <a:pt x="835" y="582"/>
                </a:moveTo>
                <a:cubicBezTo>
                  <a:pt x="798" y="606"/>
                  <a:pt x="798" y="606"/>
                  <a:pt x="798" y="606"/>
                </a:cubicBezTo>
                <a:cubicBezTo>
                  <a:pt x="700" y="524"/>
                  <a:pt x="700" y="524"/>
                  <a:pt x="700" y="524"/>
                </a:cubicBezTo>
                <a:cubicBezTo>
                  <a:pt x="688" y="514"/>
                  <a:pt x="670" y="515"/>
                  <a:pt x="660" y="527"/>
                </a:cubicBezTo>
                <a:cubicBezTo>
                  <a:pt x="649" y="539"/>
                  <a:pt x="651" y="558"/>
                  <a:pt x="663" y="568"/>
                </a:cubicBezTo>
                <a:cubicBezTo>
                  <a:pt x="748" y="639"/>
                  <a:pt x="748" y="639"/>
                  <a:pt x="748" y="639"/>
                </a:cubicBezTo>
                <a:cubicBezTo>
                  <a:pt x="694" y="675"/>
                  <a:pt x="694" y="675"/>
                  <a:pt x="694" y="675"/>
                </a:cubicBezTo>
                <a:cubicBezTo>
                  <a:pt x="600" y="596"/>
                  <a:pt x="600" y="596"/>
                  <a:pt x="600" y="596"/>
                </a:cubicBezTo>
                <a:cubicBezTo>
                  <a:pt x="588" y="586"/>
                  <a:pt x="570" y="587"/>
                  <a:pt x="560" y="599"/>
                </a:cubicBezTo>
                <a:cubicBezTo>
                  <a:pt x="550" y="611"/>
                  <a:pt x="551" y="629"/>
                  <a:pt x="563" y="640"/>
                </a:cubicBezTo>
                <a:cubicBezTo>
                  <a:pt x="644" y="708"/>
                  <a:pt x="644" y="708"/>
                  <a:pt x="644" y="708"/>
                </a:cubicBezTo>
                <a:cubicBezTo>
                  <a:pt x="620" y="723"/>
                  <a:pt x="620" y="723"/>
                  <a:pt x="620" y="723"/>
                </a:cubicBezTo>
                <a:cubicBezTo>
                  <a:pt x="594" y="740"/>
                  <a:pt x="547" y="738"/>
                  <a:pt x="523" y="718"/>
                </a:cubicBezTo>
                <a:cubicBezTo>
                  <a:pt x="514" y="711"/>
                  <a:pt x="514" y="711"/>
                  <a:pt x="514" y="711"/>
                </a:cubicBezTo>
                <a:cubicBezTo>
                  <a:pt x="516" y="703"/>
                  <a:pt x="518" y="695"/>
                  <a:pt x="518" y="687"/>
                </a:cubicBezTo>
                <a:cubicBezTo>
                  <a:pt x="519" y="668"/>
                  <a:pt x="513" y="650"/>
                  <a:pt x="501" y="638"/>
                </a:cubicBezTo>
                <a:cubicBezTo>
                  <a:pt x="487" y="623"/>
                  <a:pt x="467" y="616"/>
                  <a:pt x="444" y="617"/>
                </a:cubicBezTo>
                <a:cubicBezTo>
                  <a:pt x="447" y="609"/>
                  <a:pt x="448" y="600"/>
                  <a:pt x="449" y="592"/>
                </a:cubicBezTo>
                <a:cubicBezTo>
                  <a:pt x="450" y="575"/>
                  <a:pt x="444" y="560"/>
                  <a:pt x="434" y="549"/>
                </a:cubicBezTo>
                <a:cubicBezTo>
                  <a:pt x="426" y="541"/>
                  <a:pt x="412" y="531"/>
                  <a:pt x="389" y="531"/>
                </a:cubicBezTo>
                <a:cubicBezTo>
                  <a:pt x="380" y="531"/>
                  <a:pt x="372" y="532"/>
                  <a:pt x="363" y="534"/>
                </a:cubicBezTo>
                <a:cubicBezTo>
                  <a:pt x="372" y="518"/>
                  <a:pt x="377" y="502"/>
                  <a:pt x="377" y="488"/>
                </a:cubicBezTo>
                <a:cubicBezTo>
                  <a:pt x="378" y="467"/>
                  <a:pt x="370" y="453"/>
                  <a:pt x="363" y="446"/>
                </a:cubicBezTo>
                <a:cubicBezTo>
                  <a:pt x="355" y="438"/>
                  <a:pt x="341" y="429"/>
                  <a:pt x="319" y="429"/>
                </a:cubicBezTo>
                <a:cubicBezTo>
                  <a:pt x="305" y="429"/>
                  <a:pt x="290" y="432"/>
                  <a:pt x="274" y="438"/>
                </a:cubicBezTo>
                <a:cubicBezTo>
                  <a:pt x="273" y="421"/>
                  <a:pt x="266" y="404"/>
                  <a:pt x="254" y="392"/>
                </a:cubicBezTo>
                <a:cubicBezTo>
                  <a:pt x="227" y="363"/>
                  <a:pt x="176" y="362"/>
                  <a:pt x="141" y="390"/>
                </a:cubicBezTo>
                <a:cubicBezTo>
                  <a:pt x="72" y="331"/>
                  <a:pt x="72" y="331"/>
                  <a:pt x="72" y="331"/>
                </a:cubicBezTo>
                <a:cubicBezTo>
                  <a:pt x="290" y="70"/>
                  <a:pt x="290" y="70"/>
                  <a:pt x="290" y="70"/>
                </a:cubicBezTo>
                <a:cubicBezTo>
                  <a:pt x="410" y="171"/>
                  <a:pt x="410" y="171"/>
                  <a:pt x="410" y="171"/>
                </a:cubicBezTo>
                <a:cubicBezTo>
                  <a:pt x="420" y="179"/>
                  <a:pt x="435" y="180"/>
                  <a:pt x="446" y="171"/>
                </a:cubicBezTo>
                <a:cubicBezTo>
                  <a:pt x="458" y="162"/>
                  <a:pt x="475" y="157"/>
                  <a:pt x="495" y="157"/>
                </a:cubicBezTo>
                <a:cubicBezTo>
                  <a:pt x="505" y="157"/>
                  <a:pt x="515" y="159"/>
                  <a:pt x="526" y="161"/>
                </a:cubicBezTo>
                <a:cubicBezTo>
                  <a:pt x="392" y="268"/>
                  <a:pt x="392" y="268"/>
                  <a:pt x="392" y="268"/>
                </a:cubicBezTo>
                <a:cubicBezTo>
                  <a:pt x="345" y="303"/>
                  <a:pt x="345" y="303"/>
                  <a:pt x="345" y="303"/>
                </a:cubicBezTo>
                <a:cubicBezTo>
                  <a:pt x="339" y="308"/>
                  <a:pt x="335" y="314"/>
                  <a:pt x="334" y="322"/>
                </a:cubicBezTo>
                <a:cubicBezTo>
                  <a:pt x="333" y="330"/>
                  <a:pt x="335" y="337"/>
                  <a:pt x="339" y="343"/>
                </a:cubicBezTo>
                <a:cubicBezTo>
                  <a:pt x="374" y="389"/>
                  <a:pt x="374" y="389"/>
                  <a:pt x="374" y="389"/>
                </a:cubicBezTo>
                <a:cubicBezTo>
                  <a:pt x="388" y="409"/>
                  <a:pt x="409" y="422"/>
                  <a:pt x="433" y="425"/>
                </a:cubicBezTo>
                <a:cubicBezTo>
                  <a:pt x="451" y="428"/>
                  <a:pt x="469" y="425"/>
                  <a:pt x="484" y="417"/>
                </a:cubicBezTo>
                <a:cubicBezTo>
                  <a:pt x="487" y="416"/>
                  <a:pt x="489" y="415"/>
                  <a:pt x="491" y="414"/>
                </a:cubicBezTo>
                <a:cubicBezTo>
                  <a:pt x="598" y="346"/>
                  <a:pt x="598" y="346"/>
                  <a:pt x="598" y="346"/>
                </a:cubicBezTo>
                <a:cubicBezTo>
                  <a:pt x="644" y="379"/>
                  <a:pt x="644" y="379"/>
                  <a:pt x="644" y="379"/>
                </a:cubicBezTo>
                <a:cubicBezTo>
                  <a:pt x="644" y="380"/>
                  <a:pt x="644" y="380"/>
                  <a:pt x="644" y="380"/>
                </a:cubicBezTo>
                <a:cubicBezTo>
                  <a:pt x="715" y="435"/>
                  <a:pt x="715" y="435"/>
                  <a:pt x="715" y="435"/>
                </a:cubicBezTo>
                <a:cubicBezTo>
                  <a:pt x="717" y="437"/>
                  <a:pt x="720" y="438"/>
                  <a:pt x="722" y="439"/>
                </a:cubicBezTo>
                <a:cubicBezTo>
                  <a:pt x="783" y="489"/>
                  <a:pt x="783" y="489"/>
                  <a:pt x="783" y="489"/>
                </a:cubicBezTo>
                <a:cubicBezTo>
                  <a:pt x="812" y="511"/>
                  <a:pt x="812" y="511"/>
                  <a:pt x="812" y="511"/>
                </a:cubicBezTo>
                <a:cubicBezTo>
                  <a:pt x="811" y="511"/>
                  <a:pt x="811" y="511"/>
                  <a:pt x="811" y="511"/>
                </a:cubicBezTo>
                <a:cubicBezTo>
                  <a:pt x="838" y="532"/>
                  <a:pt x="838" y="532"/>
                  <a:pt x="838" y="532"/>
                </a:cubicBezTo>
                <a:cubicBezTo>
                  <a:pt x="847" y="540"/>
                  <a:pt x="852" y="549"/>
                  <a:pt x="852" y="558"/>
                </a:cubicBezTo>
                <a:cubicBezTo>
                  <a:pt x="851" y="566"/>
                  <a:pt x="846" y="575"/>
                  <a:pt x="835" y="582"/>
                </a:cubicBezTo>
                <a:close/>
                <a:moveTo>
                  <a:pt x="851" y="461"/>
                </a:moveTo>
                <a:cubicBezTo>
                  <a:pt x="826" y="440"/>
                  <a:pt x="826" y="440"/>
                  <a:pt x="826" y="440"/>
                </a:cubicBezTo>
                <a:cubicBezTo>
                  <a:pt x="628" y="297"/>
                  <a:pt x="628" y="297"/>
                  <a:pt x="628" y="297"/>
                </a:cubicBezTo>
                <a:cubicBezTo>
                  <a:pt x="625" y="294"/>
                  <a:pt x="622" y="291"/>
                  <a:pt x="618" y="289"/>
                </a:cubicBezTo>
                <a:cubicBezTo>
                  <a:pt x="616" y="288"/>
                  <a:pt x="614" y="287"/>
                  <a:pt x="613" y="286"/>
                </a:cubicBezTo>
                <a:cubicBezTo>
                  <a:pt x="604" y="281"/>
                  <a:pt x="592" y="281"/>
                  <a:pt x="583" y="287"/>
                </a:cubicBezTo>
                <a:cubicBezTo>
                  <a:pt x="464" y="363"/>
                  <a:pt x="464" y="363"/>
                  <a:pt x="464" y="363"/>
                </a:cubicBezTo>
                <a:cubicBezTo>
                  <a:pt x="463" y="364"/>
                  <a:pt x="462" y="364"/>
                  <a:pt x="461" y="365"/>
                </a:cubicBezTo>
                <a:cubicBezTo>
                  <a:pt x="455" y="368"/>
                  <a:pt x="448" y="370"/>
                  <a:pt x="441" y="369"/>
                </a:cubicBezTo>
                <a:cubicBezTo>
                  <a:pt x="433" y="367"/>
                  <a:pt x="425" y="363"/>
                  <a:pt x="420" y="355"/>
                </a:cubicBezTo>
                <a:cubicBezTo>
                  <a:pt x="402" y="332"/>
                  <a:pt x="402" y="332"/>
                  <a:pt x="402" y="332"/>
                </a:cubicBezTo>
                <a:cubicBezTo>
                  <a:pt x="598" y="177"/>
                  <a:pt x="598" y="177"/>
                  <a:pt x="598" y="177"/>
                </a:cubicBezTo>
                <a:cubicBezTo>
                  <a:pt x="601" y="176"/>
                  <a:pt x="603" y="174"/>
                  <a:pt x="605" y="173"/>
                </a:cubicBezTo>
                <a:cubicBezTo>
                  <a:pt x="614" y="166"/>
                  <a:pt x="628" y="158"/>
                  <a:pt x="648" y="158"/>
                </a:cubicBezTo>
                <a:cubicBezTo>
                  <a:pt x="670" y="158"/>
                  <a:pt x="690" y="169"/>
                  <a:pt x="703" y="187"/>
                </a:cubicBezTo>
                <a:cubicBezTo>
                  <a:pt x="762" y="145"/>
                  <a:pt x="762" y="145"/>
                  <a:pt x="762" y="145"/>
                </a:cubicBezTo>
                <a:cubicBezTo>
                  <a:pt x="762" y="145"/>
                  <a:pt x="761" y="145"/>
                  <a:pt x="761" y="145"/>
                </a:cubicBezTo>
                <a:cubicBezTo>
                  <a:pt x="827" y="99"/>
                  <a:pt x="827" y="99"/>
                  <a:pt x="827" y="99"/>
                </a:cubicBezTo>
                <a:cubicBezTo>
                  <a:pt x="1015" y="331"/>
                  <a:pt x="1015" y="331"/>
                  <a:pt x="1015" y="331"/>
                </a:cubicBezTo>
                <a:lnTo>
                  <a:pt x="851" y="46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30" name="Arrow: Down 7">
            <a:extLst>
              <a:ext uri="{FF2B5EF4-FFF2-40B4-BE49-F238E27FC236}">
                <a16:creationId xmlns:a16="http://schemas.microsoft.com/office/drawing/2014/main" xmlns="" id="{4FF89A77-DFB5-4F32-8F49-A7B44CAAC152}"/>
              </a:ext>
            </a:extLst>
          </p:cNvPr>
          <p:cNvSpPr/>
          <p:nvPr/>
        </p:nvSpPr>
        <p:spPr>
          <a:xfrm rot="10800000">
            <a:off x="444246" y="4600806"/>
            <a:ext cx="702165" cy="1047001"/>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Isosceles Triangle 23">
            <a:extLst>
              <a:ext uri="{FF2B5EF4-FFF2-40B4-BE49-F238E27FC236}">
                <a16:creationId xmlns:a16="http://schemas.microsoft.com/office/drawing/2014/main" xmlns="" id="{F4984214-6352-412F-AC1A-D46A2F87F70E}"/>
              </a:ext>
            </a:extLst>
          </p:cNvPr>
          <p:cNvSpPr/>
          <p:nvPr/>
        </p:nvSpPr>
        <p:spPr>
          <a:xfrm>
            <a:off x="2759326" y="4864189"/>
            <a:ext cx="229996" cy="18024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2" name="Picture 5">
            <a:extLst>
              <a:ext uri="{FF2B5EF4-FFF2-40B4-BE49-F238E27FC236}">
                <a16:creationId xmlns:a16="http://schemas.microsoft.com/office/drawing/2014/main" xmlns="" id="{5EAD1C47-B160-4B82-9B65-8DD71F4405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48698" y="1930646"/>
            <a:ext cx="5085821" cy="1406281"/>
          </a:xfrm>
          <a:prstGeom prst="rect">
            <a:avLst/>
          </a:prstGeom>
        </p:spPr>
      </p:pic>
      <p:pic>
        <p:nvPicPr>
          <p:cNvPr id="33" name="Picture 6">
            <a:extLst>
              <a:ext uri="{FF2B5EF4-FFF2-40B4-BE49-F238E27FC236}">
                <a16:creationId xmlns:a16="http://schemas.microsoft.com/office/drawing/2014/main" xmlns="" id="{DC974784-46B3-4D5D-9E8A-518BB87706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8698" y="3406861"/>
            <a:ext cx="5085821" cy="2674790"/>
          </a:xfrm>
          <a:prstGeom prst="rect">
            <a:avLst/>
          </a:prstGeom>
        </p:spPr>
      </p:pic>
    </p:spTree>
    <p:extLst>
      <p:ext uri="{BB962C8B-B14F-4D97-AF65-F5344CB8AC3E}">
        <p14:creationId xmlns:p14="http://schemas.microsoft.com/office/powerpoint/2010/main" val="285175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o.aolcdn.com/images/dims?quality=100&amp;image_uri=http%3A%2F%2Fo.aolcdn.com%2Fhss%2Fstorage%2Fmidas%2F252ed5694b61c7d90a593420acc1bd2b%2F205348531%2Fwalmart-grocery-pickup.jpg&amp;client=amp-blogside-v2&amp;signature=32a28499d666ad65ec0a31a3b23822c5339c2804">
            <a:extLst>
              <a:ext uri="{FF2B5EF4-FFF2-40B4-BE49-F238E27FC236}">
                <a16:creationId xmlns:a16="http://schemas.microsoft.com/office/drawing/2014/main" xmlns="" id="{5F99389B-7EAC-4ABA-BF90-F5E90D081C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368"/>
          <a:stretch/>
        </p:blipFill>
        <p:spPr bwMode="auto">
          <a:xfrm>
            <a:off x="3801621" y="-14935"/>
            <a:ext cx="8390379" cy="61063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2">
            <a:extLst>
              <a:ext uri="{FF2B5EF4-FFF2-40B4-BE49-F238E27FC236}">
                <a16:creationId xmlns:a16="http://schemas.microsoft.com/office/drawing/2014/main" xmlns="" id="{79EAF6D4-1A78-4E8D-88E7-05233628B5B5}"/>
              </a:ext>
            </a:extLst>
          </p:cNvPr>
          <p:cNvSpPr/>
          <p:nvPr/>
        </p:nvSpPr>
        <p:spPr>
          <a:xfrm>
            <a:off x="-5128" y="-1"/>
            <a:ext cx="12197128" cy="6096001"/>
          </a:xfrm>
          <a:prstGeom prst="rect">
            <a:avLst/>
          </a:prstGeom>
          <a:gradFill flip="none" rotWithShape="1">
            <a:gsLst>
              <a:gs pos="49000">
                <a:srgbClr val="000000"/>
              </a:gs>
              <a:gs pos="98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itolo 3">
            <a:extLst>
              <a:ext uri="{FF2B5EF4-FFF2-40B4-BE49-F238E27FC236}">
                <a16:creationId xmlns:a16="http://schemas.microsoft.com/office/drawing/2014/main" xmlns="" id="{C335D838-565D-4EA1-9602-34465F45D991}"/>
              </a:ext>
            </a:extLst>
          </p:cNvPr>
          <p:cNvSpPr>
            <a:spLocks noGrp="1"/>
          </p:cNvSpPr>
          <p:nvPr>
            <p:ph type="title"/>
          </p:nvPr>
        </p:nvSpPr>
        <p:spPr/>
        <p:txBody>
          <a:bodyPr/>
          <a:lstStyle/>
          <a:p>
            <a:r>
              <a:rPr lang="en-US" dirty="0">
                <a:solidFill>
                  <a:schemeClr val="bg1"/>
                </a:solidFill>
              </a:rPr>
              <a:t>For Walmart, smaller formats allow testing last-mile delivery </a:t>
            </a:r>
            <a:endParaRPr lang="en-GB" dirty="0">
              <a:solidFill>
                <a:schemeClr val="bg1"/>
              </a:solidFill>
            </a:endParaRPr>
          </a:p>
        </p:txBody>
      </p:sp>
      <p:sp>
        <p:nvSpPr>
          <p:cNvPr id="5" name="Segnaposto testo 4">
            <a:extLst>
              <a:ext uri="{FF2B5EF4-FFF2-40B4-BE49-F238E27FC236}">
                <a16:creationId xmlns:a16="http://schemas.microsoft.com/office/drawing/2014/main" xmlns="" id="{832B509D-ADBE-47D4-8A74-D9656DD9C430}"/>
              </a:ext>
            </a:extLst>
          </p:cNvPr>
          <p:cNvSpPr>
            <a:spLocks noGrp="1"/>
          </p:cNvSpPr>
          <p:nvPr>
            <p:ph type="body" sz="quarter" idx="16"/>
          </p:nvPr>
        </p:nvSpPr>
        <p:spPr/>
        <p:txBody>
          <a:bodyPr/>
          <a:lstStyle/>
          <a:p>
            <a:r>
              <a:rPr lang="en-US" dirty="0">
                <a:solidFill>
                  <a:schemeClr val="bg1"/>
                </a:solidFill>
              </a:rPr>
              <a:t>Defining new approaches to last-mile delivery:</a:t>
            </a:r>
          </a:p>
        </p:txBody>
      </p:sp>
      <p:sp>
        <p:nvSpPr>
          <p:cNvPr id="15" name="Rectangle 6">
            <a:extLst>
              <a:ext uri="{FF2B5EF4-FFF2-40B4-BE49-F238E27FC236}">
                <a16:creationId xmlns:a16="http://schemas.microsoft.com/office/drawing/2014/main" xmlns="" id="{237B0AEC-0A3C-422C-B086-D24283BC59FB}"/>
              </a:ext>
            </a:extLst>
          </p:cNvPr>
          <p:cNvSpPr/>
          <p:nvPr/>
        </p:nvSpPr>
        <p:spPr>
          <a:xfrm>
            <a:off x="1766507" y="1747077"/>
            <a:ext cx="10059033" cy="68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Using “crowdsourced” delivery services — Uber, Lyft, </a:t>
            </a:r>
            <a:r>
              <a:rPr kumimoji="0" lang="en-US" sz="2400" b="0" i="0" u="none" strike="noStrike" kern="1200" cap="none" spc="0" normalizeH="0" baseline="0" noProof="0" dirty="0" err="1">
                <a:ln>
                  <a:noFill/>
                </a:ln>
                <a:solidFill>
                  <a:srgbClr val="FFFFFF"/>
                </a:solidFill>
                <a:effectLst/>
                <a:uLnTx/>
                <a:uFillTx/>
                <a:latin typeface="Arial"/>
                <a:ea typeface="+mn-ea"/>
                <a:cs typeface="+mn-cs"/>
              </a:rPr>
              <a:t>Deliv</a:t>
            </a:r>
            <a:endParaRPr kumimoji="0" lang="en-GB" sz="24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20" name="Straight Connector 16">
            <a:extLst>
              <a:ext uri="{FF2B5EF4-FFF2-40B4-BE49-F238E27FC236}">
                <a16:creationId xmlns:a16="http://schemas.microsoft.com/office/drawing/2014/main" xmlns="" id="{02CD2BF9-9E90-4ECD-9EB1-8586076E261A}"/>
              </a:ext>
            </a:extLst>
          </p:cNvPr>
          <p:cNvCxnSpPr>
            <a:cxnSpLocks/>
          </p:cNvCxnSpPr>
          <p:nvPr/>
        </p:nvCxnSpPr>
        <p:spPr>
          <a:xfrm>
            <a:off x="430155" y="2552946"/>
            <a:ext cx="10080000" cy="0"/>
          </a:xfrm>
          <a:prstGeom prst="line">
            <a:avLst/>
          </a:prstGeom>
          <a:ln w="12700">
            <a:gradFill flip="none" rotWithShape="1">
              <a:gsLst>
                <a:gs pos="0">
                  <a:schemeClr val="tx1">
                    <a:lumMod val="40000"/>
                    <a:lumOff val="60000"/>
                  </a:schemeClr>
                </a:gs>
                <a:gs pos="75000">
                  <a:schemeClr val="tx1">
                    <a:lumMod val="40000"/>
                    <a:lumOff val="60000"/>
                    <a:alpha val="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33" name="Rectangle 6">
            <a:extLst>
              <a:ext uri="{FF2B5EF4-FFF2-40B4-BE49-F238E27FC236}">
                <a16:creationId xmlns:a16="http://schemas.microsoft.com/office/drawing/2014/main" xmlns="" id="{CD9D07D2-884A-4026-A446-C07817A2C536}"/>
              </a:ext>
            </a:extLst>
          </p:cNvPr>
          <p:cNvSpPr/>
          <p:nvPr/>
        </p:nvSpPr>
        <p:spPr>
          <a:xfrm>
            <a:off x="1766507" y="2792616"/>
            <a:ext cx="10059033" cy="68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Automated pickup kiosks</a:t>
            </a:r>
          </a:p>
        </p:txBody>
      </p:sp>
      <p:cxnSp>
        <p:nvCxnSpPr>
          <p:cNvPr id="38" name="Straight Connector 16">
            <a:extLst>
              <a:ext uri="{FF2B5EF4-FFF2-40B4-BE49-F238E27FC236}">
                <a16:creationId xmlns:a16="http://schemas.microsoft.com/office/drawing/2014/main" xmlns="" id="{6F051B26-4ED8-4A16-882C-14949E64AA21}"/>
              </a:ext>
            </a:extLst>
          </p:cNvPr>
          <p:cNvCxnSpPr>
            <a:cxnSpLocks/>
          </p:cNvCxnSpPr>
          <p:nvPr/>
        </p:nvCxnSpPr>
        <p:spPr>
          <a:xfrm>
            <a:off x="430155" y="3598485"/>
            <a:ext cx="10080000" cy="0"/>
          </a:xfrm>
          <a:prstGeom prst="line">
            <a:avLst/>
          </a:prstGeom>
          <a:ln w="12700">
            <a:gradFill flip="none" rotWithShape="1">
              <a:gsLst>
                <a:gs pos="0">
                  <a:schemeClr val="tx1">
                    <a:lumMod val="40000"/>
                    <a:lumOff val="60000"/>
                  </a:schemeClr>
                </a:gs>
                <a:gs pos="75000">
                  <a:schemeClr val="tx1">
                    <a:lumMod val="40000"/>
                    <a:lumOff val="60000"/>
                    <a:alpha val="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49" name="Rectangle 6">
            <a:extLst>
              <a:ext uri="{FF2B5EF4-FFF2-40B4-BE49-F238E27FC236}">
                <a16:creationId xmlns:a16="http://schemas.microsoft.com/office/drawing/2014/main" xmlns="" id="{FD48BA9E-5F7F-4512-9195-4561AEC7944A}"/>
              </a:ext>
            </a:extLst>
          </p:cNvPr>
          <p:cNvSpPr/>
          <p:nvPr/>
        </p:nvSpPr>
        <p:spPr>
          <a:xfrm>
            <a:off x="1766507" y="3799383"/>
            <a:ext cx="10059033" cy="68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Pickup and fuel tests</a:t>
            </a:r>
          </a:p>
        </p:txBody>
      </p:sp>
      <p:cxnSp>
        <p:nvCxnSpPr>
          <p:cNvPr id="54" name="Straight Connector 16">
            <a:extLst>
              <a:ext uri="{FF2B5EF4-FFF2-40B4-BE49-F238E27FC236}">
                <a16:creationId xmlns:a16="http://schemas.microsoft.com/office/drawing/2014/main" xmlns="" id="{1FC4209C-23A3-47C1-93AC-0FB933B3A090}"/>
              </a:ext>
            </a:extLst>
          </p:cNvPr>
          <p:cNvCxnSpPr>
            <a:cxnSpLocks/>
          </p:cNvCxnSpPr>
          <p:nvPr/>
        </p:nvCxnSpPr>
        <p:spPr>
          <a:xfrm>
            <a:off x="430155" y="4605252"/>
            <a:ext cx="10080000" cy="0"/>
          </a:xfrm>
          <a:prstGeom prst="line">
            <a:avLst/>
          </a:prstGeom>
          <a:ln w="12700">
            <a:gradFill flip="none" rotWithShape="1">
              <a:gsLst>
                <a:gs pos="0">
                  <a:schemeClr val="tx1">
                    <a:lumMod val="40000"/>
                    <a:lumOff val="60000"/>
                  </a:schemeClr>
                </a:gs>
                <a:gs pos="75000">
                  <a:schemeClr val="tx1">
                    <a:lumMod val="40000"/>
                    <a:lumOff val="60000"/>
                    <a:alpha val="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55" name="Rectangle 6">
            <a:extLst>
              <a:ext uri="{FF2B5EF4-FFF2-40B4-BE49-F238E27FC236}">
                <a16:creationId xmlns:a16="http://schemas.microsoft.com/office/drawing/2014/main" xmlns="" id="{763494BE-8034-4CA5-970B-55A4D51F468C}"/>
              </a:ext>
            </a:extLst>
          </p:cNvPr>
          <p:cNvSpPr/>
          <p:nvPr/>
        </p:nvSpPr>
        <p:spPr>
          <a:xfrm>
            <a:off x="1766507" y="4844922"/>
            <a:ext cx="10059033" cy="68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Orders picked by Walmart personal shoppers;</a:t>
            </a:r>
            <a:br>
              <a:rPr kumimoji="0" lang="en-US" sz="2400" b="0" i="0" u="none" strike="noStrike" kern="1200" cap="none" spc="0" normalizeH="0" baseline="0" noProof="0" dirty="0">
                <a:ln>
                  <a:noFill/>
                </a:ln>
                <a:solidFill>
                  <a:srgbClr val="FFFFFF"/>
                </a:solidFill>
                <a:effectLst/>
                <a:uLnTx/>
                <a:uFillTx/>
                <a:latin typeface="Arial"/>
                <a:ea typeface="+mn-ea"/>
                <a:cs typeface="+mn-cs"/>
              </a:rPr>
            </a:br>
            <a:r>
              <a:rPr kumimoji="0" lang="en-US" sz="2400" b="0" i="0" u="none" strike="noStrike" kern="1200" cap="none" spc="0" normalizeH="0" baseline="0" noProof="0" dirty="0">
                <a:ln>
                  <a:noFill/>
                </a:ln>
                <a:solidFill>
                  <a:srgbClr val="FFFFFF"/>
                </a:solidFill>
                <a:effectLst/>
                <a:uLnTx/>
                <a:uFillTx/>
                <a:latin typeface="Arial"/>
                <a:ea typeface="+mn-ea"/>
                <a:cs typeface="+mn-cs"/>
              </a:rPr>
              <a:t>delivered by drivers</a:t>
            </a:r>
          </a:p>
        </p:txBody>
      </p:sp>
      <p:cxnSp>
        <p:nvCxnSpPr>
          <p:cNvPr id="60" name="Straight Connector 16">
            <a:extLst>
              <a:ext uri="{FF2B5EF4-FFF2-40B4-BE49-F238E27FC236}">
                <a16:creationId xmlns:a16="http://schemas.microsoft.com/office/drawing/2014/main" xmlns="" id="{F56DB605-9829-4013-8584-8B3143EC222B}"/>
              </a:ext>
            </a:extLst>
          </p:cNvPr>
          <p:cNvCxnSpPr>
            <a:cxnSpLocks/>
          </p:cNvCxnSpPr>
          <p:nvPr/>
        </p:nvCxnSpPr>
        <p:spPr>
          <a:xfrm>
            <a:off x="430155" y="5650791"/>
            <a:ext cx="10080000" cy="0"/>
          </a:xfrm>
          <a:prstGeom prst="line">
            <a:avLst/>
          </a:prstGeom>
          <a:ln w="12700">
            <a:gradFill flip="none" rotWithShape="1">
              <a:gsLst>
                <a:gs pos="0">
                  <a:schemeClr val="tx1">
                    <a:lumMod val="40000"/>
                    <a:lumOff val="60000"/>
                  </a:schemeClr>
                </a:gs>
                <a:gs pos="75000">
                  <a:schemeClr val="tx1">
                    <a:lumMod val="40000"/>
                    <a:lumOff val="60000"/>
                    <a:alpha val="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grpSp>
        <p:nvGrpSpPr>
          <p:cNvPr id="64" name="Group 103">
            <a:extLst>
              <a:ext uri="{FF2B5EF4-FFF2-40B4-BE49-F238E27FC236}">
                <a16:creationId xmlns:a16="http://schemas.microsoft.com/office/drawing/2014/main" xmlns="" id="{A4901289-17CD-4A33-A8BC-633CF3B68EB4}"/>
              </a:ext>
            </a:extLst>
          </p:cNvPr>
          <p:cNvGrpSpPr>
            <a:grpSpLocks noChangeAspect="1"/>
          </p:cNvGrpSpPr>
          <p:nvPr/>
        </p:nvGrpSpPr>
        <p:grpSpPr bwMode="auto">
          <a:xfrm>
            <a:off x="604300" y="1837548"/>
            <a:ext cx="769536" cy="490993"/>
            <a:chOff x="1127" y="429"/>
            <a:chExt cx="5426" cy="3462"/>
          </a:xfrm>
          <a:solidFill>
            <a:schemeClr val="accent2"/>
          </a:solidFill>
        </p:grpSpPr>
        <p:sp>
          <p:nvSpPr>
            <p:cNvPr id="65" name="Freeform 104">
              <a:extLst>
                <a:ext uri="{FF2B5EF4-FFF2-40B4-BE49-F238E27FC236}">
                  <a16:creationId xmlns:a16="http://schemas.microsoft.com/office/drawing/2014/main" xmlns="" id="{7146CFD2-6FB7-4704-81D2-DE65A750D8D9}"/>
                </a:ext>
              </a:extLst>
            </p:cNvPr>
            <p:cNvSpPr>
              <a:spLocks noEditPoints="1"/>
            </p:cNvSpPr>
            <p:nvPr/>
          </p:nvSpPr>
          <p:spPr bwMode="auto">
            <a:xfrm>
              <a:off x="2097" y="1031"/>
              <a:ext cx="2200" cy="842"/>
            </a:xfrm>
            <a:custGeom>
              <a:avLst/>
              <a:gdLst>
                <a:gd name="T0" fmla="*/ 146 w 2200"/>
                <a:gd name="T1" fmla="*/ 842 h 842"/>
                <a:gd name="T2" fmla="*/ 128 w 2200"/>
                <a:gd name="T3" fmla="*/ 842 h 842"/>
                <a:gd name="T4" fmla="*/ 94 w 2200"/>
                <a:gd name="T5" fmla="*/ 834 h 842"/>
                <a:gd name="T6" fmla="*/ 64 w 2200"/>
                <a:gd name="T7" fmla="*/ 818 h 842"/>
                <a:gd name="T8" fmla="*/ 38 w 2200"/>
                <a:gd name="T9" fmla="*/ 796 h 842"/>
                <a:gd name="T10" fmla="*/ 28 w 2200"/>
                <a:gd name="T11" fmla="*/ 782 h 842"/>
                <a:gd name="T12" fmla="*/ 10 w 2200"/>
                <a:gd name="T13" fmla="*/ 752 h 842"/>
                <a:gd name="T14" fmla="*/ 2 w 2200"/>
                <a:gd name="T15" fmla="*/ 718 h 842"/>
                <a:gd name="T16" fmla="*/ 0 w 2200"/>
                <a:gd name="T17" fmla="*/ 684 h 842"/>
                <a:gd name="T18" fmla="*/ 8 w 2200"/>
                <a:gd name="T19" fmla="*/ 650 h 842"/>
                <a:gd name="T20" fmla="*/ 196 w 2200"/>
                <a:gd name="T21" fmla="*/ 98 h 842"/>
                <a:gd name="T22" fmla="*/ 218 w 2200"/>
                <a:gd name="T23" fmla="*/ 58 h 842"/>
                <a:gd name="T24" fmla="*/ 250 w 2200"/>
                <a:gd name="T25" fmla="*/ 26 h 842"/>
                <a:gd name="T26" fmla="*/ 290 w 2200"/>
                <a:gd name="T27" fmla="*/ 6 h 842"/>
                <a:gd name="T28" fmla="*/ 334 w 2200"/>
                <a:gd name="T29" fmla="*/ 0 h 842"/>
                <a:gd name="T30" fmla="*/ 1510 w 2200"/>
                <a:gd name="T31" fmla="*/ 0 h 842"/>
                <a:gd name="T32" fmla="*/ 1558 w 2200"/>
                <a:gd name="T33" fmla="*/ 8 h 842"/>
                <a:gd name="T34" fmla="*/ 1588 w 2200"/>
                <a:gd name="T35" fmla="*/ 20 h 842"/>
                <a:gd name="T36" fmla="*/ 1646 w 2200"/>
                <a:gd name="T37" fmla="*/ 48 h 842"/>
                <a:gd name="T38" fmla="*/ 1704 w 2200"/>
                <a:gd name="T39" fmla="*/ 82 h 842"/>
                <a:gd name="T40" fmla="*/ 1786 w 2200"/>
                <a:gd name="T41" fmla="*/ 144 h 842"/>
                <a:gd name="T42" fmla="*/ 1888 w 2200"/>
                <a:gd name="T43" fmla="*/ 238 h 842"/>
                <a:gd name="T44" fmla="*/ 1978 w 2200"/>
                <a:gd name="T45" fmla="*/ 338 h 842"/>
                <a:gd name="T46" fmla="*/ 2054 w 2200"/>
                <a:gd name="T47" fmla="*/ 436 h 842"/>
                <a:gd name="T48" fmla="*/ 2116 w 2200"/>
                <a:gd name="T49" fmla="*/ 522 h 842"/>
                <a:gd name="T50" fmla="*/ 2180 w 2200"/>
                <a:gd name="T51" fmla="*/ 624 h 842"/>
                <a:gd name="T52" fmla="*/ 2188 w 2200"/>
                <a:gd name="T53" fmla="*/ 642 h 842"/>
                <a:gd name="T54" fmla="*/ 2198 w 2200"/>
                <a:gd name="T55" fmla="*/ 678 h 842"/>
                <a:gd name="T56" fmla="*/ 2198 w 2200"/>
                <a:gd name="T57" fmla="*/ 716 h 842"/>
                <a:gd name="T58" fmla="*/ 2188 w 2200"/>
                <a:gd name="T59" fmla="*/ 752 h 842"/>
                <a:gd name="T60" fmla="*/ 2180 w 2200"/>
                <a:gd name="T61" fmla="*/ 770 h 842"/>
                <a:gd name="T62" fmla="*/ 2158 w 2200"/>
                <a:gd name="T63" fmla="*/ 800 h 842"/>
                <a:gd name="T64" fmla="*/ 2128 w 2200"/>
                <a:gd name="T65" fmla="*/ 824 h 842"/>
                <a:gd name="T66" fmla="*/ 2092 w 2200"/>
                <a:gd name="T67" fmla="*/ 838 h 842"/>
                <a:gd name="T68" fmla="*/ 2054 w 2200"/>
                <a:gd name="T69" fmla="*/ 842 h 842"/>
                <a:gd name="T70" fmla="*/ 348 w 2200"/>
                <a:gd name="T71" fmla="*/ 552 h 842"/>
                <a:gd name="T72" fmla="*/ 1776 w 2200"/>
                <a:gd name="T73" fmla="*/ 552 h 842"/>
                <a:gd name="T74" fmla="*/ 1706 w 2200"/>
                <a:gd name="T75" fmla="*/ 470 h 842"/>
                <a:gd name="T76" fmla="*/ 1632 w 2200"/>
                <a:gd name="T77" fmla="*/ 396 h 842"/>
                <a:gd name="T78" fmla="*/ 1556 w 2200"/>
                <a:gd name="T79" fmla="*/ 334 h 842"/>
                <a:gd name="T80" fmla="*/ 1482 w 2200"/>
                <a:gd name="T81" fmla="*/ 290 h 842"/>
                <a:gd name="T82" fmla="*/ 348 w 2200"/>
                <a:gd name="T83" fmla="*/ 55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00" h="842">
                  <a:moveTo>
                    <a:pt x="2054" y="842"/>
                  </a:moveTo>
                  <a:lnTo>
                    <a:pt x="146" y="842"/>
                  </a:lnTo>
                  <a:lnTo>
                    <a:pt x="146" y="842"/>
                  </a:lnTo>
                  <a:lnTo>
                    <a:pt x="128" y="842"/>
                  </a:lnTo>
                  <a:lnTo>
                    <a:pt x="110" y="838"/>
                  </a:lnTo>
                  <a:lnTo>
                    <a:pt x="94" y="834"/>
                  </a:lnTo>
                  <a:lnTo>
                    <a:pt x="78" y="826"/>
                  </a:lnTo>
                  <a:lnTo>
                    <a:pt x="64" y="818"/>
                  </a:lnTo>
                  <a:lnTo>
                    <a:pt x="50" y="808"/>
                  </a:lnTo>
                  <a:lnTo>
                    <a:pt x="38" y="796"/>
                  </a:lnTo>
                  <a:lnTo>
                    <a:pt x="28" y="782"/>
                  </a:lnTo>
                  <a:lnTo>
                    <a:pt x="28" y="782"/>
                  </a:lnTo>
                  <a:lnTo>
                    <a:pt x="18" y="768"/>
                  </a:lnTo>
                  <a:lnTo>
                    <a:pt x="10" y="752"/>
                  </a:lnTo>
                  <a:lnTo>
                    <a:pt x="4" y="736"/>
                  </a:lnTo>
                  <a:lnTo>
                    <a:pt x="2" y="718"/>
                  </a:lnTo>
                  <a:lnTo>
                    <a:pt x="0" y="702"/>
                  </a:lnTo>
                  <a:lnTo>
                    <a:pt x="0" y="684"/>
                  </a:lnTo>
                  <a:lnTo>
                    <a:pt x="4" y="668"/>
                  </a:lnTo>
                  <a:lnTo>
                    <a:pt x="8" y="650"/>
                  </a:lnTo>
                  <a:lnTo>
                    <a:pt x="196" y="98"/>
                  </a:lnTo>
                  <a:lnTo>
                    <a:pt x="196" y="98"/>
                  </a:lnTo>
                  <a:lnTo>
                    <a:pt x="206" y="76"/>
                  </a:lnTo>
                  <a:lnTo>
                    <a:pt x="218" y="58"/>
                  </a:lnTo>
                  <a:lnTo>
                    <a:pt x="232" y="40"/>
                  </a:lnTo>
                  <a:lnTo>
                    <a:pt x="250" y="26"/>
                  </a:lnTo>
                  <a:lnTo>
                    <a:pt x="268" y="16"/>
                  </a:lnTo>
                  <a:lnTo>
                    <a:pt x="290" y="6"/>
                  </a:lnTo>
                  <a:lnTo>
                    <a:pt x="312" y="2"/>
                  </a:lnTo>
                  <a:lnTo>
                    <a:pt x="334" y="0"/>
                  </a:lnTo>
                  <a:lnTo>
                    <a:pt x="1510" y="0"/>
                  </a:lnTo>
                  <a:lnTo>
                    <a:pt x="1510" y="0"/>
                  </a:lnTo>
                  <a:lnTo>
                    <a:pt x="1534" y="2"/>
                  </a:lnTo>
                  <a:lnTo>
                    <a:pt x="1558" y="8"/>
                  </a:lnTo>
                  <a:lnTo>
                    <a:pt x="1558" y="8"/>
                  </a:lnTo>
                  <a:lnTo>
                    <a:pt x="1588" y="20"/>
                  </a:lnTo>
                  <a:lnTo>
                    <a:pt x="1618" y="32"/>
                  </a:lnTo>
                  <a:lnTo>
                    <a:pt x="1646" y="48"/>
                  </a:lnTo>
                  <a:lnTo>
                    <a:pt x="1676" y="64"/>
                  </a:lnTo>
                  <a:lnTo>
                    <a:pt x="1704" y="82"/>
                  </a:lnTo>
                  <a:lnTo>
                    <a:pt x="1732" y="102"/>
                  </a:lnTo>
                  <a:lnTo>
                    <a:pt x="1786" y="144"/>
                  </a:lnTo>
                  <a:lnTo>
                    <a:pt x="1838" y="190"/>
                  </a:lnTo>
                  <a:lnTo>
                    <a:pt x="1888" y="238"/>
                  </a:lnTo>
                  <a:lnTo>
                    <a:pt x="1934" y="288"/>
                  </a:lnTo>
                  <a:lnTo>
                    <a:pt x="1978" y="338"/>
                  </a:lnTo>
                  <a:lnTo>
                    <a:pt x="2018" y="388"/>
                  </a:lnTo>
                  <a:lnTo>
                    <a:pt x="2054" y="436"/>
                  </a:lnTo>
                  <a:lnTo>
                    <a:pt x="2086" y="480"/>
                  </a:lnTo>
                  <a:lnTo>
                    <a:pt x="2116" y="522"/>
                  </a:lnTo>
                  <a:lnTo>
                    <a:pt x="2158" y="588"/>
                  </a:lnTo>
                  <a:lnTo>
                    <a:pt x="2180" y="624"/>
                  </a:lnTo>
                  <a:lnTo>
                    <a:pt x="2180" y="624"/>
                  </a:lnTo>
                  <a:lnTo>
                    <a:pt x="2188" y="642"/>
                  </a:lnTo>
                  <a:lnTo>
                    <a:pt x="2194" y="660"/>
                  </a:lnTo>
                  <a:lnTo>
                    <a:pt x="2198" y="678"/>
                  </a:lnTo>
                  <a:lnTo>
                    <a:pt x="2200" y="696"/>
                  </a:lnTo>
                  <a:lnTo>
                    <a:pt x="2198" y="716"/>
                  </a:lnTo>
                  <a:lnTo>
                    <a:pt x="2194" y="734"/>
                  </a:lnTo>
                  <a:lnTo>
                    <a:pt x="2188" y="752"/>
                  </a:lnTo>
                  <a:lnTo>
                    <a:pt x="2180" y="770"/>
                  </a:lnTo>
                  <a:lnTo>
                    <a:pt x="2180" y="770"/>
                  </a:lnTo>
                  <a:lnTo>
                    <a:pt x="2170" y="786"/>
                  </a:lnTo>
                  <a:lnTo>
                    <a:pt x="2158" y="800"/>
                  </a:lnTo>
                  <a:lnTo>
                    <a:pt x="2142" y="812"/>
                  </a:lnTo>
                  <a:lnTo>
                    <a:pt x="2128" y="824"/>
                  </a:lnTo>
                  <a:lnTo>
                    <a:pt x="2110" y="832"/>
                  </a:lnTo>
                  <a:lnTo>
                    <a:pt x="2092" y="838"/>
                  </a:lnTo>
                  <a:lnTo>
                    <a:pt x="2074" y="842"/>
                  </a:lnTo>
                  <a:lnTo>
                    <a:pt x="2054" y="842"/>
                  </a:lnTo>
                  <a:lnTo>
                    <a:pt x="2054" y="842"/>
                  </a:lnTo>
                  <a:close/>
                  <a:moveTo>
                    <a:pt x="348" y="552"/>
                  </a:moveTo>
                  <a:lnTo>
                    <a:pt x="1776" y="552"/>
                  </a:lnTo>
                  <a:lnTo>
                    <a:pt x="1776" y="552"/>
                  </a:lnTo>
                  <a:lnTo>
                    <a:pt x="1742" y="510"/>
                  </a:lnTo>
                  <a:lnTo>
                    <a:pt x="1706" y="470"/>
                  </a:lnTo>
                  <a:lnTo>
                    <a:pt x="1670" y="432"/>
                  </a:lnTo>
                  <a:lnTo>
                    <a:pt x="1632" y="396"/>
                  </a:lnTo>
                  <a:lnTo>
                    <a:pt x="1594" y="362"/>
                  </a:lnTo>
                  <a:lnTo>
                    <a:pt x="1556" y="334"/>
                  </a:lnTo>
                  <a:lnTo>
                    <a:pt x="1520" y="310"/>
                  </a:lnTo>
                  <a:lnTo>
                    <a:pt x="1482" y="290"/>
                  </a:lnTo>
                  <a:lnTo>
                    <a:pt x="438" y="290"/>
                  </a:lnTo>
                  <a:lnTo>
                    <a:pt x="348" y="5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66" name="Freeform 105">
              <a:extLst>
                <a:ext uri="{FF2B5EF4-FFF2-40B4-BE49-F238E27FC236}">
                  <a16:creationId xmlns:a16="http://schemas.microsoft.com/office/drawing/2014/main" xmlns="" id="{EB7D895F-4018-423A-B228-E4C0537FD43E}"/>
                </a:ext>
              </a:extLst>
            </p:cNvPr>
            <p:cNvSpPr>
              <a:spLocks noEditPoints="1"/>
            </p:cNvSpPr>
            <p:nvPr/>
          </p:nvSpPr>
          <p:spPr bwMode="auto">
            <a:xfrm>
              <a:off x="1127" y="429"/>
              <a:ext cx="5426" cy="3462"/>
            </a:xfrm>
            <a:custGeom>
              <a:avLst/>
              <a:gdLst>
                <a:gd name="T0" fmla="*/ 5346 w 5426"/>
                <a:gd name="T1" fmla="*/ 1760 h 3462"/>
                <a:gd name="T2" fmla="*/ 5092 w 5426"/>
                <a:gd name="T3" fmla="*/ 1480 h 3462"/>
                <a:gd name="T4" fmla="*/ 4506 w 5426"/>
                <a:gd name="T5" fmla="*/ 1206 h 3462"/>
                <a:gd name="T6" fmla="*/ 3372 w 5426"/>
                <a:gd name="T7" fmla="*/ 342 h 3462"/>
                <a:gd name="T8" fmla="*/ 2970 w 5426"/>
                <a:gd name="T9" fmla="*/ 64 h 3462"/>
                <a:gd name="T10" fmla="*/ 1182 w 5426"/>
                <a:gd name="T11" fmla="*/ 0 h 3462"/>
                <a:gd name="T12" fmla="*/ 852 w 5426"/>
                <a:gd name="T13" fmla="*/ 72 h 3462"/>
                <a:gd name="T14" fmla="*/ 568 w 5426"/>
                <a:gd name="T15" fmla="*/ 340 h 3462"/>
                <a:gd name="T16" fmla="*/ 192 w 5426"/>
                <a:gd name="T17" fmla="*/ 1100 h 3462"/>
                <a:gd name="T18" fmla="*/ 0 w 5426"/>
                <a:gd name="T19" fmla="*/ 1474 h 3462"/>
                <a:gd name="T20" fmla="*/ 240 w 5426"/>
                <a:gd name="T21" fmla="*/ 2856 h 3462"/>
                <a:gd name="T22" fmla="*/ 588 w 5426"/>
                <a:gd name="T23" fmla="*/ 2932 h 3462"/>
                <a:gd name="T24" fmla="*/ 710 w 5426"/>
                <a:gd name="T25" fmla="*/ 3196 h 3462"/>
                <a:gd name="T26" fmla="*/ 930 w 5426"/>
                <a:gd name="T27" fmla="*/ 3382 h 3462"/>
                <a:gd name="T28" fmla="*/ 1216 w 5426"/>
                <a:gd name="T29" fmla="*/ 3460 h 3462"/>
                <a:gd name="T30" fmla="*/ 1482 w 5426"/>
                <a:gd name="T31" fmla="*/ 3418 h 3462"/>
                <a:gd name="T32" fmla="*/ 1724 w 5426"/>
                <a:gd name="T33" fmla="*/ 3262 h 3462"/>
                <a:gd name="T34" fmla="*/ 1880 w 5426"/>
                <a:gd name="T35" fmla="*/ 3016 h 3462"/>
                <a:gd name="T36" fmla="*/ 3394 w 5426"/>
                <a:gd name="T37" fmla="*/ 3016 h 3462"/>
                <a:gd name="T38" fmla="*/ 3548 w 5426"/>
                <a:gd name="T39" fmla="*/ 3262 h 3462"/>
                <a:gd name="T40" fmla="*/ 3790 w 5426"/>
                <a:gd name="T41" fmla="*/ 3418 h 3462"/>
                <a:gd name="T42" fmla="*/ 4058 w 5426"/>
                <a:gd name="T43" fmla="*/ 3460 h 3462"/>
                <a:gd name="T44" fmla="*/ 4344 w 5426"/>
                <a:gd name="T45" fmla="*/ 3382 h 3462"/>
                <a:gd name="T46" fmla="*/ 4562 w 5426"/>
                <a:gd name="T47" fmla="*/ 3196 h 3462"/>
                <a:gd name="T48" fmla="*/ 4686 w 5426"/>
                <a:gd name="T49" fmla="*/ 2932 h 3462"/>
                <a:gd name="T50" fmla="*/ 5182 w 5426"/>
                <a:gd name="T51" fmla="*/ 2860 h 3462"/>
                <a:gd name="T52" fmla="*/ 5424 w 5426"/>
                <a:gd name="T53" fmla="*/ 2076 h 3462"/>
                <a:gd name="T54" fmla="*/ 1062 w 5426"/>
                <a:gd name="T55" fmla="*/ 3124 h 3462"/>
                <a:gd name="T56" fmla="*/ 862 w 5426"/>
                <a:gd name="T57" fmla="*/ 2824 h 3462"/>
                <a:gd name="T58" fmla="*/ 974 w 5426"/>
                <a:gd name="T59" fmla="*/ 2512 h 3462"/>
                <a:gd name="T60" fmla="*/ 1286 w 5426"/>
                <a:gd name="T61" fmla="*/ 2402 h 3462"/>
                <a:gd name="T62" fmla="*/ 1586 w 5426"/>
                <a:gd name="T63" fmla="*/ 2602 h 3462"/>
                <a:gd name="T64" fmla="*/ 1602 w 5426"/>
                <a:gd name="T65" fmla="*/ 2936 h 3462"/>
                <a:gd name="T66" fmla="*/ 1324 w 5426"/>
                <a:gd name="T67" fmla="*/ 3164 h 3462"/>
                <a:gd name="T68" fmla="*/ 3844 w 5426"/>
                <a:gd name="T69" fmla="*/ 3124 h 3462"/>
                <a:gd name="T70" fmla="*/ 3644 w 5426"/>
                <a:gd name="T71" fmla="*/ 2824 h 3462"/>
                <a:gd name="T72" fmla="*/ 3754 w 5426"/>
                <a:gd name="T73" fmla="*/ 2512 h 3462"/>
                <a:gd name="T74" fmla="*/ 4066 w 5426"/>
                <a:gd name="T75" fmla="*/ 2402 h 3462"/>
                <a:gd name="T76" fmla="*/ 4366 w 5426"/>
                <a:gd name="T77" fmla="*/ 2602 h 3462"/>
                <a:gd name="T78" fmla="*/ 4382 w 5426"/>
                <a:gd name="T79" fmla="*/ 2936 h 3462"/>
                <a:gd name="T80" fmla="*/ 4104 w 5426"/>
                <a:gd name="T81" fmla="*/ 3164 h 3462"/>
                <a:gd name="T82" fmla="*/ 4616 w 5426"/>
                <a:gd name="T83" fmla="*/ 2458 h 3462"/>
                <a:gd name="T84" fmla="*/ 4196 w 5426"/>
                <a:gd name="T85" fmla="*/ 2130 h 3462"/>
                <a:gd name="T86" fmla="*/ 3912 w 5426"/>
                <a:gd name="T87" fmla="*/ 2118 h 3462"/>
                <a:gd name="T88" fmla="*/ 3466 w 5426"/>
                <a:gd name="T89" fmla="*/ 2410 h 3462"/>
                <a:gd name="T90" fmla="*/ 1806 w 5426"/>
                <a:gd name="T91" fmla="*/ 2410 h 3462"/>
                <a:gd name="T92" fmla="*/ 1360 w 5426"/>
                <a:gd name="T93" fmla="*/ 2118 h 3462"/>
                <a:gd name="T94" fmla="*/ 1076 w 5426"/>
                <a:gd name="T95" fmla="*/ 2130 h 3462"/>
                <a:gd name="T96" fmla="*/ 658 w 5426"/>
                <a:gd name="T97" fmla="*/ 2458 h 3462"/>
                <a:gd name="T98" fmla="*/ 298 w 5426"/>
                <a:gd name="T99" fmla="*/ 1450 h 3462"/>
                <a:gd name="T100" fmla="*/ 426 w 5426"/>
                <a:gd name="T101" fmla="*/ 1298 h 3462"/>
                <a:gd name="T102" fmla="*/ 606 w 5426"/>
                <a:gd name="T103" fmla="*/ 1222 h 3462"/>
                <a:gd name="T104" fmla="*/ 886 w 5426"/>
                <a:gd name="T105" fmla="*/ 396 h 3462"/>
                <a:gd name="T106" fmla="*/ 2716 w 5426"/>
                <a:gd name="T107" fmla="*/ 292 h 3462"/>
                <a:gd name="T108" fmla="*/ 3038 w 5426"/>
                <a:gd name="T109" fmla="*/ 430 h 3462"/>
                <a:gd name="T110" fmla="*/ 3596 w 5426"/>
                <a:gd name="T111" fmla="*/ 1062 h 3462"/>
                <a:gd name="T112" fmla="*/ 4380 w 5426"/>
                <a:gd name="T113" fmla="*/ 1472 h 3462"/>
                <a:gd name="T114" fmla="*/ 4894 w 5426"/>
                <a:gd name="T115" fmla="*/ 1696 h 3462"/>
                <a:gd name="T116" fmla="*/ 5120 w 5426"/>
                <a:gd name="T117" fmla="*/ 1968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26" h="3462">
                  <a:moveTo>
                    <a:pt x="5426" y="2054"/>
                  </a:moveTo>
                  <a:lnTo>
                    <a:pt x="5426" y="2054"/>
                  </a:lnTo>
                  <a:lnTo>
                    <a:pt x="5424" y="2014"/>
                  </a:lnTo>
                  <a:lnTo>
                    <a:pt x="5420" y="1974"/>
                  </a:lnTo>
                  <a:lnTo>
                    <a:pt x="5414" y="1936"/>
                  </a:lnTo>
                  <a:lnTo>
                    <a:pt x="5404" y="1898"/>
                  </a:lnTo>
                  <a:lnTo>
                    <a:pt x="5394" y="1862"/>
                  </a:lnTo>
                  <a:lnTo>
                    <a:pt x="5380" y="1828"/>
                  </a:lnTo>
                  <a:lnTo>
                    <a:pt x="5364" y="1794"/>
                  </a:lnTo>
                  <a:lnTo>
                    <a:pt x="5346" y="1760"/>
                  </a:lnTo>
                  <a:lnTo>
                    <a:pt x="5328" y="1728"/>
                  </a:lnTo>
                  <a:lnTo>
                    <a:pt x="5306" y="1696"/>
                  </a:lnTo>
                  <a:lnTo>
                    <a:pt x="5284" y="1666"/>
                  </a:lnTo>
                  <a:lnTo>
                    <a:pt x="5260" y="1636"/>
                  </a:lnTo>
                  <a:lnTo>
                    <a:pt x="5234" y="1608"/>
                  </a:lnTo>
                  <a:lnTo>
                    <a:pt x="5208" y="1580"/>
                  </a:lnTo>
                  <a:lnTo>
                    <a:pt x="5180" y="1554"/>
                  </a:lnTo>
                  <a:lnTo>
                    <a:pt x="5152" y="1528"/>
                  </a:lnTo>
                  <a:lnTo>
                    <a:pt x="5122" y="1504"/>
                  </a:lnTo>
                  <a:lnTo>
                    <a:pt x="5092" y="1480"/>
                  </a:lnTo>
                  <a:lnTo>
                    <a:pt x="5032" y="1436"/>
                  </a:lnTo>
                  <a:lnTo>
                    <a:pt x="4968" y="1396"/>
                  </a:lnTo>
                  <a:lnTo>
                    <a:pt x="4904" y="1360"/>
                  </a:lnTo>
                  <a:lnTo>
                    <a:pt x="4842" y="1328"/>
                  </a:lnTo>
                  <a:lnTo>
                    <a:pt x="4780" y="1300"/>
                  </a:lnTo>
                  <a:lnTo>
                    <a:pt x="4722" y="1276"/>
                  </a:lnTo>
                  <a:lnTo>
                    <a:pt x="4668" y="1256"/>
                  </a:lnTo>
                  <a:lnTo>
                    <a:pt x="4668" y="1256"/>
                  </a:lnTo>
                  <a:lnTo>
                    <a:pt x="4594" y="1234"/>
                  </a:lnTo>
                  <a:lnTo>
                    <a:pt x="4506" y="1206"/>
                  </a:lnTo>
                  <a:lnTo>
                    <a:pt x="4302" y="1148"/>
                  </a:lnTo>
                  <a:lnTo>
                    <a:pt x="3956" y="1054"/>
                  </a:lnTo>
                  <a:lnTo>
                    <a:pt x="3956" y="1054"/>
                  </a:lnTo>
                  <a:lnTo>
                    <a:pt x="3832" y="894"/>
                  </a:lnTo>
                  <a:lnTo>
                    <a:pt x="3746" y="786"/>
                  </a:lnTo>
                  <a:lnTo>
                    <a:pt x="3654" y="668"/>
                  </a:lnTo>
                  <a:lnTo>
                    <a:pt x="3556" y="550"/>
                  </a:lnTo>
                  <a:lnTo>
                    <a:pt x="3460" y="440"/>
                  </a:lnTo>
                  <a:lnTo>
                    <a:pt x="3416" y="388"/>
                  </a:lnTo>
                  <a:lnTo>
                    <a:pt x="3372" y="342"/>
                  </a:lnTo>
                  <a:lnTo>
                    <a:pt x="3332" y="300"/>
                  </a:lnTo>
                  <a:lnTo>
                    <a:pt x="3296" y="266"/>
                  </a:lnTo>
                  <a:lnTo>
                    <a:pt x="3296" y="266"/>
                  </a:lnTo>
                  <a:lnTo>
                    <a:pt x="3248" y="224"/>
                  </a:lnTo>
                  <a:lnTo>
                    <a:pt x="3200" y="188"/>
                  </a:lnTo>
                  <a:lnTo>
                    <a:pt x="3152" y="156"/>
                  </a:lnTo>
                  <a:lnTo>
                    <a:pt x="3106" y="128"/>
                  </a:lnTo>
                  <a:lnTo>
                    <a:pt x="3058" y="102"/>
                  </a:lnTo>
                  <a:lnTo>
                    <a:pt x="3014" y="82"/>
                  </a:lnTo>
                  <a:lnTo>
                    <a:pt x="2970" y="64"/>
                  </a:lnTo>
                  <a:lnTo>
                    <a:pt x="2928" y="48"/>
                  </a:lnTo>
                  <a:lnTo>
                    <a:pt x="2890" y="36"/>
                  </a:lnTo>
                  <a:lnTo>
                    <a:pt x="2856" y="26"/>
                  </a:lnTo>
                  <a:lnTo>
                    <a:pt x="2798" y="10"/>
                  </a:lnTo>
                  <a:lnTo>
                    <a:pt x="2758" y="4"/>
                  </a:lnTo>
                  <a:lnTo>
                    <a:pt x="2740" y="2"/>
                  </a:lnTo>
                  <a:lnTo>
                    <a:pt x="2740" y="2"/>
                  </a:lnTo>
                  <a:lnTo>
                    <a:pt x="2726" y="0"/>
                  </a:lnTo>
                  <a:lnTo>
                    <a:pt x="1182" y="0"/>
                  </a:lnTo>
                  <a:lnTo>
                    <a:pt x="1182" y="0"/>
                  </a:lnTo>
                  <a:lnTo>
                    <a:pt x="1144" y="2"/>
                  </a:lnTo>
                  <a:lnTo>
                    <a:pt x="1106" y="4"/>
                  </a:lnTo>
                  <a:lnTo>
                    <a:pt x="1070" y="8"/>
                  </a:lnTo>
                  <a:lnTo>
                    <a:pt x="1034" y="14"/>
                  </a:lnTo>
                  <a:lnTo>
                    <a:pt x="1002" y="20"/>
                  </a:lnTo>
                  <a:lnTo>
                    <a:pt x="970" y="28"/>
                  </a:lnTo>
                  <a:lnTo>
                    <a:pt x="938" y="38"/>
                  </a:lnTo>
                  <a:lnTo>
                    <a:pt x="908" y="48"/>
                  </a:lnTo>
                  <a:lnTo>
                    <a:pt x="880" y="58"/>
                  </a:lnTo>
                  <a:lnTo>
                    <a:pt x="852" y="72"/>
                  </a:lnTo>
                  <a:lnTo>
                    <a:pt x="826" y="84"/>
                  </a:lnTo>
                  <a:lnTo>
                    <a:pt x="802" y="98"/>
                  </a:lnTo>
                  <a:lnTo>
                    <a:pt x="778" y="114"/>
                  </a:lnTo>
                  <a:lnTo>
                    <a:pt x="756" y="130"/>
                  </a:lnTo>
                  <a:lnTo>
                    <a:pt x="714" y="162"/>
                  </a:lnTo>
                  <a:lnTo>
                    <a:pt x="676" y="196"/>
                  </a:lnTo>
                  <a:lnTo>
                    <a:pt x="642" y="232"/>
                  </a:lnTo>
                  <a:lnTo>
                    <a:pt x="614" y="268"/>
                  </a:lnTo>
                  <a:lnTo>
                    <a:pt x="588" y="306"/>
                  </a:lnTo>
                  <a:lnTo>
                    <a:pt x="568" y="340"/>
                  </a:lnTo>
                  <a:lnTo>
                    <a:pt x="550" y="374"/>
                  </a:lnTo>
                  <a:lnTo>
                    <a:pt x="538" y="408"/>
                  </a:lnTo>
                  <a:lnTo>
                    <a:pt x="528" y="438"/>
                  </a:lnTo>
                  <a:lnTo>
                    <a:pt x="372" y="1008"/>
                  </a:lnTo>
                  <a:lnTo>
                    <a:pt x="372" y="1008"/>
                  </a:lnTo>
                  <a:lnTo>
                    <a:pt x="332" y="1020"/>
                  </a:lnTo>
                  <a:lnTo>
                    <a:pt x="294" y="1034"/>
                  </a:lnTo>
                  <a:lnTo>
                    <a:pt x="258" y="1054"/>
                  </a:lnTo>
                  <a:lnTo>
                    <a:pt x="224" y="1074"/>
                  </a:lnTo>
                  <a:lnTo>
                    <a:pt x="192" y="1100"/>
                  </a:lnTo>
                  <a:lnTo>
                    <a:pt x="160" y="1126"/>
                  </a:lnTo>
                  <a:lnTo>
                    <a:pt x="132" y="1156"/>
                  </a:lnTo>
                  <a:lnTo>
                    <a:pt x="106" y="1190"/>
                  </a:lnTo>
                  <a:lnTo>
                    <a:pt x="82" y="1224"/>
                  </a:lnTo>
                  <a:lnTo>
                    <a:pt x="60" y="1262"/>
                  </a:lnTo>
                  <a:lnTo>
                    <a:pt x="42" y="1300"/>
                  </a:lnTo>
                  <a:lnTo>
                    <a:pt x="28" y="1342"/>
                  </a:lnTo>
                  <a:lnTo>
                    <a:pt x="16" y="1384"/>
                  </a:lnTo>
                  <a:lnTo>
                    <a:pt x="6" y="1428"/>
                  </a:lnTo>
                  <a:lnTo>
                    <a:pt x="0" y="1474"/>
                  </a:lnTo>
                  <a:lnTo>
                    <a:pt x="0" y="1520"/>
                  </a:lnTo>
                  <a:lnTo>
                    <a:pt x="0" y="2488"/>
                  </a:lnTo>
                  <a:lnTo>
                    <a:pt x="0" y="2488"/>
                  </a:lnTo>
                  <a:lnTo>
                    <a:pt x="0" y="2512"/>
                  </a:lnTo>
                  <a:lnTo>
                    <a:pt x="6" y="2534"/>
                  </a:lnTo>
                  <a:lnTo>
                    <a:pt x="16" y="2556"/>
                  </a:lnTo>
                  <a:lnTo>
                    <a:pt x="28" y="2576"/>
                  </a:lnTo>
                  <a:lnTo>
                    <a:pt x="228" y="2844"/>
                  </a:lnTo>
                  <a:lnTo>
                    <a:pt x="228" y="2844"/>
                  </a:lnTo>
                  <a:lnTo>
                    <a:pt x="240" y="2856"/>
                  </a:lnTo>
                  <a:lnTo>
                    <a:pt x="252" y="2868"/>
                  </a:lnTo>
                  <a:lnTo>
                    <a:pt x="266" y="2878"/>
                  </a:lnTo>
                  <a:lnTo>
                    <a:pt x="280" y="2886"/>
                  </a:lnTo>
                  <a:lnTo>
                    <a:pt x="294" y="2892"/>
                  </a:lnTo>
                  <a:lnTo>
                    <a:pt x="310" y="2898"/>
                  </a:lnTo>
                  <a:lnTo>
                    <a:pt x="328" y="2900"/>
                  </a:lnTo>
                  <a:lnTo>
                    <a:pt x="344" y="2902"/>
                  </a:lnTo>
                  <a:lnTo>
                    <a:pt x="582" y="2902"/>
                  </a:lnTo>
                  <a:lnTo>
                    <a:pt x="582" y="2902"/>
                  </a:lnTo>
                  <a:lnTo>
                    <a:pt x="588" y="2932"/>
                  </a:lnTo>
                  <a:lnTo>
                    <a:pt x="594" y="2960"/>
                  </a:lnTo>
                  <a:lnTo>
                    <a:pt x="604" y="2988"/>
                  </a:lnTo>
                  <a:lnTo>
                    <a:pt x="612" y="3016"/>
                  </a:lnTo>
                  <a:lnTo>
                    <a:pt x="624" y="3044"/>
                  </a:lnTo>
                  <a:lnTo>
                    <a:pt x="636" y="3072"/>
                  </a:lnTo>
                  <a:lnTo>
                    <a:pt x="648" y="3098"/>
                  </a:lnTo>
                  <a:lnTo>
                    <a:pt x="662" y="3122"/>
                  </a:lnTo>
                  <a:lnTo>
                    <a:pt x="678" y="3148"/>
                  </a:lnTo>
                  <a:lnTo>
                    <a:pt x="694" y="3172"/>
                  </a:lnTo>
                  <a:lnTo>
                    <a:pt x="710" y="3196"/>
                  </a:lnTo>
                  <a:lnTo>
                    <a:pt x="728" y="3218"/>
                  </a:lnTo>
                  <a:lnTo>
                    <a:pt x="748" y="3240"/>
                  </a:lnTo>
                  <a:lnTo>
                    <a:pt x="768" y="3262"/>
                  </a:lnTo>
                  <a:lnTo>
                    <a:pt x="788" y="3282"/>
                  </a:lnTo>
                  <a:lnTo>
                    <a:pt x="810" y="3300"/>
                  </a:lnTo>
                  <a:lnTo>
                    <a:pt x="832" y="3320"/>
                  </a:lnTo>
                  <a:lnTo>
                    <a:pt x="856" y="3336"/>
                  </a:lnTo>
                  <a:lnTo>
                    <a:pt x="880" y="3352"/>
                  </a:lnTo>
                  <a:lnTo>
                    <a:pt x="904" y="3368"/>
                  </a:lnTo>
                  <a:lnTo>
                    <a:pt x="930" y="3382"/>
                  </a:lnTo>
                  <a:lnTo>
                    <a:pt x="956" y="3396"/>
                  </a:lnTo>
                  <a:lnTo>
                    <a:pt x="982" y="3408"/>
                  </a:lnTo>
                  <a:lnTo>
                    <a:pt x="1010" y="3418"/>
                  </a:lnTo>
                  <a:lnTo>
                    <a:pt x="1038" y="3428"/>
                  </a:lnTo>
                  <a:lnTo>
                    <a:pt x="1066" y="3438"/>
                  </a:lnTo>
                  <a:lnTo>
                    <a:pt x="1094" y="3444"/>
                  </a:lnTo>
                  <a:lnTo>
                    <a:pt x="1124" y="3450"/>
                  </a:lnTo>
                  <a:lnTo>
                    <a:pt x="1154" y="3456"/>
                  </a:lnTo>
                  <a:lnTo>
                    <a:pt x="1184" y="3458"/>
                  </a:lnTo>
                  <a:lnTo>
                    <a:pt x="1216" y="3460"/>
                  </a:lnTo>
                  <a:lnTo>
                    <a:pt x="1246" y="3462"/>
                  </a:lnTo>
                  <a:lnTo>
                    <a:pt x="1246" y="3462"/>
                  </a:lnTo>
                  <a:lnTo>
                    <a:pt x="1278" y="3460"/>
                  </a:lnTo>
                  <a:lnTo>
                    <a:pt x="1308" y="3458"/>
                  </a:lnTo>
                  <a:lnTo>
                    <a:pt x="1338" y="3456"/>
                  </a:lnTo>
                  <a:lnTo>
                    <a:pt x="1368" y="3450"/>
                  </a:lnTo>
                  <a:lnTo>
                    <a:pt x="1398" y="3444"/>
                  </a:lnTo>
                  <a:lnTo>
                    <a:pt x="1426" y="3438"/>
                  </a:lnTo>
                  <a:lnTo>
                    <a:pt x="1454" y="3428"/>
                  </a:lnTo>
                  <a:lnTo>
                    <a:pt x="1482" y="3418"/>
                  </a:lnTo>
                  <a:lnTo>
                    <a:pt x="1510" y="3408"/>
                  </a:lnTo>
                  <a:lnTo>
                    <a:pt x="1536" y="3396"/>
                  </a:lnTo>
                  <a:lnTo>
                    <a:pt x="1562" y="3382"/>
                  </a:lnTo>
                  <a:lnTo>
                    <a:pt x="1588" y="3368"/>
                  </a:lnTo>
                  <a:lnTo>
                    <a:pt x="1612" y="3352"/>
                  </a:lnTo>
                  <a:lnTo>
                    <a:pt x="1636" y="3336"/>
                  </a:lnTo>
                  <a:lnTo>
                    <a:pt x="1660" y="3320"/>
                  </a:lnTo>
                  <a:lnTo>
                    <a:pt x="1682" y="3300"/>
                  </a:lnTo>
                  <a:lnTo>
                    <a:pt x="1704" y="3282"/>
                  </a:lnTo>
                  <a:lnTo>
                    <a:pt x="1724" y="3262"/>
                  </a:lnTo>
                  <a:lnTo>
                    <a:pt x="1744" y="3240"/>
                  </a:lnTo>
                  <a:lnTo>
                    <a:pt x="1764" y="3218"/>
                  </a:lnTo>
                  <a:lnTo>
                    <a:pt x="1782" y="3196"/>
                  </a:lnTo>
                  <a:lnTo>
                    <a:pt x="1800" y="3172"/>
                  </a:lnTo>
                  <a:lnTo>
                    <a:pt x="1816" y="3148"/>
                  </a:lnTo>
                  <a:lnTo>
                    <a:pt x="1830" y="3122"/>
                  </a:lnTo>
                  <a:lnTo>
                    <a:pt x="1844" y="3098"/>
                  </a:lnTo>
                  <a:lnTo>
                    <a:pt x="1858" y="3072"/>
                  </a:lnTo>
                  <a:lnTo>
                    <a:pt x="1870" y="3044"/>
                  </a:lnTo>
                  <a:lnTo>
                    <a:pt x="1880" y="3016"/>
                  </a:lnTo>
                  <a:lnTo>
                    <a:pt x="1890" y="2988"/>
                  </a:lnTo>
                  <a:lnTo>
                    <a:pt x="1898" y="2960"/>
                  </a:lnTo>
                  <a:lnTo>
                    <a:pt x="1906" y="2932"/>
                  </a:lnTo>
                  <a:lnTo>
                    <a:pt x="1910" y="2902"/>
                  </a:lnTo>
                  <a:lnTo>
                    <a:pt x="3362" y="2902"/>
                  </a:lnTo>
                  <a:lnTo>
                    <a:pt x="3362" y="2902"/>
                  </a:lnTo>
                  <a:lnTo>
                    <a:pt x="3368" y="2932"/>
                  </a:lnTo>
                  <a:lnTo>
                    <a:pt x="3376" y="2960"/>
                  </a:lnTo>
                  <a:lnTo>
                    <a:pt x="3384" y="2988"/>
                  </a:lnTo>
                  <a:lnTo>
                    <a:pt x="3394" y="3016"/>
                  </a:lnTo>
                  <a:lnTo>
                    <a:pt x="3404" y="3044"/>
                  </a:lnTo>
                  <a:lnTo>
                    <a:pt x="3416" y="3072"/>
                  </a:lnTo>
                  <a:lnTo>
                    <a:pt x="3430" y="3098"/>
                  </a:lnTo>
                  <a:lnTo>
                    <a:pt x="3444" y="3122"/>
                  </a:lnTo>
                  <a:lnTo>
                    <a:pt x="3458" y="3148"/>
                  </a:lnTo>
                  <a:lnTo>
                    <a:pt x="3474" y="3172"/>
                  </a:lnTo>
                  <a:lnTo>
                    <a:pt x="3492" y="3196"/>
                  </a:lnTo>
                  <a:lnTo>
                    <a:pt x="3510" y="3218"/>
                  </a:lnTo>
                  <a:lnTo>
                    <a:pt x="3528" y="3240"/>
                  </a:lnTo>
                  <a:lnTo>
                    <a:pt x="3548" y="3262"/>
                  </a:lnTo>
                  <a:lnTo>
                    <a:pt x="3570" y="3282"/>
                  </a:lnTo>
                  <a:lnTo>
                    <a:pt x="3590" y="3300"/>
                  </a:lnTo>
                  <a:lnTo>
                    <a:pt x="3614" y="3320"/>
                  </a:lnTo>
                  <a:lnTo>
                    <a:pt x="3636" y="3336"/>
                  </a:lnTo>
                  <a:lnTo>
                    <a:pt x="3660" y="3352"/>
                  </a:lnTo>
                  <a:lnTo>
                    <a:pt x="3686" y="3368"/>
                  </a:lnTo>
                  <a:lnTo>
                    <a:pt x="3710" y="3382"/>
                  </a:lnTo>
                  <a:lnTo>
                    <a:pt x="3736" y="3396"/>
                  </a:lnTo>
                  <a:lnTo>
                    <a:pt x="3764" y="3408"/>
                  </a:lnTo>
                  <a:lnTo>
                    <a:pt x="3790" y="3418"/>
                  </a:lnTo>
                  <a:lnTo>
                    <a:pt x="3818" y="3428"/>
                  </a:lnTo>
                  <a:lnTo>
                    <a:pt x="3846" y="3438"/>
                  </a:lnTo>
                  <a:lnTo>
                    <a:pt x="3876" y="3444"/>
                  </a:lnTo>
                  <a:lnTo>
                    <a:pt x="3906" y="3450"/>
                  </a:lnTo>
                  <a:lnTo>
                    <a:pt x="3936" y="3456"/>
                  </a:lnTo>
                  <a:lnTo>
                    <a:pt x="3966" y="3458"/>
                  </a:lnTo>
                  <a:lnTo>
                    <a:pt x="3996" y="3460"/>
                  </a:lnTo>
                  <a:lnTo>
                    <a:pt x="4028" y="3462"/>
                  </a:lnTo>
                  <a:lnTo>
                    <a:pt x="4028" y="3462"/>
                  </a:lnTo>
                  <a:lnTo>
                    <a:pt x="4058" y="3460"/>
                  </a:lnTo>
                  <a:lnTo>
                    <a:pt x="4088" y="3458"/>
                  </a:lnTo>
                  <a:lnTo>
                    <a:pt x="4120" y="3456"/>
                  </a:lnTo>
                  <a:lnTo>
                    <a:pt x="4148" y="3450"/>
                  </a:lnTo>
                  <a:lnTo>
                    <a:pt x="4178" y="3444"/>
                  </a:lnTo>
                  <a:lnTo>
                    <a:pt x="4208" y="3438"/>
                  </a:lnTo>
                  <a:lnTo>
                    <a:pt x="4236" y="3428"/>
                  </a:lnTo>
                  <a:lnTo>
                    <a:pt x="4264" y="3418"/>
                  </a:lnTo>
                  <a:lnTo>
                    <a:pt x="4290" y="3408"/>
                  </a:lnTo>
                  <a:lnTo>
                    <a:pt x="4318" y="3396"/>
                  </a:lnTo>
                  <a:lnTo>
                    <a:pt x="4344" y="3382"/>
                  </a:lnTo>
                  <a:lnTo>
                    <a:pt x="4370" y="3368"/>
                  </a:lnTo>
                  <a:lnTo>
                    <a:pt x="4394" y="3352"/>
                  </a:lnTo>
                  <a:lnTo>
                    <a:pt x="4418" y="3336"/>
                  </a:lnTo>
                  <a:lnTo>
                    <a:pt x="4440" y="3320"/>
                  </a:lnTo>
                  <a:lnTo>
                    <a:pt x="4464" y="3300"/>
                  </a:lnTo>
                  <a:lnTo>
                    <a:pt x="4486" y="3282"/>
                  </a:lnTo>
                  <a:lnTo>
                    <a:pt x="4506" y="3262"/>
                  </a:lnTo>
                  <a:lnTo>
                    <a:pt x="4526" y="3240"/>
                  </a:lnTo>
                  <a:lnTo>
                    <a:pt x="4544" y="3218"/>
                  </a:lnTo>
                  <a:lnTo>
                    <a:pt x="4562" y="3196"/>
                  </a:lnTo>
                  <a:lnTo>
                    <a:pt x="4580" y="3172"/>
                  </a:lnTo>
                  <a:lnTo>
                    <a:pt x="4596" y="3148"/>
                  </a:lnTo>
                  <a:lnTo>
                    <a:pt x="4612" y="3122"/>
                  </a:lnTo>
                  <a:lnTo>
                    <a:pt x="4626" y="3098"/>
                  </a:lnTo>
                  <a:lnTo>
                    <a:pt x="4638" y="3072"/>
                  </a:lnTo>
                  <a:lnTo>
                    <a:pt x="4650" y="3044"/>
                  </a:lnTo>
                  <a:lnTo>
                    <a:pt x="4660" y="3016"/>
                  </a:lnTo>
                  <a:lnTo>
                    <a:pt x="4670" y="2988"/>
                  </a:lnTo>
                  <a:lnTo>
                    <a:pt x="4678" y="2960"/>
                  </a:lnTo>
                  <a:lnTo>
                    <a:pt x="4686" y="2932"/>
                  </a:lnTo>
                  <a:lnTo>
                    <a:pt x="4692" y="2902"/>
                  </a:lnTo>
                  <a:lnTo>
                    <a:pt x="5080" y="2902"/>
                  </a:lnTo>
                  <a:lnTo>
                    <a:pt x="5080" y="2902"/>
                  </a:lnTo>
                  <a:lnTo>
                    <a:pt x="5096" y="2900"/>
                  </a:lnTo>
                  <a:lnTo>
                    <a:pt x="5112" y="2898"/>
                  </a:lnTo>
                  <a:lnTo>
                    <a:pt x="5128" y="2894"/>
                  </a:lnTo>
                  <a:lnTo>
                    <a:pt x="5142" y="2888"/>
                  </a:lnTo>
                  <a:lnTo>
                    <a:pt x="5156" y="2880"/>
                  </a:lnTo>
                  <a:lnTo>
                    <a:pt x="5170" y="2870"/>
                  </a:lnTo>
                  <a:lnTo>
                    <a:pt x="5182" y="2860"/>
                  </a:lnTo>
                  <a:lnTo>
                    <a:pt x="5192" y="2848"/>
                  </a:lnTo>
                  <a:lnTo>
                    <a:pt x="5392" y="2604"/>
                  </a:lnTo>
                  <a:lnTo>
                    <a:pt x="5392" y="2604"/>
                  </a:lnTo>
                  <a:lnTo>
                    <a:pt x="5406" y="2584"/>
                  </a:lnTo>
                  <a:lnTo>
                    <a:pt x="5418" y="2562"/>
                  </a:lnTo>
                  <a:lnTo>
                    <a:pt x="5424" y="2538"/>
                  </a:lnTo>
                  <a:lnTo>
                    <a:pt x="5426" y="2512"/>
                  </a:lnTo>
                  <a:lnTo>
                    <a:pt x="5426" y="2094"/>
                  </a:lnTo>
                  <a:lnTo>
                    <a:pt x="5426" y="2094"/>
                  </a:lnTo>
                  <a:lnTo>
                    <a:pt x="5424" y="2076"/>
                  </a:lnTo>
                  <a:lnTo>
                    <a:pt x="5424" y="2076"/>
                  </a:lnTo>
                  <a:lnTo>
                    <a:pt x="5426" y="2054"/>
                  </a:lnTo>
                  <a:lnTo>
                    <a:pt x="5426" y="2054"/>
                  </a:lnTo>
                  <a:close/>
                  <a:moveTo>
                    <a:pt x="1246" y="3172"/>
                  </a:moveTo>
                  <a:lnTo>
                    <a:pt x="1246" y="3172"/>
                  </a:lnTo>
                  <a:lnTo>
                    <a:pt x="1206" y="3170"/>
                  </a:lnTo>
                  <a:lnTo>
                    <a:pt x="1168" y="3164"/>
                  </a:lnTo>
                  <a:lnTo>
                    <a:pt x="1132" y="3154"/>
                  </a:lnTo>
                  <a:lnTo>
                    <a:pt x="1096" y="3140"/>
                  </a:lnTo>
                  <a:lnTo>
                    <a:pt x="1062" y="3124"/>
                  </a:lnTo>
                  <a:lnTo>
                    <a:pt x="1030" y="3106"/>
                  </a:lnTo>
                  <a:lnTo>
                    <a:pt x="1002" y="3082"/>
                  </a:lnTo>
                  <a:lnTo>
                    <a:pt x="974" y="3058"/>
                  </a:lnTo>
                  <a:lnTo>
                    <a:pt x="948" y="3030"/>
                  </a:lnTo>
                  <a:lnTo>
                    <a:pt x="926" y="3000"/>
                  </a:lnTo>
                  <a:lnTo>
                    <a:pt x="908" y="2968"/>
                  </a:lnTo>
                  <a:lnTo>
                    <a:pt x="890" y="2936"/>
                  </a:lnTo>
                  <a:lnTo>
                    <a:pt x="878" y="2900"/>
                  </a:lnTo>
                  <a:lnTo>
                    <a:pt x="868" y="2862"/>
                  </a:lnTo>
                  <a:lnTo>
                    <a:pt x="862" y="2824"/>
                  </a:lnTo>
                  <a:lnTo>
                    <a:pt x="860" y="2784"/>
                  </a:lnTo>
                  <a:lnTo>
                    <a:pt x="860" y="2784"/>
                  </a:lnTo>
                  <a:lnTo>
                    <a:pt x="862" y="2746"/>
                  </a:lnTo>
                  <a:lnTo>
                    <a:pt x="868" y="2708"/>
                  </a:lnTo>
                  <a:lnTo>
                    <a:pt x="878" y="2670"/>
                  </a:lnTo>
                  <a:lnTo>
                    <a:pt x="890" y="2634"/>
                  </a:lnTo>
                  <a:lnTo>
                    <a:pt x="908" y="2602"/>
                  </a:lnTo>
                  <a:lnTo>
                    <a:pt x="926" y="2570"/>
                  </a:lnTo>
                  <a:lnTo>
                    <a:pt x="948" y="2540"/>
                  </a:lnTo>
                  <a:lnTo>
                    <a:pt x="974" y="2512"/>
                  </a:lnTo>
                  <a:lnTo>
                    <a:pt x="1002" y="2488"/>
                  </a:lnTo>
                  <a:lnTo>
                    <a:pt x="1030" y="2466"/>
                  </a:lnTo>
                  <a:lnTo>
                    <a:pt x="1062" y="2446"/>
                  </a:lnTo>
                  <a:lnTo>
                    <a:pt x="1096" y="2430"/>
                  </a:lnTo>
                  <a:lnTo>
                    <a:pt x="1132" y="2416"/>
                  </a:lnTo>
                  <a:lnTo>
                    <a:pt x="1168" y="2408"/>
                  </a:lnTo>
                  <a:lnTo>
                    <a:pt x="1206" y="2402"/>
                  </a:lnTo>
                  <a:lnTo>
                    <a:pt x="1246" y="2400"/>
                  </a:lnTo>
                  <a:lnTo>
                    <a:pt x="1246" y="2400"/>
                  </a:lnTo>
                  <a:lnTo>
                    <a:pt x="1286" y="2402"/>
                  </a:lnTo>
                  <a:lnTo>
                    <a:pt x="1324" y="2408"/>
                  </a:lnTo>
                  <a:lnTo>
                    <a:pt x="1360" y="2416"/>
                  </a:lnTo>
                  <a:lnTo>
                    <a:pt x="1396" y="2430"/>
                  </a:lnTo>
                  <a:lnTo>
                    <a:pt x="1430" y="2446"/>
                  </a:lnTo>
                  <a:lnTo>
                    <a:pt x="1462" y="2466"/>
                  </a:lnTo>
                  <a:lnTo>
                    <a:pt x="1492" y="2488"/>
                  </a:lnTo>
                  <a:lnTo>
                    <a:pt x="1518" y="2512"/>
                  </a:lnTo>
                  <a:lnTo>
                    <a:pt x="1544" y="2540"/>
                  </a:lnTo>
                  <a:lnTo>
                    <a:pt x="1566" y="2570"/>
                  </a:lnTo>
                  <a:lnTo>
                    <a:pt x="1586" y="2602"/>
                  </a:lnTo>
                  <a:lnTo>
                    <a:pt x="1602" y="2634"/>
                  </a:lnTo>
                  <a:lnTo>
                    <a:pt x="1614" y="2670"/>
                  </a:lnTo>
                  <a:lnTo>
                    <a:pt x="1624" y="2708"/>
                  </a:lnTo>
                  <a:lnTo>
                    <a:pt x="1630" y="2746"/>
                  </a:lnTo>
                  <a:lnTo>
                    <a:pt x="1632" y="2784"/>
                  </a:lnTo>
                  <a:lnTo>
                    <a:pt x="1632" y="2784"/>
                  </a:lnTo>
                  <a:lnTo>
                    <a:pt x="1630" y="2824"/>
                  </a:lnTo>
                  <a:lnTo>
                    <a:pt x="1624" y="2862"/>
                  </a:lnTo>
                  <a:lnTo>
                    <a:pt x="1614" y="2900"/>
                  </a:lnTo>
                  <a:lnTo>
                    <a:pt x="1602" y="2936"/>
                  </a:lnTo>
                  <a:lnTo>
                    <a:pt x="1586" y="2968"/>
                  </a:lnTo>
                  <a:lnTo>
                    <a:pt x="1566" y="3000"/>
                  </a:lnTo>
                  <a:lnTo>
                    <a:pt x="1544" y="3030"/>
                  </a:lnTo>
                  <a:lnTo>
                    <a:pt x="1518" y="3058"/>
                  </a:lnTo>
                  <a:lnTo>
                    <a:pt x="1492" y="3082"/>
                  </a:lnTo>
                  <a:lnTo>
                    <a:pt x="1462" y="3106"/>
                  </a:lnTo>
                  <a:lnTo>
                    <a:pt x="1430" y="3124"/>
                  </a:lnTo>
                  <a:lnTo>
                    <a:pt x="1396" y="3140"/>
                  </a:lnTo>
                  <a:lnTo>
                    <a:pt x="1360" y="3154"/>
                  </a:lnTo>
                  <a:lnTo>
                    <a:pt x="1324" y="3164"/>
                  </a:lnTo>
                  <a:lnTo>
                    <a:pt x="1286" y="3170"/>
                  </a:lnTo>
                  <a:lnTo>
                    <a:pt x="1246" y="3172"/>
                  </a:lnTo>
                  <a:lnTo>
                    <a:pt x="1246" y="3172"/>
                  </a:lnTo>
                  <a:close/>
                  <a:moveTo>
                    <a:pt x="4028" y="3172"/>
                  </a:moveTo>
                  <a:lnTo>
                    <a:pt x="4028" y="3172"/>
                  </a:lnTo>
                  <a:lnTo>
                    <a:pt x="3988" y="3170"/>
                  </a:lnTo>
                  <a:lnTo>
                    <a:pt x="3950" y="3164"/>
                  </a:lnTo>
                  <a:lnTo>
                    <a:pt x="3912" y="3154"/>
                  </a:lnTo>
                  <a:lnTo>
                    <a:pt x="3878" y="3140"/>
                  </a:lnTo>
                  <a:lnTo>
                    <a:pt x="3844" y="3124"/>
                  </a:lnTo>
                  <a:lnTo>
                    <a:pt x="3812" y="3106"/>
                  </a:lnTo>
                  <a:lnTo>
                    <a:pt x="3782" y="3082"/>
                  </a:lnTo>
                  <a:lnTo>
                    <a:pt x="3754" y="3058"/>
                  </a:lnTo>
                  <a:lnTo>
                    <a:pt x="3730" y="3030"/>
                  </a:lnTo>
                  <a:lnTo>
                    <a:pt x="3708" y="3000"/>
                  </a:lnTo>
                  <a:lnTo>
                    <a:pt x="3688" y="2968"/>
                  </a:lnTo>
                  <a:lnTo>
                    <a:pt x="3672" y="2936"/>
                  </a:lnTo>
                  <a:lnTo>
                    <a:pt x="3658" y="2900"/>
                  </a:lnTo>
                  <a:lnTo>
                    <a:pt x="3650" y="2862"/>
                  </a:lnTo>
                  <a:lnTo>
                    <a:pt x="3644" y="2824"/>
                  </a:lnTo>
                  <a:lnTo>
                    <a:pt x="3642" y="2784"/>
                  </a:lnTo>
                  <a:lnTo>
                    <a:pt x="3642" y="2784"/>
                  </a:lnTo>
                  <a:lnTo>
                    <a:pt x="3644" y="2746"/>
                  </a:lnTo>
                  <a:lnTo>
                    <a:pt x="3650" y="2708"/>
                  </a:lnTo>
                  <a:lnTo>
                    <a:pt x="3658" y="2670"/>
                  </a:lnTo>
                  <a:lnTo>
                    <a:pt x="3672" y="2634"/>
                  </a:lnTo>
                  <a:lnTo>
                    <a:pt x="3688" y="2602"/>
                  </a:lnTo>
                  <a:lnTo>
                    <a:pt x="3708" y="2570"/>
                  </a:lnTo>
                  <a:lnTo>
                    <a:pt x="3730" y="2540"/>
                  </a:lnTo>
                  <a:lnTo>
                    <a:pt x="3754" y="2512"/>
                  </a:lnTo>
                  <a:lnTo>
                    <a:pt x="3782" y="2488"/>
                  </a:lnTo>
                  <a:lnTo>
                    <a:pt x="3812" y="2466"/>
                  </a:lnTo>
                  <a:lnTo>
                    <a:pt x="3844" y="2446"/>
                  </a:lnTo>
                  <a:lnTo>
                    <a:pt x="3878" y="2430"/>
                  </a:lnTo>
                  <a:lnTo>
                    <a:pt x="3912" y="2416"/>
                  </a:lnTo>
                  <a:lnTo>
                    <a:pt x="3950" y="2408"/>
                  </a:lnTo>
                  <a:lnTo>
                    <a:pt x="3988" y="2402"/>
                  </a:lnTo>
                  <a:lnTo>
                    <a:pt x="4028" y="2400"/>
                  </a:lnTo>
                  <a:lnTo>
                    <a:pt x="4028" y="2400"/>
                  </a:lnTo>
                  <a:lnTo>
                    <a:pt x="4066" y="2402"/>
                  </a:lnTo>
                  <a:lnTo>
                    <a:pt x="4104" y="2408"/>
                  </a:lnTo>
                  <a:lnTo>
                    <a:pt x="4142" y="2416"/>
                  </a:lnTo>
                  <a:lnTo>
                    <a:pt x="4178" y="2430"/>
                  </a:lnTo>
                  <a:lnTo>
                    <a:pt x="4210" y="2446"/>
                  </a:lnTo>
                  <a:lnTo>
                    <a:pt x="4242" y="2466"/>
                  </a:lnTo>
                  <a:lnTo>
                    <a:pt x="4272" y="2488"/>
                  </a:lnTo>
                  <a:lnTo>
                    <a:pt x="4300" y="2512"/>
                  </a:lnTo>
                  <a:lnTo>
                    <a:pt x="4324" y="2540"/>
                  </a:lnTo>
                  <a:lnTo>
                    <a:pt x="4346" y="2570"/>
                  </a:lnTo>
                  <a:lnTo>
                    <a:pt x="4366" y="2602"/>
                  </a:lnTo>
                  <a:lnTo>
                    <a:pt x="4382" y="2634"/>
                  </a:lnTo>
                  <a:lnTo>
                    <a:pt x="4396" y="2670"/>
                  </a:lnTo>
                  <a:lnTo>
                    <a:pt x="4406" y="2708"/>
                  </a:lnTo>
                  <a:lnTo>
                    <a:pt x="4410" y="2746"/>
                  </a:lnTo>
                  <a:lnTo>
                    <a:pt x="4412" y="2784"/>
                  </a:lnTo>
                  <a:lnTo>
                    <a:pt x="4412" y="2784"/>
                  </a:lnTo>
                  <a:lnTo>
                    <a:pt x="4410" y="2824"/>
                  </a:lnTo>
                  <a:lnTo>
                    <a:pt x="4406" y="2862"/>
                  </a:lnTo>
                  <a:lnTo>
                    <a:pt x="4396" y="2900"/>
                  </a:lnTo>
                  <a:lnTo>
                    <a:pt x="4382" y="2936"/>
                  </a:lnTo>
                  <a:lnTo>
                    <a:pt x="4366" y="2968"/>
                  </a:lnTo>
                  <a:lnTo>
                    <a:pt x="4346" y="3000"/>
                  </a:lnTo>
                  <a:lnTo>
                    <a:pt x="4324" y="3030"/>
                  </a:lnTo>
                  <a:lnTo>
                    <a:pt x="4300" y="3058"/>
                  </a:lnTo>
                  <a:lnTo>
                    <a:pt x="4272" y="3082"/>
                  </a:lnTo>
                  <a:lnTo>
                    <a:pt x="4242" y="3106"/>
                  </a:lnTo>
                  <a:lnTo>
                    <a:pt x="4210" y="3124"/>
                  </a:lnTo>
                  <a:lnTo>
                    <a:pt x="4178" y="3140"/>
                  </a:lnTo>
                  <a:lnTo>
                    <a:pt x="4142" y="3154"/>
                  </a:lnTo>
                  <a:lnTo>
                    <a:pt x="4104" y="3164"/>
                  </a:lnTo>
                  <a:lnTo>
                    <a:pt x="4066" y="3170"/>
                  </a:lnTo>
                  <a:lnTo>
                    <a:pt x="4028" y="3172"/>
                  </a:lnTo>
                  <a:lnTo>
                    <a:pt x="4028" y="3172"/>
                  </a:lnTo>
                  <a:close/>
                  <a:moveTo>
                    <a:pt x="5136" y="2460"/>
                  </a:moveTo>
                  <a:lnTo>
                    <a:pt x="5012" y="2610"/>
                  </a:lnTo>
                  <a:lnTo>
                    <a:pt x="4678" y="2610"/>
                  </a:lnTo>
                  <a:lnTo>
                    <a:pt x="4678" y="2610"/>
                  </a:lnTo>
                  <a:lnTo>
                    <a:pt x="4662" y="2558"/>
                  </a:lnTo>
                  <a:lnTo>
                    <a:pt x="4640" y="2506"/>
                  </a:lnTo>
                  <a:lnTo>
                    <a:pt x="4616" y="2458"/>
                  </a:lnTo>
                  <a:lnTo>
                    <a:pt x="4588" y="2410"/>
                  </a:lnTo>
                  <a:lnTo>
                    <a:pt x="4556" y="2366"/>
                  </a:lnTo>
                  <a:lnTo>
                    <a:pt x="4520" y="2326"/>
                  </a:lnTo>
                  <a:lnTo>
                    <a:pt x="4482" y="2286"/>
                  </a:lnTo>
                  <a:lnTo>
                    <a:pt x="4440" y="2252"/>
                  </a:lnTo>
                  <a:lnTo>
                    <a:pt x="4396" y="2220"/>
                  </a:lnTo>
                  <a:lnTo>
                    <a:pt x="4350" y="2192"/>
                  </a:lnTo>
                  <a:lnTo>
                    <a:pt x="4300" y="2168"/>
                  </a:lnTo>
                  <a:lnTo>
                    <a:pt x="4250" y="2146"/>
                  </a:lnTo>
                  <a:lnTo>
                    <a:pt x="4196" y="2130"/>
                  </a:lnTo>
                  <a:lnTo>
                    <a:pt x="4142" y="2118"/>
                  </a:lnTo>
                  <a:lnTo>
                    <a:pt x="4114" y="2114"/>
                  </a:lnTo>
                  <a:lnTo>
                    <a:pt x="4086" y="2112"/>
                  </a:lnTo>
                  <a:lnTo>
                    <a:pt x="4056" y="2110"/>
                  </a:lnTo>
                  <a:lnTo>
                    <a:pt x="4028" y="2108"/>
                  </a:lnTo>
                  <a:lnTo>
                    <a:pt x="4028" y="2108"/>
                  </a:lnTo>
                  <a:lnTo>
                    <a:pt x="3998" y="2110"/>
                  </a:lnTo>
                  <a:lnTo>
                    <a:pt x="3970" y="2112"/>
                  </a:lnTo>
                  <a:lnTo>
                    <a:pt x="3940" y="2114"/>
                  </a:lnTo>
                  <a:lnTo>
                    <a:pt x="3912" y="2118"/>
                  </a:lnTo>
                  <a:lnTo>
                    <a:pt x="3858" y="2130"/>
                  </a:lnTo>
                  <a:lnTo>
                    <a:pt x="3804" y="2146"/>
                  </a:lnTo>
                  <a:lnTo>
                    <a:pt x="3754" y="2168"/>
                  </a:lnTo>
                  <a:lnTo>
                    <a:pt x="3704" y="2192"/>
                  </a:lnTo>
                  <a:lnTo>
                    <a:pt x="3658" y="2220"/>
                  </a:lnTo>
                  <a:lnTo>
                    <a:pt x="3614" y="2252"/>
                  </a:lnTo>
                  <a:lnTo>
                    <a:pt x="3572" y="2286"/>
                  </a:lnTo>
                  <a:lnTo>
                    <a:pt x="3534" y="2326"/>
                  </a:lnTo>
                  <a:lnTo>
                    <a:pt x="3498" y="2366"/>
                  </a:lnTo>
                  <a:lnTo>
                    <a:pt x="3466" y="2410"/>
                  </a:lnTo>
                  <a:lnTo>
                    <a:pt x="3438" y="2458"/>
                  </a:lnTo>
                  <a:lnTo>
                    <a:pt x="3414" y="2506"/>
                  </a:lnTo>
                  <a:lnTo>
                    <a:pt x="3392" y="2558"/>
                  </a:lnTo>
                  <a:lnTo>
                    <a:pt x="3376" y="2610"/>
                  </a:lnTo>
                  <a:lnTo>
                    <a:pt x="1898" y="2610"/>
                  </a:lnTo>
                  <a:lnTo>
                    <a:pt x="1898" y="2610"/>
                  </a:lnTo>
                  <a:lnTo>
                    <a:pt x="1880" y="2558"/>
                  </a:lnTo>
                  <a:lnTo>
                    <a:pt x="1860" y="2506"/>
                  </a:lnTo>
                  <a:lnTo>
                    <a:pt x="1836" y="2458"/>
                  </a:lnTo>
                  <a:lnTo>
                    <a:pt x="1806" y="2410"/>
                  </a:lnTo>
                  <a:lnTo>
                    <a:pt x="1774" y="2366"/>
                  </a:lnTo>
                  <a:lnTo>
                    <a:pt x="1740" y="2326"/>
                  </a:lnTo>
                  <a:lnTo>
                    <a:pt x="1702" y="2286"/>
                  </a:lnTo>
                  <a:lnTo>
                    <a:pt x="1660" y="2252"/>
                  </a:lnTo>
                  <a:lnTo>
                    <a:pt x="1616" y="2220"/>
                  </a:lnTo>
                  <a:lnTo>
                    <a:pt x="1570" y="2192"/>
                  </a:lnTo>
                  <a:lnTo>
                    <a:pt x="1520" y="2168"/>
                  </a:lnTo>
                  <a:lnTo>
                    <a:pt x="1468" y="2146"/>
                  </a:lnTo>
                  <a:lnTo>
                    <a:pt x="1416" y="2130"/>
                  </a:lnTo>
                  <a:lnTo>
                    <a:pt x="1360" y="2118"/>
                  </a:lnTo>
                  <a:lnTo>
                    <a:pt x="1332" y="2114"/>
                  </a:lnTo>
                  <a:lnTo>
                    <a:pt x="1304" y="2112"/>
                  </a:lnTo>
                  <a:lnTo>
                    <a:pt x="1276" y="2110"/>
                  </a:lnTo>
                  <a:lnTo>
                    <a:pt x="1246" y="2108"/>
                  </a:lnTo>
                  <a:lnTo>
                    <a:pt x="1246" y="2108"/>
                  </a:lnTo>
                  <a:lnTo>
                    <a:pt x="1218" y="2110"/>
                  </a:lnTo>
                  <a:lnTo>
                    <a:pt x="1188" y="2112"/>
                  </a:lnTo>
                  <a:lnTo>
                    <a:pt x="1160" y="2114"/>
                  </a:lnTo>
                  <a:lnTo>
                    <a:pt x="1132" y="2118"/>
                  </a:lnTo>
                  <a:lnTo>
                    <a:pt x="1076" y="2130"/>
                  </a:lnTo>
                  <a:lnTo>
                    <a:pt x="1024" y="2146"/>
                  </a:lnTo>
                  <a:lnTo>
                    <a:pt x="972" y="2168"/>
                  </a:lnTo>
                  <a:lnTo>
                    <a:pt x="924" y="2192"/>
                  </a:lnTo>
                  <a:lnTo>
                    <a:pt x="876" y="2220"/>
                  </a:lnTo>
                  <a:lnTo>
                    <a:pt x="832" y="2252"/>
                  </a:lnTo>
                  <a:lnTo>
                    <a:pt x="792" y="2286"/>
                  </a:lnTo>
                  <a:lnTo>
                    <a:pt x="752" y="2326"/>
                  </a:lnTo>
                  <a:lnTo>
                    <a:pt x="718" y="2366"/>
                  </a:lnTo>
                  <a:lnTo>
                    <a:pt x="686" y="2410"/>
                  </a:lnTo>
                  <a:lnTo>
                    <a:pt x="658" y="2458"/>
                  </a:lnTo>
                  <a:lnTo>
                    <a:pt x="632" y="2506"/>
                  </a:lnTo>
                  <a:lnTo>
                    <a:pt x="612" y="2558"/>
                  </a:lnTo>
                  <a:lnTo>
                    <a:pt x="596" y="2610"/>
                  </a:lnTo>
                  <a:lnTo>
                    <a:pt x="418" y="2610"/>
                  </a:lnTo>
                  <a:lnTo>
                    <a:pt x="290" y="2440"/>
                  </a:lnTo>
                  <a:lnTo>
                    <a:pt x="290" y="1520"/>
                  </a:lnTo>
                  <a:lnTo>
                    <a:pt x="290" y="1520"/>
                  </a:lnTo>
                  <a:lnTo>
                    <a:pt x="290" y="1496"/>
                  </a:lnTo>
                  <a:lnTo>
                    <a:pt x="294" y="1472"/>
                  </a:lnTo>
                  <a:lnTo>
                    <a:pt x="298" y="1450"/>
                  </a:lnTo>
                  <a:lnTo>
                    <a:pt x="304" y="1430"/>
                  </a:lnTo>
                  <a:lnTo>
                    <a:pt x="312" y="1408"/>
                  </a:lnTo>
                  <a:lnTo>
                    <a:pt x="322" y="1390"/>
                  </a:lnTo>
                  <a:lnTo>
                    <a:pt x="332" y="1372"/>
                  </a:lnTo>
                  <a:lnTo>
                    <a:pt x="346" y="1354"/>
                  </a:lnTo>
                  <a:lnTo>
                    <a:pt x="358" y="1340"/>
                  </a:lnTo>
                  <a:lnTo>
                    <a:pt x="374" y="1326"/>
                  </a:lnTo>
                  <a:lnTo>
                    <a:pt x="390" y="1314"/>
                  </a:lnTo>
                  <a:lnTo>
                    <a:pt x="408" y="1304"/>
                  </a:lnTo>
                  <a:lnTo>
                    <a:pt x="426" y="1298"/>
                  </a:lnTo>
                  <a:lnTo>
                    <a:pt x="446" y="1292"/>
                  </a:lnTo>
                  <a:lnTo>
                    <a:pt x="466" y="1288"/>
                  </a:lnTo>
                  <a:lnTo>
                    <a:pt x="486" y="1286"/>
                  </a:lnTo>
                  <a:lnTo>
                    <a:pt x="486" y="1286"/>
                  </a:lnTo>
                  <a:lnTo>
                    <a:pt x="510" y="1284"/>
                  </a:lnTo>
                  <a:lnTo>
                    <a:pt x="534" y="1278"/>
                  </a:lnTo>
                  <a:lnTo>
                    <a:pt x="554" y="1270"/>
                  </a:lnTo>
                  <a:lnTo>
                    <a:pt x="574" y="1256"/>
                  </a:lnTo>
                  <a:lnTo>
                    <a:pt x="592" y="1242"/>
                  </a:lnTo>
                  <a:lnTo>
                    <a:pt x="606" y="1222"/>
                  </a:lnTo>
                  <a:lnTo>
                    <a:pt x="618" y="1202"/>
                  </a:lnTo>
                  <a:lnTo>
                    <a:pt x="626" y="1180"/>
                  </a:lnTo>
                  <a:lnTo>
                    <a:pt x="808" y="516"/>
                  </a:lnTo>
                  <a:lnTo>
                    <a:pt x="808" y="516"/>
                  </a:lnTo>
                  <a:lnTo>
                    <a:pt x="814" y="500"/>
                  </a:lnTo>
                  <a:lnTo>
                    <a:pt x="828" y="472"/>
                  </a:lnTo>
                  <a:lnTo>
                    <a:pt x="838" y="454"/>
                  </a:lnTo>
                  <a:lnTo>
                    <a:pt x="852" y="436"/>
                  </a:lnTo>
                  <a:lnTo>
                    <a:pt x="868" y="416"/>
                  </a:lnTo>
                  <a:lnTo>
                    <a:pt x="886" y="396"/>
                  </a:lnTo>
                  <a:lnTo>
                    <a:pt x="910" y="376"/>
                  </a:lnTo>
                  <a:lnTo>
                    <a:pt x="936" y="356"/>
                  </a:lnTo>
                  <a:lnTo>
                    <a:pt x="966" y="338"/>
                  </a:lnTo>
                  <a:lnTo>
                    <a:pt x="1000" y="324"/>
                  </a:lnTo>
                  <a:lnTo>
                    <a:pt x="1038" y="310"/>
                  </a:lnTo>
                  <a:lnTo>
                    <a:pt x="1082" y="300"/>
                  </a:lnTo>
                  <a:lnTo>
                    <a:pt x="1128" y="294"/>
                  </a:lnTo>
                  <a:lnTo>
                    <a:pt x="1182" y="292"/>
                  </a:lnTo>
                  <a:lnTo>
                    <a:pt x="2716" y="292"/>
                  </a:lnTo>
                  <a:lnTo>
                    <a:pt x="2716" y="292"/>
                  </a:lnTo>
                  <a:lnTo>
                    <a:pt x="2736" y="294"/>
                  </a:lnTo>
                  <a:lnTo>
                    <a:pt x="2768" y="302"/>
                  </a:lnTo>
                  <a:lnTo>
                    <a:pt x="2810" y="314"/>
                  </a:lnTo>
                  <a:lnTo>
                    <a:pt x="2860" y="332"/>
                  </a:lnTo>
                  <a:lnTo>
                    <a:pt x="2888" y="344"/>
                  </a:lnTo>
                  <a:lnTo>
                    <a:pt x="2916" y="356"/>
                  </a:lnTo>
                  <a:lnTo>
                    <a:pt x="2946" y="372"/>
                  </a:lnTo>
                  <a:lnTo>
                    <a:pt x="2976" y="388"/>
                  </a:lnTo>
                  <a:lnTo>
                    <a:pt x="3008" y="408"/>
                  </a:lnTo>
                  <a:lnTo>
                    <a:pt x="3038" y="430"/>
                  </a:lnTo>
                  <a:lnTo>
                    <a:pt x="3068" y="454"/>
                  </a:lnTo>
                  <a:lnTo>
                    <a:pt x="3100" y="480"/>
                  </a:lnTo>
                  <a:lnTo>
                    <a:pt x="3100" y="480"/>
                  </a:lnTo>
                  <a:lnTo>
                    <a:pt x="3138" y="518"/>
                  </a:lnTo>
                  <a:lnTo>
                    <a:pt x="3182" y="564"/>
                  </a:lnTo>
                  <a:lnTo>
                    <a:pt x="3230" y="618"/>
                  </a:lnTo>
                  <a:lnTo>
                    <a:pt x="3282" y="676"/>
                  </a:lnTo>
                  <a:lnTo>
                    <a:pt x="3390" y="804"/>
                  </a:lnTo>
                  <a:lnTo>
                    <a:pt x="3496" y="938"/>
                  </a:lnTo>
                  <a:lnTo>
                    <a:pt x="3596" y="1062"/>
                  </a:lnTo>
                  <a:lnTo>
                    <a:pt x="3676" y="1168"/>
                  </a:lnTo>
                  <a:lnTo>
                    <a:pt x="3754" y="1268"/>
                  </a:lnTo>
                  <a:lnTo>
                    <a:pt x="3754" y="1268"/>
                  </a:lnTo>
                  <a:lnTo>
                    <a:pt x="3770" y="1286"/>
                  </a:lnTo>
                  <a:lnTo>
                    <a:pt x="3788" y="1302"/>
                  </a:lnTo>
                  <a:lnTo>
                    <a:pt x="3810" y="1312"/>
                  </a:lnTo>
                  <a:lnTo>
                    <a:pt x="3832" y="1322"/>
                  </a:lnTo>
                  <a:lnTo>
                    <a:pt x="3832" y="1322"/>
                  </a:lnTo>
                  <a:lnTo>
                    <a:pt x="4134" y="1404"/>
                  </a:lnTo>
                  <a:lnTo>
                    <a:pt x="4380" y="1472"/>
                  </a:lnTo>
                  <a:lnTo>
                    <a:pt x="4490" y="1506"/>
                  </a:lnTo>
                  <a:lnTo>
                    <a:pt x="4576" y="1532"/>
                  </a:lnTo>
                  <a:lnTo>
                    <a:pt x="4576" y="1532"/>
                  </a:lnTo>
                  <a:lnTo>
                    <a:pt x="4618" y="1548"/>
                  </a:lnTo>
                  <a:lnTo>
                    <a:pt x="4662" y="1566"/>
                  </a:lnTo>
                  <a:lnTo>
                    <a:pt x="4708" y="1586"/>
                  </a:lnTo>
                  <a:lnTo>
                    <a:pt x="4754" y="1610"/>
                  </a:lnTo>
                  <a:lnTo>
                    <a:pt x="4802" y="1636"/>
                  </a:lnTo>
                  <a:lnTo>
                    <a:pt x="4848" y="1664"/>
                  </a:lnTo>
                  <a:lnTo>
                    <a:pt x="4894" y="1696"/>
                  </a:lnTo>
                  <a:lnTo>
                    <a:pt x="4936" y="1728"/>
                  </a:lnTo>
                  <a:lnTo>
                    <a:pt x="4978" y="1764"/>
                  </a:lnTo>
                  <a:lnTo>
                    <a:pt x="5016" y="1800"/>
                  </a:lnTo>
                  <a:lnTo>
                    <a:pt x="5048" y="1840"/>
                  </a:lnTo>
                  <a:lnTo>
                    <a:pt x="5064" y="1860"/>
                  </a:lnTo>
                  <a:lnTo>
                    <a:pt x="5078" y="1880"/>
                  </a:lnTo>
                  <a:lnTo>
                    <a:pt x="5090" y="1902"/>
                  </a:lnTo>
                  <a:lnTo>
                    <a:pt x="5102" y="1924"/>
                  </a:lnTo>
                  <a:lnTo>
                    <a:pt x="5112" y="1946"/>
                  </a:lnTo>
                  <a:lnTo>
                    <a:pt x="5120" y="1968"/>
                  </a:lnTo>
                  <a:lnTo>
                    <a:pt x="5126" y="1990"/>
                  </a:lnTo>
                  <a:lnTo>
                    <a:pt x="5130" y="2012"/>
                  </a:lnTo>
                  <a:lnTo>
                    <a:pt x="5134" y="2036"/>
                  </a:lnTo>
                  <a:lnTo>
                    <a:pt x="5134" y="2058"/>
                  </a:lnTo>
                  <a:lnTo>
                    <a:pt x="5132" y="2082"/>
                  </a:lnTo>
                  <a:lnTo>
                    <a:pt x="5132" y="2082"/>
                  </a:lnTo>
                  <a:lnTo>
                    <a:pt x="5132" y="2106"/>
                  </a:lnTo>
                  <a:lnTo>
                    <a:pt x="5136" y="2126"/>
                  </a:lnTo>
                  <a:lnTo>
                    <a:pt x="5136" y="24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grpSp>
        <p:nvGrpSpPr>
          <p:cNvPr id="71" name="Group 15">
            <a:extLst>
              <a:ext uri="{FF2B5EF4-FFF2-40B4-BE49-F238E27FC236}">
                <a16:creationId xmlns:a16="http://schemas.microsoft.com/office/drawing/2014/main" xmlns="" id="{06EFBE19-F513-482A-BA0A-EE08074F44F3}"/>
              </a:ext>
            </a:extLst>
          </p:cNvPr>
          <p:cNvGrpSpPr/>
          <p:nvPr/>
        </p:nvGrpSpPr>
        <p:grpSpPr>
          <a:xfrm>
            <a:off x="590981" y="2804813"/>
            <a:ext cx="511434" cy="569266"/>
            <a:chOff x="-8599488" y="1757363"/>
            <a:chExt cx="1165225" cy="1296988"/>
          </a:xfrm>
          <a:solidFill>
            <a:schemeClr val="tx2"/>
          </a:solidFill>
        </p:grpSpPr>
        <p:sp>
          <p:nvSpPr>
            <p:cNvPr id="72" name="Freeform 181">
              <a:extLst>
                <a:ext uri="{FF2B5EF4-FFF2-40B4-BE49-F238E27FC236}">
                  <a16:creationId xmlns:a16="http://schemas.microsoft.com/office/drawing/2014/main" xmlns="" id="{927713E9-8210-4637-B1EE-976F7D3387F1}"/>
                </a:ext>
              </a:extLst>
            </p:cNvPr>
            <p:cNvSpPr>
              <a:spLocks noEditPoints="1"/>
            </p:cNvSpPr>
            <p:nvPr/>
          </p:nvSpPr>
          <p:spPr bwMode="auto">
            <a:xfrm>
              <a:off x="-8351838" y="1866900"/>
              <a:ext cx="779463" cy="422275"/>
            </a:xfrm>
            <a:custGeom>
              <a:avLst/>
              <a:gdLst>
                <a:gd name="T0" fmla="*/ 106 w 491"/>
                <a:gd name="T1" fmla="*/ 254 h 266"/>
                <a:gd name="T2" fmla="*/ 106 w 491"/>
                <a:gd name="T3" fmla="*/ 254 h 266"/>
                <a:gd name="T4" fmla="*/ 110 w 491"/>
                <a:gd name="T5" fmla="*/ 257 h 266"/>
                <a:gd name="T6" fmla="*/ 113 w 491"/>
                <a:gd name="T7" fmla="*/ 262 h 266"/>
                <a:gd name="T8" fmla="*/ 119 w 491"/>
                <a:gd name="T9" fmla="*/ 264 h 266"/>
                <a:gd name="T10" fmla="*/ 124 w 491"/>
                <a:gd name="T11" fmla="*/ 266 h 266"/>
                <a:gd name="T12" fmla="*/ 124 w 491"/>
                <a:gd name="T13" fmla="*/ 266 h 266"/>
                <a:gd name="T14" fmla="*/ 470 w 491"/>
                <a:gd name="T15" fmla="*/ 264 h 266"/>
                <a:gd name="T16" fmla="*/ 470 w 491"/>
                <a:gd name="T17" fmla="*/ 264 h 266"/>
                <a:gd name="T18" fmla="*/ 475 w 491"/>
                <a:gd name="T19" fmla="*/ 262 h 266"/>
                <a:gd name="T20" fmla="*/ 480 w 491"/>
                <a:gd name="T21" fmla="*/ 261 h 266"/>
                <a:gd name="T22" fmla="*/ 484 w 491"/>
                <a:gd name="T23" fmla="*/ 257 h 266"/>
                <a:gd name="T24" fmla="*/ 487 w 491"/>
                <a:gd name="T25" fmla="*/ 254 h 266"/>
                <a:gd name="T26" fmla="*/ 487 w 491"/>
                <a:gd name="T27" fmla="*/ 254 h 266"/>
                <a:gd name="T28" fmla="*/ 489 w 491"/>
                <a:gd name="T29" fmla="*/ 250 h 266"/>
                <a:gd name="T30" fmla="*/ 491 w 491"/>
                <a:gd name="T31" fmla="*/ 245 h 266"/>
                <a:gd name="T32" fmla="*/ 491 w 491"/>
                <a:gd name="T33" fmla="*/ 240 h 266"/>
                <a:gd name="T34" fmla="*/ 489 w 491"/>
                <a:gd name="T35" fmla="*/ 234 h 266"/>
                <a:gd name="T36" fmla="*/ 384 w 491"/>
                <a:gd name="T37" fmla="*/ 11 h 266"/>
                <a:gd name="T38" fmla="*/ 384 w 491"/>
                <a:gd name="T39" fmla="*/ 11 h 266"/>
                <a:gd name="T40" fmla="*/ 382 w 491"/>
                <a:gd name="T41" fmla="*/ 6 h 266"/>
                <a:gd name="T42" fmla="*/ 377 w 491"/>
                <a:gd name="T43" fmla="*/ 2 h 266"/>
                <a:gd name="T44" fmla="*/ 372 w 491"/>
                <a:gd name="T45" fmla="*/ 0 h 266"/>
                <a:gd name="T46" fmla="*/ 367 w 491"/>
                <a:gd name="T47" fmla="*/ 0 h 266"/>
                <a:gd name="T48" fmla="*/ 21 w 491"/>
                <a:gd name="T49" fmla="*/ 0 h 266"/>
                <a:gd name="T50" fmla="*/ 21 w 491"/>
                <a:gd name="T51" fmla="*/ 0 h 266"/>
                <a:gd name="T52" fmla="*/ 10 w 491"/>
                <a:gd name="T53" fmla="*/ 2 h 266"/>
                <a:gd name="T54" fmla="*/ 7 w 491"/>
                <a:gd name="T55" fmla="*/ 4 h 266"/>
                <a:gd name="T56" fmla="*/ 3 w 491"/>
                <a:gd name="T57" fmla="*/ 7 h 266"/>
                <a:gd name="T58" fmla="*/ 3 w 491"/>
                <a:gd name="T59" fmla="*/ 7 h 266"/>
                <a:gd name="T60" fmla="*/ 2 w 491"/>
                <a:gd name="T61" fmla="*/ 13 h 266"/>
                <a:gd name="T62" fmla="*/ 0 w 491"/>
                <a:gd name="T63" fmla="*/ 18 h 266"/>
                <a:gd name="T64" fmla="*/ 2 w 491"/>
                <a:gd name="T65" fmla="*/ 23 h 266"/>
                <a:gd name="T66" fmla="*/ 3 w 491"/>
                <a:gd name="T67" fmla="*/ 27 h 266"/>
                <a:gd name="T68" fmla="*/ 106 w 491"/>
                <a:gd name="T69" fmla="*/ 254 h 266"/>
                <a:gd name="T70" fmla="*/ 138 w 491"/>
                <a:gd name="T71" fmla="*/ 222 h 266"/>
                <a:gd name="T72" fmla="*/ 52 w 491"/>
                <a:gd name="T73" fmla="*/ 35 h 266"/>
                <a:gd name="T74" fmla="*/ 354 w 491"/>
                <a:gd name="T75" fmla="*/ 35 h 266"/>
                <a:gd name="T76" fmla="*/ 440 w 491"/>
                <a:gd name="T77" fmla="*/ 221 h 266"/>
                <a:gd name="T78" fmla="*/ 138 w 491"/>
                <a:gd name="T79" fmla="*/ 22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1" h="266">
                  <a:moveTo>
                    <a:pt x="106" y="254"/>
                  </a:moveTo>
                  <a:lnTo>
                    <a:pt x="106" y="254"/>
                  </a:lnTo>
                  <a:lnTo>
                    <a:pt x="110" y="257"/>
                  </a:lnTo>
                  <a:lnTo>
                    <a:pt x="113" y="262"/>
                  </a:lnTo>
                  <a:lnTo>
                    <a:pt x="119" y="264"/>
                  </a:lnTo>
                  <a:lnTo>
                    <a:pt x="124" y="266"/>
                  </a:lnTo>
                  <a:lnTo>
                    <a:pt x="124" y="266"/>
                  </a:lnTo>
                  <a:lnTo>
                    <a:pt x="470" y="264"/>
                  </a:lnTo>
                  <a:lnTo>
                    <a:pt x="470" y="264"/>
                  </a:lnTo>
                  <a:lnTo>
                    <a:pt x="475" y="262"/>
                  </a:lnTo>
                  <a:lnTo>
                    <a:pt x="480" y="261"/>
                  </a:lnTo>
                  <a:lnTo>
                    <a:pt x="484" y="257"/>
                  </a:lnTo>
                  <a:lnTo>
                    <a:pt x="487" y="254"/>
                  </a:lnTo>
                  <a:lnTo>
                    <a:pt x="487" y="254"/>
                  </a:lnTo>
                  <a:lnTo>
                    <a:pt x="489" y="250"/>
                  </a:lnTo>
                  <a:lnTo>
                    <a:pt x="491" y="245"/>
                  </a:lnTo>
                  <a:lnTo>
                    <a:pt x="491" y="240"/>
                  </a:lnTo>
                  <a:lnTo>
                    <a:pt x="489" y="234"/>
                  </a:lnTo>
                  <a:lnTo>
                    <a:pt x="384" y="11"/>
                  </a:lnTo>
                  <a:lnTo>
                    <a:pt x="384" y="11"/>
                  </a:lnTo>
                  <a:lnTo>
                    <a:pt x="382" y="6"/>
                  </a:lnTo>
                  <a:lnTo>
                    <a:pt x="377" y="2"/>
                  </a:lnTo>
                  <a:lnTo>
                    <a:pt x="372" y="0"/>
                  </a:lnTo>
                  <a:lnTo>
                    <a:pt x="367" y="0"/>
                  </a:lnTo>
                  <a:lnTo>
                    <a:pt x="21" y="0"/>
                  </a:lnTo>
                  <a:lnTo>
                    <a:pt x="21" y="0"/>
                  </a:lnTo>
                  <a:lnTo>
                    <a:pt x="10" y="2"/>
                  </a:lnTo>
                  <a:lnTo>
                    <a:pt x="7" y="4"/>
                  </a:lnTo>
                  <a:lnTo>
                    <a:pt x="3" y="7"/>
                  </a:lnTo>
                  <a:lnTo>
                    <a:pt x="3" y="7"/>
                  </a:lnTo>
                  <a:lnTo>
                    <a:pt x="2" y="13"/>
                  </a:lnTo>
                  <a:lnTo>
                    <a:pt x="0" y="18"/>
                  </a:lnTo>
                  <a:lnTo>
                    <a:pt x="2" y="23"/>
                  </a:lnTo>
                  <a:lnTo>
                    <a:pt x="3" y="27"/>
                  </a:lnTo>
                  <a:lnTo>
                    <a:pt x="106" y="254"/>
                  </a:lnTo>
                  <a:close/>
                  <a:moveTo>
                    <a:pt x="138" y="222"/>
                  </a:moveTo>
                  <a:lnTo>
                    <a:pt x="52" y="35"/>
                  </a:lnTo>
                  <a:lnTo>
                    <a:pt x="354" y="35"/>
                  </a:lnTo>
                  <a:lnTo>
                    <a:pt x="440" y="221"/>
                  </a:lnTo>
                  <a:lnTo>
                    <a:pt x="138" y="22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73" name="Rectangle 182">
              <a:extLst>
                <a:ext uri="{FF2B5EF4-FFF2-40B4-BE49-F238E27FC236}">
                  <a16:creationId xmlns:a16="http://schemas.microsoft.com/office/drawing/2014/main" xmlns="" id="{91C5FB8C-F4DC-4081-8707-AD56200A56AD}"/>
                </a:ext>
              </a:extLst>
            </p:cNvPr>
            <p:cNvSpPr>
              <a:spLocks noChangeArrowheads="1"/>
            </p:cNvSpPr>
            <p:nvPr/>
          </p:nvSpPr>
          <p:spPr bwMode="auto">
            <a:xfrm>
              <a:off x="-7856538" y="2389188"/>
              <a:ext cx="277813" cy="55563"/>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74" name="Freeform 183">
              <a:extLst>
                <a:ext uri="{FF2B5EF4-FFF2-40B4-BE49-F238E27FC236}">
                  <a16:creationId xmlns:a16="http://schemas.microsoft.com/office/drawing/2014/main" xmlns="" id="{700CAA59-B5D6-4C65-B5FD-FCEE4B43E112}"/>
                </a:ext>
              </a:extLst>
            </p:cNvPr>
            <p:cNvSpPr>
              <a:spLocks noEditPoints="1"/>
            </p:cNvSpPr>
            <p:nvPr/>
          </p:nvSpPr>
          <p:spPr bwMode="auto">
            <a:xfrm>
              <a:off x="-8599488" y="1757363"/>
              <a:ext cx="1165225" cy="1296988"/>
            </a:xfrm>
            <a:custGeom>
              <a:avLst/>
              <a:gdLst>
                <a:gd name="T0" fmla="*/ 89 w 734"/>
                <a:gd name="T1" fmla="*/ 817 h 817"/>
                <a:gd name="T2" fmla="*/ 177 w 734"/>
                <a:gd name="T3" fmla="*/ 817 h 817"/>
                <a:gd name="T4" fmla="*/ 178 w 734"/>
                <a:gd name="T5" fmla="*/ 817 h 817"/>
                <a:gd name="T6" fmla="*/ 713 w 734"/>
                <a:gd name="T7" fmla="*/ 817 h 817"/>
                <a:gd name="T8" fmla="*/ 713 w 734"/>
                <a:gd name="T9" fmla="*/ 817 h 817"/>
                <a:gd name="T10" fmla="*/ 720 w 734"/>
                <a:gd name="T11" fmla="*/ 815 h 817"/>
                <a:gd name="T12" fmla="*/ 727 w 734"/>
                <a:gd name="T13" fmla="*/ 810 h 817"/>
                <a:gd name="T14" fmla="*/ 732 w 734"/>
                <a:gd name="T15" fmla="*/ 803 h 817"/>
                <a:gd name="T16" fmla="*/ 734 w 734"/>
                <a:gd name="T17" fmla="*/ 796 h 817"/>
                <a:gd name="T18" fmla="*/ 734 w 734"/>
                <a:gd name="T19" fmla="*/ 312 h 817"/>
                <a:gd name="T20" fmla="*/ 734 w 734"/>
                <a:gd name="T21" fmla="*/ 312 h 817"/>
                <a:gd name="T22" fmla="*/ 734 w 734"/>
                <a:gd name="T23" fmla="*/ 307 h 817"/>
                <a:gd name="T24" fmla="*/ 732 w 734"/>
                <a:gd name="T25" fmla="*/ 303 h 817"/>
                <a:gd name="T26" fmla="*/ 592 w 734"/>
                <a:gd name="T27" fmla="*/ 10 h 817"/>
                <a:gd name="T28" fmla="*/ 592 w 734"/>
                <a:gd name="T29" fmla="*/ 10 h 817"/>
                <a:gd name="T30" fmla="*/ 589 w 734"/>
                <a:gd name="T31" fmla="*/ 5 h 817"/>
                <a:gd name="T32" fmla="*/ 585 w 734"/>
                <a:gd name="T33" fmla="*/ 1 h 817"/>
                <a:gd name="T34" fmla="*/ 580 w 734"/>
                <a:gd name="T35" fmla="*/ 0 h 817"/>
                <a:gd name="T36" fmla="*/ 575 w 734"/>
                <a:gd name="T37" fmla="*/ 0 h 817"/>
                <a:gd name="T38" fmla="*/ 107 w 734"/>
                <a:gd name="T39" fmla="*/ 0 h 817"/>
                <a:gd name="T40" fmla="*/ 107 w 734"/>
                <a:gd name="T41" fmla="*/ 0 h 817"/>
                <a:gd name="T42" fmla="*/ 98 w 734"/>
                <a:gd name="T43" fmla="*/ 1 h 817"/>
                <a:gd name="T44" fmla="*/ 95 w 734"/>
                <a:gd name="T45" fmla="*/ 3 h 817"/>
                <a:gd name="T46" fmla="*/ 91 w 734"/>
                <a:gd name="T47" fmla="*/ 7 h 817"/>
                <a:gd name="T48" fmla="*/ 56 w 734"/>
                <a:gd name="T49" fmla="*/ 59 h 817"/>
                <a:gd name="T50" fmla="*/ 56 w 734"/>
                <a:gd name="T51" fmla="*/ 59 h 817"/>
                <a:gd name="T52" fmla="*/ 53 w 734"/>
                <a:gd name="T53" fmla="*/ 68 h 817"/>
                <a:gd name="T54" fmla="*/ 53 w 734"/>
                <a:gd name="T55" fmla="*/ 73 h 817"/>
                <a:gd name="T56" fmla="*/ 53 w 734"/>
                <a:gd name="T57" fmla="*/ 78 h 817"/>
                <a:gd name="T58" fmla="*/ 154 w 734"/>
                <a:gd name="T59" fmla="*/ 316 h 817"/>
                <a:gd name="T60" fmla="*/ 154 w 734"/>
                <a:gd name="T61" fmla="*/ 775 h 817"/>
                <a:gd name="T62" fmla="*/ 112 w 734"/>
                <a:gd name="T63" fmla="*/ 775 h 817"/>
                <a:gd name="T64" fmla="*/ 112 w 734"/>
                <a:gd name="T65" fmla="*/ 312 h 817"/>
                <a:gd name="T66" fmla="*/ 112 w 734"/>
                <a:gd name="T67" fmla="*/ 312 h 817"/>
                <a:gd name="T68" fmla="*/ 110 w 734"/>
                <a:gd name="T69" fmla="*/ 307 h 817"/>
                <a:gd name="T70" fmla="*/ 110 w 734"/>
                <a:gd name="T71" fmla="*/ 303 h 817"/>
                <a:gd name="T72" fmla="*/ 39 w 734"/>
                <a:gd name="T73" fmla="*/ 129 h 817"/>
                <a:gd name="T74" fmla="*/ 0 w 734"/>
                <a:gd name="T75" fmla="*/ 143 h 817"/>
                <a:gd name="T76" fmla="*/ 70 w 734"/>
                <a:gd name="T77" fmla="*/ 316 h 817"/>
                <a:gd name="T78" fmla="*/ 70 w 734"/>
                <a:gd name="T79" fmla="*/ 796 h 817"/>
                <a:gd name="T80" fmla="*/ 70 w 734"/>
                <a:gd name="T81" fmla="*/ 796 h 817"/>
                <a:gd name="T82" fmla="*/ 72 w 734"/>
                <a:gd name="T83" fmla="*/ 803 h 817"/>
                <a:gd name="T84" fmla="*/ 75 w 734"/>
                <a:gd name="T85" fmla="*/ 810 h 817"/>
                <a:gd name="T86" fmla="*/ 82 w 734"/>
                <a:gd name="T87" fmla="*/ 815 h 817"/>
                <a:gd name="T88" fmla="*/ 89 w 734"/>
                <a:gd name="T89" fmla="*/ 817 h 817"/>
                <a:gd name="T90" fmla="*/ 89 w 734"/>
                <a:gd name="T91" fmla="*/ 817 h 817"/>
                <a:gd name="T92" fmla="*/ 561 w 734"/>
                <a:gd name="T93" fmla="*/ 35 h 817"/>
                <a:gd name="T94" fmla="*/ 692 w 734"/>
                <a:gd name="T95" fmla="*/ 316 h 817"/>
                <a:gd name="T96" fmla="*/ 692 w 734"/>
                <a:gd name="T97" fmla="*/ 775 h 817"/>
                <a:gd name="T98" fmla="*/ 196 w 734"/>
                <a:gd name="T99" fmla="*/ 775 h 817"/>
                <a:gd name="T100" fmla="*/ 196 w 734"/>
                <a:gd name="T101" fmla="*/ 312 h 817"/>
                <a:gd name="T102" fmla="*/ 196 w 734"/>
                <a:gd name="T103" fmla="*/ 312 h 817"/>
                <a:gd name="T104" fmla="*/ 194 w 734"/>
                <a:gd name="T105" fmla="*/ 303 h 817"/>
                <a:gd name="T106" fmla="*/ 95 w 734"/>
                <a:gd name="T107" fmla="*/ 69 h 817"/>
                <a:gd name="T108" fmla="*/ 117 w 734"/>
                <a:gd name="T109" fmla="*/ 35 h 817"/>
                <a:gd name="T110" fmla="*/ 561 w 734"/>
                <a:gd name="T111" fmla="*/ 35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4" h="817">
                  <a:moveTo>
                    <a:pt x="89" y="817"/>
                  </a:moveTo>
                  <a:lnTo>
                    <a:pt x="177" y="817"/>
                  </a:lnTo>
                  <a:lnTo>
                    <a:pt x="178" y="817"/>
                  </a:lnTo>
                  <a:lnTo>
                    <a:pt x="713" y="817"/>
                  </a:lnTo>
                  <a:lnTo>
                    <a:pt x="713" y="817"/>
                  </a:lnTo>
                  <a:lnTo>
                    <a:pt x="720" y="815"/>
                  </a:lnTo>
                  <a:lnTo>
                    <a:pt x="727" y="810"/>
                  </a:lnTo>
                  <a:lnTo>
                    <a:pt x="732" y="803"/>
                  </a:lnTo>
                  <a:lnTo>
                    <a:pt x="734" y="796"/>
                  </a:lnTo>
                  <a:lnTo>
                    <a:pt x="734" y="312"/>
                  </a:lnTo>
                  <a:lnTo>
                    <a:pt x="734" y="312"/>
                  </a:lnTo>
                  <a:lnTo>
                    <a:pt x="734" y="307"/>
                  </a:lnTo>
                  <a:lnTo>
                    <a:pt x="732" y="303"/>
                  </a:lnTo>
                  <a:lnTo>
                    <a:pt x="592" y="10"/>
                  </a:lnTo>
                  <a:lnTo>
                    <a:pt x="592" y="10"/>
                  </a:lnTo>
                  <a:lnTo>
                    <a:pt x="589" y="5"/>
                  </a:lnTo>
                  <a:lnTo>
                    <a:pt x="585" y="1"/>
                  </a:lnTo>
                  <a:lnTo>
                    <a:pt x="580" y="0"/>
                  </a:lnTo>
                  <a:lnTo>
                    <a:pt x="575" y="0"/>
                  </a:lnTo>
                  <a:lnTo>
                    <a:pt x="107" y="0"/>
                  </a:lnTo>
                  <a:lnTo>
                    <a:pt x="107" y="0"/>
                  </a:lnTo>
                  <a:lnTo>
                    <a:pt x="98" y="1"/>
                  </a:lnTo>
                  <a:lnTo>
                    <a:pt x="95" y="3"/>
                  </a:lnTo>
                  <a:lnTo>
                    <a:pt x="91" y="7"/>
                  </a:lnTo>
                  <a:lnTo>
                    <a:pt x="56" y="59"/>
                  </a:lnTo>
                  <a:lnTo>
                    <a:pt x="56" y="59"/>
                  </a:lnTo>
                  <a:lnTo>
                    <a:pt x="53" y="68"/>
                  </a:lnTo>
                  <a:lnTo>
                    <a:pt x="53" y="73"/>
                  </a:lnTo>
                  <a:lnTo>
                    <a:pt x="53" y="78"/>
                  </a:lnTo>
                  <a:lnTo>
                    <a:pt x="154" y="316"/>
                  </a:lnTo>
                  <a:lnTo>
                    <a:pt x="154" y="775"/>
                  </a:lnTo>
                  <a:lnTo>
                    <a:pt x="112" y="775"/>
                  </a:lnTo>
                  <a:lnTo>
                    <a:pt x="112" y="312"/>
                  </a:lnTo>
                  <a:lnTo>
                    <a:pt x="112" y="312"/>
                  </a:lnTo>
                  <a:lnTo>
                    <a:pt x="110" y="307"/>
                  </a:lnTo>
                  <a:lnTo>
                    <a:pt x="110" y="303"/>
                  </a:lnTo>
                  <a:lnTo>
                    <a:pt x="39" y="129"/>
                  </a:lnTo>
                  <a:lnTo>
                    <a:pt x="0" y="143"/>
                  </a:lnTo>
                  <a:lnTo>
                    <a:pt x="70" y="316"/>
                  </a:lnTo>
                  <a:lnTo>
                    <a:pt x="70" y="796"/>
                  </a:lnTo>
                  <a:lnTo>
                    <a:pt x="70" y="796"/>
                  </a:lnTo>
                  <a:lnTo>
                    <a:pt x="72" y="803"/>
                  </a:lnTo>
                  <a:lnTo>
                    <a:pt x="75" y="810"/>
                  </a:lnTo>
                  <a:lnTo>
                    <a:pt x="82" y="815"/>
                  </a:lnTo>
                  <a:lnTo>
                    <a:pt x="89" y="817"/>
                  </a:lnTo>
                  <a:lnTo>
                    <a:pt x="89" y="817"/>
                  </a:lnTo>
                  <a:close/>
                  <a:moveTo>
                    <a:pt x="561" y="35"/>
                  </a:moveTo>
                  <a:lnTo>
                    <a:pt x="692" y="316"/>
                  </a:lnTo>
                  <a:lnTo>
                    <a:pt x="692" y="775"/>
                  </a:lnTo>
                  <a:lnTo>
                    <a:pt x="196" y="775"/>
                  </a:lnTo>
                  <a:lnTo>
                    <a:pt x="196" y="312"/>
                  </a:lnTo>
                  <a:lnTo>
                    <a:pt x="196" y="312"/>
                  </a:lnTo>
                  <a:lnTo>
                    <a:pt x="194" y="303"/>
                  </a:lnTo>
                  <a:lnTo>
                    <a:pt x="95" y="69"/>
                  </a:lnTo>
                  <a:lnTo>
                    <a:pt x="117" y="35"/>
                  </a:lnTo>
                  <a:lnTo>
                    <a:pt x="561" y="3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sp>
        <p:nvSpPr>
          <p:cNvPr id="76" name="Freeform 255">
            <a:extLst>
              <a:ext uri="{FF2B5EF4-FFF2-40B4-BE49-F238E27FC236}">
                <a16:creationId xmlns:a16="http://schemas.microsoft.com/office/drawing/2014/main" xmlns="" id="{84C72DFB-0954-42C6-AF84-3E1573E37CCF}"/>
              </a:ext>
            </a:extLst>
          </p:cNvPr>
          <p:cNvSpPr>
            <a:spLocks noEditPoints="1"/>
          </p:cNvSpPr>
          <p:nvPr/>
        </p:nvSpPr>
        <p:spPr bwMode="auto">
          <a:xfrm>
            <a:off x="604300" y="3804463"/>
            <a:ext cx="480646" cy="582330"/>
          </a:xfrm>
          <a:custGeom>
            <a:avLst/>
            <a:gdLst>
              <a:gd name="T0" fmla="*/ 2447 w 2451"/>
              <a:gd name="T1" fmla="*/ 620 h 2971"/>
              <a:gd name="T2" fmla="*/ 1868 w 2451"/>
              <a:gd name="T3" fmla="*/ 119 h 2971"/>
              <a:gd name="T4" fmla="*/ 1763 w 2451"/>
              <a:gd name="T5" fmla="*/ 241 h 2971"/>
              <a:gd name="T6" fmla="*/ 1945 w 2451"/>
              <a:gd name="T7" fmla="*/ 398 h 2971"/>
              <a:gd name="T8" fmla="*/ 1945 w 2451"/>
              <a:gd name="T9" fmla="*/ 980 h 2971"/>
              <a:gd name="T10" fmla="*/ 1977 w 2451"/>
              <a:gd name="T11" fmla="*/ 1044 h 2971"/>
              <a:gd name="T12" fmla="*/ 2291 w 2451"/>
              <a:gd name="T13" fmla="*/ 1282 h 2971"/>
              <a:gd name="T14" fmla="*/ 2291 w 2451"/>
              <a:gd name="T15" fmla="*/ 2424 h 2971"/>
              <a:gd name="T16" fmla="*/ 2149 w 2451"/>
              <a:gd name="T17" fmla="*/ 2570 h 2971"/>
              <a:gd name="T18" fmla="*/ 2007 w 2451"/>
              <a:gd name="T19" fmla="*/ 2424 h 2971"/>
              <a:gd name="T20" fmla="*/ 2007 w 2451"/>
              <a:gd name="T21" fmla="*/ 1607 h 2971"/>
              <a:gd name="T22" fmla="*/ 1700 w 2451"/>
              <a:gd name="T23" fmla="*/ 1300 h 2971"/>
              <a:gd name="T24" fmla="*/ 1607 w 2451"/>
              <a:gd name="T25" fmla="*/ 1300 h 2971"/>
              <a:gd name="T26" fmla="*/ 1607 w 2451"/>
              <a:gd name="T27" fmla="*/ 80 h 2971"/>
              <a:gd name="T28" fmla="*/ 1527 w 2451"/>
              <a:gd name="T29" fmla="*/ 0 h 2971"/>
              <a:gd name="T30" fmla="*/ 254 w 2451"/>
              <a:gd name="T31" fmla="*/ 0 h 2971"/>
              <a:gd name="T32" fmla="*/ 174 w 2451"/>
              <a:gd name="T33" fmla="*/ 80 h 2971"/>
              <a:gd name="T34" fmla="*/ 174 w 2451"/>
              <a:gd name="T35" fmla="*/ 2811 h 2971"/>
              <a:gd name="T36" fmla="*/ 0 w 2451"/>
              <a:gd name="T37" fmla="*/ 2811 h 2971"/>
              <a:gd name="T38" fmla="*/ 0 w 2451"/>
              <a:gd name="T39" fmla="*/ 2971 h 2971"/>
              <a:gd name="T40" fmla="*/ 1780 w 2451"/>
              <a:gd name="T41" fmla="*/ 2971 h 2971"/>
              <a:gd name="T42" fmla="*/ 1780 w 2451"/>
              <a:gd name="T43" fmla="*/ 2811 h 2971"/>
              <a:gd name="T44" fmla="*/ 1607 w 2451"/>
              <a:gd name="T45" fmla="*/ 2811 h 2971"/>
              <a:gd name="T46" fmla="*/ 1607 w 2451"/>
              <a:gd name="T47" fmla="*/ 1460 h 2971"/>
              <a:gd name="T48" fmla="*/ 1700 w 2451"/>
              <a:gd name="T49" fmla="*/ 1460 h 2971"/>
              <a:gd name="T50" fmla="*/ 1847 w 2451"/>
              <a:gd name="T51" fmla="*/ 1607 h 2971"/>
              <a:gd name="T52" fmla="*/ 1847 w 2451"/>
              <a:gd name="T53" fmla="*/ 2424 h 2971"/>
              <a:gd name="T54" fmla="*/ 2149 w 2451"/>
              <a:gd name="T55" fmla="*/ 2730 h 2971"/>
              <a:gd name="T56" fmla="*/ 2451 w 2451"/>
              <a:gd name="T57" fmla="*/ 2424 h 2971"/>
              <a:gd name="T58" fmla="*/ 2451 w 2451"/>
              <a:gd name="T59" fmla="*/ 620 h 2971"/>
              <a:gd name="T60" fmla="*/ 2446 w 2451"/>
              <a:gd name="T61" fmla="*/ 620 h 2971"/>
              <a:gd name="T62" fmla="*/ 2447 w 2451"/>
              <a:gd name="T63" fmla="*/ 620 h 2971"/>
              <a:gd name="T64" fmla="*/ 1447 w 2451"/>
              <a:gd name="T65" fmla="*/ 2811 h 2971"/>
              <a:gd name="T66" fmla="*/ 334 w 2451"/>
              <a:gd name="T67" fmla="*/ 2811 h 2971"/>
              <a:gd name="T68" fmla="*/ 334 w 2451"/>
              <a:gd name="T69" fmla="*/ 1170 h 2971"/>
              <a:gd name="T70" fmla="*/ 1447 w 2451"/>
              <a:gd name="T71" fmla="*/ 1170 h 2971"/>
              <a:gd name="T72" fmla="*/ 1447 w 2451"/>
              <a:gd name="T73" fmla="*/ 2811 h 2971"/>
              <a:gd name="T74" fmla="*/ 1447 w 2451"/>
              <a:gd name="T75" fmla="*/ 1010 h 2971"/>
              <a:gd name="T76" fmla="*/ 334 w 2451"/>
              <a:gd name="T77" fmla="*/ 1010 h 2971"/>
              <a:gd name="T78" fmla="*/ 334 w 2451"/>
              <a:gd name="T79" fmla="*/ 160 h 2971"/>
              <a:gd name="T80" fmla="*/ 1447 w 2451"/>
              <a:gd name="T81" fmla="*/ 160 h 2971"/>
              <a:gd name="T82" fmla="*/ 1447 w 2451"/>
              <a:gd name="T83" fmla="*/ 1010 h 2971"/>
              <a:gd name="T84" fmla="*/ 2291 w 2451"/>
              <a:gd name="T85" fmla="*/ 1081 h 2971"/>
              <a:gd name="T86" fmla="*/ 2105 w 2451"/>
              <a:gd name="T87" fmla="*/ 940 h 2971"/>
              <a:gd name="T88" fmla="*/ 2105 w 2451"/>
              <a:gd name="T89" fmla="*/ 536 h 2971"/>
              <a:gd name="T90" fmla="*/ 2291 w 2451"/>
              <a:gd name="T91" fmla="*/ 697 h 2971"/>
              <a:gd name="T92" fmla="*/ 2291 w 2451"/>
              <a:gd name="T93" fmla="*/ 1081 h 2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51" h="2971">
                <a:moveTo>
                  <a:pt x="2447" y="620"/>
                </a:moveTo>
                <a:cubicBezTo>
                  <a:pt x="1868" y="119"/>
                  <a:pt x="1868" y="119"/>
                  <a:pt x="1868" y="119"/>
                </a:cubicBezTo>
                <a:cubicBezTo>
                  <a:pt x="1763" y="241"/>
                  <a:pt x="1763" y="241"/>
                  <a:pt x="1763" y="241"/>
                </a:cubicBezTo>
                <a:cubicBezTo>
                  <a:pt x="1945" y="398"/>
                  <a:pt x="1945" y="398"/>
                  <a:pt x="1945" y="398"/>
                </a:cubicBezTo>
                <a:cubicBezTo>
                  <a:pt x="1945" y="980"/>
                  <a:pt x="1945" y="980"/>
                  <a:pt x="1945" y="980"/>
                </a:cubicBezTo>
                <a:cubicBezTo>
                  <a:pt x="1945" y="1005"/>
                  <a:pt x="1957" y="1029"/>
                  <a:pt x="1977" y="1044"/>
                </a:cubicBezTo>
                <a:cubicBezTo>
                  <a:pt x="2291" y="1282"/>
                  <a:pt x="2291" y="1282"/>
                  <a:pt x="2291" y="1282"/>
                </a:cubicBezTo>
                <a:cubicBezTo>
                  <a:pt x="2291" y="2424"/>
                  <a:pt x="2291" y="2424"/>
                  <a:pt x="2291" y="2424"/>
                </a:cubicBezTo>
                <a:cubicBezTo>
                  <a:pt x="2291" y="2505"/>
                  <a:pt x="2228" y="2570"/>
                  <a:pt x="2149" y="2570"/>
                </a:cubicBezTo>
                <a:cubicBezTo>
                  <a:pt x="2070" y="2570"/>
                  <a:pt x="2007" y="2505"/>
                  <a:pt x="2007" y="2424"/>
                </a:cubicBezTo>
                <a:cubicBezTo>
                  <a:pt x="2007" y="1607"/>
                  <a:pt x="2007" y="1607"/>
                  <a:pt x="2007" y="1607"/>
                </a:cubicBezTo>
                <a:cubicBezTo>
                  <a:pt x="2007" y="1438"/>
                  <a:pt x="1869" y="1300"/>
                  <a:pt x="1700" y="1300"/>
                </a:cubicBezTo>
                <a:cubicBezTo>
                  <a:pt x="1607" y="1300"/>
                  <a:pt x="1607" y="1300"/>
                  <a:pt x="1607" y="1300"/>
                </a:cubicBezTo>
                <a:cubicBezTo>
                  <a:pt x="1607" y="80"/>
                  <a:pt x="1607" y="80"/>
                  <a:pt x="1607" y="80"/>
                </a:cubicBezTo>
                <a:cubicBezTo>
                  <a:pt x="1607" y="36"/>
                  <a:pt x="1571" y="0"/>
                  <a:pt x="1527" y="0"/>
                </a:cubicBezTo>
                <a:cubicBezTo>
                  <a:pt x="254" y="0"/>
                  <a:pt x="254" y="0"/>
                  <a:pt x="254" y="0"/>
                </a:cubicBezTo>
                <a:cubicBezTo>
                  <a:pt x="209" y="0"/>
                  <a:pt x="174" y="36"/>
                  <a:pt x="174" y="80"/>
                </a:cubicBezTo>
                <a:cubicBezTo>
                  <a:pt x="174" y="2811"/>
                  <a:pt x="174" y="2811"/>
                  <a:pt x="174" y="2811"/>
                </a:cubicBezTo>
                <a:cubicBezTo>
                  <a:pt x="0" y="2811"/>
                  <a:pt x="0" y="2811"/>
                  <a:pt x="0" y="2811"/>
                </a:cubicBezTo>
                <a:cubicBezTo>
                  <a:pt x="0" y="2971"/>
                  <a:pt x="0" y="2971"/>
                  <a:pt x="0" y="2971"/>
                </a:cubicBezTo>
                <a:cubicBezTo>
                  <a:pt x="1780" y="2971"/>
                  <a:pt x="1780" y="2971"/>
                  <a:pt x="1780" y="2971"/>
                </a:cubicBezTo>
                <a:cubicBezTo>
                  <a:pt x="1780" y="2811"/>
                  <a:pt x="1780" y="2811"/>
                  <a:pt x="1780" y="2811"/>
                </a:cubicBezTo>
                <a:cubicBezTo>
                  <a:pt x="1607" y="2811"/>
                  <a:pt x="1607" y="2811"/>
                  <a:pt x="1607" y="2811"/>
                </a:cubicBezTo>
                <a:cubicBezTo>
                  <a:pt x="1607" y="1460"/>
                  <a:pt x="1607" y="1460"/>
                  <a:pt x="1607" y="1460"/>
                </a:cubicBezTo>
                <a:cubicBezTo>
                  <a:pt x="1700" y="1460"/>
                  <a:pt x="1700" y="1460"/>
                  <a:pt x="1700" y="1460"/>
                </a:cubicBezTo>
                <a:cubicBezTo>
                  <a:pt x="1781" y="1460"/>
                  <a:pt x="1847" y="1526"/>
                  <a:pt x="1847" y="1607"/>
                </a:cubicBezTo>
                <a:cubicBezTo>
                  <a:pt x="1847" y="2424"/>
                  <a:pt x="1847" y="2424"/>
                  <a:pt x="1847" y="2424"/>
                </a:cubicBezTo>
                <a:cubicBezTo>
                  <a:pt x="1847" y="2593"/>
                  <a:pt x="1982" y="2730"/>
                  <a:pt x="2149" y="2730"/>
                </a:cubicBezTo>
                <a:cubicBezTo>
                  <a:pt x="2316" y="2730"/>
                  <a:pt x="2451" y="2593"/>
                  <a:pt x="2451" y="2424"/>
                </a:cubicBezTo>
                <a:cubicBezTo>
                  <a:pt x="2451" y="620"/>
                  <a:pt x="2451" y="620"/>
                  <a:pt x="2451" y="620"/>
                </a:cubicBezTo>
                <a:cubicBezTo>
                  <a:pt x="2446" y="620"/>
                  <a:pt x="2446" y="620"/>
                  <a:pt x="2446" y="620"/>
                </a:cubicBezTo>
                <a:lnTo>
                  <a:pt x="2447" y="620"/>
                </a:lnTo>
                <a:close/>
                <a:moveTo>
                  <a:pt x="1447" y="2811"/>
                </a:moveTo>
                <a:cubicBezTo>
                  <a:pt x="334" y="2811"/>
                  <a:pt x="334" y="2811"/>
                  <a:pt x="334" y="2811"/>
                </a:cubicBezTo>
                <a:cubicBezTo>
                  <a:pt x="334" y="1170"/>
                  <a:pt x="334" y="1170"/>
                  <a:pt x="334" y="1170"/>
                </a:cubicBezTo>
                <a:cubicBezTo>
                  <a:pt x="1447" y="1170"/>
                  <a:pt x="1447" y="1170"/>
                  <a:pt x="1447" y="1170"/>
                </a:cubicBezTo>
                <a:lnTo>
                  <a:pt x="1447" y="2811"/>
                </a:lnTo>
                <a:close/>
                <a:moveTo>
                  <a:pt x="1447" y="1010"/>
                </a:moveTo>
                <a:cubicBezTo>
                  <a:pt x="334" y="1010"/>
                  <a:pt x="334" y="1010"/>
                  <a:pt x="334" y="1010"/>
                </a:cubicBezTo>
                <a:cubicBezTo>
                  <a:pt x="334" y="160"/>
                  <a:pt x="334" y="160"/>
                  <a:pt x="334" y="160"/>
                </a:cubicBezTo>
                <a:cubicBezTo>
                  <a:pt x="1447" y="160"/>
                  <a:pt x="1447" y="160"/>
                  <a:pt x="1447" y="160"/>
                </a:cubicBezTo>
                <a:lnTo>
                  <a:pt x="1447" y="1010"/>
                </a:lnTo>
                <a:close/>
                <a:moveTo>
                  <a:pt x="2291" y="1081"/>
                </a:moveTo>
                <a:cubicBezTo>
                  <a:pt x="2105" y="940"/>
                  <a:pt x="2105" y="940"/>
                  <a:pt x="2105" y="940"/>
                </a:cubicBezTo>
                <a:cubicBezTo>
                  <a:pt x="2105" y="536"/>
                  <a:pt x="2105" y="536"/>
                  <a:pt x="2105" y="536"/>
                </a:cubicBezTo>
                <a:cubicBezTo>
                  <a:pt x="2291" y="697"/>
                  <a:pt x="2291" y="697"/>
                  <a:pt x="2291" y="697"/>
                </a:cubicBezTo>
                <a:lnTo>
                  <a:pt x="2291" y="108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78" name="Freeform 144">
            <a:extLst>
              <a:ext uri="{FF2B5EF4-FFF2-40B4-BE49-F238E27FC236}">
                <a16:creationId xmlns:a16="http://schemas.microsoft.com/office/drawing/2014/main" xmlns="" id="{9040EF95-8746-4CEA-8F0A-E8A6FBFD94A5}"/>
              </a:ext>
            </a:extLst>
          </p:cNvPr>
          <p:cNvSpPr>
            <a:spLocks noEditPoints="1"/>
          </p:cNvSpPr>
          <p:nvPr/>
        </p:nvSpPr>
        <p:spPr bwMode="auto">
          <a:xfrm>
            <a:off x="607088" y="4941423"/>
            <a:ext cx="688312" cy="497129"/>
          </a:xfrm>
          <a:custGeom>
            <a:avLst/>
            <a:gdLst>
              <a:gd name="T0" fmla="*/ 4938 w 5386"/>
              <a:gd name="T1" fmla="*/ 564 h 3890"/>
              <a:gd name="T2" fmla="*/ 4810 w 5386"/>
              <a:gd name="T3" fmla="*/ 486 h 3890"/>
              <a:gd name="T4" fmla="*/ 3208 w 5386"/>
              <a:gd name="T5" fmla="*/ 90 h 3890"/>
              <a:gd name="T6" fmla="*/ 3144 w 5386"/>
              <a:gd name="T7" fmla="*/ 18 h 3890"/>
              <a:gd name="T8" fmla="*/ 146 w 5386"/>
              <a:gd name="T9" fmla="*/ 0 h 3890"/>
              <a:gd name="T10" fmla="*/ 52 w 5386"/>
              <a:gd name="T11" fmla="*/ 34 h 3890"/>
              <a:gd name="T12" fmla="*/ 2 w 5386"/>
              <a:gd name="T13" fmla="*/ 116 h 3890"/>
              <a:gd name="T14" fmla="*/ 6 w 5386"/>
              <a:gd name="T15" fmla="*/ 2508 h 3890"/>
              <a:gd name="T16" fmla="*/ 64 w 5386"/>
              <a:gd name="T17" fmla="*/ 2584 h 3890"/>
              <a:gd name="T18" fmla="*/ 326 w 5386"/>
              <a:gd name="T19" fmla="*/ 2610 h 3890"/>
              <a:gd name="T20" fmla="*/ 1038 w 5386"/>
              <a:gd name="T21" fmla="*/ 3634 h 3890"/>
              <a:gd name="T22" fmla="*/ 1280 w 5386"/>
              <a:gd name="T23" fmla="*/ 3840 h 3890"/>
              <a:gd name="T24" fmla="*/ 1562 w 5386"/>
              <a:gd name="T25" fmla="*/ 3888 h 3890"/>
              <a:gd name="T26" fmla="*/ 1864 w 5386"/>
              <a:gd name="T27" fmla="*/ 3768 h 3890"/>
              <a:gd name="T28" fmla="*/ 2050 w 5386"/>
              <a:gd name="T29" fmla="*/ 3508 h 3890"/>
              <a:gd name="T30" fmla="*/ 3524 w 5386"/>
              <a:gd name="T31" fmla="*/ 3552 h 3890"/>
              <a:gd name="T32" fmla="*/ 3730 w 5386"/>
              <a:gd name="T33" fmla="*/ 3796 h 3890"/>
              <a:gd name="T34" fmla="*/ 4044 w 5386"/>
              <a:gd name="T35" fmla="*/ 3890 h 3890"/>
              <a:gd name="T36" fmla="*/ 4318 w 5386"/>
              <a:gd name="T37" fmla="*/ 3820 h 3890"/>
              <a:gd name="T38" fmla="*/ 4544 w 5386"/>
              <a:gd name="T39" fmla="*/ 3594 h 3890"/>
              <a:gd name="T40" fmla="*/ 5270 w 5386"/>
              <a:gd name="T41" fmla="*/ 3460 h 3890"/>
              <a:gd name="T42" fmla="*/ 5354 w 5386"/>
              <a:gd name="T43" fmla="*/ 3410 h 3890"/>
              <a:gd name="T44" fmla="*/ 5386 w 5386"/>
              <a:gd name="T45" fmla="*/ 3318 h 3890"/>
              <a:gd name="T46" fmla="*/ 3220 w 5386"/>
              <a:gd name="T47" fmla="*/ 1790 h 3890"/>
              <a:gd name="T48" fmla="*/ 2928 w 5386"/>
              <a:gd name="T49" fmla="*/ 1936 h 3890"/>
              <a:gd name="T50" fmla="*/ 1456 w 5386"/>
              <a:gd name="T51" fmla="*/ 3594 h 3890"/>
              <a:gd name="T52" fmla="*/ 1296 w 5386"/>
              <a:gd name="T53" fmla="*/ 3496 h 3890"/>
              <a:gd name="T54" fmla="*/ 1232 w 5386"/>
              <a:gd name="T55" fmla="*/ 3318 h 3890"/>
              <a:gd name="T56" fmla="*/ 1280 w 5386"/>
              <a:gd name="T57" fmla="*/ 3160 h 3890"/>
              <a:gd name="T58" fmla="*/ 1430 w 5386"/>
              <a:gd name="T59" fmla="*/ 3050 h 3890"/>
              <a:gd name="T60" fmla="*/ 1596 w 5386"/>
              <a:gd name="T61" fmla="*/ 3050 h 3890"/>
              <a:gd name="T62" fmla="*/ 1746 w 5386"/>
              <a:gd name="T63" fmla="*/ 3160 h 3890"/>
              <a:gd name="T64" fmla="*/ 1794 w 5386"/>
              <a:gd name="T65" fmla="*/ 3318 h 3890"/>
              <a:gd name="T66" fmla="*/ 1730 w 5386"/>
              <a:gd name="T67" fmla="*/ 3496 h 3890"/>
              <a:gd name="T68" fmla="*/ 1570 w 5386"/>
              <a:gd name="T69" fmla="*/ 3594 h 3890"/>
              <a:gd name="T70" fmla="*/ 1416 w 5386"/>
              <a:gd name="T71" fmla="*/ 2754 h 3890"/>
              <a:gd name="T72" fmla="*/ 1128 w 5386"/>
              <a:gd name="T73" fmla="*/ 2896 h 3890"/>
              <a:gd name="T74" fmla="*/ 962 w 5386"/>
              <a:gd name="T75" fmla="*/ 3172 h 3890"/>
              <a:gd name="T76" fmla="*/ 2050 w 5386"/>
              <a:gd name="T77" fmla="*/ 3126 h 3890"/>
              <a:gd name="T78" fmla="*/ 1864 w 5386"/>
              <a:gd name="T79" fmla="*/ 2866 h 3890"/>
              <a:gd name="T80" fmla="*/ 1562 w 5386"/>
              <a:gd name="T81" fmla="*/ 2748 h 3890"/>
              <a:gd name="T82" fmla="*/ 3960 w 5386"/>
              <a:gd name="T83" fmla="*/ 3586 h 3890"/>
              <a:gd name="T84" fmla="*/ 3810 w 5386"/>
              <a:gd name="T85" fmla="*/ 3474 h 3890"/>
              <a:gd name="T86" fmla="*/ 3762 w 5386"/>
              <a:gd name="T87" fmla="*/ 3318 h 3890"/>
              <a:gd name="T88" fmla="*/ 3826 w 5386"/>
              <a:gd name="T89" fmla="*/ 3140 h 3890"/>
              <a:gd name="T90" fmla="*/ 3988 w 5386"/>
              <a:gd name="T91" fmla="*/ 3042 h 3890"/>
              <a:gd name="T92" fmla="*/ 4154 w 5386"/>
              <a:gd name="T93" fmla="*/ 3058 h 3890"/>
              <a:gd name="T94" fmla="*/ 4292 w 5386"/>
              <a:gd name="T95" fmla="*/ 3184 h 3890"/>
              <a:gd name="T96" fmla="*/ 4324 w 5386"/>
              <a:gd name="T97" fmla="*/ 3346 h 3890"/>
              <a:gd name="T98" fmla="*/ 4242 w 5386"/>
              <a:gd name="T99" fmla="*/ 3516 h 3890"/>
              <a:gd name="T100" fmla="*/ 4072 w 5386"/>
              <a:gd name="T101" fmla="*/ 3598 h 3890"/>
              <a:gd name="T102" fmla="*/ 4564 w 5386"/>
              <a:gd name="T103" fmla="*/ 3084 h 3890"/>
              <a:gd name="T104" fmla="*/ 4358 w 5386"/>
              <a:gd name="T105" fmla="*/ 2840 h 3890"/>
              <a:gd name="T106" fmla="*/ 4044 w 5386"/>
              <a:gd name="T107" fmla="*/ 2746 h 3890"/>
              <a:gd name="T108" fmla="*/ 3770 w 5386"/>
              <a:gd name="T109" fmla="*/ 2816 h 3890"/>
              <a:gd name="T110" fmla="*/ 3544 w 5386"/>
              <a:gd name="T111" fmla="*/ 3042 h 3890"/>
              <a:gd name="T112" fmla="*/ 3220 w 5386"/>
              <a:gd name="T113" fmla="*/ 2080 h 3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86" h="3890">
                <a:moveTo>
                  <a:pt x="5386" y="1932"/>
                </a:moveTo>
                <a:lnTo>
                  <a:pt x="5386" y="1932"/>
                </a:lnTo>
                <a:lnTo>
                  <a:pt x="5384" y="1910"/>
                </a:lnTo>
                <a:lnTo>
                  <a:pt x="5380" y="1890"/>
                </a:lnTo>
                <a:lnTo>
                  <a:pt x="4948" y="586"/>
                </a:lnTo>
                <a:lnTo>
                  <a:pt x="4948" y="586"/>
                </a:lnTo>
                <a:lnTo>
                  <a:pt x="4938" y="564"/>
                </a:lnTo>
                <a:lnTo>
                  <a:pt x="4926" y="546"/>
                </a:lnTo>
                <a:lnTo>
                  <a:pt x="4912" y="528"/>
                </a:lnTo>
                <a:lnTo>
                  <a:pt x="4894" y="514"/>
                </a:lnTo>
                <a:lnTo>
                  <a:pt x="4876" y="502"/>
                </a:lnTo>
                <a:lnTo>
                  <a:pt x="4854" y="494"/>
                </a:lnTo>
                <a:lnTo>
                  <a:pt x="4832" y="488"/>
                </a:lnTo>
                <a:lnTo>
                  <a:pt x="4810" y="486"/>
                </a:lnTo>
                <a:lnTo>
                  <a:pt x="3220" y="486"/>
                </a:lnTo>
                <a:lnTo>
                  <a:pt x="3220" y="146"/>
                </a:lnTo>
                <a:lnTo>
                  <a:pt x="3220" y="146"/>
                </a:lnTo>
                <a:lnTo>
                  <a:pt x="3218" y="132"/>
                </a:lnTo>
                <a:lnTo>
                  <a:pt x="3216" y="116"/>
                </a:lnTo>
                <a:lnTo>
                  <a:pt x="3214" y="102"/>
                </a:lnTo>
                <a:lnTo>
                  <a:pt x="3208" y="90"/>
                </a:lnTo>
                <a:lnTo>
                  <a:pt x="3202" y="76"/>
                </a:lnTo>
                <a:lnTo>
                  <a:pt x="3194" y="64"/>
                </a:lnTo>
                <a:lnTo>
                  <a:pt x="3186" y="54"/>
                </a:lnTo>
                <a:lnTo>
                  <a:pt x="3176" y="42"/>
                </a:lnTo>
                <a:lnTo>
                  <a:pt x="3166" y="34"/>
                </a:lnTo>
                <a:lnTo>
                  <a:pt x="3156" y="26"/>
                </a:lnTo>
                <a:lnTo>
                  <a:pt x="3144" y="18"/>
                </a:lnTo>
                <a:lnTo>
                  <a:pt x="3130" y="12"/>
                </a:lnTo>
                <a:lnTo>
                  <a:pt x="3118" y="6"/>
                </a:lnTo>
                <a:lnTo>
                  <a:pt x="3104" y="4"/>
                </a:lnTo>
                <a:lnTo>
                  <a:pt x="3088" y="0"/>
                </a:lnTo>
                <a:lnTo>
                  <a:pt x="3074" y="0"/>
                </a:lnTo>
                <a:lnTo>
                  <a:pt x="146" y="0"/>
                </a:lnTo>
                <a:lnTo>
                  <a:pt x="146" y="0"/>
                </a:lnTo>
                <a:lnTo>
                  <a:pt x="130" y="0"/>
                </a:lnTo>
                <a:lnTo>
                  <a:pt x="116" y="4"/>
                </a:lnTo>
                <a:lnTo>
                  <a:pt x="102" y="6"/>
                </a:lnTo>
                <a:lnTo>
                  <a:pt x="88" y="12"/>
                </a:lnTo>
                <a:lnTo>
                  <a:pt x="76" y="18"/>
                </a:lnTo>
                <a:lnTo>
                  <a:pt x="64" y="26"/>
                </a:lnTo>
                <a:lnTo>
                  <a:pt x="52" y="34"/>
                </a:lnTo>
                <a:lnTo>
                  <a:pt x="42" y="42"/>
                </a:lnTo>
                <a:lnTo>
                  <a:pt x="32" y="54"/>
                </a:lnTo>
                <a:lnTo>
                  <a:pt x="24" y="64"/>
                </a:lnTo>
                <a:lnTo>
                  <a:pt x="16" y="76"/>
                </a:lnTo>
                <a:lnTo>
                  <a:pt x="10" y="90"/>
                </a:lnTo>
                <a:lnTo>
                  <a:pt x="6" y="102"/>
                </a:lnTo>
                <a:lnTo>
                  <a:pt x="2" y="116"/>
                </a:lnTo>
                <a:lnTo>
                  <a:pt x="0" y="132"/>
                </a:lnTo>
                <a:lnTo>
                  <a:pt x="0" y="146"/>
                </a:lnTo>
                <a:lnTo>
                  <a:pt x="0" y="2464"/>
                </a:lnTo>
                <a:lnTo>
                  <a:pt x="0" y="2464"/>
                </a:lnTo>
                <a:lnTo>
                  <a:pt x="0" y="2478"/>
                </a:lnTo>
                <a:lnTo>
                  <a:pt x="2" y="2494"/>
                </a:lnTo>
                <a:lnTo>
                  <a:pt x="6" y="2508"/>
                </a:lnTo>
                <a:lnTo>
                  <a:pt x="10" y="2520"/>
                </a:lnTo>
                <a:lnTo>
                  <a:pt x="16" y="2534"/>
                </a:lnTo>
                <a:lnTo>
                  <a:pt x="24" y="2546"/>
                </a:lnTo>
                <a:lnTo>
                  <a:pt x="32" y="2556"/>
                </a:lnTo>
                <a:lnTo>
                  <a:pt x="42" y="2566"/>
                </a:lnTo>
                <a:lnTo>
                  <a:pt x="52" y="2576"/>
                </a:lnTo>
                <a:lnTo>
                  <a:pt x="64" y="2584"/>
                </a:lnTo>
                <a:lnTo>
                  <a:pt x="76" y="2592"/>
                </a:lnTo>
                <a:lnTo>
                  <a:pt x="88" y="2598"/>
                </a:lnTo>
                <a:lnTo>
                  <a:pt x="102" y="2604"/>
                </a:lnTo>
                <a:lnTo>
                  <a:pt x="116" y="2606"/>
                </a:lnTo>
                <a:lnTo>
                  <a:pt x="130" y="2608"/>
                </a:lnTo>
                <a:lnTo>
                  <a:pt x="146" y="2610"/>
                </a:lnTo>
                <a:lnTo>
                  <a:pt x="326" y="2610"/>
                </a:lnTo>
                <a:lnTo>
                  <a:pt x="326" y="3464"/>
                </a:lnTo>
                <a:lnTo>
                  <a:pt x="962" y="3464"/>
                </a:lnTo>
                <a:lnTo>
                  <a:pt x="962" y="3464"/>
                </a:lnTo>
                <a:lnTo>
                  <a:pt x="976" y="3508"/>
                </a:lnTo>
                <a:lnTo>
                  <a:pt x="994" y="3552"/>
                </a:lnTo>
                <a:lnTo>
                  <a:pt x="1014" y="3594"/>
                </a:lnTo>
                <a:lnTo>
                  <a:pt x="1038" y="3634"/>
                </a:lnTo>
                <a:lnTo>
                  <a:pt x="1064" y="3672"/>
                </a:lnTo>
                <a:lnTo>
                  <a:pt x="1094" y="3706"/>
                </a:lnTo>
                <a:lnTo>
                  <a:pt x="1128" y="3738"/>
                </a:lnTo>
                <a:lnTo>
                  <a:pt x="1162" y="3768"/>
                </a:lnTo>
                <a:lnTo>
                  <a:pt x="1200" y="3796"/>
                </a:lnTo>
                <a:lnTo>
                  <a:pt x="1240" y="3820"/>
                </a:lnTo>
                <a:lnTo>
                  <a:pt x="1280" y="3840"/>
                </a:lnTo>
                <a:lnTo>
                  <a:pt x="1324" y="3858"/>
                </a:lnTo>
                <a:lnTo>
                  <a:pt x="1370" y="3872"/>
                </a:lnTo>
                <a:lnTo>
                  <a:pt x="1416" y="3882"/>
                </a:lnTo>
                <a:lnTo>
                  <a:pt x="1464" y="3888"/>
                </a:lnTo>
                <a:lnTo>
                  <a:pt x="1514" y="3890"/>
                </a:lnTo>
                <a:lnTo>
                  <a:pt x="1514" y="3890"/>
                </a:lnTo>
                <a:lnTo>
                  <a:pt x="1562" y="3888"/>
                </a:lnTo>
                <a:lnTo>
                  <a:pt x="1610" y="3882"/>
                </a:lnTo>
                <a:lnTo>
                  <a:pt x="1658" y="3872"/>
                </a:lnTo>
                <a:lnTo>
                  <a:pt x="1702" y="3858"/>
                </a:lnTo>
                <a:lnTo>
                  <a:pt x="1746" y="3840"/>
                </a:lnTo>
                <a:lnTo>
                  <a:pt x="1788" y="3820"/>
                </a:lnTo>
                <a:lnTo>
                  <a:pt x="1826" y="3796"/>
                </a:lnTo>
                <a:lnTo>
                  <a:pt x="1864" y="3768"/>
                </a:lnTo>
                <a:lnTo>
                  <a:pt x="1900" y="3738"/>
                </a:lnTo>
                <a:lnTo>
                  <a:pt x="1932" y="3706"/>
                </a:lnTo>
                <a:lnTo>
                  <a:pt x="1962" y="3672"/>
                </a:lnTo>
                <a:lnTo>
                  <a:pt x="1988" y="3634"/>
                </a:lnTo>
                <a:lnTo>
                  <a:pt x="2012" y="3594"/>
                </a:lnTo>
                <a:lnTo>
                  <a:pt x="2034" y="3552"/>
                </a:lnTo>
                <a:lnTo>
                  <a:pt x="2050" y="3508"/>
                </a:lnTo>
                <a:lnTo>
                  <a:pt x="2064" y="3464"/>
                </a:lnTo>
                <a:lnTo>
                  <a:pt x="3074" y="3464"/>
                </a:lnTo>
                <a:lnTo>
                  <a:pt x="3220" y="3464"/>
                </a:lnTo>
                <a:lnTo>
                  <a:pt x="3492" y="3464"/>
                </a:lnTo>
                <a:lnTo>
                  <a:pt x="3492" y="3464"/>
                </a:lnTo>
                <a:lnTo>
                  <a:pt x="3506" y="3508"/>
                </a:lnTo>
                <a:lnTo>
                  <a:pt x="3524" y="3552"/>
                </a:lnTo>
                <a:lnTo>
                  <a:pt x="3544" y="3594"/>
                </a:lnTo>
                <a:lnTo>
                  <a:pt x="3568" y="3634"/>
                </a:lnTo>
                <a:lnTo>
                  <a:pt x="3596" y="3672"/>
                </a:lnTo>
                <a:lnTo>
                  <a:pt x="3626" y="3706"/>
                </a:lnTo>
                <a:lnTo>
                  <a:pt x="3658" y="3738"/>
                </a:lnTo>
                <a:lnTo>
                  <a:pt x="3692" y="3768"/>
                </a:lnTo>
                <a:lnTo>
                  <a:pt x="3730" y="3796"/>
                </a:lnTo>
                <a:lnTo>
                  <a:pt x="3770" y="3820"/>
                </a:lnTo>
                <a:lnTo>
                  <a:pt x="3812" y="3840"/>
                </a:lnTo>
                <a:lnTo>
                  <a:pt x="3854" y="3858"/>
                </a:lnTo>
                <a:lnTo>
                  <a:pt x="3900" y="3872"/>
                </a:lnTo>
                <a:lnTo>
                  <a:pt x="3946" y="3882"/>
                </a:lnTo>
                <a:lnTo>
                  <a:pt x="3994" y="3888"/>
                </a:lnTo>
                <a:lnTo>
                  <a:pt x="4044" y="3890"/>
                </a:lnTo>
                <a:lnTo>
                  <a:pt x="4044" y="3890"/>
                </a:lnTo>
                <a:lnTo>
                  <a:pt x="4094" y="3888"/>
                </a:lnTo>
                <a:lnTo>
                  <a:pt x="4142" y="3882"/>
                </a:lnTo>
                <a:lnTo>
                  <a:pt x="4188" y="3872"/>
                </a:lnTo>
                <a:lnTo>
                  <a:pt x="4232" y="3858"/>
                </a:lnTo>
                <a:lnTo>
                  <a:pt x="4276" y="3840"/>
                </a:lnTo>
                <a:lnTo>
                  <a:pt x="4318" y="3820"/>
                </a:lnTo>
                <a:lnTo>
                  <a:pt x="4358" y="3796"/>
                </a:lnTo>
                <a:lnTo>
                  <a:pt x="4394" y="3768"/>
                </a:lnTo>
                <a:lnTo>
                  <a:pt x="4430" y="3738"/>
                </a:lnTo>
                <a:lnTo>
                  <a:pt x="4462" y="3706"/>
                </a:lnTo>
                <a:lnTo>
                  <a:pt x="4492" y="3672"/>
                </a:lnTo>
                <a:lnTo>
                  <a:pt x="4520" y="3634"/>
                </a:lnTo>
                <a:lnTo>
                  <a:pt x="4544" y="3594"/>
                </a:lnTo>
                <a:lnTo>
                  <a:pt x="4564" y="3552"/>
                </a:lnTo>
                <a:lnTo>
                  <a:pt x="4582" y="3508"/>
                </a:lnTo>
                <a:lnTo>
                  <a:pt x="4596" y="3464"/>
                </a:lnTo>
                <a:lnTo>
                  <a:pt x="5240" y="3464"/>
                </a:lnTo>
                <a:lnTo>
                  <a:pt x="5240" y="3464"/>
                </a:lnTo>
                <a:lnTo>
                  <a:pt x="5256" y="3462"/>
                </a:lnTo>
                <a:lnTo>
                  <a:pt x="5270" y="3460"/>
                </a:lnTo>
                <a:lnTo>
                  <a:pt x="5284" y="3458"/>
                </a:lnTo>
                <a:lnTo>
                  <a:pt x="5298" y="3452"/>
                </a:lnTo>
                <a:lnTo>
                  <a:pt x="5310" y="3446"/>
                </a:lnTo>
                <a:lnTo>
                  <a:pt x="5322" y="3438"/>
                </a:lnTo>
                <a:lnTo>
                  <a:pt x="5334" y="3430"/>
                </a:lnTo>
                <a:lnTo>
                  <a:pt x="5344" y="3420"/>
                </a:lnTo>
                <a:lnTo>
                  <a:pt x="5354" y="3410"/>
                </a:lnTo>
                <a:lnTo>
                  <a:pt x="5362" y="3400"/>
                </a:lnTo>
                <a:lnTo>
                  <a:pt x="5368" y="3388"/>
                </a:lnTo>
                <a:lnTo>
                  <a:pt x="5374" y="3374"/>
                </a:lnTo>
                <a:lnTo>
                  <a:pt x="5380" y="3362"/>
                </a:lnTo>
                <a:lnTo>
                  <a:pt x="5384" y="3348"/>
                </a:lnTo>
                <a:lnTo>
                  <a:pt x="5386" y="3332"/>
                </a:lnTo>
                <a:lnTo>
                  <a:pt x="5386" y="3318"/>
                </a:lnTo>
                <a:lnTo>
                  <a:pt x="5386" y="1936"/>
                </a:lnTo>
                <a:lnTo>
                  <a:pt x="5386" y="1936"/>
                </a:lnTo>
                <a:lnTo>
                  <a:pt x="5386" y="1932"/>
                </a:lnTo>
                <a:lnTo>
                  <a:pt x="5386" y="1932"/>
                </a:lnTo>
                <a:close/>
                <a:moveTo>
                  <a:pt x="4704" y="778"/>
                </a:moveTo>
                <a:lnTo>
                  <a:pt x="5038" y="1790"/>
                </a:lnTo>
                <a:lnTo>
                  <a:pt x="3220" y="1790"/>
                </a:lnTo>
                <a:lnTo>
                  <a:pt x="3220" y="778"/>
                </a:lnTo>
                <a:lnTo>
                  <a:pt x="4704" y="778"/>
                </a:lnTo>
                <a:close/>
                <a:moveTo>
                  <a:pt x="290" y="2318"/>
                </a:moveTo>
                <a:lnTo>
                  <a:pt x="290" y="292"/>
                </a:lnTo>
                <a:lnTo>
                  <a:pt x="2928" y="292"/>
                </a:lnTo>
                <a:lnTo>
                  <a:pt x="2928" y="632"/>
                </a:lnTo>
                <a:lnTo>
                  <a:pt x="2928" y="1936"/>
                </a:lnTo>
                <a:lnTo>
                  <a:pt x="2928" y="2318"/>
                </a:lnTo>
                <a:lnTo>
                  <a:pt x="326" y="2318"/>
                </a:lnTo>
                <a:lnTo>
                  <a:pt x="290" y="2318"/>
                </a:lnTo>
                <a:close/>
                <a:moveTo>
                  <a:pt x="1514" y="3598"/>
                </a:moveTo>
                <a:lnTo>
                  <a:pt x="1514" y="3598"/>
                </a:lnTo>
                <a:lnTo>
                  <a:pt x="1484" y="3598"/>
                </a:lnTo>
                <a:lnTo>
                  <a:pt x="1456" y="3594"/>
                </a:lnTo>
                <a:lnTo>
                  <a:pt x="1430" y="3586"/>
                </a:lnTo>
                <a:lnTo>
                  <a:pt x="1404" y="3576"/>
                </a:lnTo>
                <a:lnTo>
                  <a:pt x="1380" y="3564"/>
                </a:lnTo>
                <a:lnTo>
                  <a:pt x="1356" y="3550"/>
                </a:lnTo>
                <a:lnTo>
                  <a:pt x="1334" y="3534"/>
                </a:lnTo>
                <a:lnTo>
                  <a:pt x="1314" y="3516"/>
                </a:lnTo>
                <a:lnTo>
                  <a:pt x="1296" y="3496"/>
                </a:lnTo>
                <a:lnTo>
                  <a:pt x="1280" y="3474"/>
                </a:lnTo>
                <a:lnTo>
                  <a:pt x="1266" y="3452"/>
                </a:lnTo>
                <a:lnTo>
                  <a:pt x="1254" y="3428"/>
                </a:lnTo>
                <a:lnTo>
                  <a:pt x="1244" y="3402"/>
                </a:lnTo>
                <a:lnTo>
                  <a:pt x="1238" y="3374"/>
                </a:lnTo>
                <a:lnTo>
                  <a:pt x="1234" y="3346"/>
                </a:lnTo>
                <a:lnTo>
                  <a:pt x="1232" y="3318"/>
                </a:lnTo>
                <a:lnTo>
                  <a:pt x="1232" y="3318"/>
                </a:lnTo>
                <a:lnTo>
                  <a:pt x="1234" y="3290"/>
                </a:lnTo>
                <a:lnTo>
                  <a:pt x="1238" y="3262"/>
                </a:lnTo>
                <a:lnTo>
                  <a:pt x="1244" y="3234"/>
                </a:lnTo>
                <a:lnTo>
                  <a:pt x="1254" y="3208"/>
                </a:lnTo>
                <a:lnTo>
                  <a:pt x="1266" y="3184"/>
                </a:lnTo>
                <a:lnTo>
                  <a:pt x="1280" y="3160"/>
                </a:lnTo>
                <a:lnTo>
                  <a:pt x="1296" y="3140"/>
                </a:lnTo>
                <a:lnTo>
                  <a:pt x="1314" y="3120"/>
                </a:lnTo>
                <a:lnTo>
                  <a:pt x="1334" y="3100"/>
                </a:lnTo>
                <a:lnTo>
                  <a:pt x="1356" y="3084"/>
                </a:lnTo>
                <a:lnTo>
                  <a:pt x="1380" y="3070"/>
                </a:lnTo>
                <a:lnTo>
                  <a:pt x="1404" y="3058"/>
                </a:lnTo>
                <a:lnTo>
                  <a:pt x="1430" y="3050"/>
                </a:lnTo>
                <a:lnTo>
                  <a:pt x="1456" y="3042"/>
                </a:lnTo>
                <a:lnTo>
                  <a:pt x="1484" y="3038"/>
                </a:lnTo>
                <a:lnTo>
                  <a:pt x="1514" y="3036"/>
                </a:lnTo>
                <a:lnTo>
                  <a:pt x="1514" y="3036"/>
                </a:lnTo>
                <a:lnTo>
                  <a:pt x="1542" y="3038"/>
                </a:lnTo>
                <a:lnTo>
                  <a:pt x="1570" y="3042"/>
                </a:lnTo>
                <a:lnTo>
                  <a:pt x="1596" y="3050"/>
                </a:lnTo>
                <a:lnTo>
                  <a:pt x="1622" y="3058"/>
                </a:lnTo>
                <a:lnTo>
                  <a:pt x="1648" y="3070"/>
                </a:lnTo>
                <a:lnTo>
                  <a:pt x="1670" y="3084"/>
                </a:lnTo>
                <a:lnTo>
                  <a:pt x="1692" y="3100"/>
                </a:lnTo>
                <a:lnTo>
                  <a:pt x="1712" y="3120"/>
                </a:lnTo>
                <a:lnTo>
                  <a:pt x="1730" y="3140"/>
                </a:lnTo>
                <a:lnTo>
                  <a:pt x="1746" y="3160"/>
                </a:lnTo>
                <a:lnTo>
                  <a:pt x="1760" y="3184"/>
                </a:lnTo>
                <a:lnTo>
                  <a:pt x="1772" y="3208"/>
                </a:lnTo>
                <a:lnTo>
                  <a:pt x="1782" y="3234"/>
                </a:lnTo>
                <a:lnTo>
                  <a:pt x="1788" y="3262"/>
                </a:lnTo>
                <a:lnTo>
                  <a:pt x="1794" y="3290"/>
                </a:lnTo>
                <a:lnTo>
                  <a:pt x="1794" y="3318"/>
                </a:lnTo>
                <a:lnTo>
                  <a:pt x="1794" y="3318"/>
                </a:lnTo>
                <a:lnTo>
                  <a:pt x="1794" y="3346"/>
                </a:lnTo>
                <a:lnTo>
                  <a:pt x="1788" y="3374"/>
                </a:lnTo>
                <a:lnTo>
                  <a:pt x="1782" y="3402"/>
                </a:lnTo>
                <a:lnTo>
                  <a:pt x="1772" y="3428"/>
                </a:lnTo>
                <a:lnTo>
                  <a:pt x="1760" y="3452"/>
                </a:lnTo>
                <a:lnTo>
                  <a:pt x="1746" y="3474"/>
                </a:lnTo>
                <a:lnTo>
                  <a:pt x="1730" y="3496"/>
                </a:lnTo>
                <a:lnTo>
                  <a:pt x="1712" y="3516"/>
                </a:lnTo>
                <a:lnTo>
                  <a:pt x="1692" y="3534"/>
                </a:lnTo>
                <a:lnTo>
                  <a:pt x="1670" y="3550"/>
                </a:lnTo>
                <a:lnTo>
                  <a:pt x="1648" y="3564"/>
                </a:lnTo>
                <a:lnTo>
                  <a:pt x="1622" y="3576"/>
                </a:lnTo>
                <a:lnTo>
                  <a:pt x="1596" y="3586"/>
                </a:lnTo>
                <a:lnTo>
                  <a:pt x="1570" y="3594"/>
                </a:lnTo>
                <a:lnTo>
                  <a:pt x="1542" y="3598"/>
                </a:lnTo>
                <a:lnTo>
                  <a:pt x="1514" y="3598"/>
                </a:lnTo>
                <a:lnTo>
                  <a:pt x="1514" y="3598"/>
                </a:lnTo>
                <a:close/>
                <a:moveTo>
                  <a:pt x="1514" y="2746"/>
                </a:moveTo>
                <a:lnTo>
                  <a:pt x="1514" y="2746"/>
                </a:lnTo>
                <a:lnTo>
                  <a:pt x="1464" y="2748"/>
                </a:lnTo>
                <a:lnTo>
                  <a:pt x="1416" y="2754"/>
                </a:lnTo>
                <a:lnTo>
                  <a:pt x="1370" y="2764"/>
                </a:lnTo>
                <a:lnTo>
                  <a:pt x="1324" y="2778"/>
                </a:lnTo>
                <a:lnTo>
                  <a:pt x="1280" y="2794"/>
                </a:lnTo>
                <a:lnTo>
                  <a:pt x="1240" y="2816"/>
                </a:lnTo>
                <a:lnTo>
                  <a:pt x="1200" y="2840"/>
                </a:lnTo>
                <a:lnTo>
                  <a:pt x="1162" y="2866"/>
                </a:lnTo>
                <a:lnTo>
                  <a:pt x="1128" y="2896"/>
                </a:lnTo>
                <a:lnTo>
                  <a:pt x="1094" y="2930"/>
                </a:lnTo>
                <a:lnTo>
                  <a:pt x="1064" y="2964"/>
                </a:lnTo>
                <a:lnTo>
                  <a:pt x="1038" y="3002"/>
                </a:lnTo>
                <a:lnTo>
                  <a:pt x="1014" y="3042"/>
                </a:lnTo>
                <a:lnTo>
                  <a:pt x="994" y="3084"/>
                </a:lnTo>
                <a:lnTo>
                  <a:pt x="976" y="3126"/>
                </a:lnTo>
                <a:lnTo>
                  <a:pt x="962" y="3172"/>
                </a:lnTo>
                <a:lnTo>
                  <a:pt x="616" y="3172"/>
                </a:lnTo>
                <a:lnTo>
                  <a:pt x="616" y="2610"/>
                </a:lnTo>
                <a:lnTo>
                  <a:pt x="2928" y="2610"/>
                </a:lnTo>
                <a:lnTo>
                  <a:pt x="2928" y="3172"/>
                </a:lnTo>
                <a:lnTo>
                  <a:pt x="2064" y="3172"/>
                </a:lnTo>
                <a:lnTo>
                  <a:pt x="2064" y="3172"/>
                </a:lnTo>
                <a:lnTo>
                  <a:pt x="2050" y="3126"/>
                </a:lnTo>
                <a:lnTo>
                  <a:pt x="2034" y="3084"/>
                </a:lnTo>
                <a:lnTo>
                  <a:pt x="2012" y="3042"/>
                </a:lnTo>
                <a:lnTo>
                  <a:pt x="1988" y="3002"/>
                </a:lnTo>
                <a:lnTo>
                  <a:pt x="1962" y="2964"/>
                </a:lnTo>
                <a:lnTo>
                  <a:pt x="1932" y="2930"/>
                </a:lnTo>
                <a:lnTo>
                  <a:pt x="1900" y="2896"/>
                </a:lnTo>
                <a:lnTo>
                  <a:pt x="1864" y="2866"/>
                </a:lnTo>
                <a:lnTo>
                  <a:pt x="1826" y="2840"/>
                </a:lnTo>
                <a:lnTo>
                  <a:pt x="1788" y="2816"/>
                </a:lnTo>
                <a:lnTo>
                  <a:pt x="1746" y="2794"/>
                </a:lnTo>
                <a:lnTo>
                  <a:pt x="1702" y="2778"/>
                </a:lnTo>
                <a:lnTo>
                  <a:pt x="1658" y="2764"/>
                </a:lnTo>
                <a:lnTo>
                  <a:pt x="1610" y="2754"/>
                </a:lnTo>
                <a:lnTo>
                  <a:pt x="1562" y="2748"/>
                </a:lnTo>
                <a:lnTo>
                  <a:pt x="1514" y="2746"/>
                </a:lnTo>
                <a:lnTo>
                  <a:pt x="1514" y="2746"/>
                </a:lnTo>
                <a:close/>
                <a:moveTo>
                  <a:pt x="4044" y="3598"/>
                </a:moveTo>
                <a:lnTo>
                  <a:pt x="4044" y="3598"/>
                </a:lnTo>
                <a:lnTo>
                  <a:pt x="4016" y="3598"/>
                </a:lnTo>
                <a:lnTo>
                  <a:pt x="3988" y="3594"/>
                </a:lnTo>
                <a:lnTo>
                  <a:pt x="3960" y="3586"/>
                </a:lnTo>
                <a:lnTo>
                  <a:pt x="3934" y="3576"/>
                </a:lnTo>
                <a:lnTo>
                  <a:pt x="3910" y="3564"/>
                </a:lnTo>
                <a:lnTo>
                  <a:pt x="3886" y="3550"/>
                </a:lnTo>
                <a:lnTo>
                  <a:pt x="3866" y="3534"/>
                </a:lnTo>
                <a:lnTo>
                  <a:pt x="3846" y="3516"/>
                </a:lnTo>
                <a:lnTo>
                  <a:pt x="3826" y="3496"/>
                </a:lnTo>
                <a:lnTo>
                  <a:pt x="3810" y="3474"/>
                </a:lnTo>
                <a:lnTo>
                  <a:pt x="3796" y="3452"/>
                </a:lnTo>
                <a:lnTo>
                  <a:pt x="3784" y="3428"/>
                </a:lnTo>
                <a:lnTo>
                  <a:pt x="3776" y="3402"/>
                </a:lnTo>
                <a:lnTo>
                  <a:pt x="3768" y="3374"/>
                </a:lnTo>
                <a:lnTo>
                  <a:pt x="3764" y="3346"/>
                </a:lnTo>
                <a:lnTo>
                  <a:pt x="3762" y="3318"/>
                </a:lnTo>
                <a:lnTo>
                  <a:pt x="3762" y="3318"/>
                </a:lnTo>
                <a:lnTo>
                  <a:pt x="3764" y="3290"/>
                </a:lnTo>
                <a:lnTo>
                  <a:pt x="3768" y="3262"/>
                </a:lnTo>
                <a:lnTo>
                  <a:pt x="3776" y="3234"/>
                </a:lnTo>
                <a:lnTo>
                  <a:pt x="3784" y="3208"/>
                </a:lnTo>
                <a:lnTo>
                  <a:pt x="3796" y="3184"/>
                </a:lnTo>
                <a:lnTo>
                  <a:pt x="3810" y="3160"/>
                </a:lnTo>
                <a:lnTo>
                  <a:pt x="3826" y="3140"/>
                </a:lnTo>
                <a:lnTo>
                  <a:pt x="3846" y="3120"/>
                </a:lnTo>
                <a:lnTo>
                  <a:pt x="3866" y="3100"/>
                </a:lnTo>
                <a:lnTo>
                  <a:pt x="3886" y="3084"/>
                </a:lnTo>
                <a:lnTo>
                  <a:pt x="3910" y="3070"/>
                </a:lnTo>
                <a:lnTo>
                  <a:pt x="3934" y="3058"/>
                </a:lnTo>
                <a:lnTo>
                  <a:pt x="3960" y="3050"/>
                </a:lnTo>
                <a:lnTo>
                  <a:pt x="3988" y="3042"/>
                </a:lnTo>
                <a:lnTo>
                  <a:pt x="4016" y="3038"/>
                </a:lnTo>
                <a:lnTo>
                  <a:pt x="4044" y="3036"/>
                </a:lnTo>
                <a:lnTo>
                  <a:pt x="4044" y="3036"/>
                </a:lnTo>
                <a:lnTo>
                  <a:pt x="4072" y="3038"/>
                </a:lnTo>
                <a:lnTo>
                  <a:pt x="4100" y="3042"/>
                </a:lnTo>
                <a:lnTo>
                  <a:pt x="4128" y="3050"/>
                </a:lnTo>
                <a:lnTo>
                  <a:pt x="4154" y="3058"/>
                </a:lnTo>
                <a:lnTo>
                  <a:pt x="4178" y="3070"/>
                </a:lnTo>
                <a:lnTo>
                  <a:pt x="4202" y="3084"/>
                </a:lnTo>
                <a:lnTo>
                  <a:pt x="4222" y="3100"/>
                </a:lnTo>
                <a:lnTo>
                  <a:pt x="4242" y="3120"/>
                </a:lnTo>
                <a:lnTo>
                  <a:pt x="4260" y="3140"/>
                </a:lnTo>
                <a:lnTo>
                  <a:pt x="4278" y="3160"/>
                </a:lnTo>
                <a:lnTo>
                  <a:pt x="4292" y="3184"/>
                </a:lnTo>
                <a:lnTo>
                  <a:pt x="4302" y="3208"/>
                </a:lnTo>
                <a:lnTo>
                  <a:pt x="4312" y="3234"/>
                </a:lnTo>
                <a:lnTo>
                  <a:pt x="4320" y="3262"/>
                </a:lnTo>
                <a:lnTo>
                  <a:pt x="4324" y="3290"/>
                </a:lnTo>
                <a:lnTo>
                  <a:pt x="4326" y="3318"/>
                </a:lnTo>
                <a:lnTo>
                  <a:pt x="4326" y="3318"/>
                </a:lnTo>
                <a:lnTo>
                  <a:pt x="4324" y="3346"/>
                </a:lnTo>
                <a:lnTo>
                  <a:pt x="4320" y="3374"/>
                </a:lnTo>
                <a:lnTo>
                  <a:pt x="4312" y="3402"/>
                </a:lnTo>
                <a:lnTo>
                  <a:pt x="4302" y="3428"/>
                </a:lnTo>
                <a:lnTo>
                  <a:pt x="4292" y="3452"/>
                </a:lnTo>
                <a:lnTo>
                  <a:pt x="4278" y="3474"/>
                </a:lnTo>
                <a:lnTo>
                  <a:pt x="4260" y="3496"/>
                </a:lnTo>
                <a:lnTo>
                  <a:pt x="4242" y="3516"/>
                </a:lnTo>
                <a:lnTo>
                  <a:pt x="4222" y="3534"/>
                </a:lnTo>
                <a:lnTo>
                  <a:pt x="4202" y="3550"/>
                </a:lnTo>
                <a:lnTo>
                  <a:pt x="4178" y="3564"/>
                </a:lnTo>
                <a:lnTo>
                  <a:pt x="4154" y="3576"/>
                </a:lnTo>
                <a:lnTo>
                  <a:pt x="4128" y="3586"/>
                </a:lnTo>
                <a:lnTo>
                  <a:pt x="4100" y="3594"/>
                </a:lnTo>
                <a:lnTo>
                  <a:pt x="4072" y="3598"/>
                </a:lnTo>
                <a:lnTo>
                  <a:pt x="4044" y="3598"/>
                </a:lnTo>
                <a:lnTo>
                  <a:pt x="4044" y="3598"/>
                </a:lnTo>
                <a:close/>
                <a:moveTo>
                  <a:pt x="5094" y="3172"/>
                </a:moveTo>
                <a:lnTo>
                  <a:pt x="4596" y="3172"/>
                </a:lnTo>
                <a:lnTo>
                  <a:pt x="4596" y="3172"/>
                </a:lnTo>
                <a:lnTo>
                  <a:pt x="4582" y="3126"/>
                </a:lnTo>
                <a:lnTo>
                  <a:pt x="4564" y="3084"/>
                </a:lnTo>
                <a:lnTo>
                  <a:pt x="4544" y="3042"/>
                </a:lnTo>
                <a:lnTo>
                  <a:pt x="4520" y="3002"/>
                </a:lnTo>
                <a:lnTo>
                  <a:pt x="4492" y="2964"/>
                </a:lnTo>
                <a:lnTo>
                  <a:pt x="4462" y="2930"/>
                </a:lnTo>
                <a:lnTo>
                  <a:pt x="4430" y="2896"/>
                </a:lnTo>
                <a:lnTo>
                  <a:pt x="4394" y="2866"/>
                </a:lnTo>
                <a:lnTo>
                  <a:pt x="4358" y="2840"/>
                </a:lnTo>
                <a:lnTo>
                  <a:pt x="4318" y="2816"/>
                </a:lnTo>
                <a:lnTo>
                  <a:pt x="4276" y="2794"/>
                </a:lnTo>
                <a:lnTo>
                  <a:pt x="4232" y="2778"/>
                </a:lnTo>
                <a:lnTo>
                  <a:pt x="4188" y="2764"/>
                </a:lnTo>
                <a:lnTo>
                  <a:pt x="4142" y="2754"/>
                </a:lnTo>
                <a:lnTo>
                  <a:pt x="4094" y="2748"/>
                </a:lnTo>
                <a:lnTo>
                  <a:pt x="4044" y="2746"/>
                </a:lnTo>
                <a:lnTo>
                  <a:pt x="4044" y="2746"/>
                </a:lnTo>
                <a:lnTo>
                  <a:pt x="3994" y="2748"/>
                </a:lnTo>
                <a:lnTo>
                  <a:pt x="3946" y="2754"/>
                </a:lnTo>
                <a:lnTo>
                  <a:pt x="3900" y="2764"/>
                </a:lnTo>
                <a:lnTo>
                  <a:pt x="3854" y="2778"/>
                </a:lnTo>
                <a:lnTo>
                  <a:pt x="3812" y="2794"/>
                </a:lnTo>
                <a:lnTo>
                  <a:pt x="3770" y="2816"/>
                </a:lnTo>
                <a:lnTo>
                  <a:pt x="3730" y="2840"/>
                </a:lnTo>
                <a:lnTo>
                  <a:pt x="3692" y="2866"/>
                </a:lnTo>
                <a:lnTo>
                  <a:pt x="3658" y="2896"/>
                </a:lnTo>
                <a:lnTo>
                  <a:pt x="3626" y="2930"/>
                </a:lnTo>
                <a:lnTo>
                  <a:pt x="3596" y="2964"/>
                </a:lnTo>
                <a:lnTo>
                  <a:pt x="3568" y="3002"/>
                </a:lnTo>
                <a:lnTo>
                  <a:pt x="3544" y="3042"/>
                </a:lnTo>
                <a:lnTo>
                  <a:pt x="3524" y="3084"/>
                </a:lnTo>
                <a:lnTo>
                  <a:pt x="3506" y="3126"/>
                </a:lnTo>
                <a:lnTo>
                  <a:pt x="3492" y="3172"/>
                </a:lnTo>
                <a:lnTo>
                  <a:pt x="3220" y="3172"/>
                </a:lnTo>
                <a:lnTo>
                  <a:pt x="3220" y="2464"/>
                </a:lnTo>
                <a:lnTo>
                  <a:pt x="3220" y="2318"/>
                </a:lnTo>
                <a:lnTo>
                  <a:pt x="3220" y="2080"/>
                </a:lnTo>
                <a:lnTo>
                  <a:pt x="5094" y="2080"/>
                </a:lnTo>
                <a:lnTo>
                  <a:pt x="5094" y="3172"/>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Tree>
    <p:extLst>
      <p:ext uri="{BB962C8B-B14F-4D97-AF65-F5344CB8AC3E}">
        <p14:creationId xmlns:p14="http://schemas.microsoft.com/office/powerpoint/2010/main" val="421962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1DEB368-347D-4714-9B09-81DAD68895C2}"/>
              </a:ext>
            </a:extLst>
          </p:cNvPr>
          <p:cNvSpPr>
            <a:spLocks noGrp="1"/>
          </p:cNvSpPr>
          <p:nvPr>
            <p:ph type="title"/>
          </p:nvPr>
        </p:nvSpPr>
        <p:spPr/>
        <p:txBody>
          <a:bodyPr/>
          <a:lstStyle/>
          <a:p>
            <a:r>
              <a:rPr lang="en-US" dirty="0"/>
              <a:t>Shoppers expanded retailer sets and shopping lists in 2017</a:t>
            </a:r>
            <a:endParaRPr lang="en-GB" dirty="0"/>
          </a:p>
        </p:txBody>
      </p:sp>
      <p:sp>
        <p:nvSpPr>
          <p:cNvPr id="3" name="Segnaposto testo 2">
            <a:extLst>
              <a:ext uri="{FF2B5EF4-FFF2-40B4-BE49-F238E27FC236}">
                <a16:creationId xmlns:a16="http://schemas.microsoft.com/office/drawing/2014/main" xmlns="" id="{C647AE7B-35FE-41B9-B268-3B6E7F0297E5}"/>
              </a:ext>
            </a:extLst>
          </p:cNvPr>
          <p:cNvSpPr>
            <a:spLocks noGrp="1"/>
          </p:cNvSpPr>
          <p:nvPr>
            <p:ph type="body" sz="quarter" idx="16"/>
          </p:nvPr>
        </p:nvSpPr>
        <p:spPr/>
        <p:txBody>
          <a:bodyPr/>
          <a:lstStyle/>
          <a:p>
            <a:r>
              <a:rPr lang="en-US" dirty="0"/>
              <a:t>The retailer rationalization and category contraction trends look to have bottomed out in 2015 and 2016</a:t>
            </a:r>
          </a:p>
        </p:txBody>
      </p:sp>
      <p:sp>
        <p:nvSpPr>
          <p:cNvPr id="4" name="TextBox 7">
            <a:extLst>
              <a:ext uri="{FF2B5EF4-FFF2-40B4-BE49-F238E27FC236}">
                <a16:creationId xmlns:a16="http://schemas.microsoft.com/office/drawing/2014/main" xmlns="" id="{6A405E0C-84C9-43A4-BCCD-7ABDDDF2F699}"/>
              </a:ext>
            </a:extLst>
          </p:cNvPr>
          <p:cNvSpPr txBox="1"/>
          <p:nvPr/>
        </p:nvSpPr>
        <p:spPr>
          <a:xfrm>
            <a:off x="357188" y="1704206"/>
            <a:ext cx="5635624" cy="55407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D3D8"/>
                </a:solidFill>
                <a:effectLst/>
                <a:uLnTx/>
                <a:uFillTx/>
                <a:latin typeface="Arial"/>
                <a:ea typeface="+mn-ea"/>
                <a:cs typeface="+mn-cs"/>
              </a:rPr>
              <a:t>Average Number of Retailers Shopped in Past Four Weeks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latin typeface="Arial"/>
                <a:ea typeface="+mn-ea"/>
                <a:cs typeface="+mn-cs"/>
              </a:rPr>
              <a:t>(inclusive of visits to stores and websites; averages are for Q1-Q3 for each year)</a:t>
            </a:r>
          </a:p>
        </p:txBody>
      </p:sp>
      <p:sp>
        <p:nvSpPr>
          <p:cNvPr id="5" name="TextBox 6">
            <a:extLst>
              <a:ext uri="{FF2B5EF4-FFF2-40B4-BE49-F238E27FC236}">
                <a16:creationId xmlns:a16="http://schemas.microsoft.com/office/drawing/2014/main" xmlns="" id="{2D0D51A9-034F-4A95-8B71-DAB9B5E70ACE}"/>
              </a:ext>
            </a:extLst>
          </p:cNvPr>
          <p:cNvSpPr txBox="1"/>
          <p:nvPr/>
        </p:nvSpPr>
        <p:spPr>
          <a:xfrm>
            <a:off x="6559118" y="1704206"/>
            <a:ext cx="5635624" cy="55407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BA"/>
                </a:solidFill>
                <a:effectLst/>
                <a:uLnTx/>
                <a:uFillTx/>
                <a:latin typeface="Arial"/>
                <a:ea typeface="+mn-ea"/>
                <a:cs typeface="+mn-cs"/>
              </a:rPr>
              <a:t>Average Number of Categories Purchased  in Past Four Weeks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latin typeface="Arial"/>
                <a:ea typeface="+mn-ea"/>
                <a:cs typeface="+mn-cs"/>
              </a:rPr>
              <a:t>(inclusive of consumables and general merchandise categories)</a:t>
            </a:r>
            <a:endParaRPr kumimoji="0" lang="en-US" sz="1100" b="0" i="0" u="none" strike="noStrike" kern="1200" cap="none" spc="0" normalizeH="0" baseline="0" noProof="0" dirty="0">
              <a:ln>
                <a:noFill/>
              </a:ln>
              <a:solidFill>
                <a:srgbClr val="717171"/>
              </a:solidFill>
              <a:effectLst/>
              <a:uLnTx/>
              <a:uFillTx/>
              <a:latin typeface="Arial"/>
              <a:ea typeface="+mn-ea"/>
              <a:cs typeface="+mn-cs"/>
            </a:endParaRPr>
          </a:p>
        </p:txBody>
      </p:sp>
      <p:graphicFrame>
        <p:nvGraphicFramePr>
          <p:cNvPr id="8" name="Grafico 7">
            <a:extLst>
              <a:ext uri="{FF2B5EF4-FFF2-40B4-BE49-F238E27FC236}">
                <a16:creationId xmlns:a16="http://schemas.microsoft.com/office/drawing/2014/main" xmlns="" id="{686452C2-0F67-4C5C-A718-84E49C0EB999}"/>
              </a:ext>
            </a:extLst>
          </p:cNvPr>
          <p:cNvGraphicFramePr/>
          <p:nvPr>
            <p:extLst/>
          </p:nvPr>
        </p:nvGraphicFramePr>
        <p:xfrm>
          <a:off x="357187" y="2258285"/>
          <a:ext cx="4782983" cy="36900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fico 8">
            <a:extLst>
              <a:ext uri="{FF2B5EF4-FFF2-40B4-BE49-F238E27FC236}">
                <a16:creationId xmlns:a16="http://schemas.microsoft.com/office/drawing/2014/main" xmlns="" id="{AF5C49E8-4E6F-432D-A239-DBF3BBFFB4C6}"/>
              </a:ext>
            </a:extLst>
          </p:cNvPr>
          <p:cNvGraphicFramePr/>
          <p:nvPr>
            <p:extLst/>
          </p:nvPr>
        </p:nvGraphicFramePr>
        <p:xfrm>
          <a:off x="6559118" y="2258284"/>
          <a:ext cx="4782983" cy="3690081"/>
        </p:xfrm>
        <a:graphic>
          <a:graphicData uri="http://schemas.openxmlformats.org/drawingml/2006/chart">
            <c:chart xmlns:c="http://schemas.openxmlformats.org/drawingml/2006/chart" xmlns:r="http://schemas.openxmlformats.org/officeDocument/2006/relationships" r:id="rId3"/>
          </a:graphicData>
        </a:graphic>
      </p:graphicFrame>
      <p:sp>
        <p:nvSpPr>
          <p:cNvPr id="10" name="Rettangolo 9">
            <a:extLst>
              <a:ext uri="{FF2B5EF4-FFF2-40B4-BE49-F238E27FC236}">
                <a16:creationId xmlns:a16="http://schemas.microsoft.com/office/drawing/2014/main" xmlns="" id="{A3BE5EC4-C852-4012-8BE0-69F4CA222DDF}"/>
              </a:ext>
            </a:extLst>
          </p:cNvPr>
          <p:cNvSpPr/>
          <p:nvPr/>
        </p:nvSpPr>
        <p:spPr>
          <a:xfrm>
            <a:off x="6697147" y="5374975"/>
            <a:ext cx="44114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latin typeface="Arial"/>
                <a:ea typeface="+mn-ea"/>
                <a:cs typeface="+mn-cs"/>
              </a:rPr>
              <a:t>N/A</a:t>
            </a:r>
            <a:endParaRPr kumimoji="0" lang="en-GB" sz="1200" b="0" i="0" u="none" strike="noStrike" kern="1200" cap="none" spc="0" normalizeH="0" baseline="0" noProof="0" dirty="0">
              <a:ln>
                <a:noFill/>
              </a:ln>
              <a:solidFill>
                <a:srgbClr val="717171"/>
              </a:solidFill>
              <a:effectLst/>
              <a:uLnTx/>
              <a:uFillTx/>
              <a:latin typeface="Arial"/>
              <a:ea typeface="+mn-ea"/>
              <a:cs typeface="+mn-cs"/>
            </a:endParaRPr>
          </a:p>
        </p:txBody>
      </p:sp>
      <p:sp>
        <p:nvSpPr>
          <p:cNvPr id="11" name="Rettangolo 10">
            <a:extLst>
              <a:ext uri="{FF2B5EF4-FFF2-40B4-BE49-F238E27FC236}">
                <a16:creationId xmlns:a16="http://schemas.microsoft.com/office/drawing/2014/main" xmlns="" id="{FEB0F27D-16B5-4E58-AF98-8F07C7C592EC}"/>
              </a:ext>
            </a:extLst>
          </p:cNvPr>
          <p:cNvSpPr/>
          <p:nvPr/>
        </p:nvSpPr>
        <p:spPr>
          <a:xfrm>
            <a:off x="7127599" y="5375416"/>
            <a:ext cx="44114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latin typeface="Arial"/>
                <a:ea typeface="+mn-ea"/>
                <a:cs typeface="+mn-cs"/>
              </a:rPr>
              <a:t>N/A</a:t>
            </a:r>
            <a:endParaRPr kumimoji="0" lang="en-GB" sz="1200" b="0" i="0" u="none" strike="noStrike" kern="1200" cap="none" spc="0" normalizeH="0" baseline="0" noProof="0" dirty="0">
              <a:ln>
                <a:noFill/>
              </a:ln>
              <a:solidFill>
                <a:srgbClr val="717171"/>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xmlns="" id="{EF6CBA8A-FCFB-498E-BAD4-84F86263C796}"/>
              </a:ext>
            </a:extLst>
          </p:cNvPr>
          <p:cNvCxnSpPr/>
          <p:nvPr/>
        </p:nvCxnSpPr>
        <p:spPr>
          <a:xfrm>
            <a:off x="6056722" y="2255113"/>
            <a:ext cx="0" cy="3708000"/>
          </a:xfrm>
          <a:prstGeom prst="line">
            <a:avLst/>
          </a:prstGeom>
          <a:ln w="12700">
            <a:solidFill>
              <a:schemeClr val="tx1">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59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184D2606-14D1-4414-8DD0-B05699F34021}"/>
              </a:ext>
            </a:extLst>
          </p:cNvPr>
          <p:cNvSpPr>
            <a:spLocks noGrp="1"/>
          </p:cNvSpPr>
          <p:nvPr>
            <p:ph type="title"/>
          </p:nvPr>
        </p:nvSpPr>
        <p:spPr/>
        <p:txBody>
          <a:bodyPr/>
          <a:lstStyle/>
          <a:p>
            <a:r>
              <a:rPr lang="en-US" sz="1900" dirty="0"/>
              <a:t>Small formats deliver on convenience and experiences by aligning to new shopper expectations</a:t>
            </a:r>
            <a:endParaRPr lang="en-GB" sz="1900" dirty="0"/>
          </a:p>
        </p:txBody>
      </p:sp>
      <p:graphicFrame>
        <p:nvGraphicFramePr>
          <p:cNvPr id="6" name="Grafico 5">
            <a:extLst>
              <a:ext uri="{FF2B5EF4-FFF2-40B4-BE49-F238E27FC236}">
                <a16:creationId xmlns:a16="http://schemas.microsoft.com/office/drawing/2014/main" xmlns="" id="{2767A24A-81F9-4795-8827-610E60EA966E}"/>
              </a:ext>
            </a:extLst>
          </p:cNvPr>
          <p:cNvGraphicFramePr/>
          <p:nvPr>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7" name="Rettangolo 6">
            <a:extLst>
              <a:ext uri="{FF2B5EF4-FFF2-40B4-BE49-F238E27FC236}">
                <a16:creationId xmlns:a16="http://schemas.microsoft.com/office/drawing/2014/main" xmlns="" id="{107600F5-F465-425A-BF82-FA60BD3AEA60}"/>
              </a:ext>
            </a:extLst>
          </p:cNvPr>
          <p:cNvSpPr/>
          <p:nvPr/>
        </p:nvSpPr>
        <p:spPr>
          <a:xfrm>
            <a:off x="6241122" y="1504434"/>
            <a:ext cx="134748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SERVICES</a:t>
            </a:r>
            <a:endParaRPr kumimoji="0" lang="en-GB"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8" name="Rettangolo 7">
            <a:extLst>
              <a:ext uri="{FF2B5EF4-FFF2-40B4-BE49-F238E27FC236}">
                <a16:creationId xmlns:a16="http://schemas.microsoft.com/office/drawing/2014/main" xmlns="" id="{3DAB4772-3EBE-4137-AC7D-CBE84BF93B49}"/>
              </a:ext>
            </a:extLst>
          </p:cNvPr>
          <p:cNvSpPr/>
          <p:nvPr/>
        </p:nvSpPr>
        <p:spPr>
          <a:xfrm>
            <a:off x="6914864" y="3163419"/>
            <a:ext cx="155683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LABOR &amp;</a:t>
            </a:r>
            <a:br>
              <a:rPr kumimoji="0" lang="en-US" sz="1800" b="1" i="0" u="none" strike="noStrike" kern="1200" cap="none" spc="0" normalizeH="0" baseline="0" noProof="0" dirty="0">
                <a:ln>
                  <a:noFill/>
                </a:ln>
                <a:solidFill>
                  <a:srgbClr val="FFFFFF"/>
                </a:solidFill>
                <a:effectLst/>
                <a:uLnTx/>
                <a:uFillTx/>
                <a:latin typeface="Arial"/>
                <a:ea typeface="+mn-ea"/>
                <a:cs typeface="+mn-cs"/>
              </a:rPr>
            </a:br>
            <a:r>
              <a:rPr kumimoji="0" lang="en-US" sz="1800" b="1" i="0" u="none" strike="noStrike" kern="1200" cap="none" spc="0" normalizeH="0" baseline="0" noProof="0" dirty="0">
                <a:ln>
                  <a:noFill/>
                </a:ln>
                <a:solidFill>
                  <a:srgbClr val="FFFFFF"/>
                </a:solidFill>
                <a:effectLst/>
                <a:uLnTx/>
                <a:uFillTx/>
                <a:latin typeface="Arial"/>
                <a:ea typeface="+mn-ea"/>
                <a:cs typeface="+mn-cs"/>
              </a:rPr>
              <a:t>EFFICIENCY</a:t>
            </a:r>
            <a:endParaRPr kumimoji="0" lang="en-GB"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ttangolo 8">
            <a:extLst>
              <a:ext uri="{FF2B5EF4-FFF2-40B4-BE49-F238E27FC236}">
                <a16:creationId xmlns:a16="http://schemas.microsoft.com/office/drawing/2014/main" xmlns="" id="{90015D0A-45D4-4C6D-A5D3-CEA5B94E3A76}"/>
              </a:ext>
            </a:extLst>
          </p:cNvPr>
          <p:cNvSpPr/>
          <p:nvPr/>
        </p:nvSpPr>
        <p:spPr>
          <a:xfrm>
            <a:off x="5315018" y="5099403"/>
            <a:ext cx="175772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TECH</a:t>
            </a:r>
            <a:br>
              <a:rPr kumimoji="0" lang="en-US" sz="1800" b="1" i="0" u="none" strike="noStrike" kern="1200" cap="none" spc="0" normalizeH="0" baseline="0" noProof="0" dirty="0">
                <a:ln>
                  <a:noFill/>
                </a:ln>
                <a:solidFill>
                  <a:srgbClr val="FFFFFF"/>
                </a:solidFill>
                <a:effectLst/>
                <a:uLnTx/>
                <a:uFillTx/>
                <a:latin typeface="Arial"/>
                <a:ea typeface="+mn-ea"/>
                <a:cs typeface="+mn-cs"/>
              </a:rPr>
            </a:br>
            <a:r>
              <a:rPr kumimoji="0" lang="en-US" sz="1800" b="1" i="0" u="none" strike="noStrike" kern="1200" cap="none" spc="0" normalizeH="0" baseline="0" noProof="0" dirty="0">
                <a:ln>
                  <a:noFill/>
                </a:ln>
                <a:solidFill>
                  <a:srgbClr val="FFFFFF"/>
                </a:solidFill>
                <a:effectLst/>
                <a:uLnTx/>
                <a:uFillTx/>
                <a:latin typeface="Arial"/>
                <a:ea typeface="+mn-ea"/>
                <a:cs typeface="+mn-cs"/>
              </a:rPr>
              <a:t>INTEGRATION</a:t>
            </a:r>
            <a:endParaRPr kumimoji="0" lang="en-GB"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ttangolo 9">
            <a:extLst>
              <a:ext uri="{FF2B5EF4-FFF2-40B4-BE49-F238E27FC236}">
                <a16:creationId xmlns:a16="http://schemas.microsoft.com/office/drawing/2014/main" xmlns="" id="{48F2D2A9-F07E-4E5C-BF99-4A5EADE41218}"/>
              </a:ext>
            </a:extLst>
          </p:cNvPr>
          <p:cNvSpPr/>
          <p:nvPr/>
        </p:nvSpPr>
        <p:spPr>
          <a:xfrm>
            <a:off x="3669728" y="3163419"/>
            <a:ext cx="187743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FRESH &amp;</a:t>
            </a:r>
            <a:br>
              <a:rPr kumimoji="0" lang="en-US" sz="1800" b="1" i="0" u="none" strike="noStrike" kern="1200" cap="none" spc="0" normalizeH="0" baseline="0" noProof="0" dirty="0">
                <a:ln>
                  <a:noFill/>
                </a:ln>
                <a:solidFill>
                  <a:srgbClr val="FFFFFF"/>
                </a:solidFill>
                <a:effectLst/>
                <a:uLnTx/>
                <a:uFillTx/>
                <a:latin typeface="Arial"/>
                <a:ea typeface="+mn-ea"/>
                <a:cs typeface="+mn-cs"/>
              </a:rPr>
            </a:br>
            <a:r>
              <a:rPr kumimoji="0" lang="en-US" sz="1800" b="1" i="0" u="none" strike="noStrike" kern="1200" cap="none" spc="0" normalizeH="0" baseline="0" noProof="0" dirty="0">
                <a:ln>
                  <a:noFill/>
                </a:ln>
                <a:solidFill>
                  <a:srgbClr val="FFFFFF"/>
                </a:solidFill>
                <a:effectLst/>
                <a:uLnTx/>
                <a:uFillTx/>
                <a:latin typeface="Arial"/>
                <a:ea typeface="+mn-ea"/>
                <a:cs typeface="+mn-cs"/>
              </a:rPr>
              <a:t>CONVENIENCE</a:t>
            </a:r>
            <a:endParaRPr kumimoji="0" lang="en-GB"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ttangolo 10">
            <a:extLst>
              <a:ext uri="{FF2B5EF4-FFF2-40B4-BE49-F238E27FC236}">
                <a16:creationId xmlns:a16="http://schemas.microsoft.com/office/drawing/2014/main" xmlns="" id="{58A86CE5-3475-4DBD-B18C-1F759226B88E}"/>
              </a:ext>
            </a:extLst>
          </p:cNvPr>
          <p:cNvSpPr/>
          <p:nvPr/>
        </p:nvSpPr>
        <p:spPr>
          <a:xfrm>
            <a:off x="4374004" y="1504434"/>
            <a:ext cx="159954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SPACE,</a:t>
            </a:r>
            <a:br>
              <a:rPr kumimoji="0" lang="en-US" sz="1800" b="1" i="0" u="none" strike="noStrike" kern="1200" cap="none" spc="0" normalizeH="0" baseline="0" noProof="0" dirty="0">
                <a:ln>
                  <a:noFill/>
                </a:ln>
                <a:solidFill>
                  <a:srgbClr val="FFFFFF"/>
                </a:solidFill>
                <a:effectLst/>
                <a:uLnTx/>
                <a:uFillTx/>
                <a:latin typeface="Arial"/>
                <a:ea typeface="+mn-ea"/>
                <a:cs typeface="+mn-cs"/>
              </a:rPr>
            </a:br>
            <a:r>
              <a:rPr kumimoji="0" lang="en-US" sz="1800" b="1" i="0" u="none" strike="noStrike" kern="1200" cap="none" spc="0" normalizeH="0" baseline="0" noProof="0" dirty="0">
                <a:ln>
                  <a:noFill/>
                </a:ln>
                <a:solidFill>
                  <a:srgbClr val="FFFFFF"/>
                </a:solidFill>
                <a:effectLst/>
                <a:uLnTx/>
                <a:uFillTx/>
                <a:latin typeface="Arial"/>
                <a:ea typeface="+mn-ea"/>
                <a:cs typeface="+mn-cs"/>
              </a:rPr>
              <a:t>NAVIGATION</a:t>
            </a:r>
            <a:endParaRPr kumimoji="0" lang="en-GB" sz="1800" b="1" i="0" u="none" strike="noStrike" kern="1200" cap="none" spc="0" normalizeH="0" baseline="0" noProof="0" dirty="0">
              <a:ln>
                <a:noFill/>
              </a:ln>
              <a:solidFill>
                <a:srgbClr val="FFFFFF"/>
              </a:solidFill>
              <a:effectLst/>
              <a:uLnTx/>
              <a:uFillTx/>
              <a:latin typeface="Arial"/>
              <a:ea typeface="+mn-ea"/>
              <a:cs typeface="+mn-cs"/>
            </a:endParaRPr>
          </a:p>
        </p:txBody>
      </p:sp>
      <p:grpSp>
        <p:nvGrpSpPr>
          <p:cNvPr id="12" name="Group 66">
            <a:extLst>
              <a:ext uri="{FF2B5EF4-FFF2-40B4-BE49-F238E27FC236}">
                <a16:creationId xmlns:a16="http://schemas.microsoft.com/office/drawing/2014/main" xmlns="" id="{FE5F2D73-37BC-48E6-BE2F-1E52376271A7}"/>
              </a:ext>
            </a:extLst>
          </p:cNvPr>
          <p:cNvGrpSpPr>
            <a:grpSpLocks noChangeAspect="1"/>
          </p:cNvGrpSpPr>
          <p:nvPr/>
        </p:nvGrpSpPr>
        <p:grpSpPr bwMode="auto">
          <a:xfrm>
            <a:off x="6652106" y="1931676"/>
            <a:ext cx="525516" cy="816630"/>
            <a:chOff x="2450" y="0"/>
            <a:chExt cx="2780" cy="4320"/>
          </a:xfrm>
          <a:solidFill>
            <a:schemeClr val="bg1"/>
          </a:solidFill>
        </p:grpSpPr>
        <p:sp>
          <p:nvSpPr>
            <p:cNvPr id="13" name="Freeform 67">
              <a:extLst>
                <a:ext uri="{FF2B5EF4-FFF2-40B4-BE49-F238E27FC236}">
                  <a16:creationId xmlns:a16="http://schemas.microsoft.com/office/drawing/2014/main" xmlns="" id="{9AA35B3A-DB1A-42DF-894F-3CAAEC08C724}"/>
                </a:ext>
              </a:extLst>
            </p:cNvPr>
            <p:cNvSpPr>
              <a:spLocks/>
            </p:cNvSpPr>
            <p:nvPr/>
          </p:nvSpPr>
          <p:spPr bwMode="auto">
            <a:xfrm>
              <a:off x="3398" y="2398"/>
              <a:ext cx="893" cy="894"/>
            </a:xfrm>
            <a:custGeom>
              <a:avLst/>
              <a:gdLst>
                <a:gd name="T0" fmla="*/ 0 w 893"/>
                <a:gd name="T1" fmla="*/ 563 h 894"/>
                <a:gd name="T2" fmla="*/ 330 w 893"/>
                <a:gd name="T3" fmla="*/ 563 h 894"/>
                <a:gd name="T4" fmla="*/ 330 w 893"/>
                <a:gd name="T5" fmla="*/ 894 h 894"/>
                <a:gd name="T6" fmla="*/ 563 w 893"/>
                <a:gd name="T7" fmla="*/ 894 h 894"/>
                <a:gd name="T8" fmla="*/ 563 w 893"/>
                <a:gd name="T9" fmla="*/ 563 h 894"/>
                <a:gd name="T10" fmla="*/ 893 w 893"/>
                <a:gd name="T11" fmla="*/ 563 h 894"/>
                <a:gd name="T12" fmla="*/ 893 w 893"/>
                <a:gd name="T13" fmla="*/ 332 h 894"/>
                <a:gd name="T14" fmla="*/ 563 w 893"/>
                <a:gd name="T15" fmla="*/ 332 h 894"/>
                <a:gd name="T16" fmla="*/ 563 w 893"/>
                <a:gd name="T17" fmla="*/ 0 h 894"/>
                <a:gd name="T18" fmla="*/ 330 w 893"/>
                <a:gd name="T19" fmla="*/ 0 h 894"/>
                <a:gd name="T20" fmla="*/ 330 w 893"/>
                <a:gd name="T21" fmla="*/ 332 h 894"/>
                <a:gd name="T22" fmla="*/ 0 w 893"/>
                <a:gd name="T23" fmla="*/ 332 h 894"/>
                <a:gd name="T24" fmla="*/ 0 w 893"/>
                <a:gd name="T25" fmla="*/ 563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3" h="894">
                  <a:moveTo>
                    <a:pt x="0" y="563"/>
                  </a:moveTo>
                  <a:lnTo>
                    <a:pt x="330" y="563"/>
                  </a:lnTo>
                  <a:lnTo>
                    <a:pt x="330" y="894"/>
                  </a:lnTo>
                  <a:lnTo>
                    <a:pt x="563" y="894"/>
                  </a:lnTo>
                  <a:lnTo>
                    <a:pt x="563" y="563"/>
                  </a:lnTo>
                  <a:lnTo>
                    <a:pt x="893" y="563"/>
                  </a:lnTo>
                  <a:lnTo>
                    <a:pt x="893" y="332"/>
                  </a:lnTo>
                  <a:lnTo>
                    <a:pt x="563" y="332"/>
                  </a:lnTo>
                  <a:lnTo>
                    <a:pt x="563" y="0"/>
                  </a:lnTo>
                  <a:lnTo>
                    <a:pt x="330" y="0"/>
                  </a:lnTo>
                  <a:lnTo>
                    <a:pt x="330" y="332"/>
                  </a:lnTo>
                  <a:lnTo>
                    <a:pt x="0" y="332"/>
                  </a:lnTo>
                  <a:lnTo>
                    <a:pt x="0" y="5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171"/>
                </a:solidFill>
                <a:effectLst/>
                <a:uLnTx/>
                <a:uFillTx/>
                <a:latin typeface="Arial"/>
                <a:ea typeface="+mn-ea"/>
                <a:cs typeface="+mn-cs"/>
              </a:endParaRPr>
            </a:p>
          </p:txBody>
        </p:sp>
        <p:sp>
          <p:nvSpPr>
            <p:cNvPr id="14" name="Freeform 68">
              <a:extLst>
                <a:ext uri="{FF2B5EF4-FFF2-40B4-BE49-F238E27FC236}">
                  <a16:creationId xmlns:a16="http://schemas.microsoft.com/office/drawing/2014/main" xmlns="" id="{4B537CF3-9A99-45F1-BD9C-4A51CDF17D23}"/>
                </a:ext>
              </a:extLst>
            </p:cNvPr>
            <p:cNvSpPr>
              <a:spLocks noEditPoints="1"/>
            </p:cNvSpPr>
            <p:nvPr/>
          </p:nvSpPr>
          <p:spPr bwMode="auto">
            <a:xfrm>
              <a:off x="2450" y="0"/>
              <a:ext cx="2780" cy="4320"/>
            </a:xfrm>
            <a:custGeom>
              <a:avLst/>
              <a:gdLst>
                <a:gd name="T0" fmla="*/ 2427 w 2780"/>
                <a:gd name="T1" fmla="*/ 1002 h 4320"/>
                <a:gd name="T2" fmla="*/ 2491 w 2780"/>
                <a:gd name="T3" fmla="*/ 983 h 4320"/>
                <a:gd name="T4" fmla="*/ 2540 w 2780"/>
                <a:gd name="T5" fmla="*/ 910 h 4320"/>
                <a:gd name="T6" fmla="*/ 2542 w 2780"/>
                <a:gd name="T7" fmla="*/ 103 h 4320"/>
                <a:gd name="T8" fmla="*/ 2510 w 2780"/>
                <a:gd name="T9" fmla="*/ 34 h 4320"/>
                <a:gd name="T10" fmla="*/ 2438 w 2780"/>
                <a:gd name="T11" fmla="*/ 0 h 4320"/>
                <a:gd name="T12" fmla="*/ 330 w 2780"/>
                <a:gd name="T13" fmla="*/ 2 h 4320"/>
                <a:gd name="T14" fmla="*/ 259 w 2780"/>
                <a:gd name="T15" fmla="*/ 51 h 4320"/>
                <a:gd name="T16" fmla="*/ 238 w 2780"/>
                <a:gd name="T17" fmla="*/ 116 h 4320"/>
                <a:gd name="T18" fmla="*/ 244 w 2780"/>
                <a:gd name="T19" fmla="*/ 921 h 4320"/>
                <a:gd name="T20" fmla="*/ 310 w 2780"/>
                <a:gd name="T21" fmla="*/ 993 h 4320"/>
                <a:gd name="T22" fmla="*/ 740 w 2780"/>
                <a:gd name="T23" fmla="*/ 1002 h 4320"/>
                <a:gd name="T24" fmla="*/ 400 w 2780"/>
                <a:gd name="T25" fmla="*/ 1351 h 4320"/>
                <a:gd name="T26" fmla="*/ 233 w 2780"/>
                <a:gd name="T27" fmla="*/ 1404 h 4320"/>
                <a:gd name="T28" fmla="*/ 77 w 2780"/>
                <a:gd name="T29" fmla="*/ 1546 h 4320"/>
                <a:gd name="T30" fmla="*/ 6 w 2780"/>
                <a:gd name="T31" fmla="*/ 1726 h 4320"/>
                <a:gd name="T32" fmla="*/ 0 w 2780"/>
                <a:gd name="T33" fmla="*/ 3875 h 4320"/>
                <a:gd name="T34" fmla="*/ 21 w 2780"/>
                <a:gd name="T35" fmla="*/ 4008 h 4320"/>
                <a:gd name="T36" fmla="*/ 131 w 2780"/>
                <a:gd name="T37" fmla="*/ 4191 h 4320"/>
                <a:gd name="T38" fmla="*/ 313 w 2780"/>
                <a:gd name="T39" fmla="*/ 4299 h 4320"/>
                <a:gd name="T40" fmla="*/ 445 w 2780"/>
                <a:gd name="T41" fmla="*/ 4320 h 4320"/>
                <a:gd name="T42" fmla="*/ 2403 w 2780"/>
                <a:gd name="T43" fmla="*/ 4314 h 4320"/>
                <a:gd name="T44" fmla="*/ 2585 w 2780"/>
                <a:gd name="T45" fmla="*/ 4245 h 4320"/>
                <a:gd name="T46" fmla="*/ 2727 w 2780"/>
                <a:gd name="T47" fmla="*/ 4087 h 4320"/>
                <a:gd name="T48" fmla="*/ 2778 w 2780"/>
                <a:gd name="T49" fmla="*/ 3920 h 4320"/>
                <a:gd name="T50" fmla="*/ 2780 w 2780"/>
                <a:gd name="T51" fmla="*/ 1772 h 4320"/>
                <a:gd name="T52" fmla="*/ 2746 w 2780"/>
                <a:gd name="T53" fmla="*/ 1621 h 4320"/>
                <a:gd name="T54" fmla="*/ 2619 w 2780"/>
                <a:gd name="T55" fmla="*/ 1451 h 4320"/>
                <a:gd name="T56" fmla="*/ 2425 w 2780"/>
                <a:gd name="T57" fmla="*/ 1359 h 4320"/>
                <a:gd name="T58" fmla="*/ 2335 w 2780"/>
                <a:gd name="T59" fmla="*/ 1349 h 4320"/>
                <a:gd name="T60" fmla="*/ 972 w 2780"/>
                <a:gd name="T61" fmla="*/ 771 h 4320"/>
                <a:gd name="T62" fmla="*/ 1511 w 2780"/>
                <a:gd name="T63" fmla="*/ 231 h 4320"/>
                <a:gd name="T64" fmla="*/ 2311 w 2780"/>
                <a:gd name="T65" fmla="*/ 771 h 4320"/>
                <a:gd name="T66" fmla="*/ 471 w 2780"/>
                <a:gd name="T67" fmla="*/ 771 h 4320"/>
                <a:gd name="T68" fmla="*/ 2540 w 2780"/>
                <a:gd name="T69" fmla="*/ 3939 h 4320"/>
                <a:gd name="T70" fmla="*/ 2487 w 2780"/>
                <a:gd name="T71" fmla="*/ 4025 h 4320"/>
                <a:gd name="T72" fmla="*/ 2399 w 2780"/>
                <a:gd name="T73" fmla="*/ 4078 h 4320"/>
                <a:gd name="T74" fmla="*/ 445 w 2780"/>
                <a:gd name="T75" fmla="*/ 4089 h 4320"/>
                <a:gd name="T76" fmla="*/ 344 w 2780"/>
                <a:gd name="T77" fmla="*/ 4063 h 4320"/>
                <a:gd name="T78" fmla="*/ 268 w 2780"/>
                <a:gd name="T79" fmla="*/ 3995 h 4320"/>
                <a:gd name="T80" fmla="*/ 235 w 2780"/>
                <a:gd name="T81" fmla="*/ 3898 h 4320"/>
                <a:gd name="T82" fmla="*/ 2549 w 2780"/>
                <a:gd name="T83" fmla="*/ 3541 h 4320"/>
                <a:gd name="T84" fmla="*/ 2549 w 2780"/>
                <a:gd name="T85" fmla="*/ 1886 h 4320"/>
                <a:gd name="T86" fmla="*/ 237 w 2780"/>
                <a:gd name="T87" fmla="*/ 1751 h 4320"/>
                <a:gd name="T88" fmla="*/ 282 w 2780"/>
                <a:gd name="T89" fmla="*/ 1659 h 4320"/>
                <a:gd name="T90" fmla="*/ 362 w 2780"/>
                <a:gd name="T91" fmla="*/ 1599 h 4320"/>
                <a:gd name="T92" fmla="*/ 856 w 2780"/>
                <a:gd name="T93" fmla="*/ 1582 h 4320"/>
                <a:gd name="T94" fmla="*/ 901 w 2780"/>
                <a:gd name="T95" fmla="*/ 1573 h 4320"/>
                <a:gd name="T96" fmla="*/ 967 w 2780"/>
                <a:gd name="T97" fmla="*/ 1499 h 4320"/>
                <a:gd name="T98" fmla="*/ 1810 w 2780"/>
                <a:gd name="T99" fmla="*/ 1002 h 4320"/>
                <a:gd name="T100" fmla="*/ 1815 w 2780"/>
                <a:gd name="T101" fmla="*/ 1499 h 4320"/>
                <a:gd name="T102" fmla="*/ 1881 w 2780"/>
                <a:gd name="T103" fmla="*/ 1573 h 4320"/>
                <a:gd name="T104" fmla="*/ 2335 w 2780"/>
                <a:gd name="T105" fmla="*/ 1582 h 4320"/>
                <a:gd name="T106" fmla="*/ 2418 w 2780"/>
                <a:gd name="T107" fmla="*/ 1599 h 4320"/>
                <a:gd name="T108" fmla="*/ 2500 w 2780"/>
                <a:gd name="T109" fmla="*/ 1659 h 4320"/>
                <a:gd name="T110" fmla="*/ 2543 w 2780"/>
                <a:gd name="T111" fmla="*/ 1751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80" h="4320">
                  <a:moveTo>
                    <a:pt x="2335" y="1349"/>
                  </a:moveTo>
                  <a:lnTo>
                    <a:pt x="2042" y="1349"/>
                  </a:lnTo>
                  <a:lnTo>
                    <a:pt x="2042" y="1002"/>
                  </a:lnTo>
                  <a:lnTo>
                    <a:pt x="2427" y="1002"/>
                  </a:lnTo>
                  <a:lnTo>
                    <a:pt x="2427" y="1002"/>
                  </a:lnTo>
                  <a:lnTo>
                    <a:pt x="2438" y="1002"/>
                  </a:lnTo>
                  <a:lnTo>
                    <a:pt x="2450" y="1000"/>
                  </a:lnTo>
                  <a:lnTo>
                    <a:pt x="2461" y="996"/>
                  </a:lnTo>
                  <a:lnTo>
                    <a:pt x="2472" y="993"/>
                  </a:lnTo>
                  <a:lnTo>
                    <a:pt x="2491" y="983"/>
                  </a:lnTo>
                  <a:lnTo>
                    <a:pt x="2510" y="968"/>
                  </a:lnTo>
                  <a:lnTo>
                    <a:pt x="2523" y="951"/>
                  </a:lnTo>
                  <a:lnTo>
                    <a:pt x="2534" y="931"/>
                  </a:lnTo>
                  <a:lnTo>
                    <a:pt x="2538" y="921"/>
                  </a:lnTo>
                  <a:lnTo>
                    <a:pt x="2540" y="910"/>
                  </a:lnTo>
                  <a:lnTo>
                    <a:pt x="2542" y="899"/>
                  </a:lnTo>
                  <a:lnTo>
                    <a:pt x="2543" y="886"/>
                  </a:lnTo>
                  <a:lnTo>
                    <a:pt x="2543" y="116"/>
                  </a:lnTo>
                  <a:lnTo>
                    <a:pt x="2543" y="116"/>
                  </a:lnTo>
                  <a:lnTo>
                    <a:pt x="2542" y="103"/>
                  </a:lnTo>
                  <a:lnTo>
                    <a:pt x="2540" y="92"/>
                  </a:lnTo>
                  <a:lnTo>
                    <a:pt x="2538" y="81"/>
                  </a:lnTo>
                  <a:lnTo>
                    <a:pt x="2534" y="69"/>
                  </a:lnTo>
                  <a:lnTo>
                    <a:pt x="2523" y="51"/>
                  </a:lnTo>
                  <a:lnTo>
                    <a:pt x="2510" y="34"/>
                  </a:lnTo>
                  <a:lnTo>
                    <a:pt x="2491" y="19"/>
                  </a:lnTo>
                  <a:lnTo>
                    <a:pt x="2472" y="9"/>
                  </a:lnTo>
                  <a:lnTo>
                    <a:pt x="2461" y="6"/>
                  </a:lnTo>
                  <a:lnTo>
                    <a:pt x="2450" y="2"/>
                  </a:lnTo>
                  <a:lnTo>
                    <a:pt x="2438" y="0"/>
                  </a:lnTo>
                  <a:lnTo>
                    <a:pt x="2427" y="0"/>
                  </a:lnTo>
                  <a:lnTo>
                    <a:pt x="355" y="0"/>
                  </a:lnTo>
                  <a:lnTo>
                    <a:pt x="355" y="0"/>
                  </a:lnTo>
                  <a:lnTo>
                    <a:pt x="342" y="0"/>
                  </a:lnTo>
                  <a:lnTo>
                    <a:pt x="330" y="2"/>
                  </a:lnTo>
                  <a:lnTo>
                    <a:pt x="319" y="6"/>
                  </a:lnTo>
                  <a:lnTo>
                    <a:pt x="310" y="9"/>
                  </a:lnTo>
                  <a:lnTo>
                    <a:pt x="289" y="19"/>
                  </a:lnTo>
                  <a:lnTo>
                    <a:pt x="272" y="34"/>
                  </a:lnTo>
                  <a:lnTo>
                    <a:pt x="259" y="51"/>
                  </a:lnTo>
                  <a:lnTo>
                    <a:pt x="248" y="69"/>
                  </a:lnTo>
                  <a:lnTo>
                    <a:pt x="244" y="81"/>
                  </a:lnTo>
                  <a:lnTo>
                    <a:pt x="240" y="92"/>
                  </a:lnTo>
                  <a:lnTo>
                    <a:pt x="238" y="103"/>
                  </a:lnTo>
                  <a:lnTo>
                    <a:pt x="238" y="116"/>
                  </a:lnTo>
                  <a:lnTo>
                    <a:pt x="238" y="886"/>
                  </a:lnTo>
                  <a:lnTo>
                    <a:pt x="238" y="886"/>
                  </a:lnTo>
                  <a:lnTo>
                    <a:pt x="238" y="899"/>
                  </a:lnTo>
                  <a:lnTo>
                    <a:pt x="240" y="910"/>
                  </a:lnTo>
                  <a:lnTo>
                    <a:pt x="244" y="921"/>
                  </a:lnTo>
                  <a:lnTo>
                    <a:pt x="248" y="931"/>
                  </a:lnTo>
                  <a:lnTo>
                    <a:pt x="259" y="951"/>
                  </a:lnTo>
                  <a:lnTo>
                    <a:pt x="272" y="968"/>
                  </a:lnTo>
                  <a:lnTo>
                    <a:pt x="289" y="983"/>
                  </a:lnTo>
                  <a:lnTo>
                    <a:pt x="310" y="993"/>
                  </a:lnTo>
                  <a:lnTo>
                    <a:pt x="319" y="996"/>
                  </a:lnTo>
                  <a:lnTo>
                    <a:pt x="330" y="1000"/>
                  </a:lnTo>
                  <a:lnTo>
                    <a:pt x="342" y="1002"/>
                  </a:lnTo>
                  <a:lnTo>
                    <a:pt x="355" y="1002"/>
                  </a:lnTo>
                  <a:lnTo>
                    <a:pt x="740" y="1002"/>
                  </a:lnTo>
                  <a:lnTo>
                    <a:pt x="740" y="1349"/>
                  </a:lnTo>
                  <a:lnTo>
                    <a:pt x="445" y="1349"/>
                  </a:lnTo>
                  <a:lnTo>
                    <a:pt x="445" y="1349"/>
                  </a:lnTo>
                  <a:lnTo>
                    <a:pt x="422" y="1351"/>
                  </a:lnTo>
                  <a:lnTo>
                    <a:pt x="400" y="1351"/>
                  </a:lnTo>
                  <a:lnTo>
                    <a:pt x="377" y="1355"/>
                  </a:lnTo>
                  <a:lnTo>
                    <a:pt x="357" y="1359"/>
                  </a:lnTo>
                  <a:lnTo>
                    <a:pt x="313" y="1370"/>
                  </a:lnTo>
                  <a:lnTo>
                    <a:pt x="272" y="1385"/>
                  </a:lnTo>
                  <a:lnTo>
                    <a:pt x="233" y="1404"/>
                  </a:lnTo>
                  <a:lnTo>
                    <a:pt x="197" y="1426"/>
                  </a:lnTo>
                  <a:lnTo>
                    <a:pt x="163" y="1451"/>
                  </a:lnTo>
                  <a:lnTo>
                    <a:pt x="131" y="1481"/>
                  </a:lnTo>
                  <a:lnTo>
                    <a:pt x="103" y="1513"/>
                  </a:lnTo>
                  <a:lnTo>
                    <a:pt x="77" y="1546"/>
                  </a:lnTo>
                  <a:lnTo>
                    <a:pt x="54" y="1582"/>
                  </a:lnTo>
                  <a:lnTo>
                    <a:pt x="36" y="1621"/>
                  </a:lnTo>
                  <a:lnTo>
                    <a:pt x="21" y="1663"/>
                  </a:lnTo>
                  <a:lnTo>
                    <a:pt x="9" y="1704"/>
                  </a:lnTo>
                  <a:lnTo>
                    <a:pt x="6" y="1726"/>
                  </a:lnTo>
                  <a:lnTo>
                    <a:pt x="4" y="1749"/>
                  </a:lnTo>
                  <a:lnTo>
                    <a:pt x="2" y="1772"/>
                  </a:lnTo>
                  <a:lnTo>
                    <a:pt x="0" y="1794"/>
                  </a:lnTo>
                  <a:lnTo>
                    <a:pt x="0" y="3875"/>
                  </a:lnTo>
                  <a:lnTo>
                    <a:pt x="0" y="3875"/>
                  </a:lnTo>
                  <a:lnTo>
                    <a:pt x="2" y="3898"/>
                  </a:lnTo>
                  <a:lnTo>
                    <a:pt x="4" y="3920"/>
                  </a:lnTo>
                  <a:lnTo>
                    <a:pt x="6" y="3943"/>
                  </a:lnTo>
                  <a:lnTo>
                    <a:pt x="9" y="3965"/>
                  </a:lnTo>
                  <a:lnTo>
                    <a:pt x="21" y="4008"/>
                  </a:lnTo>
                  <a:lnTo>
                    <a:pt x="36" y="4048"/>
                  </a:lnTo>
                  <a:lnTo>
                    <a:pt x="54" y="4087"/>
                  </a:lnTo>
                  <a:lnTo>
                    <a:pt x="77" y="4125"/>
                  </a:lnTo>
                  <a:lnTo>
                    <a:pt x="103" y="4159"/>
                  </a:lnTo>
                  <a:lnTo>
                    <a:pt x="131" y="4191"/>
                  </a:lnTo>
                  <a:lnTo>
                    <a:pt x="163" y="4219"/>
                  </a:lnTo>
                  <a:lnTo>
                    <a:pt x="197" y="4245"/>
                  </a:lnTo>
                  <a:lnTo>
                    <a:pt x="233" y="4266"/>
                  </a:lnTo>
                  <a:lnTo>
                    <a:pt x="272" y="4284"/>
                  </a:lnTo>
                  <a:lnTo>
                    <a:pt x="313" y="4299"/>
                  </a:lnTo>
                  <a:lnTo>
                    <a:pt x="357" y="4311"/>
                  </a:lnTo>
                  <a:lnTo>
                    <a:pt x="377" y="4314"/>
                  </a:lnTo>
                  <a:lnTo>
                    <a:pt x="400" y="4318"/>
                  </a:lnTo>
                  <a:lnTo>
                    <a:pt x="422" y="4320"/>
                  </a:lnTo>
                  <a:lnTo>
                    <a:pt x="445" y="4320"/>
                  </a:lnTo>
                  <a:lnTo>
                    <a:pt x="2335" y="4320"/>
                  </a:lnTo>
                  <a:lnTo>
                    <a:pt x="2335" y="4320"/>
                  </a:lnTo>
                  <a:lnTo>
                    <a:pt x="2360" y="4320"/>
                  </a:lnTo>
                  <a:lnTo>
                    <a:pt x="2382" y="4318"/>
                  </a:lnTo>
                  <a:lnTo>
                    <a:pt x="2403" y="4314"/>
                  </a:lnTo>
                  <a:lnTo>
                    <a:pt x="2425" y="4311"/>
                  </a:lnTo>
                  <a:lnTo>
                    <a:pt x="2468" y="4299"/>
                  </a:lnTo>
                  <a:lnTo>
                    <a:pt x="2510" y="4284"/>
                  </a:lnTo>
                  <a:lnTo>
                    <a:pt x="2547" y="4266"/>
                  </a:lnTo>
                  <a:lnTo>
                    <a:pt x="2585" y="4245"/>
                  </a:lnTo>
                  <a:lnTo>
                    <a:pt x="2619" y="4219"/>
                  </a:lnTo>
                  <a:lnTo>
                    <a:pt x="2650" y="4191"/>
                  </a:lnTo>
                  <a:lnTo>
                    <a:pt x="2679" y="4159"/>
                  </a:lnTo>
                  <a:lnTo>
                    <a:pt x="2705" y="4125"/>
                  </a:lnTo>
                  <a:lnTo>
                    <a:pt x="2727" y="4087"/>
                  </a:lnTo>
                  <a:lnTo>
                    <a:pt x="2746" y="4048"/>
                  </a:lnTo>
                  <a:lnTo>
                    <a:pt x="2761" y="4008"/>
                  </a:lnTo>
                  <a:lnTo>
                    <a:pt x="2771" y="3965"/>
                  </a:lnTo>
                  <a:lnTo>
                    <a:pt x="2776" y="3943"/>
                  </a:lnTo>
                  <a:lnTo>
                    <a:pt x="2778" y="3920"/>
                  </a:lnTo>
                  <a:lnTo>
                    <a:pt x="2780" y="3898"/>
                  </a:lnTo>
                  <a:lnTo>
                    <a:pt x="2780" y="3875"/>
                  </a:lnTo>
                  <a:lnTo>
                    <a:pt x="2780" y="1794"/>
                  </a:lnTo>
                  <a:lnTo>
                    <a:pt x="2780" y="1794"/>
                  </a:lnTo>
                  <a:lnTo>
                    <a:pt x="2780" y="1772"/>
                  </a:lnTo>
                  <a:lnTo>
                    <a:pt x="2778" y="1749"/>
                  </a:lnTo>
                  <a:lnTo>
                    <a:pt x="2776" y="1726"/>
                  </a:lnTo>
                  <a:lnTo>
                    <a:pt x="2771" y="1704"/>
                  </a:lnTo>
                  <a:lnTo>
                    <a:pt x="2761" y="1663"/>
                  </a:lnTo>
                  <a:lnTo>
                    <a:pt x="2746" y="1621"/>
                  </a:lnTo>
                  <a:lnTo>
                    <a:pt x="2727" y="1582"/>
                  </a:lnTo>
                  <a:lnTo>
                    <a:pt x="2705" y="1546"/>
                  </a:lnTo>
                  <a:lnTo>
                    <a:pt x="2679" y="1513"/>
                  </a:lnTo>
                  <a:lnTo>
                    <a:pt x="2650" y="1481"/>
                  </a:lnTo>
                  <a:lnTo>
                    <a:pt x="2619" y="1451"/>
                  </a:lnTo>
                  <a:lnTo>
                    <a:pt x="2585" y="1426"/>
                  </a:lnTo>
                  <a:lnTo>
                    <a:pt x="2547" y="1404"/>
                  </a:lnTo>
                  <a:lnTo>
                    <a:pt x="2510" y="1385"/>
                  </a:lnTo>
                  <a:lnTo>
                    <a:pt x="2468" y="1370"/>
                  </a:lnTo>
                  <a:lnTo>
                    <a:pt x="2425" y="1359"/>
                  </a:lnTo>
                  <a:lnTo>
                    <a:pt x="2403" y="1355"/>
                  </a:lnTo>
                  <a:lnTo>
                    <a:pt x="2382" y="1351"/>
                  </a:lnTo>
                  <a:lnTo>
                    <a:pt x="2360" y="1351"/>
                  </a:lnTo>
                  <a:lnTo>
                    <a:pt x="2335" y="1349"/>
                  </a:lnTo>
                  <a:lnTo>
                    <a:pt x="2335" y="1349"/>
                  </a:lnTo>
                  <a:close/>
                  <a:moveTo>
                    <a:pt x="972" y="771"/>
                  </a:moveTo>
                  <a:lnTo>
                    <a:pt x="976" y="231"/>
                  </a:lnTo>
                  <a:lnTo>
                    <a:pt x="1278" y="231"/>
                  </a:lnTo>
                  <a:lnTo>
                    <a:pt x="1276" y="771"/>
                  </a:lnTo>
                  <a:lnTo>
                    <a:pt x="972" y="771"/>
                  </a:lnTo>
                  <a:close/>
                  <a:moveTo>
                    <a:pt x="1511" y="231"/>
                  </a:moveTo>
                  <a:lnTo>
                    <a:pt x="1813" y="231"/>
                  </a:lnTo>
                  <a:lnTo>
                    <a:pt x="1811" y="771"/>
                  </a:lnTo>
                  <a:lnTo>
                    <a:pt x="1507" y="771"/>
                  </a:lnTo>
                  <a:lnTo>
                    <a:pt x="1511" y="231"/>
                  </a:lnTo>
                  <a:close/>
                  <a:moveTo>
                    <a:pt x="2311" y="771"/>
                  </a:moveTo>
                  <a:lnTo>
                    <a:pt x="2042" y="771"/>
                  </a:lnTo>
                  <a:lnTo>
                    <a:pt x="2046" y="231"/>
                  </a:lnTo>
                  <a:lnTo>
                    <a:pt x="2311" y="231"/>
                  </a:lnTo>
                  <a:lnTo>
                    <a:pt x="2311" y="771"/>
                  </a:lnTo>
                  <a:close/>
                  <a:moveTo>
                    <a:pt x="471" y="771"/>
                  </a:moveTo>
                  <a:lnTo>
                    <a:pt x="471" y="231"/>
                  </a:lnTo>
                  <a:lnTo>
                    <a:pt x="743" y="231"/>
                  </a:lnTo>
                  <a:lnTo>
                    <a:pt x="741" y="771"/>
                  </a:lnTo>
                  <a:lnTo>
                    <a:pt x="471" y="771"/>
                  </a:lnTo>
                  <a:close/>
                  <a:moveTo>
                    <a:pt x="2549" y="3875"/>
                  </a:moveTo>
                  <a:lnTo>
                    <a:pt x="2549" y="3875"/>
                  </a:lnTo>
                  <a:lnTo>
                    <a:pt x="2547" y="3898"/>
                  </a:lnTo>
                  <a:lnTo>
                    <a:pt x="2543" y="3918"/>
                  </a:lnTo>
                  <a:lnTo>
                    <a:pt x="2540" y="3939"/>
                  </a:lnTo>
                  <a:lnTo>
                    <a:pt x="2532" y="3958"/>
                  </a:lnTo>
                  <a:lnTo>
                    <a:pt x="2523" y="3977"/>
                  </a:lnTo>
                  <a:lnTo>
                    <a:pt x="2512" y="3995"/>
                  </a:lnTo>
                  <a:lnTo>
                    <a:pt x="2500" y="4010"/>
                  </a:lnTo>
                  <a:lnTo>
                    <a:pt x="2487" y="4025"/>
                  </a:lnTo>
                  <a:lnTo>
                    <a:pt x="2470" y="4040"/>
                  </a:lnTo>
                  <a:lnTo>
                    <a:pt x="2455" y="4052"/>
                  </a:lnTo>
                  <a:lnTo>
                    <a:pt x="2436" y="4063"/>
                  </a:lnTo>
                  <a:lnTo>
                    <a:pt x="2418" y="4072"/>
                  </a:lnTo>
                  <a:lnTo>
                    <a:pt x="2399" y="4078"/>
                  </a:lnTo>
                  <a:lnTo>
                    <a:pt x="2378" y="4084"/>
                  </a:lnTo>
                  <a:lnTo>
                    <a:pt x="2358" y="4087"/>
                  </a:lnTo>
                  <a:lnTo>
                    <a:pt x="2335" y="4089"/>
                  </a:lnTo>
                  <a:lnTo>
                    <a:pt x="445" y="4089"/>
                  </a:lnTo>
                  <a:lnTo>
                    <a:pt x="445" y="4089"/>
                  </a:lnTo>
                  <a:lnTo>
                    <a:pt x="424" y="4087"/>
                  </a:lnTo>
                  <a:lnTo>
                    <a:pt x="402" y="4084"/>
                  </a:lnTo>
                  <a:lnTo>
                    <a:pt x="383" y="4078"/>
                  </a:lnTo>
                  <a:lnTo>
                    <a:pt x="362" y="4072"/>
                  </a:lnTo>
                  <a:lnTo>
                    <a:pt x="344" y="4063"/>
                  </a:lnTo>
                  <a:lnTo>
                    <a:pt x="327" y="4052"/>
                  </a:lnTo>
                  <a:lnTo>
                    <a:pt x="310" y="4040"/>
                  </a:lnTo>
                  <a:lnTo>
                    <a:pt x="295" y="4025"/>
                  </a:lnTo>
                  <a:lnTo>
                    <a:pt x="282" y="4010"/>
                  </a:lnTo>
                  <a:lnTo>
                    <a:pt x="268" y="3995"/>
                  </a:lnTo>
                  <a:lnTo>
                    <a:pt x="259" y="3977"/>
                  </a:lnTo>
                  <a:lnTo>
                    <a:pt x="250" y="3958"/>
                  </a:lnTo>
                  <a:lnTo>
                    <a:pt x="242" y="3939"/>
                  </a:lnTo>
                  <a:lnTo>
                    <a:pt x="237" y="3918"/>
                  </a:lnTo>
                  <a:lnTo>
                    <a:pt x="235" y="3898"/>
                  </a:lnTo>
                  <a:lnTo>
                    <a:pt x="233" y="3875"/>
                  </a:lnTo>
                  <a:lnTo>
                    <a:pt x="233" y="3774"/>
                  </a:lnTo>
                  <a:lnTo>
                    <a:pt x="2549" y="3774"/>
                  </a:lnTo>
                  <a:lnTo>
                    <a:pt x="2549" y="3875"/>
                  </a:lnTo>
                  <a:close/>
                  <a:moveTo>
                    <a:pt x="2549" y="3541"/>
                  </a:moveTo>
                  <a:lnTo>
                    <a:pt x="233" y="3541"/>
                  </a:lnTo>
                  <a:lnTo>
                    <a:pt x="233" y="2119"/>
                  </a:lnTo>
                  <a:lnTo>
                    <a:pt x="2549" y="2119"/>
                  </a:lnTo>
                  <a:lnTo>
                    <a:pt x="2549" y="3541"/>
                  </a:lnTo>
                  <a:close/>
                  <a:moveTo>
                    <a:pt x="2549" y="1886"/>
                  </a:moveTo>
                  <a:lnTo>
                    <a:pt x="233" y="1886"/>
                  </a:lnTo>
                  <a:lnTo>
                    <a:pt x="233" y="1794"/>
                  </a:lnTo>
                  <a:lnTo>
                    <a:pt x="233" y="1794"/>
                  </a:lnTo>
                  <a:lnTo>
                    <a:pt x="235" y="1773"/>
                  </a:lnTo>
                  <a:lnTo>
                    <a:pt x="237" y="1751"/>
                  </a:lnTo>
                  <a:lnTo>
                    <a:pt x="242" y="1730"/>
                  </a:lnTo>
                  <a:lnTo>
                    <a:pt x="250" y="1711"/>
                  </a:lnTo>
                  <a:lnTo>
                    <a:pt x="259" y="1693"/>
                  </a:lnTo>
                  <a:lnTo>
                    <a:pt x="268" y="1676"/>
                  </a:lnTo>
                  <a:lnTo>
                    <a:pt x="282" y="1659"/>
                  </a:lnTo>
                  <a:lnTo>
                    <a:pt x="295" y="1644"/>
                  </a:lnTo>
                  <a:lnTo>
                    <a:pt x="310" y="1631"/>
                  </a:lnTo>
                  <a:lnTo>
                    <a:pt x="327" y="1618"/>
                  </a:lnTo>
                  <a:lnTo>
                    <a:pt x="344" y="1606"/>
                  </a:lnTo>
                  <a:lnTo>
                    <a:pt x="362" y="1599"/>
                  </a:lnTo>
                  <a:lnTo>
                    <a:pt x="383" y="1591"/>
                  </a:lnTo>
                  <a:lnTo>
                    <a:pt x="402" y="1586"/>
                  </a:lnTo>
                  <a:lnTo>
                    <a:pt x="424" y="1582"/>
                  </a:lnTo>
                  <a:lnTo>
                    <a:pt x="445" y="1582"/>
                  </a:lnTo>
                  <a:lnTo>
                    <a:pt x="856" y="1582"/>
                  </a:lnTo>
                  <a:lnTo>
                    <a:pt x="856" y="1582"/>
                  </a:lnTo>
                  <a:lnTo>
                    <a:pt x="867" y="1580"/>
                  </a:lnTo>
                  <a:lnTo>
                    <a:pt x="878" y="1580"/>
                  </a:lnTo>
                  <a:lnTo>
                    <a:pt x="890" y="1576"/>
                  </a:lnTo>
                  <a:lnTo>
                    <a:pt x="901" y="1573"/>
                  </a:lnTo>
                  <a:lnTo>
                    <a:pt x="920" y="1561"/>
                  </a:lnTo>
                  <a:lnTo>
                    <a:pt x="939" y="1548"/>
                  </a:lnTo>
                  <a:lnTo>
                    <a:pt x="952" y="1531"/>
                  </a:lnTo>
                  <a:lnTo>
                    <a:pt x="963" y="1511"/>
                  </a:lnTo>
                  <a:lnTo>
                    <a:pt x="967" y="1499"/>
                  </a:lnTo>
                  <a:lnTo>
                    <a:pt x="969" y="1488"/>
                  </a:lnTo>
                  <a:lnTo>
                    <a:pt x="970" y="1477"/>
                  </a:lnTo>
                  <a:lnTo>
                    <a:pt x="972" y="1466"/>
                  </a:lnTo>
                  <a:lnTo>
                    <a:pt x="972" y="1002"/>
                  </a:lnTo>
                  <a:lnTo>
                    <a:pt x="1810" y="1002"/>
                  </a:lnTo>
                  <a:lnTo>
                    <a:pt x="1810" y="1466"/>
                  </a:lnTo>
                  <a:lnTo>
                    <a:pt x="1810" y="1466"/>
                  </a:lnTo>
                  <a:lnTo>
                    <a:pt x="1810" y="1477"/>
                  </a:lnTo>
                  <a:lnTo>
                    <a:pt x="1811" y="1488"/>
                  </a:lnTo>
                  <a:lnTo>
                    <a:pt x="1815" y="1499"/>
                  </a:lnTo>
                  <a:lnTo>
                    <a:pt x="1819" y="1511"/>
                  </a:lnTo>
                  <a:lnTo>
                    <a:pt x="1830" y="1531"/>
                  </a:lnTo>
                  <a:lnTo>
                    <a:pt x="1843" y="1548"/>
                  </a:lnTo>
                  <a:lnTo>
                    <a:pt x="1860" y="1561"/>
                  </a:lnTo>
                  <a:lnTo>
                    <a:pt x="1881" y="1573"/>
                  </a:lnTo>
                  <a:lnTo>
                    <a:pt x="1890" y="1576"/>
                  </a:lnTo>
                  <a:lnTo>
                    <a:pt x="1902" y="1580"/>
                  </a:lnTo>
                  <a:lnTo>
                    <a:pt x="1913" y="1580"/>
                  </a:lnTo>
                  <a:lnTo>
                    <a:pt x="1926" y="1582"/>
                  </a:lnTo>
                  <a:lnTo>
                    <a:pt x="2335" y="1582"/>
                  </a:lnTo>
                  <a:lnTo>
                    <a:pt x="2335" y="1582"/>
                  </a:lnTo>
                  <a:lnTo>
                    <a:pt x="2358" y="1582"/>
                  </a:lnTo>
                  <a:lnTo>
                    <a:pt x="2378" y="1586"/>
                  </a:lnTo>
                  <a:lnTo>
                    <a:pt x="2399" y="1591"/>
                  </a:lnTo>
                  <a:lnTo>
                    <a:pt x="2418" y="1599"/>
                  </a:lnTo>
                  <a:lnTo>
                    <a:pt x="2436" y="1606"/>
                  </a:lnTo>
                  <a:lnTo>
                    <a:pt x="2455" y="1618"/>
                  </a:lnTo>
                  <a:lnTo>
                    <a:pt x="2470" y="1631"/>
                  </a:lnTo>
                  <a:lnTo>
                    <a:pt x="2487" y="1644"/>
                  </a:lnTo>
                  <a:lnTo>
                    <a:pt x="2500" y="1659"/>
                  </a:lnTo>
                  <a:lnTo>
                    <a:pt x="2512" y="1676"/>
                  </a:lnTo>
                  <a:lnTo>
                    <a:pt x="2523" y="1693"/>
                  </a:lnTo>
                  <a:lnTo>
                    <a:pt x="2532" y="1711"/>
                  </a:lnTo>
                  <a:lnTo>
                    <a:pt x="2540" y="1730"/>
                  </a:lnTo>
                  <a:lnTo>
                    <a:pt x="2543" y="1751"/>
                  </a:lnTo>
                  <a:lnTo>
                    <a:pt x="2547" y="1773"/>
                  </a:lnTo>
                  <a:lnTo>
                    <a:pt x="2549" y="1794"/>
                  </a:lnTo>
                  <a:lnTo>
                    <a:pt x="2549" y="18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171"/>
                </a:solidFill>
                <a:effectLst/>
                <a:uLnTx/>
                <a:uFillTx/>
                <a:latin typeface="Arial"/>
                <a:ea typeface="+mn-ea"/>
                <a:cs typeface="+mn-cs"/>
              </a:endParaRPr>
            </a:p>
          </p:txBody>
        </p:sp>
      </p:grpSp>
      <p:grpSp>
        <p:nvGrpSpPr>
          <p:cNvPr id="15" name="Group 626">
            <a:extLst>
              <a:ext uri="{FF2B5EF4-FFF2-40B4-BE49-F238E27FC236}">
                <a16:creationId xmlns:a16="http://schemas.microsoft.com/office/drawing/2014/main" xmlns="" id="{9605547F-85CD-4C3B-9BCC-3B8B3B7BD4E4}"/>
              </a:ext>
            </a:extLst>
          </p:cNvPr>
          <p:cNvGrpSpPr/>
          <p:nvPr/>
        </p:nvGrpSpPr>
        <p:grpSpPr>
          <a:xfrm>
            <a:off x="7172307" y="3809750"/>
            <a:ext cx="1041949" cy="892887"/>
            <a:chOff x="-1246188" y="1957388"/>
            <a:chExt cx="1109663" cy="950913"/>
          </a:xfrm>
          <a:solidFill>
            <a:schemeClr val="bg1"/>
          </a:solidFill>
        </p:grpSpPr>
        <p:sp>
          <p:nvSpPr>
            <p:cNvPr id="16" name="Freeform 236">
              <a:extLst>
                <a:ext uri="{FF2B5EF4-FFF2-40B4-BE49-F238E27FC236}">
                  <a16:creationId xmlns:a16="http://schemas.microsoft.com/office/drawing/2014/main" xmlns="" id="{4D91230A-F556-4688-A3F6-A6704204D26F}"/>
                </a:ext>
              </a:extLst>
            </p:cNvPr>
            <p:cNvSpPr>
              <a:spLocks noEditPoints="1"/>
            </p:cNvSpPr>
            <p:nvPr/>
          </p:nvSpPr>
          <p:spPr bwMode="auto">
            <a:xfrm>
              <a:off x="-1246188" y="2462213"/>
              <a:ext cx="461963" cy="446088"/>
            </a:xfrm>
            <a:custGeom>
              <a:avLst/>
              <a:gdLst>
                <a:gd name="T0" fmla="*/ 217 w 291"/>
                <a:gd name="T1" fmla="*/ 130 h 281"/>
                <a:gd name="T2" fmla="*/ 225 w 291"/>
                <a:gd name="T3" fmla="*/ 95 h 281"/>
                <a:gd name="T4" fmla="*/ 222 w 291"/>
                <a:gd name="T5" fmla="*/ 58 h 281"/>
                <a:gd name="T6" fmla="*/ 212 w 291"/>
                <a:gd name="T7" fmla="*/ 35 h 281"/>
                <a:gd name="T8" fmla="*/ 190 w 291"/>
                <a:gd name="T9" fmla="*/ 13 h 281"/>
                <a:gd name="T10" fmla="*/ 156 w 291"/>
                <a:gd name="T11" fmla="*/ 2 h 281"/>
                <a:gd name="T12" fmla="*/ 132 w 291"/>
                <a:gd name="T13" fmla="*/ 2 h 281"/>
                <a:gd name="T14" fmla="*/ 98 w 291"/>
                <a:gd name="T15" fmla="*/ 11 h 281"/>
                <a:gd name="T16" fmla="*/ 75 w 291"/>
                <a:gd name="T17" fmla="*/ 35 h 281"/>
                <a:gd name="T18" fmla="*/ 66 w 291"/>
                <a:gd name="T19" fmla="*/ 58 h 281"/>
                <a:gd name="T20" fmla="*/ 64 w 291"/>
                <a:gd name="T21" fmla="*/ 95 h 281"/>
                <a:gd name="T22" fmla="*/ 72 w 291"/>
                <a:gd name="T23" fmla="*/ 132 h 281"/>
                <a:gd name="T24" fmla="*/ 61 w 291"/>
                <a:gd name="T25" fmla="*/ 149 h 281"/>
                <a:gd name="T26" fmla="*/ 24 w 291"/>
                <a:gd name="T27" fmla="*/ 180 h 281"/>
                <a:gd name="T28" fmla="*/ 3 w 291"/>
                <a:gd name="T29" fmla="*/ 223 h 281"/>
                <a:gd name="T30" fmla="*/ 2 w 291"/>
                <a:gd name="T31" fmla="*/ 249 h 281"/>
                <a:gd name="T32" fmla="*/ 10 w 291"/>
                <a:gd name="T33" fmla="*/ 268 h 281"/>
                <a:gd name="T34" fmla="*/ 22 w 291"/>
                <a:gd name="T35" fmla="*/ 278 h 281"/>
                <a:gd name="T36" fmla="*/ 254 w 291"/>
                <a:gd name="T37" fmla="*/ 281 h 281"/>
                <a:gd name="T38" fmla="*/ 268 w 291"/>
                <a:gd name="T39" fmla="*/ 278 h 281"/>
                <a:gd name="T40" fmla="*/ 281 w 291"/>
                <a:gd name="T41" fmla="*/ 268 h 281"/>
                <a:gd name="T42" fmla="*/ 291 w 291"/>
                <a:gd name="T43" fmla="*/ 247 h 281"/>
                <a:gd name="T44" fmla="*/ 288 w 291"/>
                <a:gd name="T45" fmla="*/ 223 h 281"/>
                <a:gd name="T46" fmla="*/ 267 w 291"/>
                <a:gd name="T47" fmla="*/ 180 h 281"/>
                <a:gd name="T48" fmla="*/ 230 w 291"/>
                <a:gd name="T49" fmla="*/ 148 h 281"/>
                <a:gd name="T50" fmla="*/ 37 w 291"/>
                <a:gd name="T51" fmla="*/ 244 h 281"/>
                <a:gd name="T52" fmla="*/ 47 w 291"/>
                <a:gd name="T53" fmla="*/ 212 h 281"/>
                <a:gd name="T54" fmla="*/ 75 w 291"/>
                <a:gd name="T55" fmla="*/ 182 h 281"/>
                <a:gd name="T56" fmla="*/ 109 w 291"/>
                <a:gd name="T57" fmla="*/ 170 h 281"/>
                <a:gd name="T58" fmla="*/ 116 w 291"/>
                <a:gd name="T59" fmla="*/ 167 h 281"/>
                <a:gd name="T60" fmla="*/ 125 w 291"/>
                <a:gd name="T61" fmla="*/ 156 h 281"/>
                <a:gd name="T62" fmla="*/ 120 w 291"/>
                <a:gd name="T63" fmla="*/ 143 h 281"/>
                <a:gd name="T64" fmla="*/ 111 w 291"/>
                <a:gd name="T65" fmla="*/ 130 h 281"/>
                <a:gd name="T66" fmla="*/ 100 w 291"/>
                <a:gd name="T67" fmla="*/ 80 h 281"/>
                <a:gd name="T68" fmla="*/ 106 w 291"/>
                <a:gd name="T69" fmla="*/ 56 h 281"/>
                <a:gd name="T70" fmla="*/ 124 w 291"/>
                <a:gd name="T71" fmla="*/ 40 h 281"/>
                <a:gd name="T72" fmla="*/ 145 w 291"/>
                <a:gd name="T73" fmla="*/ 37 h 281"/>
                <a:gd name="T74" fmla="*/ 172 w 291"/>
                <a:gd name="T75" fmla="*/ 45 h 281"/>
                <a:gd name="T76" fmla="*/ 186 w 291"/>
                <a:gd name="T77" fmla="*/ 64 h 281"/>
                <a:gd name="T78" fmla="*/ 188 w 291"/>
                <a:gd name="T79" fmla="*/ 100 h 281"/>
                <a:gd name="T80" fmla="*/ 170 w 291"/>
                <a:gd name="T81" fmla="*/ 141 h 281"/>
                <a:gd name="T82" fmla="*/ 169 w 291"/>
                <a:gd name="T83" fmla="*/ 143 h 281"/>
                <a:gd name="T84" fmla="*/ 165 w 291"/>
                <a:gd name="T85" fmla="*/ 159 h 281"/>
                <a:gd name="T86" fmla="*/ 180 w 291"/>
                <a:gd name="T87" fmla="*/ 170 h 281"/>
                <a:gd name="T88" fmla="*/ 202 w 291"/>
                <a:gd name="T89" fmla="*/ 177 h 281"/>
                <a:gd name="T90" fmla="*/ 236 w 291"/>
                <a:gd name="T91" fmla="*/ 199 h 281"/>
                <a:gd name="T92" fmla="*/ 254 w 291"/>
                <a:gd name="T93" fmla="*/ 24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1" h="281">
                  <a:moveTo>
                    <a:pt x="214" y="141"/>
                  </a:moveTo>
                  <a:lnTo>
                    <a:pt x="214" y="141"/>
                  </a:lnTo>
                  <a:lnTo>
                    <a:pt x="217" y="130"/>
                  </a:lnTo>
                  <a:lnTo>
                    <a:pt x="220" y="119"/>
                  </a:lnTo>
                  <a:lnTo>
                    <a:pt x="223" y="108"/>
                  </a:lnTo>
                  <a:lnTo>
                    <a:pt x="225" y="95"/>
                  </a:lnTo>
                  <a:lnTo>
                    <a:pt x="225" y="82"/>
                  </a:lnTo>
                  <a:lnTo>
                    <a:pt x="225" y="69"/>
                  </a:lnTo>
                  <a:lnTo>
                    <a:pt x="222" y="58"/>
                  </a:lnTo>
                  <a:lnTo>
                    <a:pt x="219" y="47"/>
                  </a:lnTo>
                  <a:lnTo>
                    <a:pt x="219" y="47"/>
                  </a:lnTo>
                  <a:lnTo>
                    <a:pt x="212" y="35"/>
                  </a:lnTo>
                  <a:lnTo>
                    <a:pt x="206" y="26"/>
                  </a:lnTo>
                  <a:lnTo>
                    <a:pt x="198" y="19"/>
                  </a:lnTo>
                  <a:lnTo>
                    <a:pt x="190" y="13"/>
                  </a:lnTo>
                  <a:lnTo>
                    <a:pt x="180" y="6"/>
                  </a:lnTo>
                  <a:lnTo>
                    <a:pt x="169" y="3"/>
                  </a:lnTo>
                  <a:lnTo>
                    <a:pt x="156" y="2"/>
                  </a:lnTo>
                  <a:lnTo>
                    <a:pt x="145" y="0"/>
                  </a:lnTo>
                  <a:lnTo>
                    <a:pt x="145" y="0"/>
                  </a:lnTo>
                  <a:lnTo>
                    <a:pt x="132" y="2"/>
                  </a:lnTo>
                  <a:lnTo>
                    <a:pt x="119" y="3"/>
                  </a:lnTo>
                  <a:lnTo>
                    <a:pt x="109" y="6"/>
                  </a:lnTo>
                  <a:lnTo>
                    <a:pt x="98" y="11"/>
                  </a:lnTo>
                  <a:lnTo>
                    <a:pt x="90" y="19"/>
                  </a:lnTo>
                  <a:lnTo>
                    <a:pt x="82" y="26"/>
                  </a:lnTo>
                  <a:lnTo>
                    <a:pt x="75" y="35"/>
                  </a:lnTo>
                  <a:lnTo>
                    <a:pt x="71" y="45"/>
                  </a:lnTo>
                  <a:lnTo>
                    <a:pt x="71" y="45"/>
                  </a:lnTo>
                  <a:lnTo>
                    <a:pt x="66" y="58"/>
                  </a:lnTo>
                  <a:lnTo>
                    <a:pt x="64" y="69"/>
                  </a:lnTo>
                  <a:lnTo>
                    <a:pt x="63" y="82"/>
                  </a:lnTo>
                  <a:lnTo>
                    <a:pt x="64" y="95"/>
                  </a:lnTo>
                  <a:lnTo>
                    <a:pt x="66" y="108"/>
                  </a:lnTo>
                  <a:lnTo>
                    <a:pt x="67" y="119"/>
                  </a:lnTo>
                  <a:lnTo>
                    <a:pt x="72" y="132"/>
                  </a:lnTo>
                  <a:lnTo>
                    <a:pt x="77" y="141"/>
                  </a:lnTo>
                  <a:lnTo>
                    <a:pt x="77" y="141"/>
                  </a:lnTo>
                  <a:lnTo>
                    <a:pt x="61" y="149"/>
                  </a:lnTo>
                  <a:lnTo>
                    <a:pt x="47" y="157"/>
                  </a:lnTo>
                  <a:lnTo>
                    <a:pt x="34" y="169"/>
                  </a:lnTo>
                  <a:lnTo>
                    <a:pt x="24" y="180"/>
                  </a:lnTo>
                  <a:lnTo>
                    <a:pt x="14" y="193"/>
                  </a:lnTo>
                  <a:lnTo>
                    <a:pt x="8" y="207"/>
                  </a:lnTo>
                  <a:lnTo>
                    <a:pt x="3" y="223"/>
                  </a:lnTo>
                  <a:lnTo>
                    <a:pt x="0" y="241"/>
                  </a:lnTo>
                  <a:lnTo>
                    <a:pt x="0" y="241"/>
                  </a:lnTo>
                  <a:lnTo>
                    <a:pt x="2" y="249"/>
                  </a:lnTo>
                  <a:lnTo>
                    <a:pt x="3" y="255"/>
                  </a:lnTo>
                  <a:lnTo>
                    <a:pt x="6" y="263"/>
                  </a:lnTo>
                  <a:lnTo>
                    <a:pt x="10" y="268"/>
                  </a:lnTo>
                  <a:lnTo>
                    <a:pt x="10" y="268"/>
                  </a:lnTo>
                  <a:lnTo>
                    <a:pt x="16" y="273"/>
                  </a:lnTo>
                  <a:lnTo>
                    <a:pt x="22" y="278"/>
                  </a:lnTo>
                  <a:lnTo>
                    <a:pt x="29" y="280"/>
                  </a:lnTo>
                  <a:lnTo>
                    <a:pt x="37" y="281"/>
                  </a:lnTo>
                  <a:lnTo>
                    <a:pt x="254" y="281"/>
                  </a:lnTo>
                  <a:lnTo>
                    <a:pt x="254" y="281"/>
                  </a:lnTo>
                  <a:lnTo>
                    <a:pt x="262" y="280"/>
                  </a:lnTo>
                  <a:lnTo>
                    <a:pt x="268" y="278"/>
                  </a:lnTo>
                  <a:lnTo>
                    <a:pt x="275" y="273"/>
                  </a:lnTo>
                  <a:lnTo>
                    <a:pt x="281" y="268"/>
                  </a:lnTo>
                  <a:lnTo>
                    <a:pt x="281" y="268"/>
                  </a:lnTo>
                  <a:lnTo>
                    <a:pt x="286" y="262"/>
                  </a:lnTo>
                  <a:lnTo>
                    <a:pt x="289" y="255"/>
                  </a:lnTo>
                  <a:lnTo>
                    <a:pt x="291" y="247"/>
                  </a:lnTo>
                  <a:lnTo>
                    <a:pt x="291" y="241"/>
                  </a:lnTo>
                  <a:lnTo>
                    <a:pt x="291" y="241"/>
                  </a:lnTo>
                  <a:lnTo>
                    <a:pt x="288" y="223"/>
                  </a:lnTo>
                  <a:lnTo>
                    <a:pt x="283" y="207"/>
                  </a:lnTo>
                  <a:lnTo>
                    <a:pt x="276" y="193"/>
                  </a:lnTo>
                  <a:lnTo>
                    <a:pt x="267" y="180"/>
                  </a:lnTo>
                  <a:lnTo>
                    <a:pt x="255" y="167"/>
                  </a:lnTo>
                  <a:lnTo>
                    <a:pt x="243" y="157"/>
                  </a:lnTo>
                  <a:lnTo>
                    <a:pt x="230" y="148"/>
                  </a:lnTo>
                  <a:lnTo>
                    <a:pt x="214" y="141"/>
                  </a:lnTo>
                  <a:lnTo>
                    <a:pt x="214" y="141"/>
                  </a:lnTo>
                  <a:close/>
                  <a:moveTo>
                    <a:pt x="37" y="244"/>
                  </a:moveTo>
                  <a:lnTo>
                    <a:pt x="37" y="244"/>
                  </a:lnTo>
                  <a:lnTo>
                    <a:pt x="40" y="227"/>
                  </a:lnTo>
                  <a:lnTo>
                    <a:pt x="47" y="212"/>
                  </a:lnTo>
                  <a:lnTo>
                    <a:pt x="55" y="199"/>
                  </a:lnTo>
                  <a:lnTo>
                    <a:pt x="64" y="190"/>
                  </a:lnTo>
                  <a:lnTo>
                    <a:pt x="75" y="182"/>
                  </a:lnTo>
                  <a:lnTo>
                    <a:pt x="87" y="177"/>
                  </a:lnTo>
                  <a:lnTo>
                    <a:pt x="98" y="173"/>
                  </a:lnTo>
                  <a:lnTo>
                    <a:pt x="109" y="170"/>
                  </a:lnTo>
                  <a:lnTo>
                    <a:pt x="109" y="170"/>
                  </a:lnTo>
                  <a:lnTo>
                    <a:pt x="109" y="170"/>
                  </a:lnTo>
                  <a:lnTo>
                    <a:pt x="116" y="167"/>
                  </a:lnTo>
                  <a:lnTo>
                    <a:pt x="120" y="164"/>
                  </a:lnTo>
                  <a:lnTo>
                    <a:pt x="124" y="159"/>
                  </a:lnTo>
                  <a:lnTo>
                    <a:pt x="125" y="156"/>
                  </a:lnTo>
                  <a:lnTo>
                    <a:pt x="124" y="148"/>
                  </a:lnTo>
                  <a:lnTo>
                    <a:pt x="120" y="143"/>
                  </a:lnTo>
                  <a:lnTo>
                    <a:pt x="120" y="143"/>
                  </a:lnTo>
                  <a:lnTo>
                    <a:pt x="119" y="141"/>
                  </a:lnTo>
                  <a:lnTo>
                    <a:pt x="119" y="141"/>
                  </a:lnTo>
                  <a:lnTo>
                    <a:pt x="111" y="130"/>
                  </a:lnTo>
                  <a:lnTo>
                    <a:pt x="104" y="116"/>
                  </a:lnTo>
                  <a:lnTo>
                    <a:pt x="101" y="100"/>
                  </a:lnTo>
                  <a:lnTo>
                    <a:pt x="100" y="80"/>
                  </a:lnTo>
                  <a:lnTo>
                    <a:pt x="100" y="72"/>
                  </a:lnTo>
                  <a:lnTo>
                    <a:pt x="103" y="64"/>
                  </a:lnTo>
                  <a:lnTo>
                    <a:pt x="106" y="56"/>
                  </a:lnTo>
                  <a:lnTo>
                    <a:pt x="109" y="50"/>
                  </a:lnTo>
                  <a:lnTo>
                    <a:pt x="116" y="45"/>
                  </a:lnTo>
                  <a:lnTo>
                    <a:pt x="124" y="40"/>
                  </a:lnTo>
                  <a:lnTo>
                    <a:pt x="133" y="37"/>
                  </a:lnTo>
                  <a:lnTo>
                    <a:pt x="145" y="37"/>
                  </a:lnTo>
                  <a:lnTo>
                    <a:pt x="145" y="37"/>
                  </a:lnTo>
                  <a:lnTo>
                    <a:pt x="156" y="37"/>
                  </a:lnTo>
                  <a:lnTo>
                    <a:pt x="164" y="40"/>
                  </a:lnTo>
                  <a:lnTo>
                    <a:pt x="172" y="45"/>
                  </a:lnTo>
                  <a:lnTo>
                    <a:pt x="178" y="50"/>
                  </a:lnTo>
                  <a:lnTo>
                    <a:pt x="183" y="56"/>
                  </a:lnTo>
                  <a:lnTo>
                    <a:pt x="186" y="64"/>
                  </a:lnTo>
                  <a:lnTo>
                    <a:pt x="188" y="72"/>
                  </a:lnTo>
                  <a:lnTo>
                    <a:pt x="190" y="80"/>
                  </a:lnTo>
                  <a:lnTo>
                    <a:pt x="188" y="100"/>
                  </a:lnTo>
                  <a:lnTo>
                    <a:pt x="183" y="116"/>
                  </a:lnTo>
                  <a:lnTo>
                    <a:pt x="178" y="130"/>
                  </a:lnTo>
                  <a:lnTo>
                    <a:pt x="170" y="141"/>
                  </a:lnTo>
                  <a:lnTo>
                    <a:pt x="170" y="141"/>
                  </a:lnTo>
                  <a:lnTo>
                    <a:pt x="169" y="143"/>
                  </a:lnTo>
                  <a:lnTo>
                    <a:pt x="169" y="143"/>
                  </a:lnTo>
                  <a:lnTo>
                    <a:pt x="165" y="148"/>
                  </a:lnTo>
                  <a:lnTo>
                    <a:pt x="165" y="156"/>
                  </a:lnTo>
                  <a:lnTo>
                    <a:pt x="165" y="159"/>
                  </a:lnTo>
                  <a:lnTo>
                    <a:pt x="169" y="164"/>
                  </a:lnTo>
                  <a:lnTo>
                    <a:pt x="174" y="167"/>
                  </a:lnTo>
                  <a:lnTo>
                    <a:pt x="180" y="170"/>
                  </a:lnTo>
                  <a:lnTo>
                    <a:pt x="180" y="170"/>
                  </a:lnTo>
                  <a:lnTo>
                    <a:pt x="191" y="172"/>
                  </a:lnTo>
                  <a:lnTo>
                    <a:pt x="202" y="177"/>
                  </a:lnTo>
                  <a:lnTo>
                    <a:pt x="215" y="182"/>
                  </a:lnTo>
                  <a:lnTo>
                    <a:pt x="227" y="190"/>
                  </a:lnTo>
                  <a:lnTo>
                    <a:pt x="236" y="199"/>
                  </a:lnTo>
                  <a:lnTo>
                    <a:pt x="244" y="210"/>
                  </a:lnTo>
                  <a:lnTo>
                    <a:pt x="251" y="227"/>
                  </a:lnTo>
                  <a:lnTo>
                    <a:pt x="254" y="244"/>
                  </a:lnTo>
                  <a:lnTo>
                    <a:pt x="37" y="24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171"/>
                </a:solidFill>
                <a:effectLst/>
                <a:uLnTx/>
                <a:uFillTx/>
                <a:latin typeface="Arial"/>
                <a:ea typeface="+mn-ea"/>
                <a:cs typeface="+mn-cs"/>
              </a:endParaRPr>
            </a:p>
          </p:txBody>
        </p:sp>
        <p:sp>
          <p:nvSpPr>
            <p:cNvPr id="17" name="Freeform 237">
              <a:extLst>
                <a:ext uri="{FF2B5EF4-FFF2-40B4-BE49-F238E27FC236}">
                  <a16:creationId xmlns:a16="http://schemas.microsoft.com/office/drawing/2014/main" xmlns="" id="{2A8CDA56-50F6-4470-AE35-487AF0852D46}"/>
                </a:ext>
              </a:extLst>
            </p:cNvPr>
            <p:cNvSpPr>
              <a:spLocks noEditPoints="1"/>
            </p:cNvSpPr>
            <p:nvPr/>
          </p:nvSpPr>
          <p:spPr bwMode="auto">
            <a:xfrm>
              <a:off x="-595313" y="2462213"/>
              <a:ext cx="458788" cy="446088"/>
            </a:xfrm>
            <a:custGeom>
              <a:avLst/>
              <a:gdLst>
                <a:gd name="T0" fmla="*/ 218 w 289"/>
                <a:gd name="T1" fmla="*/ 132 h 281"/>
                <a:gd name="T2" fmla="*/ 226 w 289"/>
                <a:gd name="T3" fmla="*/ 95 h 281"/>
                <a:gd name="T4" fmla="*/ 223 w 289"/>
                <a:gd name="T5" fmla="*/ 58 h 281"/>
                <a:gd name="T6" fmla="*/ 215 w 289"/>
                <a:gd name="T7" fmla="*/ 35 h 281"/>
                <a:gd name="T8" fmla="*/ 191 w 289"/>
                <a:gd name="T9" fmla="*/ 11 h 281"/>
                <a:gd name="T10" fmla="*/ 159 w 289"/>
                <a:gd name="T11" fmla="*/ 2 h 281"/>
                <a:gd name="T12" fmla="*/ 133 w 289"/>
                <a:gd name="T13" fmla="*/ 2 h 281"/>
                <a:gd name="T14" fmla="*/ 101 w 289"/>
                <a:gd name="T15" fmla="*/ 13 h 281"/>
                <a:gd name="T16" fmla="*/ 77 w 289"/>
                <a:gd name="T17" fmla="*/ 35 h 281"/>
                <a:gd name="T18" fmla="*/ 67 w 289"/>
                <a:gd name="T19" fmla="*/ 58 h 281"/>
                <a:gd name="T20" fmla="*/ 66 w 289"/>
                <a:gd name="T21" fmla="*/ 95 h 281"/>
                <a:gd name="T22" fmla="*/ 72 w 289"/>
                <a:gd name="T23" fmla="*/ 130 h 281"/>
                <a:gd name="T24" fmla="*/ 61 w 289"/>
                <a:gd name="T25" fmla="*/ 148 h 281"/>
                <a:gd name="T26" fmla="*/ 24 w 289"/>
                <a:gd name="T27" fmla="*/ 180 h 281"/>
                <a:gd name="T28" fmla="*/ 3 w 289"/>
                <a:gd name="T29" fmla="*/ 223 h 281"/>
                <a:gd name="T30" fmla="*/ 0 w 289"/>
                <a:gd name="T31" fmla="*/ 247 h 281"/>
                <a:gd name="T32" fmla="*/ 9 w 289"/>
                <a:gd name="T33" fmla="*/ 268 h 281"/>
                <a:gd name="T34" fmla="*/ 21 w 289"/>
                <a:gd name="T35" fmla="*/ 278 h 281"/>
                <a:gd name="T36" fmla="*/ 254 w 289"/>
                <a:gd name="T37" fmla="*/ 281 h 281"/>
                <a:gd name="T38" fmla="*/ 268 w 289"/>
                <a:gd name="T39" fmla="*/ 278 h 281"/>
                <a:gd name="T40" fmla="*/ 279 w 289"/>
                <a:gd name="T41" fmla="*/ 268 h 281"/>
                <a:gd name="T42" fmla="*/ 289 w 289"/>
                <a:gd name="T43" fmla="*/ 249 h 281"/>
                <a:gd name="T44" fmla="*/ 287 w 289"/>
                <a:gd name="T45" fmla="*/ 223 h 281"/>
                <a:gd name="T46" fmla="*/ 267 w 289"/>
                <a:gd name="T47" fmla="*/ 180 h 281"/>
                <a:gd name="T48" fmla="*/ 230 w 289"/>
                <a:gd name="T49" fmla="*/ 149 h 281"/>
                <a:gd name="T50" fmla="*/ 35 w 289"/>
                <a:gd name="T51" fmla="*/ 244 h 281"/>
                <a:gd name="T52" fmla="*/ 46 w 289"/>
                <a:gd name="T53" fmla="*/ 210 h 281"/>
                <a:gd name="T54" fmla="*/ 75 w 289"/>
                <a:gd name="T55" fmla="*/ 182 h 281"/>
                <a:gd name="T56" fmla="*/ 111 w 289"/>
                <a:gd name="T57" fmla="*/ 170 h 281"/>
                <a:gd name="T58" fmla="*/ 122 w 289"/>
                <a:gd name="T59" fmla="*/ 164 h 281"/>
                <a:gd name="T60" fmla="*/ 123 w 289"/>
                <a:gd name="T61" fmla="*/ 148 h 281"/>
                <a:gd name="T62" fmla="*/ 119 w 289"/>
                <a:gd name="T63" fmla="*/ 141 h 281"/>
                <a:gd name="T64" fmla="*/ 106 w 289"/>
                <a:gd name="T65" fmla="*/ 116 h 281"/>
                <a:gd name="T66" fmla="*/ 103 w 289"/>
                <a:gd name="T67" fmla="*/ 72 h 281"/>
                <a:gd name="T68" fmla="*/ 112 w 289"/>
                <a:gd name="T69" fmla="*/ 50 h 281"/>
                <a:gd name="T70" fmla="*/ 135 w 289"/>
                <a:gd name="T71" fmla="*/ 37 h 281"/>
                <a:gd name="T72" fmla="*/ 157 w 289"/>
                <a:gd name="T73" fmla="*/ 37 h 281"/>
                <a:gd name="T74" fmla="*/ 180 w 289"/>
                <a:gd name="T75" fmla="*/ 50 h 281"/>
                <a:gd name="T76" fmla="*/ 189 w 289"/>
                <a:gd name="T77" fmla="*/ 72 h 281"/>
                <a:gd name="T78" fmla="*/ 185 w 289"/>
                <a:gd name="T79" fmla="*/ 116 h 281"/>
                <a:gd name="T80" fmla="*/ 172 w 289"/>
                <a:gd name="T81" fmla="*/ 141 h 281"/>
                <a:gd name="T82" fmla="*/ 167 w 289"/>
                <a:gd name="T83" fmla="*/ 148 h 281"/>
                <a:gd name="T84" fmla="*/ 168 w 289"/>
                <a:gd name="T85" fmla="*/ 164 h 281"/>
                <a:gd name="T86" fmla="*/ 180 w 289"/>
                <a:gd name="T87" fmla="*/ 170 h 281"/>
                <a:gd name="T88" fmla="*/ 204 w 289"/>
                <a:gd name="T89" fmla="*/ 177 h 281"/>
                <a:gd name="T90" fmla="*/ 236 w 289"/>
                <a:gd name="T91" fmla="*/ 199 h 281"/>
                <a:gd name="T92" fmla="*/ 254 w 289"/>
                <a:gd name="T93" fmla="*/ 24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9" h="281">
                  <a:moveTo>
                    <a:pt x="213" y="141"/>
                  </a:moveTo>
                  <a:lnTo>
                    <a:pt x="213" y="141"/>
                  </a:lnTo>
                  <a:lnTo>
                    <a:pt x="218" y="132"/>
                  </a:lnTo>
                  <a:lnTo>
                    <a:pt x="222" y="119"/>
                  </a:lnTo>
                  <a:lnTo>
                    <a:pt x="225" y="108"/>
                  </a:lnTo>
                  <a:lnTo>
                    <a:pt x="226" y="95"/>
                  </a:lnTo>
                  <a:lnTo>
                    <a:pt x="226" y="82"/>
                  </a:lnTo>
                  <a:lnTo>
                    <a:pt x="226" y="69"/>
                  </a:lnTo>
                  <a:lnTo>
                    <a:pt x="223" y="58"/>
                  </a:lnTo>
                  <a:lnTo>
                    <a:pt x="220" y="45"/>
                  </a:lnTo>
                  <a:lnTo>
                    <a:pt x="220" y="45"/>
                  </a:lnTo>
                  <a:lnTo>
                    <a:pt x="215" y="35"/>
                  </a:lnTo>
                  <a:lnTo>
                    <a:pt x="209" y="26"/>
                  </a:lnTo>
                  <a:lnTo>
                    <a:pt x="201" y="19"/>
                  </a:lnTo>
                  <a:lnTo>
                    <a:pt x="191" y="11"/>
                  </a:lnTo>
                  <a:lnTo>
                    <a:pt x="181" y="6"/>
                  </a:lnTo>
                  <a:lnTo>
                    <a:pt x="170" y="3"/>
                  </a:lnTo>
                  <a:lnTo>
                    <a:pt x="159" y="2"/>
                  </a:lnTo>
                  <a:lnTo>
                    <a:pt x="146" y="0"/>
                  </a:lnTo>
                  <a:lnTo>
                    <a:pt x="146" y="0"/>
                  </a:lnTo>
                  <a:lnTo>
                    <a:pt x="133" y="2"/>
                  </a:lnTo>
                  <a:lnTo>
                    <a:pt x="122" y="3"/>
                  </a:lnTo>
                  <a:lnTo>
                    <a:pt x="111" y="6"/>
                  </a:lnTo>
                  <a:lnTo>
                    <a:pt x="101" y="13"/>
                  </a:lnTo>
                  <a:lnTo>
                    <a:pt x="91" y="19"/>
                  </a:lnTo>
                  <a:lnTo>
                    <a:pt x="83" y="26"/>
                  </a:lnTo>
                  <a:lnTo>
                    <a:pt x="77" y="35"/>
                  </a:lnTo>
                  <a:lnTo>
                    <a:pt x="72" y="47"/>
                  </a:lnTo>
                  <a:lnTo>
                    <a:pt x="72" y="47"/>
                  </a:lnTo>
                  <a:lnTo>
                    <a:pt x="67" y="58"/>
                  </a:lnTo>
                  <a:lnTo>
                    <a:pt x="66" y="69"/>
                  </a:lnTo>
                  <a:lnTo>
                    <a:pt x="64" y="82"/>
                  </a:lnTo>
                  <a:lnTo>
                    <a:pt x="66" y="95"/>
                  </a:lnTo>
                  <a:lnTo>
                    <a:pt x="67" y="108"/>
                  </a:lnTo>
                  <a:lnTo>
                    <a:pt x="69" y="119"/>
                  </a:lnTo>
                  <a:lnTo>
                    <a:pt x="72" y="130"/>
                  </a:lnTo>
                  <a:lnTo>
                    <a:pt x="77" y="141"/>
                  </a:lnTo>
                  <a:lnTo>
                    <a:pt x="77" y="141"/>
                  </a:lnTo>
                  <a:lnTo>
                    <a:pt x="61" y="148"/>
                  </a:lnTo>
                  <a:lnTo>
                    <a:pt x="46" y="157"/>
                  </a:lnTo>
                  <a:lnTo>
                    <a:pt x="33" y="167"/>
                  </a:lnTo>
                  <a:lnTo>
                    <a:pt x="24" y="180"/>
                  </a:lnTo>
                  <a:lnTo>
                    <a:pt x="14" y="193"/>
                  </a:lnTo>
                  <a:lnTo>
                    <a:pt x="8" y="207"/>
                  </a:lnTo>
                  <a:lnTo>
                    <a:pt x="3" y="223"/>
                  </a:lnTo>
                  <a:lnTo>
                    <a:pt x="0" y="241"/>
                  </a:lnTo>
                  <a:lnTo>
                    <a:pt x="0" y="241"/>
                  </a:lnTo>
                  <a:lnTo>
                    <a:pt x="0" y="247"/>
                  </a:lnTo>
                  <a:lnTo>
                    <a:pt x="1" y="255"/>
                  </a:lnTo>
                  <a:lnTo>
                    <a:pt x="5" y="262"/>
                  </a:lnTo>
                  <a:lnTo>
                    <a:pt x="9" y="268"/>
                  </a:lnTo>
                  <a:lnTo>
                    <a:pt x="9" y="268"/>
                  </a:lnTo>
                  <a:lnTo>
                    <a:pt x="14" y="273"/>
                  </a:lnTo>
                  <a:lnTo>
                    <a:pt x="21" y="278"/>
                  </a:lnTo>
                  <a:lnTo>
                    <a:pt x="29" y="280"/>
                  </a:lnTo>
                  <a:lnTo>
                    <a:pt x="35" y="281"/>
                  </a:lnTo>
                  <a:lnTo>
                    <a:pt x="254" y="281"/>
                  </a:lnTo>
                  <a:lnTo>
                    <a:pt x="254" y="281"/>
                  </a:lnTo>
                  <a:lnTo>
                    <a:pt x="260" y="280"/>
                  </a:lnTo>
                  <a:lnTo>
                    <a:pt x="268" y="278"/>
                  </a:lnTo>
                  <a:lnTo>
                    <a:pt x="275" y="273"/>
                  </a:lnTo>
                  <a:lnTo>
                    <a:pt x="279" y="268"/>
                  </a:lnTo>
                  <a:lnTo>
                    <a:pt x="279" y="268"/>
                  </a:lnTo>
                  <a:lnTo>
                    <a:pt x="284" y="263"/>
                  </a:lnTo>
                  <a:lnTo>
                    <a:pt x="287" y="255"/>
                  </a:lnTo>
                  <a:lnTo>
                    <a:pt x="289" y="249"/>
                  </a:lnTo>
                  <a:lnTo>
                    <a:pt x="289" y="241"/>
                  </a:lnTo>
                  <a:lnTo>
                    <a:pt x="289" y="241"/>
                  </a:lnTo>
                  <a:lnTo>
                    <a:pt x="287" y="223"/>
                  </a:lnTo>
                  <a:lnTo>
                    <a:pt x="283" y="207"/>
                  </a:lnTo>
                  <a:lnTo>
                    <a:pt x="276" y="193"/>
                  </a:lnTo>
                  <a:lnTo>
                    <a:pt x="267" y="180"/>
                  </a:lnTo>
                  <a:lnTo>
                    <a:pt x="257" y="169"/>
                  </a:lnTo>
                  <a:lnTo>
                    <a:pt x="244" y="157"/>
                  </a:lnTo>
                  <a:lnTo>
                    <a:pt x="230" y="149"/>
                  </a:lnTo>
                  <a:lnTo>
                    <a:pt x="213" y="141"/>
                  </a:lnTo>
                  <a:lnTo>
                    <a:pt x="213" y="141"/>
                  </a:lnTo>
                  <a:close/>
                  <a:moveTo>
                    <a:pt x="35" y="244"/>
                  </a:moveTo>
                  <a:lnTo>
                    <a:pt x="35" y="244"/>
                  </a:lnTo>
                  <a:lnTo>
                    <a:pt x="40" y="227"/>
                  </a:lnTo>
                  <a:lnTo>
                    <a:pt x="46" y="210"/>
                  </a:lnTo>
                  <a:lnTo>
                    <a:pt x="54" y="199"/>
                  </a:lnTo>
                  <a:lnTo>
                    <a:pt x="64" y="190"/>
                  </a:lnTo>
                  <a:lnTo>
                    <a:pt x="75" y="182"/>
                  </a:lnTo>
                  <a:lnTo>
                    <a:pt x="87" y="177"/>
                  </a:lnTo>
                  <a:lnTo>
                    <a:pt x="99" y="172"/>
                  </a:lnTo>
                  <a:lnTo>
                    <a:pt x="111" y="170"/>
                  </a:lnTo>
                  <a:lnTo>
                    <a:pt x="111" y="170"/>
                  </a:lnTo>
                  <a:lnTo>
                    <a:pt x="117" y="167"/>
                  </a:lnTo>
                  <a:lnTo>
                    <a:pt x="122" y="164"/>
                  </a:lnTo>
                  <a:lnTo>
                    <a:pt x="123" y="159"/>
                  </a:lnTo>
                  <a:lnTo>
                    <a:pt x="125" y="156"/>
                  </a:lnTo>
                  <a:lnTo>
                    <a:pt x="123" y="148"/>
                  </a:lnTo>
                  <a:lnTo>
                    <a:pt x="122" y="143"/>
                  </a:lnTo>
                  <a:lnTo>
                    <a:pt x="122" y="143"/>
                  </a:lnTo>
                  <a:lnTo>
                    <a:pt x="119" y="141"/>
                  </a:lnTo>
                  <a:lnTo>
                    <a:pt x="119" y="141"/>
                  </a:lnTo>
                  <a:lnTo>
                    <a:pt x="112" y="130"/>
                  </a:lnTo>
                  <a:lnTo>
                    <a:pt x="106" y="116"/>
                  </a:lnTo>
                  <a:lnTo>
                    <a:pt x="103" y="100"/>
                  </a:lnTo>
                  <a:lnTo>
                    <a:pt x="101" y="80"/>
                  </a:lnTo>
                  <a:lnTo>
                    <a:pt x="103" y="72"/>
                  </a:lnTo>
                  <a:lnTo>
                    <a:pt x="104" y="64"/>
                  </a:lnTo>
                  <a:lnTo>
                    <a:pt x="107" y="56"/>
                  </a:lnTo>
                  <a:lnTo>
                    <a:pt x="112" y="50"/>
                  </a:lnTo>
                  <a:lnTo>
                    <a:pt x="119" y="45"/>
                  </a:lnTo>
                  <a:lnTo>
                    <a:pt x="125" y="40"/>
                  </a:lnTo>
                  <a:lnTo>
                    <a:pt x="135" y="37"/>
                  </a:lnTo>
                  <a:lnTo>
                    <a:pt x="146" y="37"/>
                  </a:lnTo>
                  <a:lnTo>
                    <a:pt x="146" y="37"/>
                  </a:lnTo>
                  <a:lnTo>
                    <a:pt x="157" y="37"/>
                  </a:lnTo>
                  <a:lnTo>
                    <a:pt x="167" y="40"/>
                  </a:lnTo>
                  <a:lnTo>
                    <a:pt x="175" y="45"/>
                  </a:lnTo>
                  <a:lnTo>
                    <a:pt x="180" y="50"/>
                  </a:lnTo>
                  <a:lnTo>
                    <a:pt x="185" y="56"/>
                  </a:lnTo>
                  <a:lnTo>
                    <a:pt x="188" y="64"/>
                  </a:lnTo>
                  <a:lnTo>
                    <a:pt x="189" y="72"/>
                  </a:lnTo>
                  <a:lnTo>
                    <a:pt x="191" y="80"/>
                  </a:lnTo>
                  <a:lnTo>
                    <a:pt x="189" y="100"/>
                  </a:lnTo>
                  <a:lnTo>
                    <a:pt x="185" y="116"/>
                  </a:lnTo>
                  <a:lnTo>
                    <a:pt x="178" y="130"/>
                  </a:lnTo>
                  <a:lnTo>
                    <a:pt x="172" y="141"/>
                  </a:lnTo>
                  <a:lnTo>
                    <a:pt x="172" y="141"/>
                  </a:lnTo>
                  <a:lnTo>
                    <a:pt x="170" y="143"/>
                  </a:lnTo>
                  <a:lnTo>
                    <a:pt x="170" y="143"/>
                  </a:lnTo>
                  <a:lnTo>
                    <a:pt x="167" y="148"/>
                  </a:lnTo>
                  <a:lnTo>
                    <a:pt x="165" y="156"/>
                  </a:lnTo>
                  <a:lnTo>
                    <a:pt x="167" y="159"/>
                  </a:lnTo>
                  <a:lnTo>
                    <a:pt x="168" y="164"/>
                  </a:lnTo>
                  <a:lnTo>
                    <a:pt x="173" y="167"/>
                  </a:lnTo>
                  <a:lnTo>
                    <a:pt x="181" y="170"/>
                  </a:lnTo>
                  <a:lnTo>
                    <a:pt x="180" y="170"/>
                  </a:lnTo>
                  <a:lnTo>
                    <a:pt x="180" y="170"/>
                  </a:lnTo>
                  <a:lnTo>
                    <a:pt x="191" y="173"/>
                  </a:lnTo>
                  <a:lnTo>
                    <a:pt x="204" y="177"/>
                  </a:lnTo>
                  <a:lnTo>
                    <a:pt x="215" y="182"/>
                  </a:lnTo>
                  <a:lnTo>
                    <a:pt x="226" y="190"/>
                  </a:lnTo>
                  <a:lnTo>
                    <a:pt x="236" y="199"/>
                  </a:lnTo>
                  <a:lnTo>
                    <a:pt x="244" y="212"/>
                  </a:lnTo>
                  <a:lnTo>
                    <a:pt x="250" y="227"/>
                  </a:lnTo>
                  <a:lnTo>
                    <a:pt x="254" y="244"/>
                  </a:lnTo>
                  <a:lnTo>
                    <a:pt x="35" y="24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171"/>
                </a:solidFill>
                <a:effectLst/>
                <a:uLnTx/>
                <a:uFillTx/>
                <a:latin typeface="Arial"/>
                <a:ea typeface="+mn-ea"/>
                <a:cs typeface="+mn-cs"/>
              </a:endParaRPr>
            </a:p>
          </p:txBody>
        </p:sp>
        <p:sp>
          <p:nvSpPr>
            <p:cNvPr id="18" name="Freeform 238">
              <a:extLst>
                <a:ext uri="{FF2B5EF4-FFF2-40B4-BE49-F238E27FC236}">
                  <a16:creationId xmlns:a16="http://schemas.microsoft.com/office/drawing/2014/main" xmlns="" id="{02626ADD-B425-4CA8-BD00-3B7BE3CF5842}"/>
                </a:ext>
              </a:extLst>
            </p:cNvPr>
            <p:cNvSpPr>
              <a:spLocks noEditPoints="1"/>
            </p:cNvSpPr>
            <p:nvPr/>
          </p:nvSpPr>
          <p:spPr bwMode="auto">
            <a:xfrm>
              <a:off x="-919163" y="1957388"/>
              <a:ext cx="458788" cy="703263"/>
            </a:xfrm>
            <a:custGeom>
              <a:avLst/>
              <a:gdLst>
                <a:gd name="T0" fmla="*/ 123 w 289"/>
                <a:gd name="T1" fmla="*/ 352 h 443"/>
                <a:gd name="T2" fmla="*/ 46 w 289"/>
                <a:gd name="T3" fmla="*/ 413 h 443"/>
                <a:gd name="T4" fmla="*/ 48 w 289"/>
                <a:gd name="T5" fmla="*/ 435 h 443"/>
                <a:gd name="T6" fmla="*/ 56 w 289"/>
                <a:gd name="T7" fmla="*/ 442 h 443"/>
                <a:gd name="T8" fmla="*/ 64 w 289"/>
                <a:gd name="T9" fmla="*/ 443 h 443"/>
                <a:gd name="T10" fmla="*/ 144 w 289"/>
                <a:gd name="T11" fmla="*/ 389 h 443"/>
                <a:gd name="T12" fmla="*/ 217 w 289"/>
                <a:gd name="T13" fmla="*/ 443 h 443"/>
                <a:gd name="T14" fmla="*/ 228 w 289"/>
                <a:gd name="T15" fmla="*/ 443 h 443"/>
                <a:gd name="T16" fmla="*/ 241 w 289"/>
                <a:gd name="T17" fmla="*/ 435 h 443"/>
                <a:gd name="T18" fmla="*/ 244 w 289"/>
                <a:gd name="T19" fmla="*/ 421 h 443"/>
                <a:gd name="T20" fmla="*/ 165 w 289"/>
                <a:gd name="T21" fmla="*/ 352 h 443"/>
                <a:gd name="T22" fmla="*/ 252 w 289"/>
                <a:gd name="T23" fmla="*/ 281 h 443"/>
                <a:gd name="T24" fmla="*/ 274 w 289"/>
                <a:gd name="T25" fmla="*/ 275 h 443"/>
                <a:gd name="T26" fmla="*/ 284 w 289"/>
                <a:gd name="T27" fmla="*/ 263 h 443"/>
                <a:gd name="T28" fmla="*/ 289 w 289"/>
                <a:gd name="T29" fmla="*/ 241 h 443"/>
                <a:gd name="T30" fmla="*/ 282 w 289"/>
                <a:gd name="T31" fmla="*/ 209 h 443"/>
                <a:gd name="T32" fmla="*/ 255 w 289"/>
                <a:gd name="T33" fmla="*/ 168 h 443"/>
                <a:gd name="T34" fmla="*/ 213 w 289"/>
                <a:gd name="T35" fmla="*/ 143 h 443"/>
                <a:gd name="T36" fmla="*/ 221 w 289"/>
                <a:gd name="T37" fmla="*/ 120 h 443"/>
                <a:gd name="T38" fmla="*/ 226 w 289"/>
                <a:gd name="T39" fmla="*/ 83 h 443"/>
                <a:gd name="T40" fmla="*/ 220 w 289"/>
                <a:gd name="T41" fmla="*/ 46 h 443"/>
                <a:gd name="T42" fmla="*/ 207 w 289"/>
                <a:gd name="T43" fmla="*/ 27 h 443"/>
                <a:gd name="T44" fmla="*/ 181 w 289"/>
                <a:gd name="T45" fmla="*/ 8 h 443"/>
                <a:gd name="T46" fmla="*/ 146 w 289"/>
                <a:gd name="T47" fmla="*/ 0 h 443"/>
                <a:gd name="T48" fmla="*/ 122 w 289"/>
                <a:gd name="T49" fmla="*/ 3 h 443"/>
                <a:gd name="T50" fmla="*/ 91 w 289"/>
                <a:gd name="T51" fmla="*/ 19 h 443"/>
                <a:gd name="T52" fmla="*/ 72 w 289"/>
                <a:gd name="T53" fmla="*/ 46 h 443"/>
                <a:gd name="T54" fmla="*/ 66 w 289"/>
                <a:gd name="T55" fmla="*/ 70 h 443"/>
                <a:gd name="T56" fmla="*/ 66 w 289"/>
                <a:gd name="T57" fmla="*/ 107 h 443"/>
                <a:gd name="T58" fmla="*/ 77 w 289"/>
                <a:gd name="T59" fmla="*/ 141 h 443"/>
                <a:gd name="T60" fmla="*/ 46 w 289"/>
                <a:gd name="T61" fmla="*/ 157 h 443"/>
                <a:gd name="T62" fmla="*/ 14 w 289"/>
                <a:gd name="T63" fmla="*/ 193 h 443"/>
                <a:gd name="T64" fmla="*/ 0 w 289"/>
                <a:gd name="T65" fmla="*/ 241 h 443"/>
                <a:gd name="T66" fmla="*/ 1 w 289"/>
                <a:gd name="T67" fmla="*/ 255 h 443"/>
                <a:gd name="T68" fmla="*/ 8 w 289"/>
                <a:gd name="T69" fmla="*/ 270 h 443"/>
                <a:gd name="T70" fmla="*/ 29 w 289"/>
                <a:gd name="T71" fmla="*/ 281 h 443"/>
                <a:gd name="T72" fmla="*/ 109 w 289"/>
                <a:gd name="T73" fmla="*/ 170 h 443"/>
                <a:gd name="T74" fmla="*/ 122 w 289"/>
                <a:gd name="T75" fmla="*/ 164 h 443"/>
                <a:gd name="T76" fmla="*/ 123 w 289"/>
                <a:gd name="T77" fmla="*/ 148 h 443"/>
                <a:gd name="T78" fmla="*/ 119 w 289"/>
                <a:gd name="T79" fmla="*/ 141 h 443"/>
                <a:gd name="T80" fmla="*/ 106 w 289"/>
                <a:gd name="T81" fmla="*/ 115 h 443"/>
                <a:gd name="T82" fmla="*/ 101 w 289"/>
                <a:gd name="T83" fmla="*/ 72 h 443"/>
                <a:gd name="T84" fmla="*/ 112 w 289"/>
                <a:gd name="T85" fmla="*/ 50 h 443"/>
                <a:gd name="T86" fmla="*/ 135 w 289"/>
                <a:gd name="T87" fmla="*/ 38 h 443"/>
                <a:gd name="T88" fmla="*/ 157 w 289"/>
                <a:gd name="T89" fmla="*/ 38 h 443"/>
                <a:gd name="T90" fmla="*/ 180 w 289"/>
                <a:gd name="T91" fmla="*/ 50 h 443"/>
                <a:gd name="T92" fmla="*/ 189 w 289"/>
                <a:gd name="T93" fmla="*/ 72 h 443"/>
                <a:gd name="T94" fmla="*/ 184 w 289"/>
                <a:gd name="T95" fmla="*/ 115 h 443"/>
                <a:gd name="T96" fmla="*/ 172 w 289"/>
                <a:gd name="T97" fmla="*/ 141 h 443"/>
                <a:gd name="T98" fmla="*/ 167 w 289"/>
                <a:gd name="T99" fmla="*/ 148 h 443"/>
                <a:gd name="T100" fmla="*/ 168 w 289"/>
                <a:gd name="T101" fmla="*/ 164 h 443"/>
                <a:gd name="T102" fmla="*/ 180 w 289"/>
                <a:gd name="T103" fmla="*/ 170 h 443"/>
                <a:gd name="T104" fmla="*/ 202 w 289"/>
                <a:gd name="T105" fmla="*/ 176 h 443"/>
                <a:gd name="T106" fmla="*/ 236 w 289"/>
                <a:gd name="T107" fmla="*/ 199 h 443"/>
                <a:gd name="T108" fmla="*/ 252 w 289"/>
                <a:gd name="T109" fmla="*/ 244 h 443"/>
                <a:gd name="T110" fmla="*/ 38 w 289"/>
                <a:gd name="T111" fmla="*/ 226 h 443"/>
                <a:gd name="T112" fmla="*/ 64 w 289"/>
                <a:gd name="T113" fmla="*/ 189 h 443"/>
                <a:gd name="T114" fmla="*/ 98 w 289"/>
                <a:gd name="T115" fmla="*/ 173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9" h="443">
                  <a:moveTo>
                    <a:pt x="35" y="281"/>
                  </a:moveTo>
                  <a:lnTo>
                    <a:pt x="123" y="281"/>
                  </a:lnTo>
                  <a:lnTo>
                    <a:pt x="123" y="352"/>
                  </a:lnTo>
                  <a:lnTo>
                    <a:pt x="53" y="406"/>
                  </a:lnTo>
                  <a:lnTo>
                    <a:pt x="53" y="406"/>
                  </a:lnTo>
                  <a:lnTo>
                    <a:pt x="46" y="413"/>
                  </a:lnTo>
                  <a:lnTo>
                    <a:pt x="45" y="421"/>
                  </a:lnTo>
                  <a:lnTo>
                    <a:pt x="45" y="429"/>
                  </a:lnTo>
                  <a:lnTo>
                    <a:pt x="48" y="435"/>
                  </a:lnTo>
                  <a:lnTo>
                    <a:pt x="48" y="435"/>
                  </a:lnTo>
                  <a:lnTo>
                    <a:pt x="51" y="438"/>
                  </a:lnTo>
                  <a:lnTo>
                    <a:pt x="56" y="442"/>
                  </a:lnTo>
                  <a:lnTo>
                    <a:pt x="61" y="443"/>
                  </a:lnTo>
                  <a:lnTo>
                    <a:pt x="64" y="443"/>
                  </a:lnTo>
                  <a:lnTo>
                    <a:pt x="64" y="443"/>
                  </a:lnTo>
                  <a:lnTo>
                    <a:pt x="72" y="443"/>
                  </a:lnTo>
                  <a:lnTo>
                    <a:pt x="77" y="440"/>
                  </a:lnTo>
                  <a:lnTo>
                    <a:pt x="144" y="389"/>
                  </a:lnTo>
                  <a:lnTo>
                    <a:pt x="210" y="438"/>
                  </a:lnTo>
                  <a:lnTo>
                    <a:pt x="210" y="438"/>
                  </a:lnTo>
                  <a:lnTo>
                    <a:pt x="217" y="443"/>
                  </a:lnTo>
                  <a:lnTo>
                    <a:pt x="223" y="443"/>
                  </a:lnTo>
                  <a:lnTo>
                    <a:pt x="223" y="443"/>
                  </a:lnTo>
                  <a:lnTo>
                    <a:pt x="228" y="443"/>
                  </a:lnTo>
                  <a:lnTo>
                    <a:pt x="233" y="442"/>
                  </a:lnTo>
                  <a:lnTo>
                    <a:pt x="236" y="438"/>
                  </a:lnTo>
                  <a:lnTo>
                    <a:pt x="241" y="435"/>
                  </a:lnTo>
                  <a:lnTo>
                    <a:pt x="241" y="435"/>
                  </a:lnTo>
                  <a:lnTo>
                    <a:pt x="244" y="429"/>
                  </a:lnTo>
                  <a:lnTo>
                    <a:pt x="244" y="421"/>
                  </a:lnTo>
                  <a:lnTo>
                    <a:pt x="242" y="413"/>
                  </a:lnTo>
                  <a:lnTo>
                    <a:pt x="236" y="406"/>
                  </a:lnTo>
                  <a:lnTo>
                    <a:pt x="165" y="352"/>
                  </a:lnTo>
                  <a:lnTo>
                    <a:pt x="165" y="281"/>
                  </a:lnTo>
                  <a:lnTo>
                    <a:pt x="252" y="281"/>
                  </a:lnTo>
                  <a:lnTo>
                    <a:pt x="252" y="281"/>
                  </a:lnTo>
                  <a:lnTo>
                    <a:pt x="260" y="281"/>
                  </a:lnTo>
                  <a:lnTo>
                    <a:pt x="268" y="278"/>
                  </a:lnTo>
                  <a:lnTo>
                    <a:pt x="274" y="275"/>
                  </a:lnTo>
                  <a:lnTo>
                    <a:pt x="279" y="270"/>
                  </a:lnTo>
                  <a:lnTo>
                    <a:pt x="279" y="270"/>
                  </a:lnTo>
                  <a:lnTo>
                    <a:pt x="284" y="263"/>
                  </a:lnTo>
                  <a:lnTo>
                    <a:pt x="287" y="257"/>
                  </a:lnTo>
                  <a:lnTo>
                    <a:pt x="289" y="249"/>
                  </a:lnTo>
                  <a:lnTo>
                    <a:pt x="289" y="241"/>
                  </a:lnTo>
                  <a:lnTo>
                    <a:pt x="289" y="241"/>
                  </a:lnTo>
                  <a:lnTo>
                    <a:pt x="286" y="225"/>
                  </a:lnTo>
                  <a:lnTo>
                    <a:pt x="282" y="209"/>
                  </a:lnTo>
                  <a:lnTo>
                    <a:pt x="274" y="194"/>
                  </a:lnTo>
                  <a:lnTo>
                    <a:pt x="266" y="180"/>
                  </a:lnTo>
                  <a:lnTo>
                    <a:pt x="255" y="168"/>
                  </a:lnTo>
                  <a:lnTo>
                    <a:pt x="244" y="159"/>
                  </a:lnTo>
                  <a:lnTo>
                    <a:pt x="229" y="149"/>
                  </a:lnTo>
                  <a:lnTo>
                    <a:pt x="213" y="143"/>
                  </a:lnTo>
                  <a:lnTo>
                    <a:pt x="213" y="143"/>
                  </a:lnTo>
                  <a:lnTo>
                    <a:pt x="218" y="131"/>
                  </a:lnTo>
                  <a:lnTo>
                    <a:pt x="221" y="120"/>
                  </a:lnTo>
                  <a:lnTo>
                    <a:pt x="225" y="107"/>
                  </a:lnTo>
                  <a:lnTo>
                    <a:pt x="226" y="96"/>
                  </a:lnTo>
                  <a:lnTo>
                    <a:pt x="226" y="83"/>
                  </a:lnTo>
                  <a:lnTo>
                    <a:pt x="226" y="70"/>
                  </a:lnTo>
                  <a:lnTo>
                    <a:pt x="223" y="58"/>
                  </a:lnTo>
                  <a:lnTo>
                    <a:pt x="220" y="46"/>
                  </a:lnTo>
                  <a:lnTo>
                    <a:pt x="220" y="46"/>
                  </a:lnTo>
                  <a:lnTo>
                    <a:pt x="213" y="35"/>
                  </a:lnTo>
                  <a:lnTo>
                    <a:pt x="207" y="27"/>
                  </a:lnTo>
                  <a:lnTo>
                    <a:pt x="201" y="19"/>
                  </a:lnTo>
                  <a:lnTo>
                    <a:pt x="191" y="13"/>
                  </a:lnTo>
                  <a:lnTo>
                    <a:pt x="181" y="8"/>
                  </a:lnTo>
                  <a:lnTo>
                    <a:pt x="170" y="3"/>
                  </a:lnTo>
                  <a:lnTo>
                    <a:pt x="159" y="1"/>
                  </a:lnTo>
                  <a:lnTo>
                    <a:pt x="146" y="0"/>
                  </a:lnTo>
                  <a:lnTo>
                    <a:pt x="146" y="0"/>
                  </a:lnTo>
                  <a:lnTo>
                    <a:pt x="133" y="1"/>
                  </a:lnTo>
                  <a:lnTo>
                    <a:pt x="122" y="3"/>
                  </a:lnTo>
                  <a:lnTo>
                    <a:pt x="111" y="8"/>
                  </a:lnTo>
                  <a:lnTo>
                    <a:pt x="101" y="13"/>
                  </a:lnTo>
                  <a:lnTo>
                    <a:pt x="91" y="19"/>
                  </a:lnTo>
                  <a:lnTo>
                    <a:pt x="83" y="27"/>
                  </a:lnTo>
                  <a:lnTo>
                    <a:pt x="77" y="35"/>
                  </a:lnTo>
                  <a:lnTo>
                    <a:pt x="72" y="46"/>
                  </a:lnTo>
                  <a:lnTo>
                    <a:pt x="72" y="46"/>
                  </a:lnTo>
                  <a:lnTo>
                    <a:pt x="67" y="58"/>
                  </a:lnTo>
                  <a:lnTo>
                    <a:pt x="66" y="70"/>
                  </a:lnTo>
                  <a:lnTo>
                    <a:pt x="64" y="83"/>
                  </a:lnTo>
                  <a:lnTo>
                    <a:pt x="64" y="95"/>
                  </a:lnTo>
                  <a:lnTo>
                    <a:pt x="66" y="107"/>
                  </a:lnTo>
                  <a:lnTo>
                    <a:pt x="69" y="120"/>
                  </a:lnTo>
                  <a:lnTo>
                    <a:pt x="72" y="131"/>
                  </a:lnTo>
                  <a:lnTo>
                    <a:pt x="77" y="141"/>
                  </a:lnTo>
                  <a:lnTo>
                    <a:pt x="77" y="141"/>
                  </a:lnTo>
                  <a:lnTo>
                    <a:pt x="61" y="149"/>
                  </a:lnTo>
                  <a:lnTo>
                    <a:pt x="46" y="157"/>
                  </a:lnTo>
                  <a:lnTo>
                    <a:pt x="33" y="168"/>
                  </a:lnTo>
                  <a:lnTo>
                    <a:pt x="22" y="180"/>
                  </a:lnTo>
                  <a:lnTo>
                    <a:pt x="14" y="193"/>
                  </a:lnTo>
                  <a:lnTo>
                    <a:pt x="6" y="207"/>
                  </a:lnTo>
                  <a:lnTo>
                    <a:pt x="1" y="223"/>
                  </a:lnTo>
                  <a:lnTo>
                    <a:pt x="0" y="241"/>
                  </a:lnTo>
                  <a:lnTo>
                    <a:pt x="0" y="241"/>
                  </a:lnTo>
                  <a:lnTo>
                    <a:pt x="0" y="249"/>
                  </a:lnTo>
                  <a:lnTo>
                    <a:pt x="1" y="255"/>
                  </a:lnTo>
                  <a:lnTo>
                    <a:pt x="4" y="263"/>
                  </a:lnTo>
                  <a:lnTo>
                    <a:pt x="8" y="270"/>
                  </a:lnTo>
                  <a:lnTo>
                    <a:pt x="8" y="270"/>
                  </a:lnTo>
                  <a:lnTo>
                    <a:pt x="14" y="275"/>
                  </a:lnTo>
                  <a:lnTo>
                    <a:pt x="21" y="278"/>
                  </a:lnTo>
                  <a:lnTo>
                    <a:pt x="29" y="281"/>
                  </a:lnTo>
                  <a:lnTo>
                    <a:pt x="35" y="281"/>
                  </a:lnTo>
                  <a:lnTo>
                    <a:pt x="35" y="281"/>
                  </a:lnTo>
                  <a:close/>
                  <a:moveTo>
                    <a:pt x="109" y="170"/>
                  </a:moveTo>
                  <a:lnTo>
                    <a:pt x="109" y="170"/>
                  </a:lnTo>
                  <a:lnTo>
                    <a:pt x="117" y="167"/>
                  </a:lnTo>
                  <a:lnTo>
                    <a:pt x="122" y="164"/>
                  </a:lnTo>
                  <a:lnTo>
                    <a:pt x="123" y="160"/>
                  </a:lnTo>
                  <a:lnTo>
                    <a:pt x="125" y="156"/>
                  </a:lnTo>
                  <a:lnTo>
                    <a:pt x="123" y="148"/>
                  </a:lnTo>
                  <a:lnTo>
                    <a:pt x="120" y="143"/>
                  </a:lnTo>
                  <a:lnTo>
                    <a:pt x="120" y="143"/>
                  </a:lnTo>
                  <a:lnTo>
                    <a:pt x="119" y="141"/>
                  </a:lnTo>
                  <a:lnTo>
                    <a:pt x="119" y="141"/>
                  </a:lnTo>
                  <a:lnTo>
                    <a:pt x="112" y="131"/>
                  </a:lnTo>
                  <a:lnTo>
                    <a:pt x="106" y="115"/>
                  </a:lnTo>
                  <a:lnTo>
                    <a:pt x="103" y="99"/>
                  </a:lnTo>
                  <a:lnTo>
                    <a:pt x="101" y="82"/>
                  </a:lnTo>
                  <a:lnTo>
                    <a:pt x="101" y="72"/>
                  </a:lnTo>
                  <a:lnTo>
                    <a:pt x="104" y="64"/>
                  </a:lnTo>
                  <a:lnTo>
                    <a:pt x="107" y="58"/>
                  </a:lnTo>
                  <a:lnTo>
                    <a:pt x="112" y="50"/>
                  </a:lnTo>
                  <a:lnTo>
                    <a:pt x="117" y="45"/>
                  </a:lnTo>
                  <a:lnTo>
                    <a:pt x="125" y="40"/>
                  </a:lnTo>
                  <a:lnTo>
                    <a:pt x="135" y="38"/>
                  </a:lnTo>
                  <a:lnTo>
                    <a:pt x="146" y="37"/>
                  </a:lnTo>
                  <a:lnTo>
                    <a:pt x="146" y="37"/>
                  </a:lnTo>
                  <a:lnTo>
                    <a:pt x="157" y="38"/>
                  </a:lnTo>
                  <a:lnTo>
                    <a:pt x="167" y="40"/>
                  </a:lnTo>
                  <a:lnTo>
                    <a:pt x="173" y="45"/>
                  </a:lnTo>
                  <a:lnTo>
                    <a:pt x="180" y="50"/>
                  </a:lnTo>
                  <a:lnTo>
                    <a:pt x="184" y="58"/>
                  </a:lnTo>
                  <a:lnTo>
                    <a:pt x="188" y="64"/>
                  </a:lnTo>
                  <a:lnTo>
                    <a:pt x="189" y="72"/>
                  </a:lnTo>
                  <a:lnTo>
                    <a:pt x="189" y="82"/>
                  </a:lnTo>
                  <a:lnTo>
                    <a:pt x="189" y="99"/>
                  </a:lnTo>
                  <a:lnTo>
                    <a:pt x="184" y="115"/>
                  </a:lnTo>
                  <a:lnTo>
                    <a:pt x="178" y="131"/>
                  </a:lnTo>
                  <a:lnTo>
                    <a:pt x="172" y="141"/>
                  </a:lnTo>
                  <a:lnTo>
                    <a:pt x="172" y="141"/>
                  </a:lnTo>
                  <a:lnTo>
                    <a:pt x="168" y="143"/>
                  </a:lnTo>
                  <a:lnTo>
                    <a:pt x="168" y="143"/>
                  </a:lnTo>
                  <a:lnTo>
                    <a:pt x="167" y="148"/>
                  </a:lnTo>
                  <a:lnTo>
                    <a:pt x="165" y="156"/>
                  </a:lnTo>
                  <a:lnTo>
                    <a:pt x="167" y="160"/>
                  </a:lnTo>
                  <a:lnTo>
                    <a:pt x="168" y="164"/>
                  </a:lnTo>
                  <a:lnTo>
                    <a:pt x="173" y="167"/>
                  </a:lnTo>
                  <a:lnTo>
                    <a:pt x="180" y="170"/>
                  </a:lnTo>
                  <a:lnTo>
                    <a:pt x="180" y="170"/>
                  </a:lnTo>
                  <a:lnTo>
                    <a:pt x="180" y="170"/>
                  </a:lnTo>
                  <a:lnTo>
                    <a:pt x="191" y="173"/>
                  </a:lnTo>
                  <a:lnTo>
                    <a:pt x="202" y="176"/>
                  </a:lnTo>
                  <a:lnTo>
                    <a:pt x="215" y="183"/>
                  </a:lnTo>
                  <a:lnTo>
                    <a:pt x="225" y="189"/>
                  </a:lnTo>
                  <a:lnTo>
                    <a:pt x="236" y="199"/>
                  </a:lnTo>
                  <a:lnTo>
                    <a:pt x="244" y="212"/>
                  </a:lnTo>
                  <a:lnTo>
                    <a:pt x="249" y="226"/>
                  </a:lnTo>
                  <a:lnTo>
                    <a:pt x="252" y="244"/>
                  </a:lnTo>
                  <a:lnTo>
                    <a:pt x="35" y="244"/>
                  </a:lnTo>
                  <a:lnTo>
                    <a:pt x="35" y="244"/>
                  </a:lnTo>
                  <a:lnTo>
                    <a:pt x="38" y="226"/>
                  </a:lnTo>
                  <a:lnTo>
                    <a:pt x="45" y="212"/>
                  </a:lnTo>
                  <a:lnTo>
                    <a:pt x="54" y="199"/>
                  </a:lnTo>
                  <a:lnTo>
                    <a:pt x="64" y="189"/>
                  </a:lnTo>
                  <a:lnTo>
                    <a:pt x="75" y="183"/>
                  </a:lnTo>
                  <a:lnTo>
                    <a:pt x="86" y="176"/>
                  </a:lnTo>
                  <a:lnTo>
                    <a:pt x="98" y="173"/>
                  </a:lnTo>
                  <a:lnTo>
                    <a:pt x="109" y="170"/>
                  </a:lnTo>
                  <a:lnTo>
                    <a:pt x="109" y="17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171"/>
                </a:solidFill>
                <a:effectLst/>
                <a:uLnTx/>
                <a:uFillTx/>
                <a:latin typeface="Arial"/>
                <a:ea typeface="+mn-ea"/>
                <a:cs typeface="+mn-cs"/>
              </a:endParaRPr>
            </a:p>
          </p:txBody>
        </p:sp>
      </p:grpSp>
      <p:sp>
        <p:nvSpPr>
          <p:cNvPr id="19" name="Freeform 86">
            <a:extLst>
              <a:ext uri="{FF2B5EF4-FFF2-40B4-BE49-F238E27FC236}">
                <a16:creationId xmlns:a16="http://schemas.microsoft.com/office/drawing/2014/main" xmlns="" id="{FC707F25-0D83-4B85-AF37-0CFF005793FE}"/>
              </a:ext>
            </a:extLst>
          </p:cNvPr>
          <p:cNvSpPr>
            <a:spLocks noEditPoints="1"/>
          </p:cNvSpPr>
          <p:nvPr/>
        </p:nvSpPr>
        <p:spPr bwMode="auto">
          <a:xfrm>
            <a:off x="5806338" y="4060473"/>
            <a:ext cx="574195" cy="929732"/>
          </a:xfrm>
          <a:custGeom>
            <a:avLst/>
            <a:gdLst>
              <a:gd name="T0" fmla="*/ 2527 w 2668"/>
              <a:gd name="T1" fmla="*/ 90 h 4320"/>
              <a:gd name="T2" fmla="*/ 2439 w 2668"/>
              <a:gd name="T3" fmla="*/ 40 h 4320"/>
              <a:gd name="T4" fmla="*/ 2305 w 2668"/>
              <a:gd name="T5" fmla="*/ 6 h 4320"/>
              <a:gd name="T6" fmla="*/ 420 w 2668"/>
              <a:gd name="T7" fmla="*/ 0 h 4320"/>
              <a:gd name="T8" fmla="*/ 256 w 2668"/>
              <a:gd name="T9" fmla="*/ 34 h 4320"/>
              <a:gd name="T10" fmla="*/ 124 w 2668"/>
              <a:gd name="T11" fmla="*/ 126 h 4320"/>
              <a:gd name="T12" fmla="*/ 34 w 2668"/>
              <a:gd name="T13" fmla="*/ 264 h 4320"/>
              <a:gd name="T14" fmla="*/ 0 w 2668"/>
              <a:gd name="T15" fmla="*/ 432 h 4320"/>
              <a:gd name="T16" fmla="*/ 10 w 2668"/>
              <a:gd name="T17" fmla="*/ 3974 h 4320"/>
              <a:gd name="T18" fmla="*/ 73 w 2668"/>
              <a:gd name="T19" fmla="*/ 4129 h 4320"/>
              <a:gd name="T20" fmla="*/ 185 w 2668"/>
              <a:gd name="T21" fmla="*/ 4245 h 4320"/>
              <a:gd name="T22" fmla="*/ 336 w 2668"/>
              <a:gd name="T23" fmla="*/ 4310 h 4320"/>
              <a:gd name="T24" fmla="*/ 2223 w 2668"/>
              <a:gd name="T25" fmla="*/ 4320 h 4320"/>
              <a:gd name="T26" fmla="*/ 2385 w 2668"/>
              <a:gd name="T27" fmla="*/ 4286 h 4320"/>
              <a:gd name="T28" fmla="*/ 2517 w 2668"/>
              <a:gd name="T29" fmla="*/ 4192 h 4320"/>
              <a:gd name="T30" fmla="*/ 2609 w 2668"/>
              <a:gd name="T31" fmla="*/ 4056 h 4320"/>
              <a:gd name="T32" fmla="*/ 2641 w 2668"/>
              <a:gd name="T33" fmla="*/ 3888 h 4320"/>
              <a:gd name="T34" fmla="*/ 2668 w 2668"/>
              <a:gd name="T35" fmla="*/ 382 h 4320"/>
              <a:gd name="T36" fmla="*/ 2632 w 2668"/>
              <a:gd name="T37" fmla="*/ 222 h 4320"/>
              <a:gd name="T38" fmla="*/ 420 w 2668"/>
              <a:gd name="T39" fmla="*/ 212 h 4320"/>
              <a:gd name="T40" fmla="*/ 2267 w 2668"/>
              <a:gd name="T41" fmla="*/ 214 h 4320"/>
              <a:gd name="T42" fmla="*/ 2368 w 2668"/>
              <a:gd name="T43" fmla="*/ 241 h 4320"/>
              <a:gd name="T44" fmla="*/ 2412 w 2668"/>
              <a:gd name="T45" fmla="*/ 271 h 4320"/>
              <a:gd name="T46" fmla="*/ 2448 w 2668"/>
              <a:gd name="T47" fmla="*/ 335 h 4320"/>
              <a:gd name="T48" fmla="*/ 2458 w 2668"/>
              <a:gd name="T49" fmla="*/ 422 h 4320"/>
              <a:gd name="T50" fmla="*/ 214 w 2668"/>
              <a:gd name="T51" fmla="*/ 432 h 4320"/>
              <a:gd name="T52" fmla="*/ 229 w 2668"/>
              <a:gd name="T53" fmla="*/ 346 h 4320"/>
              <a:gd name="T54" fmla="*/ 273 w 2668"/>
              <a:gd name="T55" fmla="*/ 277 h 4320"/>
              <a:gd name="T56" fmla="*/ 340 w 2668"/>
              <a:gd name="T57" fmla="*/ 229 h 4320"/>
              <a:gd name="T58" fmla="*/ 420 w 2668"/>
              <a:gd name="T59" fmla="*/ 212 h 4320"/>
              <a:gd name="T60" fmla="*/ 2427 w 2668"/>
              <a:gd name="T61" fmla="*/ 3909 h 4320"/>
              <a:gd name="T62" fmla="*/ 2404 w 2668"/>
              <a:gd name="T63" fmla="*/ 3991 h 4320"/>
              <a:gd name="T64" fmla="*/ 2353 w 2668"/>
              <a:gd name="T65" fmla="*/ 4056 h 4320"/>
              <a:gd name="T66" fmla="*/ 2284 w 2668"/>
              <a:gd name="T67" fmla="*/ 4096 h 4320"/>
              <a:gd name="T68" fmla="*/ 420 w 2668"/>
              <a:gd name="T69" fmla="*/ 4106 h 4320"/>
              <a:gd name="T70" fmla="*/ 359 w 2668"/>
              <a:gd name="T71" fmla="*/ 4096 h 4320"/>
              <a:gd name="T72" fmla="*/ 289 w 2668"/>
              <a:gd name="T73" fmla="*/ 4056 h 4320"/>
              <a:gd name="T74" fmla="*/ 239 w 2668"/>
              <a:gd name="T75" fmla="*/ 3991 h 4320"/>
              <a:gd name="T76" fmla="*/ 214 w 2668"/>
              <a:gd name="T77" fmla="*/ 3909 h 4320"/>
              <a:gd name="T78" fmla="*/ 2429 w 2668"/>
              <a:gd name="T79" fmla="*/ 3886 h 4320"/>
              <a:gd name="T80" fmla="*/ 2433 w 2668"/>
              <a:gd name="T81" fmla="*/ 3242 h 4320"/>
              <a:gd name="T82" fmla="*/ 1021 w 2668"/>
              <a:gd name="T83" fmla="*/ 3762 h 4320"/>
              <a:gd name="T84" fmla="*/ 1065 w 2668"/>
              <a:gd name="T85" fmla="*/ 3697 h 4320"/>
              <a:gd name="T86" fmla="*/ 1518 w 2668"/>
              <a:gd name="T87" fmla="*/ 3678 h 4320"/>
              <a:gd name="T88" fmla="*/ 1579 w 2668"/>
              <a:gd name="T89" fmla="*/ 3697 h 4320"/>
              <a:gd name="T90" fmla="*/ 1623 w 2668"/>
              <a:gd name="T91" fmla="*/ 3762 h 4320"/>
              <a:gd name="T92" fmla="*/ 1617 w 2668"/>
              <a:gd name="T93" fmla="*/ 3825 h 4320"/>
              <a:gd name="T94" fmla="*/ 1560 w 2668"/>
              <a:gd name="T95" fmla="*/ 3882 h 4320"/>
              <a:gd name="T96" fmla="*/ 1124 w 2668"/>
              <a:gd name="T97" fmla="*/ 3890 h 4320"/>
              <a:gd name="T98" fmla="*/ 1049 w 2668"/>
              <a:gd name="T99" fmla="*/ 3859 h 4320"/>
              <a:gd name="T100" fmla="*/ 1019 w 2668"/>
              <a:gd name="T101" fmla="*/ 3785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8" h="4320">
                <a:moveTo>
                  <a:pt x="2565" y="124"/>
                </a:moveTo>
                <a:lnTo>
                  <a:pt x="2565" y="124"/>
                </a:lnTo>
                <a:lnTo>
                  <a:pt x="2546" y="107"/>
                </a:lnTo>
                <a:lnTo>
                  <a:pt x="2527" y="90"/>
                </a:lnTo>
                <a:lnTo>
                  <a:pt x="2506" y="75"/>
                </a:lnTo>
                <a:lnTo>
                  <a:pt x="2483" y="61"/>
                </a:lnTo>
                <a:lnTo>
                  <a:pt x="2462" y="50"/>
                </a:lnTo>
                <a:lnTo>
                  <a:pt x="2439" y="40"/>
                </a:lnTo>
                <a:lnTo>
                  <a:pt x="2418" y="31"/>
                </a:lnTo>
                <a:lnTo>
                  <a:pt x="2395" y="23"/>
                </a:lnTo>
                <a:lnTo>
                  <a:pt x="2349" y="11"/>
                </a:lnTo>
                <a:lnTo>
                  <a:pt x="2305" y="6"/>
                </a:lnTo>
                <a:lnTo>
                  <a:pt x="2263" y="2"/>
                </a:lnTo>
                <a:lnTo>
                  <a:pt x="2223" y="0"/>
                </a:lnTo>
                <a:lnTo>
                  <a:pt x="420" y="0"/>
                </a:lnTo>
                <a:lnTo>
                  <a:pt x="420" y="0"/>
                </a:lnTo>
                <a:lnTo>
                  <a:pt x="377" y="2"/>
                </a:lnTo>
                <a:lnTo>
                  <a:pt x="336" y="10"/>
                </a:lnTo>
                <a:lnTo>
                  <a:pt x="296" y="19"/>
                </a:lnTo>
                <a:lnTo>
                  <a:pt x="256" y="34"/>
                </a:lnTo>
                <a:lnTo>
                  <a:pt x="220" y="52"/>
                </a:lnTo>
                <a:lnTo>
                  <a:pt x="185" y="75"/>
                </a:lnTo>
                <a:lnTo>
                  <a:pt x="153" y="99"/>
                </a:lnTo>
                <a:lnTo>
                  <a:pt x="124" y="126"/>
                </a:lnTo>
                <a:lnTo>
                  <a:pt x="97" y="157"/>
                </a:lnTo>
                <a:lnTo>
                  <a:pt x="73" y="191"/>
                </a:lnTo>
                <a:lnTo>
                  <a:pt x="52" y="226"/>
                </a:lnTo>
                <a:lnTo>
                  <a:pt x="34" y="264"/>
                </a:lnTo>
                <a:lnTo>
                  <a:pt x="19" y="304"/>
                </a:lnTo>
                <a:lnTo>
                  <a:pt x="10" y="346"/>
                </a:lnTo>
                <a:lnTo>
                  <a:pt x="4" y="388"/>
                </a:lnTo>
                <a:lnTo>
                  <a:pt x="0" y="432"/>
                </a:lnTo>
                <a:lnTo>
                  <a:pt x="0" y="3886"/>
                </a:lnTo>
                <a:lnTo>
                  <a:pt x="0" y="3886"/>
                </a:lnTo>
                <a:lnTo>
                  <a:pt x="4" y="3930"/>
                </a:lnTo>
                <a:lnTo>
                  <a:pt x="10" y="3974"/>
                </a:lnTo>
                <a:lnTo>
                  <a:pt x="19" y="4016"/>
                </a:lnTo>
                <a:lnTo>
                  <a:pt x="34" y="4054"/>
                </a:lnTo>
                <a:lnTo>
                  <a:pt x="52" y="4093"/>
                </a:lnTo>
                <a:lnTo>
                  <a:pt x="73" y="4129"/>
                </a:lnTo>
                <a:lnTo>
                  <a:pt x="97" y="4161"/>
                </a:lnTo>
                <a:lnTo>
                  <a:pt x="124" y="4192"/>
                </a:lnTo>
                <a:lnTo>
                  <a:pt x="153" y="4221"/>
                </a:lnTo>
                <a:lnTo>
                  <a:pt x="185" y="4245"/>
                </a:lnTo>
                <a:lnTo>
                  <a:pt x="220" y="4266"/>
                </a:lnTo>
                <a:lnTo>
                  <a:pt x="256" y="4286"/>
                </a:lnTo>
                <a:lnTo>
                  <a:pt x="296" y="4299"/>
                </a:lnTo>
                <a:lnTo>
                  <a:pt x="336" y="4310"/>
                </a:lnTo>
                <a:lnTo>
                  <a:pt x="377" y="4316"/>
                </a:lnTo>
                <a:lnTo>
                  <a:pt x="420" y="4320"/>
                </a:lnTo>
                <a:lnTo>
                  <a:pt x="2223" y="4320"/>
                </a:lnTo>
                <a:lnTo>
                  <a:pt x="2223" y="4320"/>
                </a:lnTo>
                <a:lnTo>
                  <a:pt x="2265" y="4316"/>
                </a:lnTo>
                <a:lnTo>
                  <a:pt x="2307" y="4310"/>
                </a:lnTo>
                <a:lnTo>
                  <a:pt x="2347" y="4299"/>
                </a:lnTo>
                <a:lnTo>
                  <a:pt x="2385" y="4286"/>
                </a:lnTo>
                <a:lnTo>
                  <a:pt x="2422" y="4266"/>
                </a:lnTo>
                <a:lnTo>
                  <a:pt x="2456" y="4245"/>
                </a:lnTo>
                <a:lnTo>
                  <a:pt x="2488" y="4221"/>
                </a:lnTo>
                <a:lnTo>
                  <a:pt x="2517" y="4192"/>
                </a:lnTo>
                <a:lnTo>
                  <a:pt x="2546" y="4161"/>
                </a:lnTo>
                <a:lnTo>
                  <a:pt x="2569" y="4129"/>
                </a:lnTo>
                <a:lnTo>
                  <a:pt x="2590" y="4093"/>
                </a:lnTo>
                <a:lnTo>
                  <a:pt x="2609" y="4056"/>
                </a:lnTo>
                <a:lnTo>
                  <a:pt x="2622" y="4016"/>
                </a:lnTo>
                <a:lnTo>
                  <a:pt x="2632" y="3974"/>
                </a:lnTo>
                <a:lnTo>
                  <a:pt x="2639" y="3932"/>
                </a:lnTo>
                <a:lnTo>
                  <a:pt x="2641" y="3888"/>
                </a:lnTo>
                <a:lnTo>
                  <a:pt x="2664" y="600"/>
                </a:lnTo>
                <a:lnTo>
                  <a:pt x="2668" y="430"/>
                </a:lnTo>
                <a:lnTo>
                  <a:pt x="2668" y="430"/>
                </a:lnTo>
                <a:lnTo>
                  <a:pt x="2668" y="382"/>
                </a:lnTo>
                <a:lnTo>
                  <a:pt x="2664" y="338"/>
                </a:lnTo>
                <a:lnTo>
                  <a:pt x="2657" y="296"/>
                </a:lnTo>
                <a:lnTo>
                  <a:pt x="2645" y="258"/>
                </a:lnTo>
                <a:lnTo>
                  <a:pt x="2632" y="222"/>
                </a:lnTo>
                <a:lnTo>
                  <a:pt x="2613" y="185"/>
                </a:lnTo>
                <a:lnTo>
                  <a:pt x="2590" y="155"/>
                </a:lnTo>
                <a:lnTo>
                  <a:pt x="2565" y="124"/>
                </a:lnTo>
                <a:close/>
                <a:moveTo>
                  <a:pt x="420" y="212"/>
                </a:moveTo>
                <a:lnTo>
                  <a:pt x="2223" y="212"/>
                </a:lnTo>
                <a:lnTo>
                  <a:pt x="2223" y="212"/>
                </a:lnTo>
                <a:lnTo>
                  <a:pt x="2242" y="212"/>
                </a:lnTo>
                <a:lnTo>
                  <a:pt x="2267" y="214"/>
                </a:lnTo>
                <a:lnTo>
                  <a:pt x="2292" y="218"/>
                </a:lnTo>
                <a:lnTo>
                  <a:pt x="2316" y="224"/>
                </a:lnTo>
                <a:lnTo>
                  <a:pt x="2343" y="231"/>
                </a:lnTo>
                <a:lnTo>
                  <a:pt x="2368" y="241"/>
                </a:lnTo>
                <a:lnTo>
                  <a:pt x="2391" y="254"/>
                </a:lnTo>
                <a:lnTo>
                  <a:pt x="2402" y="264"/>
                </a:lnTo>
                <a:lnTo>
                  <a:pt x="2412" y="271"/>
                </a:lnTo>
                <a:lnTo>
                  <a:pt x="2412" y="271"/>
                </a:lnTo>
                <a:lnTo>
                  <a:pt x="2423" y="285"/>
                </a:lnTo>
                <a:lnTo>
                  <a:pt x="2433" y="300"/>
                </a:lnTo>
                <a:lnTo>
                  <a:pt x="2441" y="317"/>
                </a:lnTo>
                <a:lnTo>
                  <a:pt x="2448" y="335"/>
                </a:lnTo>
                <a:lnTo>
                  <a:pt x="2452" y="354"/>
                </a:lnTo>
                <a:lnTo>
                  <a:pt x="2456" y="375"/>
                </a:lnTo>
                <a:lnTo>
                  <a:pt x="2458" y="398"/>
                </a:lnTo>
                <a:lnTo>
                  <a:pt x="2458" y="422"/>
                </a:lnTo>
                <a:lnTo>
                  <a:pt x="2454" y="526"/>
                </a:lnTo>
                <a:lnTo>
                  <a:pt x="214" y="526"/>
                </a:lnTo>
                <a:lnTo>
                  <a:pt x="214" y="432"/>
                </a:lnTo>
                <a:lnTo>
                  <a:pt x="214" y="432"/>
                </a:lnTo>
                <a:lnTo>
                  <a:pt x="214" y="411"/>
                </a:lnTo>
                <a:lnTo>
                  <a:pt x="218" y="388"/>
                </a:lnTo>
                <a:lnTo>
                  <a:pt x="222" y="367"/>
                </a:lnTo>
                <a:lnTo>
                  <a:pt x="229" y="346"/>
                </a:lnTo>
                <a:lnTo>
                  <a:pt x="239" y="327"/>
                </a:lnTo>
                <a:lnTo>
                  <a:pt x="248" y="310"/>
                </a:lnTo>
                <a:lnTo>
                  <a:pt x="260" y="292"/>
                </a:lnTo>
                <a:lnTo>
                  <a:pt x="273" y="277"/>
                </a:lnTo>
                <a:lnTo>
                  <a:pt x="289" y="262"/>
                </a:lnTo>
                <a:lnTo>
                  <a:pt x="304" y="250"/>
                </a:lnTo>
                <a:lnTo>
                  <a:pt x="321" y="239"/>
                </a:lnTo>
                <a:lnTo>
                  <a:pt x="340" y="229"/>
                </a:lnTo>
                <a:lnTo>
                  <a:pt x="359" y="222"/>
                </a:lnTo>
                <a:lnTo>
                  <a:pt x="378" y="216"/>
                </a:lnTo>
                <a:lnTo>
                  <a:pt x="399" y="214"/>
                </a:lnTo>
                <a:lnTo>
                  <a:pt x="420" y="212"/>
                </a:lnTo>
                <a:lnTo>
                  <a:pt x="420" y="212"/>
                </a:lnTo>
                <a:close/>
                <a:moveTo>
                  <a:pt x="2429" y="3886"/>
                </a:moveTo>
                <a:lnTo>
                  <a:pt x="2429" y="3886"/>
                </a:lnTo>
                <a:lnTo>
                  <a:pt x="2427" y="3909"/>
                </a:lnTo>
                <a:lnTo>
                  <a:pt x="2425" y="3930"/>
                </a:lnTo>
                <a:lnTo>
                  <a:pt x="2420" y="3951"/>
                </a:lnTo>
                <a:lnTo>
                  <a:pt x="2412" y="3972"/>
                </a:lnTo>
                <a:lnTo>
                  <a:pt x="2404" y="3991"/>
                </a:lnTo>
                <a:lnTo>
                  <a:pt x="2393" y="4010"/>
                </a:lnTo>
                <a:lnTo>
                  <a:pt x="2381" y="4026"/>
                </a:lnTo>
                <a:lnTo>
                  <a:pt x="2368" y="4043"/>
                </a:lnTo>
                <a:lnTo>
                  <a:pt x="2353" y="4056"/>
                </a:lnTo>
                <a:lnTo>
                  <a:pt x="2337" y="4070"/>
                </a:lnTo>
                <a:lnTo>
                  <a:pt x="2320" y="4081"/>
                </a:lnTo>
                <a:lnTo>
                  <a:pt x="2303" y="4089"/>
                </a:lnTo>
                <a:lnTo>
                  <a:pt x="2284" y="4096"/>
                </a:lnTo>
                <a:lnTo>
                  <a:pt x="2265" y="4102"/>
                </a:lnTo>
                <a:lnTo>
                  <a:pt x="2244" y="4106"/>
                </a:lnTo>
                <a:lnTo>
                  <a:pt x="2223" y="4106"/>
                </a:lnTo>
                <a:lnTo>
                  <a:pt x="420" y="4106"/>
                </a:lnTo>
                <a:lnTo>
                  <a:pt x="420" y="4106"/>
                </a:lnTo>
                <a:lnTo>
                  <a:pt x="399" y="4106"/>
                </a:lnTo>
                <a:lnTo>
                  <a:pt x="378" y="4102"/>
                </a:lnTo>
                <a:lnTo>
                  <a:pt x="359" y="4096"/>
                </a:lnTo>
                <a:lnTo>
                  <a:pt x="340" y="4089"/>
                </a:lnTo>
                <a:lnTo>
                  <a:pt x="321" y="4081"/>
                </a:lnTo>
                <a:lnTo>
                  <a:pt x="304" y="4070"/>
                </a:lnTo>
                <a:lnTo>
                  <a:pt x="289" y="4056"/>
                </a:lnTo>
                <a:lnTo>
                  <a:pt x="273" y="4043"/>
                </a:lnTo>
                <a:lnTo>
                  <a:pt x="260" y="4028"/>
                </a:lnTo>
                <a:lnTo>
                  <a:pt x="248" y="4010"/>
                </a:lnTo>
                <a:lnTo>
                  <a:pt x="239" y="3991"/>
                </a:lnTo>
                <a:lnTo>
                  <a:pt x="229" y="3972"/>
                </a:lnTo>
                <a:lnTo>
                  <a:pt x="222" y="3953"/>
                </a:lnTo>
                <a:lnTo>
                  <a:pt x="218" y="3932"/>
                </a:lnTo>
                <a:lnTo>
                  <a:pt x="214" y="3909"/>
                </a:lnTo>
                <a:lnTo>
                  <a:pt x="214" y="3886"/>
                </a:lnTo>
                <a:lnTo>
                  <a:pt x="214" y="3454"/>
                </a:lnTo>
                <a:lnTo>
                  <a:pt x="2433" y="3454"/>
                </a:lnTo>
                <a:lnTo>
                  <a:pt x="2429" y="3886"/>
                </a:lnTo>
                <a:close/>
                <a:moveTo>
                  <a:pt x="214" y="3242"/>
                </a:moveTo>
                <a:lnTo>
                  <a:pt x="214" y="738"/>
                </a:lnTo>
                <a:lnTo>
                  <a:pt x="2450" y="738"/>
                </a:lnTo>
                <a:lnTo>
                  <a:pt x="2433" y="3242"/>
                </a:lnTo>
                <a:lnTo>
                  <a:pt x="214" y="3242"/>
                </a:lnTo>
                <a:close/>
                <a:moveTo>
                  <a:pt x="1019" y="3785"/>
                </a:moveTo>
                <a:lnTo>
                  <a:pt x="1019" y="3785"/>
                </a:lnTo>
                <a:lnTo>
                  <a:pt x="1021" y="3762"/>
                </a:lnTo>
                <a:lnTo>
                  <a:pt x="1026" y="3743"/>
                </a:lnTo>
                <a:lnTo>
                  <a:pt x="1036" y="3726"/>
                </a:lnTo>
                <a:lnTo>
                  <a:pt x="1049" y="3708"/>
                </a:lnTo>
                <a:lnTo>
                  <a:pt x="1065" y="3697"/>
                </a:lnTo>
                <a:lnTo>
                  <a:pt x="1084" y="3685"/>
                </a:lnTo>
                <a:lnTo>
                  <a:pt x="1103" y="3680"/>
                </a:lnTo>
                <a:lnTo>
                  <a:pt x="1124" y="3678"/>
                </a:lnTo>
                <a:lnTo>
                  <a:pt x="1518" y="3678"/>
                </a:lnTo>
                <a:lnTo>
                  <a:pt x="1518" y="3678"/>
                </a:lnTo>
                <a:lnTo>
                  <a:pt x="1540" y="3680"/>
                </a:lnTo>
                <a:lnTo>
                  <a:pt x="1560" y="3685"/>
                </a:lnTo>
                <a:lnTo>
                  <a:pt x="1579" y="3697"/>
                </a:lnTo>
                <a:lnTo>
                  <a:pt x="1594" y="3708"/>
                </a:lnTo>
                <a:lnTo>
                  <a:pt x="1607" y="3726"/>
                </a:lnTo>
                <a:lnTo>
                  <a:pt x="1617" y="3743"/>
                </a:lnTo>
                <a:lnTo>
                  <a:pt x="1623" y="3762"/>
                </a:lnTo>
                <a:lnTo>
                  <a:pt x="1625" y="3785"/>
                </a:lnTo>
                <a:lnTo>
                  <a:pt x="1625" y="3785"/>
                </a:lnTo>
                <a:lnTo>
                  <a:pt x="1623" y="3806"/>
                </a:lnTo>
                <a:lnTo>
                  <a:pt x="1617" y="3825"/>
                </a:lnTo>
                <a:lnTo>
                  <a:pt x="1607" y="3844"/>
                </a:lnTo>
                <a:lnTo>
                  <a:pt x="1594" y="3859"/>
                </a:lnTo>
                <a:lnTo>
                  <a:pt x="1579" y="3873"/>
                </a:lnTo>
                <a:lnTo>
                  <a:pt x="1560" y="3882"/>
                </a:lnTo>
                <a:lnTo>
                  <a:pt x="1540" y="3888"/>
                </a:lnTo>
                <a:lnTo>
                  <a:pt x="1518" y="3890"/>
                </a:lnTo>
                <a:lnTo>
                  <a:pt x="1124" y="3890"/>
                </a:lnTo>
                <a:lnTo>
                  <a:pt x="1124" y="3890"/>
                </a:lnTo>
                <a:lnTo>
                  <a:pt x="1103" y="3888"/>
                </a:lnTo>
                <a:lnTo>
                  <a:pt x="1084" y="3882"/>
                </a:lnTo>
                <a:lnTo>
                  <a:pt x="1065" y="3873"/>
                </a:lnTo>
                <a:lnTo>
                  <a:pt x="1049" y="3859"/>
                </a:lnTo>
                <a:lnTo>
                  <a:pt x="1036" y="3844"/>
                </a:lnTo>
                <a:lnTo>
                  <a:pt x="1026" y="3825"/>
                </a:lnTo>
                <a:lnTo>
                  <a:pt x="1021" y="3806"/>
                </a:lnTo>
                <a:lnTo>
                  <a:pt x="1019" y="3785"/>
                </a:lnTo>
                <a:lnTo>
                  <a:pt x="1019" y="378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171"/>
              </a:solidFill>
              <a:effectLst/>
              <a:uLnTx/>
              <a:uFillTx/>
              <a:latin typeface="Arial"/>
              <a:ea typeface="+mn-ea"/>
              <a:cs typeface="+mn-cs"/>
            </a:endParaRPr>
          </a:p>
        </p:txBody>
      </p:sp>
      <p:sp>
        <p:nvSpPr>
          <p:cNvPr id="20" name="Freeform 5">
            <a:extLst>
              <a:ext uri="{FF2B5EF4-FFF2-40B4-BE49-F238E27FC236}">
                <a16:creationId xmlns:a16="http://schemas.microsoft.com/office/drawing/2014/main" xmlns="" id="{2ECE4D1E-5537-4FD6-BCDB-335DCD4D5732}"/>
              </a:ext>
            </a:extLst>
          </p:cNvPr>
          <p:cNvSpPr>
            <a:spLocks noEditPoints="1"/>
          </p:cNvSpPr>
          <p:nvPr/>
        </p:nvSpPr>
        <p:spPr bwMode="auto">
          <a:xfrm>
            <a:off x="4068931" y="3859925"/>
            <a:ext cx="925003" cy="847690"/>
          </a:xfrm>
          <a:custGeom>
            <a:avLst/>
            <a:gdLst>
              <a:gd name="T0" fmla="*/ 4499 w 4714"/>
              <a:gd name="T1" fmla="*/ 36 h 4320"/>
              <a:gd name="T2" fmla="*/ 3801 w 4714"/>
              <a:gd name="T3" fmla="*/ 1022 h 4320"/>
              <a:gd name="T4" fmla="*/ 3684 w 4714"/>
              <a:gd name="T5" fmla="*/ 358 h 4320"/>
              <a:gd name="T6" fmla="*/ 2908 w 4714"/>
              <a:gd name="T7" fmla="*/ 744 h 4320"/>
              <a:gd name="T8" fmla="*/ 2421 w 4714"/>
              <a:gd name="T9" fmla="*/ 933 h 4320"/>
              <a:gd name="T10" fmla="*/ 1860 w 4714"/>
              <a:gd name="T11" fmla="*/ 239 h 4320"/>
              <a:gd name="T12" fmla="*/ 1360 w 4714"/>
              <a:gd name="T13" fmla="*/ 557 h 4320"/>
              <a:gd name="T14" fmla="*/ 1233 w 4714"/>
              <a:gd name="T15" fmla="*/ 1237 h 4320"/>
              <a:gd name="T16" fmla="*/ 497 w 4714"/>
              <a:gd name="T17" fmla="*/ 943 h 4320"/>
              <a:gd name="T18" fmla="*/ 10 w 4714"/>
              <a:gd name="T19" fmla="*/ 1187 h 4320"/>
              <a:gd name="T20" fmla="*/ 302 w 4714"/>
              <a:gd name="T21" fmla="*/ 2059 h 4320"/>
              <a:gd name="T22" fmla="*/ 682 w 4714"/>
              <a:gd name="T23" fmla="*/ 2506 h 4320"/>
              <a:gd name="T24" fmla="*/ 95 w 4714"/>
              <a:gd name="T25" fmla="*/ 2566 h 4320"/>
              <a:gd name="T26" fmla="*/ 183 w 4714"/>
              <a:gd name="T27" fmla="*/ 2846 h 4320"/>
              <a:gd name="T28" fmla="*/ 790 w 4714"/>
              <a:gd name="T29" fmla="*/ 3556 h 4320"/>
              <a:gd name="T30" fmla="*/ 3924 w 4714"/>
              <a:gd name="T31" fmla="*/ 3570 h 4320"/>
              <a:gd name="T32" fmla="*/ 4585 w 4714"/>
              <a:gd name="T33" fmla="*/ 2779 h 4320"/>
              <a:gd name="T34" fmla="*/ 4632 w 4714"/>
              <a:gd name="T35" fmla="*/ 2566 h 4320"/>
              <a:gd name="T36" fmla="*/ 4461 w 4714"/>
              <a:gd name="T37" fmla="*/ 2470 h 4320"/>
              <a:gd name="T38" fmla="*/ 4302 w 4714"/>
              <a:gd name="T39" fmla="*/ 1989 h 4320"/>
              <a:gd name="T40" fmla="*/ 4704 w 4714"/>
              <a:gd name="T41" fmla="*/ 175 h 4320"/>
              <a:gd name="T42" fmla="*/ 4648 w 4714"/>
              <a:gd name="T43" fmla="*/ 16 h 4320"/>
              <a:gd name="T44" fmla="*/ 3550 w 4714"/>
              <a:gd name="T45" fmla="*/ 1114 h 4320"/>
              <a:gd name="T46" fmla="*/ 3473 w 4714"/>
              <a:gd name="T47" fmla="*/ 1539 h 4320"/>
              <a:gd name="T48" fmla="*/ 2968 w 4714"/>
              <a:gd name="T49" fmla="*/ 1679 h 4320"/>
              <a:gd name="T50" fmla="*/ 2612 w 4714"/>
              <a:gd name="T51" fmla="*/ 2045 h 4320"/>
              <a:gd name="T52" fmla="*/ 2411 w 4714"/>
              <a:gd name="T53" fmla="*/ 2506 h 4320"/>
              <a:gd name="T54" fmla="*/ 2460 w 4714"/>
              <a:gd name="T55" fmla="*/ 1858 h 4320"/>
              <a:gd name="T56" fmla="*/ 2777 w 4714"/>
              <a:gd name="T57" fmla="*/ 1229 h 4320"/>
              <a:gd name="T58" fmla="*/ 3439 w 4714"/>
              <a:gd name="T59" fmla="*/ 712 h 4320"/>
              <a:gd name="T60" fmla="*/ 3232 w 4714"/>
              <a:gd name="T61" fmla="*/ 2065 h 4320"/>
              <a:gd name="T62" fmla="*/ 2826 w 4714"/>
              <a:gd name="T63" fmla="*/ 2474 h 4320"/>
              <a:gd name="T64" fmla="*/ 2793 w 4714"/>
              <a:gd name="T65" fmla="*/ 2246 h 4320"/>
              <a:gd name="T66" fmla="*/ 3001 w 4714"/>
              <a:gd name="T67" fmla="*/ 1963 h 4320"/>
              <a:gd name="T68" fmla="*/ 3320 w 4714"/>
              <a:gd name="T69" fmla="*/ 1808 h 4320"/>
              <a:gd name="T70" fmla="*/ 2021 w 4714"/>
              <a:gd name="T71" fmla="*/ 756 h 4320"/>
              <a:gd name="T72" fmla="*/ 2339 w 4714"/>
              <a:gd name="T73" fmla="*/ 1454 h 4320"/>
              <a:gd name="T74" fmla="*/ 2073 w 4714"/>
              <a:gd name="T75" fmla="*/ 1533 h 4320"/>
              <a:gd name="T76" fmla="*/ 1949 w 4714"/>
              <a:gd name="T77" fmla="*/ 1434 h 4320"/>
              <a:gd name="T78" fmla="*/ 1826 w 4714"/>
              <a:gd name="T79" fmla="*/ 1533 h 4320"/>
              <a:gd name="T80" fmla="*/ 1836 w 4714"/>
              <a:gd name="T81" fmla="*/ 2315 h 4320"/>
              <a:gd name="T82" fmla="*/ 1538 w 4714"/>
              <a:gd name="T83" fmla="*/ 1693 h 4320"/>
              <a:gd name="T84" fmla="*/ 1514 w 4714"/>
              <a:gd name="T85" fmla="*/ 937 h 4320"/>
              <a:gd name="T86" fmla="*/ 730 w 4714"/>
              <a:gd name="T87" fmla="*/ 2204 h 4320"/>
              <a:gd name="T88" fmla="*/ 318 w 4714"/>
              <a:gd name="T89" fmla="*/ 1472 h 4320"/>
              <a:gd name="T90" fmla="*/ 664 w 4714"/>
              <a:gd name="T91" fmla="*/ 1241 h 4320"/>
              <a:gd name="T92" fmla="*/ 1257 w 4714"/>
              <a:gd name="T93" fmla="*/ 1563 h 4320"/>
              <a:gd name="T94" fmla="*/ 1420 w 4714"/>
              <a:gd name="T95" fmla="*/ 2108 h 4320"/>
              <a:gd name="T96" fmla="*/ 1042 w 4714"/>
              <a:gd name="T97" fmla="*/ 1856 h 4320"/>
              <a:gd name="T98" fmla="*/ 977 w 4714"/>
              <a:gd name="T99" fmla="*/ 1991 h 4320"/>
              <a:gd name="T100" fmla="*/ 979 w 4714"/>
              <a:gd name="T101" fmla="*/ 2423 h 4320"/>
              <a:gd name="T102" fmla="*/ 3383 w 4714"/>
              <a:gd name="T103" fmla="*/ 4067 h 4320"/>
              <a:gd name="T104" fmla="*/ 861 w 4714"/>
              <a:gd name="T105" fmla="*/ 3286 h 4320"/>
              <a:gd name="T106" fmla="*/ 4255 w 4714"/>
              <a:gd name="T107" fmla="*/ 2830 h 4320"/>
              <a:gd name="T108" fmla="*/ 3610 w 4714"/>
              <a:gd name="T109" fmla="*/ 3493 h 4320"/>
              <a:gd name="T110" fmla="*/ 3342 w 4714"/>
              <a:gd name="T111" fmla="*/ 2333 h 4320"/>
              <a:gd name="T112" fmla="*/ 3654 w 4714"/>
              <a:gd name="T113" fmla="*/ 1814 h 4320"/>
              <a:gd name="T114" fmla="*/ 4046 w 4714"/>
              <a:gd name="T115" fmla="*/ 2065 h 4320"/>
              <a:gd name="T116" fmla="*/ 4207 w 4714"/>
              <a:gd name="T117" fmla="*/ 2442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14" h="4320">
                <a:moveTo>
                  <a:pt x="4648" y="16"/>
                </a:moveTo>
                <a:lnTo>
                  <a:pt x="4648" y="16"/>
                </a:lnTo>
                <a:lnTo>
                  <a:pt x="4636" y="10"/>
                </a:lnTo>
                <a:lnTo>
                  <a:pt x="4624" y="6"/>
                </a:lnTo>
                <a:lnTo>
                  <a:pt x="4613" y="2"/>
                </a:lnTo>
                <a:lnTo>
                  <a:pt x="4601" y="0"/>
                </a:lnTo>
                <a:lnTo>
                  <a:pt x="4575" y="0"/>
                </a:lnTo>
                <a:lnTo>
                  <a:pt x="4553" y="6"/>
                </a:lnTo>
                <a:lnTo>
                  <a:pt x="4529" y="14"/>
                </a:lnTo>
                <a:lnTo>
                  <a:pt x="4509" y="28"/>
                </a:lnTo>
                <a:lnTo>
                  <a:pt x="4499" y="36"/>
                </a:lnTo>
                <a:lnTo>
                  <a:pt x="4491" y="44"/>
                </a:lnTo>
                <a:lnTo>
                  <a:pt x="4483" y="56"/>
                </a:lnTo>
                <a:lnTo>
                  <a:pt x="4477" y="66"/>
                </a:lnTo>
                <a:lnTo>
                  <a:pt x="3779" y="1347"/>
                </a:lnTo>
                <a:lnTo>
                  <a:pt x="3779" y="1347"/>
                </a:lnTo>
                <a:lnTo>
                  <a:pt x="3787" y="1293"/>
                </a:lnTo>
                <a:lnTo>
                  <a:pt x="3793" y="1239"/>
                </a:lnTo>
                <a:lnTo>
                  <a:pt x="3797" y="1185"/>
                </a:lnTo>
                <a:lnTo>
                  <a:pt x="3801" y="1132"/>
                </a:lnTo>
                <a:lnTo>
                  <a:pt x="3801" y="1076"/>
                </a:lnTo>
                <a:lnTo>
                  <a:pt x="3801" y="1022"/>
                </a:lnTo>
                <a:lnTo>
                  <a:pt x="3801" y="969"/>
                </a:lnTo>
                <a:lnTo>
                  <a:pt x="3797" y="913"/>
                </a:lnTo>
                <a:lnTo>
                  <a:pt x="3793" y="859"/>
                </a:lnTo>
                <a:lnTo>
                  <a:pt x="3787" y="806"/>
                </a:lnTo>
                <a:lnTo>
                  <a:pt x="3779" y="752"/>
                </a:lnTo>
                <a:lnTo>
                  <a:pt x="3771" y="696"/>
                </a:lnTo>
                <a:lnTo>
                  <a:pt x="3761" y="642"/>
                </a:lnTo>
                <a:lnTo>
                  <a:pt x="3747" y="589"/>
                </a:lnTo>
                <a:lnTo>
                  <a:pt x="3735" y="535"/>
                </a:lnTo>
                <a:lnTo>
                  <a:pt x="3719" y="481"/>
                </a:lnTo>
                <a:lnTo>
                  <a:pt x="3684" y="358"/>
                </a:lnTo>
                <a:lnTo>
                  <a:pt x="3560" y="398"/>
                </a:lnTo>
                <a:lnTo>
                  <a:pt x="3560" y="398"/>
                </a:lnTo>
                <a:lnTo>
                  <a:pt x="3481" y="424"/>
                </a:lnTo>
                <a:lnTo>
                  <a:pt x="3403" y="453"/>
                </a:lnTo>
                <a:lnTo>
                  <a:pt x="3328" y="487"/>
                </a:lnTo>
                <a:lnTo>
                  <a:pt x="3252" y="523"/>
                </a:lnTo>
                <a:lnTo>
                  <a:pt x="3180" y="561"/>
                </a:lnTo>
                <a:lnTo>
                  <a:pt x="3109" y="603"/>
                </a:lnTo>
                <a:lnTo>
                  <a:pt x="3039" y="646"/>
                </a:lnTo>
                <a:lnTo>
                  <a:pt x="2974" y="694"/>
                </a:lnTo>
                <a:lnTo>
                  <a:pt x="2908" y="744"/>
                </a:lnTo>
                <a:lnTo>
                  <a:pt x="2844" y="796"/>
                </a:lnTo>
                <a:lnTo>
                  <a:pt x="2785" y="851"/>
                </a:lnTo>
                <a:lnTo>
                  <a:pt x="2727" y="909"/>
                </a:lnTo>
                <a:lnTo>
                  <a:pt x="2669" y="969"/>
                </a:lnTo>
                <a:lnTo>
                  <a:pt x="2616" y="1030"/>
                </a:lnTo>
                <a:lnTo>
                  <a:pt x="2566" y="1094"/>
                </a:lnTo>
                <a:lnTo>
                  <a:pt x="2516" y="1162"/>
                </a:lnTo>
                <a:lnTo>
                  <a:pt x="2516" y="1162"/>
                </a:lnTo>
                <a:lnTo>
                  <a:pt x="2488" y="1084"/>
                </a:lnTo>
                <a:lnTo>
                  <a:pt x="2456" y="1008"/>
                </a:lnTo>
                <a:lnTo>
                  <a:pt x="2421" y="933"/>
                </a:lnTo>
                <a:lnTo>
                  <a:pt x="2385" y="861"/>
                </a:lnTo>
                <a:lnTo>
                  <a:pt x="2343" y="790"/>
                </a:lnTo>
                <a:lnTo>
                  <a:pt x="2301" y="720"/>
                </a:lnTo>
                <a:lnTo>
                  <a:pt x="2256" y="652"/>
                </a:lnTo>
                <a:lnTo>
                  <a:pt x="2206" y="587"/>
                </a:lnTo>
                <a:lnTo>
                  <a:pt x="2154" y="523"/>
                </a:lnTo>
                <a:lnTo>
                  <a:pt x="2100" y="461"/>
                </a:lnTo>
                <a:lnTo>
                  <a:pt x="2045" y="404"/>
                </a:lnTo>
                <a:lnTo>
                  <a:pt x="1985" y="346"/>
                </a:lnTo>
                <a:lnTo>
                  <a:pt x="1923" y="290"/>
                </a:lnTo>
                <a:lnTo>
                  <a:pt x="1860" y="239"/>
                </a:lnTo>
                <a:lnTo>
                  <a:pt x="1792" y="189"/>
                </a:lnTo>
                <a:lnTo>
                  <a:pt x="1724" y="141"/>
                </a:lnTo>
                <a:lnTo>
                  <a:pt x="1617" y="70"/>
                </a:lnTo>
                <a:lnTo>
                  <a:pt x="1547" y="179"/>
                </a:lnTo>
                <a:lnTo>
                  <a:pt x="1547" y="179"/>
                </a:lnTo>
                <a:lnTo>
                  <a:pt x="1512" y="239"/>
                </a:lnTo>
                <a:lnTo>
                  <a:pt x="1476" y="300"/>
                </a:lnTo>
                <a:lnTo>
                  <a:pt x="1444" y="364"/>
                </a:lnTo>
                <a:lnTo>
                  <a:pt x="1414" y="428"/>
                </a:lnTo>
                <a:lnTo>
                  <a:pt x="1386" y="491"/>
                </a:lnTo>
                <a:lnTo>
                  <a:pt x="1360" y="557"/>
                </a:lnTo>
                <a:lnTo>
                  <a:pt x="1337" y="623"/>
                </a:lnTo>
                <a:lnTo>
                  <a:pt x="1317" y="688"/>
                </a:lnTo>
                <a:lnTo>
                  <a:pt x="1297" y="756"/>
                </a:lnTo>
                <a:lnTo>
                  <a:pt x="1281" y="823"/>
                </a:lnTo>
                <a:lnTo>
                  <a:pt x="1267" y="891"/>
                </a:lnTo>
                <a:lnTo>
                  <a:pt x="1257" y="959"/>
                </a:lnTo>
                <a:lnTo>
                  <a:pt x="1247" y="1028"/>
                </a:lnTo>
                <a:lnTo>
                  <a:pt x="1241" y="1098"/>
                </a:lnTo>
                <a:lnTo>
                  <a:pt x="1235" y="1168"/>
                </a:lnTo>
                <a:lnTo>
                  <a:pt x="1233" y="1237"/>
                </a:lnTo>
                <a:lnTo>
                  <a:pt x="1233" y="1237"/>
                </a:lnTo>
                <a:lnTo>
                  <a:pt x="1174" y="1197"/>
                </a:lnTo>
                <a:lnTo>
                  <a:pt x="1110" y="1162"/>
                </a:lnTo>
                <a:lnTo>
                  <a:pt x="1046" y="1128"/>
                </a:lnTo>
                <a:lnTo>
                  <a:pt x="981" y="1096"/>
                </a:lnTo>
                <a:lnTo>
                  <a:pt x="915" y="1066"/>
                </a:lnTo>
                <a:lnTo>
                  <a:pt x="847" y="1040"/>
                </a:lnTo>
                <a:lnTo>
                  <a:pt x="780" y="1016"/>
                </a:lnTo>
                <a:lnTo>
                  <a:pt x="710" y="994"/>
                </a:lnTo>
                <a:lnTo>
                  <a:pt x="640" y="975"/>
                </a:lnTo>
                <a:lnTo>
                  <a:pt x="569" y="957"/>
                </a:lnTo>
                <a:lnTo>
                  <a:pt x="497" y="943"/>
                </a:lnTo>
                <a:lnTo>
                  <a:pt x="426" y="931"/>
                </a:lnTo>
                <a:lnTo>
                  <a:pt x="352" y="923"/>
                </a:lnTo>
                <a:lnTo>
                  <a:pt x="278" y="915"/>
                </a:lnTo>
                <a:lnTo>
                  <a:pt x="203" y="911"/>
                </a:lnTo>
                <a:lnTo>
                  <a:pt x="127" y="909"/>
                </a:lnTo>
                <a:lnTo>
                  <a:pt x="0" y="911"/>
                </a:lnTo>
                <a:lnTo>
                  <a:pt x="2" y="1038"/>
                </a:lnTo>
                <a:lnTo>
                  <a:pt x="2" y="1038"/>
                </a:lnTo>
                <a:lnTo>
                  <a:pt x="4" y="1088"/>
                </a:lnTo>
                <a:lnTo>
                  <a:pt x="6" y="1138"/>
                </a:lnTo>
                <a:lnTo>
                  <a:pt x="10" y="1187"/>
                </a:lnTo>
                <a:lnTo>
                  <a:pt x="16" y="1237"/>
                </a:lnTo>
                <a:lnTo>
                  <a:pt x="22" y="1285"/>
                </a:lnTo>
                <a:lnTo>
                  <a:pt x="30" y="1335"/>
                </a:lnTo>
                <a:lnTo>
                  <a:pt x="48" y="1430"/>
                </a:lnTo>
                <a:lnTo>
                  <a:pt x="72" y="1526"/>
                </a:lnTo>
                <a:lnTo>
                  <a:pt x="99" y="1619"/>
                </a:lnTo>
                <a:lnTo>
                  <a:pt x="131" y="1710"/>
                </a:lnTo>
                <a:lnTo>
                  <a:pt x="167" y="1800"/>
                </a:lnTo>
                <a:lnTo>
                  <a:pt x="207" y="1888"/>
                </a:lnTo>
                <a:lnTo>
                  <a:pt x="253" y="1975"/>
                </a:lnTo>
                <a:lnTo>
                  <a:pt x="302" y="2059"/>
                </a:lnTo>
                <a:lnTo>
                  <a:pt x="356" y="2140"/>
                </a:lnTo>
                <a:lnTo>
                  <a:pt x="414" y="2220"/>
                </a:lnTo>
                <a:lnTo>
                  <a:pt x="444" y="2257"/>
                </a:lnTo>
                <a:lnTo>
                  <a:pt x="475" y="2295"/>
                </a:lnTo>
                <a:lnTo>
                  <a:pt x="507" y="2333"/>
                </a:lnTo>
                <a:lnTo>
                  <a:pt x="539" y="2369"/>
                </a:lnTo>
                <a:lnTo>
                  <a:pt x="575" y="2407"/>
                </a:lnTo>
                <a:lnTo>
                  <a:pt x="609" y="2440"/>
                </a:lnTo>
                <a:lnTo>
                  <a:pt x="609" y="2440"/>
                </a:lnTo>
                <a:lnTo>
                  <a:pt x="644" y="2474"/>
                </a:lnTo>
                <a:lnTo>
                  <a:pt x="682" y="2506"/>
                </a:lnTo>
                <a:lnTo>
                  <a:pt x="203" y="2506"/>
                </a:lnTo>
                <a:lnTo>
                  <a:pt x="203" y="2506"/>
                </a:lnTo>
                <a:lnTo>
                  <a:pt x="187" y="2506"/>
                </a:lnTo>
                <a:lnTo>
                  <a:pt x="171" y="2510"/>
                </a:lnTo>
                <a:lnTo>
                  <a:pt x="155" y="2514"/>
                </a:lnTo>
                <a:lnTo>
                  <a:pt x="141" y="2522"/>
                </a:lnTo>
                <a:lnTo>
                  <a:pt x="127" y="2530"/>
                </a:lnTo>
                <a:lnTo>
                  <a:pt x="115" y="2542"/>
                </a:lnTo>
                <a:lnTo>
                  <a:pt x="103" y="2554"/>
                </a:lnTo>
                <a:lnTo>
                  <a:pt x="95" y="2566"/>
                </a:lnTo>
                <a:lnTo>
                  <a:pt x="95" y="2566"/>
                </a:lnTo>
                <a:lnTo>
                  <a:pt x="88" y="2582"/>
                </a:lnTo>
                <a:lnTo>
                  <a:pt x="82" y="2598"/>
                </a:lnTo>
                <a:lnTo>
                  <a:pt x="80" y="2613"/>
                </a:lnTo>
                <a:lnTo>
                  <a:pt x="78" y="2629"/>
                </a:lnTo>
                <a:lnTo>
                  <a:pt x="78" y="2645"/>
                </a:lnTo>
                <a:lnTo>
                  <a:pt x="82" y="2661"/>
                </a:lnTo>
                <a:lnTo>
                  <a:pt x="86" y="2677"/>
                </a:lnTo>
                <a:lnTo>
                  <a:pt x="93" y="2691"/>
                </a:lnTo>
                <a:lnTo>
                  <a:pt x="93" y="2691"/>
                </a:lnTo>
                <a:lnTo>
                  <a:pt x="137" y="2771"/>
                </a:lnTo>
                <a:lnTo>
                  <a:pt x="183" y="2846"/>
                </a:lnTo>
                <a:lnTo>
                  <a:pt x="231" y="2922"/>
                </a:lnTo>
                <a:lnTo>
                  <a:pt x="278" y="2993"/>
                </a:lnTo>
                <a:lnTo>
                  <a:pt x="330" y="3065"/>
                </a:lnTo>
                <a:lnTo>
                  <a:pt x="382" y="3133"/>
                </a:lnTo>
                <a:lnTo>
                  <a:pt x="436" y="3200"/>
                </a:lnTo>
                <a:lnTo>
                  <a:pt x="491" y="3264"/>
                </a:lnTo>
                <a:lnTo>
                  <a:pt x="549" y="3328"/>
                </a:lnTo>
                <a:lnTo>
                  <a:pt x="607" y="3387"/>
                </a:lnTo>
                <a:lnTo>
                  <a:pt x="666" y="3447"/>
                </a:lnTo>
                <a:lnTo>
                  <a:pt x="726" y="3503"/>
                </a:lnTo>
                <a:lnTo>
                  <a:pt x="790" y="3556"/>
                </a:lnTo>
                <a:lnTo>
                  <a:pt x="851" y="3608"/>
                </a:lnTo>
                <a:lnTo>
                  <a:pt x="917" y="3658"/>
                </a:lnTo>
                <a:lnTo>
                  <a:pt x="983" y="3705"/>
                </a:lnTo>
                <a:lnTo>
                  <a:pt x="983" y="4320"/>
                </a:lnTo>
                <a:lnTo>
                  <a:pt x="3634" y="4320"/>
                </a:lnTo>
                <a:lnTo>
                  <a:pt x="3634" y="3779"/>
                </a:lnTo>
                <a:lnTo>
                  <a:pt x="3634" y="3779"/>
                </a:lnTo>
                <a:lnTo>
                  <a:pt x="3710" y="3731"/>
                </a:lnTo>
                <a:lnTo>
                  <a:pt x="3781" y="3680"/>
                </a:lnTo>
                <a:lnTo>
                  <a:pt x="3853" y="3626"/>
                </a:lnTo>
                <a:lnTo>
                  <a:pt x="3924" y="3570"/>
                </a:lnTo>
                <a:lnTo>
                  <a:pt x="3992" y="3510"/>
                </a:lnTo>
                <a:lnTo>
                  <a:pt x="4060" y="3449"/>
                </a:lnTo>
                <a:lnTo>
                  <a:pt x="4125" y="3383"/>
                </a:lnTo>
                <a:lnTo>
                  <a:pt x="4189" y="3316"/>
                </a:lnTo>
                <a:lnTo>
                  <a:pt x="4251" y="3246"/>
                </a:lnTo>
                <a:lnTo>
                  <a:pt x="4312" y="3174"/>
                </a:lnTo>
                <a:lnTo>
                  <a:pt x="4370" y="3101"/>
                </a:lnTo>
                <a:lnTo>
                  <a:pt x="4428" y="3023"/>
                </a:lnTo>
                <a:lnTo>
                  <a:pt x="4481" y="2944"/>
                </a:lnTo>
                <a:lnTo>
                  <a:pt x="4535" y="2862"/>
                </a:lnTo>
                <a:lnTo>
                  <a:pt x="4585" y="2779"/>
                </a:lnTo>
                <a:lnTo>
                  <a:pt x="4634" y="2691"/>
                </a:lnTo>
                <a:lnTo>
                  <a:pt x="4634" y="2691"/>
                </a:lnTo>
                <a:lnTo>
                  <a:pt x="4640" y="2677"/>
                </a:lnTo>
                <a:lnTo>
                  <a:pt x="4646" y="2661"/>
                </a:lnTo>
                <a:lnTo>
                  <a:pt x="4648" y="2645"/>
                </a:lnTo>
                <a:lnTo>
                  <a:pt x="4648" y="2629"/>
                </a:lnTo>
                <a:lnTo>
                  <a:pt x="4648" y="2613"/>
                </a:lnTo>
                <a:lnTo>
                  <a:pt x="4644" y="2598"/>
                </a:lnTo>
                <a:lnTo>
                  <a:pt x="4638" y="2582"/>
                </a:lnTo>
                <a:lnTo>
                  <a:pt x="4632" y="2566"/>
                </a:lnTo>
                <a:lnTo>
                  <a:pt x="4632" y="2566"/>
                </a:lnTo>
                <a:lnTo>
                  <a:pt x="4623" y="2554"/>
                </a:lnTo>
                <a:lnTo>
                  <a:pt x="4611" y="2542"/>
                </a:lnTo>
                <a:lnTo>
                  <a:pt x="4599" y="2530"/>
                </a:lnTo>
                <a:lnTo>
                  <a:pt x="4585" y="2522"/>
                </a:lnTo>
                <a:lnTo>
                  <a:pt x="4571" y="2514"/>
                </a:lnTo>
                <a:lnTo>
                  <a:pt x="4555" y="2510"/>
                </a:lnTo>
                <a:lnTo>
                  <a:pt x="4539" y="2506"/>
                </a:lnTo>
                <a:lnTo>
                  <a:pt x="4523" y="2506"/>
                </a:lnTo>
                <a:lnTo>
                  <a:pt x="4463" y="2506"/>
                </a:lnTo>
                <a:lnTo>
                  <a:pt x="4463" y="2506"/>
                </a:lnTo>
                <a:lnTo>
                  <a:pt x="4461" y="2470"/>
                </a:lnTo>
                <a:lnTo>
                  <a:pt x="4459" y="2434"/>
                </a:lnTo>
                <a:lnTo>
                  <a:pt x="4455" y="2401"/>
                </a:lnTo>
                <a:lnTo>
                  <a:pt x="4449" y="2365"/>
                </a:lnTo>
                <a:lnTo>
                  <a:pt x="4443" y="2331"/>
                </a:lnTo>
                <a:lnTo>
                  <a:pt x="4436" y="2297"/>
                </a:lnTo>
                <a:lnTo>
                  <a:pt x="4428" y="2263"/>
                </a:lnTo>
                <a:lnTo>
                  <a:pt x="4418" y="2232"/>
                </a:lnTo>
                <a:lnTo>
                  <a:pt x="4396" y="2168"/>
                </a:lnTo>
                <a:lnTo>
                  <a:pt x="4368" y="2106"/>
                </a:lnTo>
                <a:lnTo>
                  <a:pt x="4338" y="2047"/>
                </a:lnTo>
                <a:lnTo>
                  <a:pt x="4302" y="1989"/>
                </a:lnTo>
                <a:lnTo>
                  <a:pt x="4264" y="1935"/>
                </a:lnTo>
                <a:lnTo>
                  <a:pt x="4223" y="1884"/>
                </a:lnTo>
                <a:lnTo>
                  <a:pt x="4177" y="1834"/>
                </a:lnTo>
                <a:lnTo>
                  <a:pt x="4129" y="1788"/>
                </a:lnTo>
                <a:lnTo>
                  <a:pt x="4078" y="1746"/>
                </a:lnTo>
                <a:lnTo>
                  <a:pt x="4024" y="1707"/>
                </a:lnTo>
                <a:lnTo>
                  <a:pt x="3966" y="1671"/>
                </a:lnTo>
                <a:lnTo>
                  <a:pt x="3906" y="1641"/>
                </a:lnTo>
                <a:lnTo>
                  <a:pt x="4698" y="187"/>
                </a:lnTo>
                <a:lnTo>
                  <a:pt x="4698" y="187"/>
                </a:lnTo>
                <a:lnTo>
                  <a:pt x="4704" y="175"/>
                </a:lnTo>
                <a:lnTo>
                  <a:pt x="4708" y="163"/>
                </a:lnTo>
                <a:lnTo>
                  <a:pt x="4712" y="151"/>
                </a:lnTo>
                <a:lnTo>
                  <a:pt x="4714" y="139"/>
                </a:lnTo>
                <a:lnTo>
                  <a:pt x="4714" y="113"/>
                </a:lnTo>
                <a:lnTo>
                  <a:pt x="4708" y="90"/>
                </a:lnTo>
                <a:lnTo>
                  <a:pt x="4700" y="68"/>
                </a:lnTo>
                <a:lnTo>
                  <a:pt x="4686" y="48"/>
                </a:lnTo>
                <a:lnTo>
                  <a:pt x="4678" y="38"/>
                </a:lnTo>
                <a:lnTo>
                  <a:pt x="4668" y="30"/>
                </a:lnTo>
                <a:lnTo>
                  <a:pt x="4658" y="22"/>
                </a:lnTo>
                <a:lnTo>
                  <a:pt x="4648" y="16"/>
                </a:lnTo>
                <a:lnTo>
                  <a:pt x="4648" y="16"/>
                </a:lnTo>
                <a:close/>
                <a:moveTo>
                  <a:pt x="3511" y="682"/>
                </a:moveTo>
                <a:lnTo>
                  <a:pt x="3511" y="682"/>
                </a:lnTo>
                <a:lnTo>
                  <a:pt x="3523" y="736"/>
                </a:lnTo>
                <a:lnTo>
                  <a:pt x="3531" y="790"/>
                </a:lnTo>
                <a:lnTo>
                  <a:pt x="3538" y="843"/>
                </a:lnTo>
                <a:lnTo>
                  <a:pt x="3544" y="897"/>
                </a:lnTo>
                <a:lnTo>
                  <a:pt x="3548" y="953"/>
                </a:lnTo>
                <a:lnTo>
                  <a:pt x="3550" y="1006"/>
                </a:lnTo>
                <a:lnTo>
                  <a:pt x="3550" y="1060"/>
                </a:lnTo>
                <a:lnTo>
                  <a:pt x="3550" y="1114"/>
                </a:lnTo>
                <a:lnTo>
                  <a:pt x="3546" y="1168"/>
                </a:lnTo>
                <a:lnTo>
                  <a:pt x="3542" y="1221"/>
                </a:lnTo>
                <a:lnTo>
                  <a:pt x="3536" y="1275"/>
                </a:lnTo>
                <a:lnTo>
                  <a:pt x="3529" y="1329"/>
                </a:lnTo>
                <a:lnTo>
                  <a:pt x="3519" y="1382"/>
                </a:lnTo>
                <a:lnTo>
                  <a:pt x="3509" y="1434"/>
                </a:lnTo>
                <a:lnTo>
                  <a:pt x="3497" y="1488"/>
                </a:lnTo>
                <a:lnTo>
                  <a:pt x="3481" y="1539"/>
                </a:lnTo>
                <a:lnTo>
                  <a:pt x="3481" y="1539"/>
                </a:lnTo>
                <a:lnTo>
                  <a:pt x="3473" y="1539"/>
                </a:lnTo>
                <a:lnTo>
                  <a:pt x="3473" y="1539"/>
                </a:lnTo>
                <a:lnTo>
                  <a:pt x="3423" y="1539"/>
                </a:lnTo>
                <a:lnTo>
                  <a:pt x="3373" y="1543"/>
                </a:lnTo>
                <a:lnTo>
                  <a:pt x="3326" y="1549"/>
                </a:lnTo>
                <a:lnTo>
                  <a:pt x="3278" y="1559"/>
                </a:lnTo>
                <a:lnTo>
                  <a:pt x="3230" y="1569"/>
                </a:lnTo>
                <a:lnTo>
                  <a:pt x="3184" y="1581"/>
                </a:lnTo>
                <a:lnTo>
                  <a:pt x="3139" y="1597"/>
                </a:lnTo>
                <a:lnTo>
                  <a:pt x="3093" y="1615"/>
                </a:lnTo>
                <a:lnTo>
                  <a:pt x="3051" y="1633"/>
                </a:lnTo>
                <a:lnTo>
                  <a:pt x="3007" y="1655"/>
                </a:lnTo>
                <a:lnTo>
                  <a:pt x="2968" y="1679"/>
                </a:lnTo>
                <a:lnTo>
                  <a:pt x="2928" y="1703"/>
                </a:lnTo>
                <a:lnTo>
                  <a:pt x="2888" y="1730"/>
                </a:lnTo>
                <a:lnTo>
                  <a:pt x="2852" y="1758"/>
                </a:lnTo>
                <a:lnTo>
                  <a:pt x="2816" y="1790"/>
                </a:lnTo>
                <a:lnTo>
                  <a:pt x="2783" y="1822"/>
                </a:lnTo>
                <a:lnTo>
                  <a:pt x="2749" y="1856"/>
                </a:lnTo>
                <a:lnTo>
                  <a:pt x="2717" y="1890"/>
                </a:lnTo>
                <a:lnTo>
                  <a:pt x="2689" y="1927"/>
                </a:lnTo>
                <a:lnTo>
                  <a:pt x="2661" y="1965"/>
                </a:lnTo>
                <a:lnTo>
                  <a:pt x="2635" y="2003"/>
                </a:lnTo>
                <a:lnTo>
                  <a:pt x="2612" y="2045"/>
                </a:lnTo>
                <a:lnTo>
                  <a:pt x="2588" y="2086"/>
                </a:lnTo>
                <a:lnTo>
                  <a:pt x="2568" y="2128"/>
                </a:lnTo>
                <a:lnTo>
                  <a:pt x="2550" y="2172"/>
                </a:lnTo>
                <a:lnTo>
                  <a:pt x="2534" y="2218"/>
                </a:lnTo>
                <a:lnTo>
                  <a:pt x="2520" y="2263"/>
                </a:lnTo>
                <a:lnTo>
                  <a:pt x="2508" y="2309"/>
                </a:lnTo>
                <a:lnTo>
                  <a:pt x="2498" y="2357"/>
                </a:lnTo>
                <a:lnTo>
                  <a:pt x="2490" y="2407"/>
                </a:lnTo>
                <a:lnTo>
                  <a:pt x="2486" y="2454"/>
                </a:lnTo>
                <a:lnTo>
                  <a:pt x="2484" y="2506"/>
                </a:lnTo>
                <a:lnTo>
                  <a:pt x="2411" y="2506"/>
                </a:lnTo>
                <a:lnTo>
                  <a:pt x="2411" y="2506"/>
                </a:lnTo>
                <a:lnTo>
                  <a:pt x="2405" y="2440"/>
                </a:lnTo>
                <a:lnTo>
                  <a:pt x="2401" y="2375"/>
                </a:lnTo>
                <a:lnTo>
                  <a:pt x="2401" y="2309"/>
                </a:lnTo>
                <a:lnTo>
                  <a:pt x="2403" y="2244"/>
                </a:lnTo>
                <a:lnTo>
                  <a:pt x="2407" y="2180"/>
                </a:lnTo>
                <a:lnTo>
                  <a:pt x="2413" y="2114"/>
                </a:lnTo>
                <a:lnTo>
                  <a:pt x="2421" y="2049"/>
                </a:lnTo>
                <a:lnTo>
                  <a:pt x="2433" y="1985"/>
                </a:lnTo>
                <a:lnTo>
                  <a:pt x="2445" y="1921"/>
                </a:lnTo>
                <a:lnTo>
                  <a:pt x="2460" y="1858"/>
                </a:lnTo>
                <a:lnTo>
                  <a:pt x="2480" y="1796"/>
                </a:lnTo>
                <a:lnTo>
                  <a:pt x="2500" y="1732"/>
                </a:lnTo>
                <a:lnTo>
                  <a:pt x="2524" y="1671"/>
                </a:lnTo>
                <a:lnTo>
                  <a:pt x="2548" y="1611"/>
                </a:lnTo>
                <a:lnTo>
                  <a:pt x="2576" y="1549"/>
                </a:lnTo>
                <a:lnTo>
                  <a:pt x="2608" y="1490"/>
                </a:lnTo>
                <a:lnTo>
                  <a:pt x="2608" y="1490"/>
                </a:lnTo>
                <a:lnTo>
                  <a:pt x="2645" y="1422"/>
                </a:lnTo>
                <a:lnTo>
                  <a:pt x="2687" y="1356"/>
                </a:lnTo>
                <a:lnTo>
                  <a:pt x="2731" y="1291"/>
                </a:lnTo>
                <a:lnTo>
                  <a:pt x="2777" y="1229"/>
                </a:lnTo>
                <a:lnTo>
                  <a:pt x="2826" y="1170"/>
                </a:lnTo>
                <a:lnTo>
                  <a:pt x="2878" y="1112"/>
                </a:lnTo>
                <a:lnTo>
                  <a:pt x="2932" y="1058"/>
                </a:lnTo>
                <a:lnTo>
                  <a:pt x="2988" y="1004"/>
                </a:lnTo>
                <a:lnTo>
                  <a:pt x="3045" y="955"/>
                </a:lnTo>
                <a:lnTo>
                  <a:pt x="3107" y="907"/>
                </a:lnTo>
                <a:lnTo>
                  <a:pt x="3169" y="863"/>
                </a:lnTo>
                <a:lnTo>
                  <a:pt x="3234" y="821"/>
                </a:lnTo>
                <a:lnTo>
                  <a:pt x="3300" y="782"/>
                </a:lnTo>
                <a:lnTo>
                  <a:pt x="3369" y="746"/>
                </a:lnTo>
                <a:lnTo>
                  <a:pt x="3439" y="712"/>
                </a:lnTo>
                <a:lnTo>
                  <a:pt x="3511" y="682"/>
                </a:lnTo>
                <a:lnTo>
                  <a:pt x="3511" y="682"/>
                </a:lnTo>
                <a:close/>
                <a:moveTo>
                  <a:pt x="3385" y="1796"/>
                </a:moveTo>
                <a:lnTo>
                  <a:pt x="3385" y="1796"/>
                </a:lnTo>
                <a:lnTo>
                  <a:pt x="3365" y="1840"/>
                </a:lnTo>
                <a:lnTo>
                  <a:pt x="3344" y="1884"/>
                </a:lnTo>
                <a:lnTo>
                  <a:pt x="3344" y="1884"/>
                </a:lnTo>
                <a:lnTo>
                  <a:pt x="3318" y="1929"/>
                </a:lnTo>
                <a:lnTo>
                  <a:pt x="3290" y="1977"/>
                </a:lnTo>
                <a:lnTo>
                  <a:pt x="3262" y="2021"/>
                </a:lnTo>
                <a:lnTo>
                  <a:pt x="3232" y="2065"/>
                </a:lnTo>
                <a:lnTo>
                  <a:pt x="3200" y="2108"/>
                </a:lnTo>
                <a:lnTo>
                  <a:pt x="3169" y="2150"/>
                </a:lnTo>
                <a:lnTo>
                  <a:pt x="3135" y="2190"/>
                </a:lnTo>
                <a:lnTo>
                  <a:pt x="3099" y="2230"/>
                </a:lnTo>
                <a:lnTo>
                  <a:pt x="3063" y="2267"/>
                </a:lnTo>
                <a:lnTo>
                  <a:pt x="3027" y="2305"/>
                </a:lnTo>
                <a:lnTo>
                  <a:pt x="2990" y="2341"/>
                </a:lnTo>
                <a:lnTo>
                  <a:pt x="2950" y="2377"/>
                </a:lnTo>
                <a:lnTo>
                  <a:pt x="2910" y="2411"/>
                </a:lnTo>
                <a:lnTo>
                  <a:pt x="2868" y="2442"/>
                </a:lnTo>
                <a:lnTo>
                  <a:pt x="2826" y="2474"/>
                </a:lnTo>
                <a:lnTo>
                  <a:pt x="2783" y="2506"/>
                </a:lnTo>
                <a:lnTo>
                  <a:pt x="2737" y="2506"/>
                </a:lnTo>
                <a:lnTo>
                  <a:pt x="2737" y="2506"/>
                </a:lnTo>
                <a:lnTo>
                  <a:pt x="2739" y="2470"/>
                </a:lnTo>
                <a:lnTo>
                  <a:pt x="2741" y="2436"/>
                </a:lnTo>
                <a:lnTo>
                  <a:pt x="2747" y="2405"/>
                </a:lnTo>
                <a:lnTo>
                  <a:pt x="2753" y="2371"/>
                </a:lnTo>
                <a:lnTo>
                  <a:pt x="2761" y="2339"/>
                </a:lnTo>
                <a:lnTo>
                  <a:pt x="2771" y="2307"/>
                </a:lnTo>
                <a:lnTo>
                  <a:pt x="2781" y="2277"/>
                </a:lnTo>
                <a:lnTo>
                  <a:pt x="2793" y="2246"/>
                </a:lnTo>
                <a:lnTo>
                  <a:pt x="2807" y="2216"/>
                </a:lnTo>
                <a:lnTo>
                  <a:pt x="2820" y="2188"/>
                </a:lnTo>
                <a:lnTo>
                  <a:pt x="2836" y="2158"/>
                </a:lnTo>
                <a:lnTo>
                  <a:pt x="2852" y="2132"/>
                </a:lnTo>
                <a:lnTo>
                  <a:pt x="2870" y="2104"/>
                </a:lnTo>
                <a:lnTo>
                  <a:pt x="2890" y="2078"/>
                </a:lnTo>
                <a:lnTo>
                  <a:pt x="2910" y="2055"/>
                </a:lnTo>
                <a:lnTo>
                  <a:pt x="2932" y="2031"/>
                </a:lnTo>
                <a:lnTo>
                  <a:pt x="2954" y="2007"/>
                </a:lnTo>
                <a:lnTo>
                  <a:pt x="2978" y="1985"/>
                </a:lnTo>
                <a:lnTo>
                  <a:pt x="3001" y="1963"/>
                </a:lnTo>
                <a:lnTo>
                  <a:pt x="3025" y="1943"/>
                </a:lnTo>
                <a:lnTo>
                  <a:pt x="3051" y="1923"/>
                </a:lnTo>
                <a:lnTo>
                  <a:pt x="3079" y="1905"/>
                </a:lnTo>
                <a:lnTo>
                  <a:pt x="3107" y="1890"/>
                </a:lnTo>
                <a:lnTo>
                  <a:pt x="3135" y="1874"/>
                </a:lnTo>
                <a:lnTo>
                  <a:pt x="3165" y="1860"/>
                </a:lnTo>
                <a:lnTo>
                  <a:pt x="3194" y="1846"/>
                </a:lnTo>
                <a:lnTo>
                  <a:pt x="3224" y="1836"/>
                </a:lnTo>
                <a:lnTo>
                  <a:pt x="3256" y="1824"/>
                </a:lnTo>
                <a:lnTo>
                  <a:pt x="3286" y="1816"/>
                </a:lnTo>
                <a:lnTo>
                  <a:pt x="3320" y="1808"/>
                </a:lnTo>
                <a:lnTo>
                  <a:pt x="3352" y="1802"/>
                </a:lnTo>
                <a:lnTo>
                  <a:pt x="3385" y="1796"/>
                </a:lnTo>
                <a:lnTo>
                  <a:pt x="3385" y="1796"/>
                </a:lnTo>
                <a:close/>
                <a:moveTo>
                  <a:pt x="1693" y="428"/>
                </a:moveTo>
                <a:lnTo>
                  <a:pt x="1693" y="428"/>
                </a:lnTo>
                <a:lnTo>
                  <a:pt x="1754" y="477"/>
                </a:lnTo>
                <a:lnTo>
                  <a:pt x="1812" y="529"/>
                </a:lnTo>
                <a:lnTo>
                  <a:pt x="1868" y="583"/>
                </a:lnTo>
                <a:lnTo>
                  <a:pt x="1921" y="638"/>
                </a:lnTo>
                <a:lnTo>
                  <a:pt x="1973" y="696"/>
                </a:lnTo>
                <a:lnTo>
                  <a:pt x="2021" y="756"/>
                </a:lnTo>
                <a:lnTo>
                  <a:pt x="2065" y="819"/>
                </a:lnTo>
                <a:lnTo>
                  <a:pt x="2108" y="883"/>
                </a:lnTo>
                <a:lnTo>
                  <a:pt x="2148" y="949"/>
                </a:lnTo>
                <a:lnTo>
                  <a:pt x="2184" y="1016"/>
                </a:lnTo>
                <a:lnTo>
                  <a:pt x="2218" y="1086"/>
                </a:lnTo>
                <a:lnTo>
                  <a:pt x="2248" y="1156"/>
                </a:lnTo>
                <a:lnTo>
                  <a:pt x="2275" y="1229"/>
                </a:lnTo>
                <a:lnTo>
                  <a:pt x="2301" y="1303"/>
                </a:lnTo>
                <a:lnTo>
                  <a:pt x="2321" y="1378"/>
                </a:lnTo>
                <a:lnTo>
                  <a:pt x="2339" y="1454"/>
                </a:lnTo>
                <a:lnTo>
                  <a:pt x="2339" y="1454"/>
                </a:lnTo>
                <a:lnTo>
                  <a:pt x="2341" y="1462"/>
                </a:lnTo>
                <a:lnTo>
                  <a:pt x="2341" y="1462"/>
                </a:lnTo>
                <a:lnTo>
                  <a:pt x="2311" y="1530"/>
                </a:lnTo>
                <a:lnTo>
                  <a:pt x="2283" y="1599"/>
                </a:lnTo>
                <a:lnTo>
                  <a:pt x="2258" y="1667"/>
                </a:lnTo>
                <a:lnTo>
                  <a:pt x="2236" y="1736"/>
                </a:lnTo>
                <a:lnTo>
                  <a:pt x="2216" y="1806"/>
                </a:lnTo>
                <a:lnTo>
                  <a:pt x="2198" y="1878"/>
                </a:lnTo>
                <a:lnTo>
                  <a:pt x="2184" y="1949"/>
                </a:lnTo>
                <a:lnTo>
                  <a:pt x="2172" y="2021"/>
                </a:lnTo>
                <a:lnTo>
                  <a:pt x="2073" y="1533"/>
                </a:lnTo>
                <a:lnTo>
                  <a:pt x="2073" y="1533"/>
                </a:lnTo>
                <a:lnTo>
                  <a:pt x="2069" y="1522"/>
                </a:lnTo>
                <a:lnTo>
                  <a:pt x="2065" y="1510"/>
                </a:lnTo>
                <a:lnTo>
                  <a:pt x="2061" y="1500"/>
                </a:lnTo>
                <a:lnTo>
                  <a:pt x="2053" y="1488"/>
                </a:lnTo>
                <a:lnTo>
                  <a:pt x="2037" y="1470"/>
                </a:lnTo>
                <a:lnTo>
                  <a:pt x="2019" y="1454"/>
                </a:lnTo>
                <a:lnTo>
                  <a:pt x="1997" y="1442"/>
                </a:lnTo>
                <a:lnTo>
                  <a:pt x="1975" y="1436"/>
                </a:lnTo>
                <a:lnTo>
                  <a:pt x="1961" y="1434"/>
                </a:lnTo>
                <a:lnTo>
                  <a:pt x="1949" y="1434"/>
                </a:lnTo>
                <a:lnTo>
                  <a:pt x="1937" y="1434"/>
                </a:lnTo>
                <a:lnTo>
                  <a:pt x="1923" y="1436"/>
                </a:lnTo>
                <a:lnTo>
                  <a:pt x="1923" y="1436"/>
                </a:lnTo>
                <a:lnTo>
                  <a:pt x="1911" y="1440"/>
                </a:lnTo>
                <a:lnTo>
                  <a:pt x="1900" y="1444"/>
                </a:lnTo>
                <a:lnTo>
                  <a:pt x="1888" y="1448"/>
                </a:lnTo>
                <a:lnTo>
                  <a:pt x="1878" y="1456"/>
                </a:lnTo>
                <a:lnTo>
                  <a:pt x="1860" y="1472"/>
                </a:lnTo>
                <a:lnTo>
                  <a:pt x="1844" y="1490"/>
                </a:lnTo>
                <a:lnTo>
                  <a:pt x="1832" y="1512"/>
                </a:lnTo>
                <a:lnTo>
                  <a:pt x="1826" y="1533"/>
                </a:lnTo>
                <a:lnTo>
                  <a:pt x="1824" y="1547"/>
                </a:lnTo>
                <a:lnTo>
                  <a:pt x="1824" y="1559"/>
                </a:lnTo>
                <a:lnTo>
                  <a:pt x="1824" y="1571"/>
                </a:lnTo>
                <a:lnTo>
                  <a:pt x="1826" y="1585"/>
                </a:lnTo>
                <a:lnTo>
                  <a:pt x="2013" y="2506"/>
                </a:lnTo>
                <a:lnTo>
                  <a:pt x="2001" y="2506"/>
                </a:lnTo>
                <a:lnTo>
                  <a:pt x="2001" y="2506"/>
                </a:lnTo>
                <a:lnTo>
                  <a:pt x="1957" y="2460"/>
                </a:lnTo>
                <a:lnTo>
                  <a:pt x="1915" y="2413"/>
                </a:lnTo>
                <a:lnTo>
                  <a:pt x="1876" y="2365"/>
                </a:lnTo>
                <a:lnTo>
                  <a:pt x="1836" y="2315"/>
                </a:lnTo>
                <a:lnTo>
                  <a:pt x="1800" y="2263"/>
                </a:lnTo>
                <a:lnTo>
                  <a:pt x="1764" y="2212"/>
                </a:lnTo>
                <a:lnTo>
                  <a:pt x="1730" y="2158"/>
                </a:lnTo>
                <a:lnTo>
                  <a:pt x="1701" y="2104"/>
                </a:lnTo>
                <a:lnTo>
                  <a:pt x="1671" y="2049"/>
                </a:lnTo>
                <a:lnTo>
                  <a:pt x="1643" y="1991"/>
                </a:lnTo>
                <a:lnTo>
                  <a:pt x="1619" y="1933"/>
                </a:lnTo>
                <a:lnTo>
                  <a:pt x="1595" y="1874"/>
                </a:lnTo>
                <a:lnTo>
                  <a:pt x="1573" y="1814"/>
                </a:lnTo>
                <a:lnTo>
                  <a:pt x="1555" y="1754"/>
                </a:lnTo>
                <a:lnTo>
                  <a:pt x="1538" y="1693"/>
                </a:lnTo>
                <a:lnTo>
                  <a:pt x="1524" y="1629"/>
                </a:lnTo>
                <a:lnTo>
                  <a:pt x="1524" y="1629"/>
                </a:lnTo>
                <a:lnTo>
                  <a:pt x="1510" y="1551"/>
                </a:lnTo>
                <a:lnTo>
                  <a:pt x="1498" y="1474"/>
                </a:lnTo>
                <a:lnTo>
                  <a:pt x="1490" y="1396"/>
                </a:lnTo>
                <a:lnTo>
                  <a:pt x="1486" y="1321"/>
                </a:lnTo>
                <a:lnTo>
                  <a:pt x="1484" y="1243"/>
                </a:lnTo>
                <a:lnTo>
                  <a:pt x="1486" y="1166"/>
                </a:lnTo>
                <a:lnTo>
                  <a:pt x="1492" y="1088"/>
                </a:lnTo>
                <a:lnTo>
                  <a:pt x="1502" y="1012"/>
                </a:lnTo>
                <a:lnTo>
                  <a:pt x="1514" y="937"/>
                </a:lnTo>
                <a:lnTo>
                  <a:pt x="1530" y="861"/>
                </a:lnTo>
                <a:lnTo>
                  <a:pt x="1549" y="788"/>
                </a:lnTo>
                <a:lnTo>
                  <a:pt x="1571" y="714"/>
                </a:lnTo>
                <a:lnTo>
                  <a:pt x="1597" y="640"/>
                </a:lnTo>
                <a:lnTo>
                  <a:pt x="1625" y="569"/>
                </a:lnTo>
                <a:lnTo>
                  <a:pt x="1659" y="497"/>
                </a:lnTo>
                <a:lnTo>
                  <a:pt x="1693" y="428"/>
                </a:lnTo>
                <a:lnTo>
                  <a:pt x="1693" y="428"/>
                </a:lnTo>
                <a:close/>
                <a:moveTo>
                  <a:pt x="786" y="2261"/>
                </a:moveTo>
                <a:lnTo>
                  <a:pt x="786" y="2261"/>
                </a:lnTo>
                <a:lnTo>
                  <a:pt x="730" y="2204"/>
                </a:lnTo>
                <a:lnTo>
                  <a:pt x="678" y="2146"/>
                </a:lnTo>
                <a:lnTo>
                  <a:pt x="629" y="2086"/>
                </a:lnTo>
                <a:lnTo>
                  <a:pt x="583" y="2025"/>
                </a:lnTo>
                <a:lnTo>
                  <a:pt x="539" y="1961"/>
                </a:lnTo>
                <a:lnTo>
                  <a:pt x="497" y="1895"/>
                </a:lnTo>
                <a:lnTo>
                  <a:pt x="459" y="1828"/>
                </a:lnTo>
                <a:lnTo>
                  <a:pt x="426" y="1758"/>
                </a:lnTo>
                <a:lnTo>
                  <a:pt x="394" y="1689"/>
                </a:lnTo>
                <a:lnTo>
                  <a:pt x="366" y="1617"/>
                </a:lnTo>
                <a:lnTo>
                  <a:pt x="340" y="1545"/>
                </a:lnTo>
                <a:lnTo>
                  <a:pt x="318" y="1472"/>
                </a:lnTo>
                <a:lnTo>
                  <a:pt x="298" y="1396"/>
                </a:lnTo>
                <a:lnTo>
                  <a:pt x="282" y="1321"/>
                </a:lnTo>
                <a:lnTo>
                  <a:pt x="271" y="1243"/>
                </a:lnTo>
                <a:lnTo>
                  <a:pt x="263" y="1166"/>
                </a:lnTo>
                <a:lnTo>
                  <a:pt x="263" y="1166"/>
                </a:lnTo>
                <a:lnTo>
                  <a:pt x="330" y="1171"/>
                </a:lnTo>
                <a:lnTo>
                  <a:pt x="398" y="1181"/>
                </a:lnTo>
                <a:lnTo>
                  <a:pt x="465" y="1193"/>
                </a:lnTo>
                <a:lnTo>
                  <a:pt x="533" y="1207"/>
                </a:lnTo>
                <a:lnTo>
                  <a:pt x="599" y="1223"/>
                </a:lnTo>
                <a:lnTo>
                  <a:pt x="664" y="1241"/>
                </a:lnTo>
                <a:lnTo>
                  <a:pt x="728" y="1263"/>
                </a:lnTo>
                <a:lnTo>
                  <a:pt x="792" y="1287"/>
                </a:lnTo>
                <a:lnTo>
                  <a:pt x="853" y="1313"/>
                </a:lnTo>
                <a:lnTo>
                  <a:pt x="915" y="1343"/>
                </a:lnTo>
                <a:lnTo>
                  <a:pt x="977" y="1374"/>
                </a:lnTo>
                <a:lnTo>
                  <a:pt x="1034" y="1406"/>
                </a:lnTo>
                <a:lnTo>
                  <a:pt x="1092" y="1442"/>
                </a:lnTo>
                <a:lnTo>
                  <a:pt x="1150" y="1482"/>
                </a:lnTo>
                <a:lnTo>
                  <a:pt x="1203" y="1522"/>
                </a:lnTo>
                <a:lnTo>
                  <a:pt x="1257" y="1563"/>
                </a:lnTo>
                <a:lnTo>
                  <a:pt x="1257" y="1563"/>
                </a:lnTo>
                <a:lnTo>
                  <a:pt x="1267" y="1623"/>
                </a:lnTo>
                <a:lnTo>
                  <a:pt x="1277" y="1683"/>
                </a:lnTo>
                <a:lnTo>
                  <a:pt x="1277" y="1683"/>
                </a:lnTo>
                <a:lnTo>
                  <a:pt x="1291" y="1738"/>
                </a:lnTo>
                <a:lnTo>
                  <a:pt x="1305" y="1792"/>
                </a:lnTo>
                <a:lnTo>
                  <a:pt x="1321" y="1846"/>
                </a:lnTo>
                <a:lnTo>
                  <a:pt x="1337" y="1899"/>
                </a:lnTo>
                <a:lnTo>
                  <a:pt x="1357" y="1953"/>
                </a:lnTo>
                <a:lnTo>
                  <a:pt x="1376" y="2005"/>
                </a:lnTo>
                <a:lnTo>
                  <a:pt x="1398" y="2057"/>
                </a:lnTo>
                <a:lnTo>
                  <a:pt x="1420" y="2108"/>
                </a:lnTo>
                <a:lnTo>
                  <a:pt x="1189" y="1878"/>
                </a:lnTo>
                <a:lnTo>
                  <a:pt x="1189" y="1878"/>
                </a:lnTo>
                <a:lnTo>
                  <a:pt x="1179" y="1870"/>
                </a:lnTo>
                <a:lnTo>
                  <a:pt x="1170" y="1862"/>
                </a:lnTo>
                <a:lnTo>
                  <a:pt x="1160" y="1856"/>
                </a:lnTo>
                <a:lnTo>
                  <a:pt x="1148" y="1850"/>
                </a:lnTo>
                <a:lnTo>
                  <a:pt x="1126" y="1844"/>
                </a:lnTo>
                <a:lnTo>
                  <a:pt x="1100" y="1842"/>
                </a:lnTo>
                <a:lnTo>
                  <a:pt x="1076" y="1844"/>
                </a:lnTo>
                <a:lnTo>
                  <a:pt x="1054" y="1850"/>
                </a:lnTo>
                <a:lnTo>
                  <a:pt x="1042" y="1856"/>
                </a:lnTo>
                <a:lnTo>
                  <a:pt x="1032" y="1862"/>
                </a:lnTo>
                <a:lnTo>
                  <a:pt x="1020" y="1870"/>
                </a:lnTo>
                <a:lnTo>
                  <a:pt x="1012" y="1878"/>
                </a:lnTo>
                <a:lnTo>
                  <a:pt x="1012" y="1878"/>
                </a:lnTo>
                <a:lnTo>
                  <a:pt x="1002" y="1888"/>
                </a:lnTo>
                <a:lnTo>
                  <a:pt x="997" y="1897"/>
                </a:lnTo>
                <a:lnTo>
                  <a:pt x="989" y="1909"/>
                </a:lnTo>
                <a:lnTo>
                  <a:pt x="985" y="1919"/>
                </a:lnTo>
                <a:lnTo>
                  <a:pt x="977" y="1943"/>
                </a:lnTo>
                <a:lnTo>
                  <a:pt x="975" y="1967"/>
                </a:lnTo>
                <a:lnTo>
                  <a:pt x="977" y="1991"/>
                </a:lnTo>
                <a:lnTo>
                  <a:pt x="985" y="2015"/>
                </a:lnTo>
                <a:lnTo>
                  <a:pt x="989" y="2027"/>
                </a:lnTo>
                <a:lnTo>
                  <a:pt x="997" y="2037"/>
                </a:lnTo>
                <a:lnTo>
                  <a:pt x="1002" y="2047"/>
                </a:lnTo>
                <a:lnTo>
                  <a:pt x="1012" y="2057"/>
                </a:lnTo>
                <a:lnTo>
                  <a:pt x="1462" y="2506"/>
                </a:lnTo>
                <a:lnTo>
                  <a:pt x="1104" y="2506"/>
                </a:lnTo>
                <a:lnTo>
                  <a:pt x="1104" y="2506"/>
                </a:lnTo>
                <a:lnTo>
                  <a:pt x="1060" y="2478"/>
                </a:lnTo>
                <a:lnTo>
                  <a:pt x="1018" y="2450"/>
                </a:lnTo>
                <a:lnTo>
                  <a:pt x="979" y="2423"/>
                </a:lnTo>
                <a:lnTo>
                  <a:pt x="939" y="2393"/>
                </a:lnTo>
                <a:lnTo>
                  <a:pt x="899" y="2361"/>
                </a:lnTo>
                <a:lnTo>
                  <a:pt x="859" y="2329"/>
                </a:lnTo>
                <a:lnTo>
                  <a:pt x="821" y="2295"/>
                </a:lnTo>
                <a:lnTo>
                  <a:pt x="786" y="2261"/>
                </a:lnTo>
                <a:lnTo>
                  <a:pt x="786" y="2261"/>
                </a:lnTo>
                <a:close/>
                <a:moveTo>
                  <a:pt x="3383" y="4067"/>
                </a:moveTo>
                <a:lnTo>
                  <a:pt x="1233" y="4067"/>
                </a:lnTo>
                <a:lnTo>
                  <a:pt x="1233" y="3910"/>
                </a:lnTo>
                <a:lnTo>
                  <a:pt x="3383" y="3910"/>
                </a:lnTo>
                <a:lnTo>
                  <a:pt x="3383" y="4067"/>
                </a:lnTo>
                <a:close/>
                <a:moveTo>
                  <a:pt x="3336" y="3660"/>
                </a:moveTo>
                <a:lnTo>
                  <a:pt x="1390" y="3660"/>
                </a:lnTo>
                <a:lnTo>
                  <a:pt x="1390" y="3660"/>
                </a:lnTo>
                <a:lnTo>
                  <a:pt x="1321" y="3622"/>
                </a:lnTo>
                <a:lnTo>
                  <a:pt x="1251" y="3580"/>
                </a:lnTo>
                <a:lnTo>
                  <a:pt x="1183" y="3538"/>
                </a:lnTo>
                <a:lnTo>
                  <a:pt x="1116" y="3493"/>
                </a:lnTo>
                <a:lnTo>
                  <a:pt x="1050" y="3445"/>
                </a:lnTo>
                <a:lnTo>
                  <a:pt x="987" y="3393"/>
                </a:lnTo>
                <a:lnTo>
                  <a:pt x="923" y="3339"/>
                </a:lnTo>
                <a:lnTo>
                  <a:pt x="861" y="3286"/>
                </a:lnTo>
                <a:lnTo>
                  <a:pt x="802" y="3228"/>
                </a:lnTo>
                <a:lnTo>
                  <a:pt x="744" y="3166"/>
                </a:lnTo>
                <a:lnTo>
                  <a:pt x="686" y="3105"/>
                </a:lnTo>
                <a:lnTo>
                  <a:pt x="631" y="3039"/>
                </a:lnTo>
                <a:lnTo>
                  <a:pt x="577" y="2971"/>
                </a:lnTo>
                <a:lnTo>
                  <a:pt x="523" y="2902"/>
                </a:lnTo>
                <a:lnTo>
                  <a:pt x="473" y="2830"/>
                </a:lnTo>
                <a:lnTo>
                  <a:pt x="424" y="2757"/>
                </a:lnTo>
                <a:lnTo>
                  <a:pt x="4302" y="2757"/>
                </a:lnTo>
                <a:lnTo>
                  <a:pt x="4302" y="2757"/>
                </a:lnTo>
                <a:lnTo>
                  <a:pt x="4255" y="2830"/>
                </a:lnTo>
                <a:lnTo>
                  <a:pt x="4203" y="2902"/>
                </a:lnTo>
                <a:lnTo>
                  <a:pt x="4151" y="2971"/>
                </a:lnTo>
                <a:lnTo>
                  <a:pt x="4097" y="3039"/>
                </a:lnTo>
                <a:lnTo>
                  <a:pt x="4042" y="3105"/>
                </a:lnTo>
                <a:lnTo>
                  <a:pt x="3984" y="3166"/>
                </a:lnTo>
                <a:lnTo>
                  <a:pt x="3924" y="3228"/>
                </a:lnTo>
                <a:lnTo>
                  <a:pt x="3865" y="3286"/>
                </a:lnTo>
                <a:lnTo>
                  <a:pt x="3803" y="3339"/>
                </a:lnTo>
                <a:lnTo>
                  <a:pt x="3739" y="3393"/>
                </a:lnTo>
                <a:lnTo>
                  <a:pt x="3676" y="3445"/>
                </a:lnTo>
                <a:lnTo>
                  <a:pt x="3610" y="3493"/>
                </a:lnTo>
                <a:lnTo>
                  <a:pt x="3542" y="3538"/>
                </a:lnTo>
                <a:lnTo>
                  <a:pt x="3475" y="3580"/>
                </a:lnTo>
                <a:lnTo>
                  <a:pt x="3405" y="3622"/>
                </a:lnTo>
                <a:lnTo>
                  <a:pt x="3336" y="3660"/>
                </a:lnTo>
                <a:lnTo>
                  <a:pt x="3336" y="3660"/>
                </a:lnTo>
                <a:close/>
                <a:moveTo>
                  <a:pt x="4211" y="2506"/>
                </a:moveTo>
                <a:lnTo>
                  <a:pt x="3178" y="2506"/>
                </a:lnTo>
                <a:lnTo>
                  <a:pt x="3178" y="2506"/>
                </a:lnTo>
                <a:lnTo>
                  <a:pt x="3234" y="2450"/>
                </a:lnTo>
                <a:lnTo>
                  <a:pt x="3290" y="2393"/>
                </a:lnTo>
                <a:lnTo>
                  <a:pt x="3342" y="2333"/>
                </a:lnTo>
                <a:lnTo>
                  <a:pt x="3391" y="2271"/>
                </a:lnTo>
                <a:lnTo>
                  <a:pt x="3439" y="2206"/>
                </a:lnTo>
                <a:lnTo>
                  <a:pt x="3485" y="2140"/>
                </a:lnTo>
                <a:lnTo>
                  <a:pt x="3527" y="2072"/>
                </a:lnTo>
                <a:lnTo>
                  <a:pt x="3566" y="2001"/>
                </a:lnTo>
                <a:lnTo>
                  <a:pt x="3566" y="2001"/>
                </a:lnTo>
                <a:lnTo>
                  <a:pt x="3590" y="1955"/>
                </a:lnTo>
                <a:lnTo>
                  <a:pt x="3612" y="1909"/>
                </a:lnTo>
                <a:lnTo>
                  <a:pt x="3634" y="1862"/>
                </a:lnTo>
                <a:lnTo>
                  <a:pt x="3654" y="1814"/>
                </a:lnTo>
                <a:lnTo>
                  <a:pt x="3654" y="1814"/>
                </a:lnTo>
                <a:lnTo>
                  <a:pt x="3684" y="1822"/>
                </a:lnTo>
                <a:lnTo>
                  <a:pt x="3712" y="1832"/>
                </a:lnTo>
                <a:lnTo>
                  <a:pt x="3739" y="1842"/>
                </a:lnTo>
                <a:lnTo>
                  <a:pt x="3767" y="1852"/>
                </a:lnTo>
                <a:lnTo>
                  <a:pt x="3795" y="1866"/>
                </a:lnTo>
                <a:lnTo>
                  <a:pt x="3821" y="1878"/>
                </a:lnTo>
                <a:lnTo>
                  <a:pt x="3871" y="1907"/>
                </a:lnTo>
                <a:lnTo>
                  <a:pt x="3920" y="1941"/>
                </a:lnTo>
                <a:lnTo>
                  <a:pt x="3964" y="1979"/>
                </a:lnTo>
                <a:lnTo>
                  <a:pt x="4006" y="2021"/>
                </a:lnTo>
                <a:lnTo>
                  <a:pt x="4046" y="2065"/>
                </a:lnTo>
                <a:lnTo>
                  <a:pt x="4081" y="2110"/>
                </a:lnTo>
                <a:lnTo>
                  <a:pt x="4113" y="2160"/>
                </a:lnTo>
                <a:lnTo>
                  <a:pt x="4139" y="2212"/>
                </a:lnTo>
                <a:lnTo>
                  <a:pt x="4153" y="2240"/>
                </a:lnTo>
                <a:lnTo>
                  <a:pt x="4163" y="2267"/>
                </a:lnTo>
                <a:lnTo>
                  <a:pt x="4173" y="2295"/>
                </a:lnTo>
                <a:lnTo>
                  <a:pt x="4183" y="2323"/>
                </a:lnTo>
                <a:lnTo>
                  <a:pt x="4191" y="2353"/>
                </a:lnTo>
                <a:lnTo>
                  <a:pt x="4197" y="2383"/>
                </a:lnTo>
                <a:lnTo>
                  <a:pt x="4203" y="2413"/>
                </a:lnTo>
                <a:lnTo>
                  <a:pt x="4207" y="2442"/>
                </a:lnTo>
                <a:lnTo>
                  <a:pt x="4209" y="2474"/>
                </a:lnTo>
                <a:lnTo>
                  <a:pt x="4211" y="2506"/>
                </a:lnTo>
                <a:lnTo>
                  <a:pt x="4211" y="250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1" name="Freeform 20">
            <a:extLst>
              <a:ext uri="{FF2B5EF4-FFF2-40B4-BE49-F238E27FC236}">
                <a16:creationId xmlns:a16="http://schemas.microsoft.com/office/drawing/2014/main" xmlns="" id="{788436A8-E243-41E4-848B-038BEF7927C0}"/>
              </a:ext>
            </a:extLst>
          </p:cNvPr>
          <p:cNvSpPr>
            <a:spLocks noEditPoints="1"/>
          </p:cNvSpPr>
          <p:nvPr/>
        </p:nvSpPr>
        <p:spPr bwMode="auto">
          <a:xfrm>
            <a:off x="4739381" y="2129571"/>
            <a:ext cx="868786" cy="889373"/>
          </a:xfrm>
          <a:custGeom>
            <a:avLst/>
            <a:gdLst>
              <a:gd name="T0" fmla="*/ 3386 w 4220"/>
              <a:gd name="T1" fmla="*/ 4205 h 4320"/>
              <a:gd name="T2" fmla="*/ 3633 w 4220"/>
              <a:gd name="T3" fmla="*/ 4314 h 4320"/>
              <a:gd name="T4" fmla="*/ 3882 w 4220"/>
              <a:gd name="T5" fmla="*/ 4291 h 4320"/>
              <a:gd name="T6" fmla="*/ 4088 w 4220"/>
              <a:gd name="T7" fmla="*/ 4151 h 4320"/>
              <a:gd name="T8" fmla="*/ 4210 w 4220"/>
              <a:gd name="T9" fmla="*/ 3909 h 4320"/>
              <a:gd name="T10" fmla="*/ 4197 w 4220"/>
              <a:gd name="T11" fmla="*/ 3660 h 4320"/>
              <a:gd name="T12" fmla="*/ 2877 w 4220"/>
              <a:gd name="T13" fmla="*/ 2308 h 4320"/>
              <a:gd name="T14" fmla="*/ 2900 w 4220"/>
              <a:gd name="T15" fmla="*/ 2191 h 4320"/>
              <a:gd name="T16" fmla="*/ 3056 w 4220"/>
              <a:gd name="T17" fmla="*/ 1500 h 4320"/>
              <a:gd name="T18" fmla="*/ 2887 w 4220"/>
              <a:gd name="T19" fmla="*/ 829 h 4320"/>
              <a:gd name="T20" fmla="*/ 2469 w 4220"/>
              <a:gd name="T21" fmla="*/ 324 h 4320"/>
              <a:gd name="T22" fmla="*/ 1797 w 4220"/>
              <a:gd name="T23" fmla="*/ 25 h 4320"/>
              <a:gd name="T24" fmla="*/ 1118 w 4220"/>
              <a:gd name="T25" fmla="*/ 56 h 4320"/>
              <a:gd name="T26" fmla="*/ 520 w 4220"/>
              <a:gd name="T27" fmla="*/ 376 h 4320"/>
              <a:gd name="T28" fmla="*/ 61 w 4220"/>
              <a:gd name="T29" fmla="*/ 1090 h 4320"/>
              <a:gd name="T30" fmla="*/ 38 w 4220"/>
              <a:gd name="T31" fmla="*/ 1865 h 4320"/>
              <a:gd name="T32" fmla="*/ 447 w 4220"/>
              <a:gd name="T33" fmla="*/ 2605 h 4320"/>
              <a:gd name="T34" fmla="*/ 902 w 4220"/>
              <a:gd name="T35" fmla="*/ 2918 h 4320"/>
              <a:gd name="T36" fmla="*/ 1483 w 4220"/>
              <a:gd name="T37" fmla="*/ 3052 h 4320"/>
              <a:gd name="T38" fmla="*/ 2079 w 4220"/>
              <a:gd name="T39" fmla="*/ 2948 h 4320"/>
              <a:gd name="T40" fmla="*/ 1072 w 4220"/>
              <a:gd name="T41" fmla="*/ 311 h 4320"/>
              <a:gd name="T42" fmla="*/ 1692 w 4220"/>
              <a:gd name="T43" fmla="*/ 240 h 4320"/>
              <a:gd name="T44" fmla="*/ 2277 w 4220"/>
              <a:gd name="T45" fmla="*/ 468 h 4320"/>
              <a:gd name="T46" fmla="*/ 2655 w 4220"/>
              <a:gd name="T47" fmla="*/ 886 h 4320"/>
              <a:gd name="T48" fmla="*/ 2824 w 4220"/>
              <a:gd name="T49" fmla="*/ 1450 h 4320"/>
              <a:gd name="T50" fmla="*/ 2718 w 4220"/>
              <a:gd name="T51" fmla="*/ 2039 h 4320"/>
              <a:gd name="T52" fmla="*/ 2638 w 4220"/>
              <a:gd name="T53" fmla="*/ 2317 h 4320"/>
              <a:gd name="T54" fmla="*/ 3927 w 4220"/>
              <a:gd name="T55" fmla="*/ 3631 h 4320"/>
              <a:gd name="T56" fmla="*/ 3978 w 4220"/>
              <a:gd name="T57" fmla="*/ 3892 h 4320"/>
              <a:gd name="T58" fmla="*/ 3790 w 4220"/>
              <a:gd name="T59" fmla="*/ 4078 h 4320"/>
              <a:gd name="T60" fmla="*/ 3529 w 4220"/>
              <a:gd name="T61" fmla="*/ 4025 h 4320"/>
              <a:gd name="T62" fmla="*/ 2160 w 4220"/>
              <a:gd name="T63" fmla="*/ 2720 h 4320"/>
              <a:gd name="T64" fmla="*/ 1717 w 4220"/>
              <a:gd name="T65" fmla="*/ 2808 h 4320"/>
              <a:gd name="T66" fmla="*/ 1088 w 4220"/>
              <a:gd name="T67" fmla="*/ 2747 h 4320"/>
              <a:gd name="T68" fmla="*/ 562 w 4220"/>
              <a:gd name="T69" fmla="*/ 2394 h 4320"/>
              <a:gd name="T70" fmla="*/ 247 w 4220"/>
              <a:gd name="T71" fmla="*/ 1749 h 4320"/>
              <a:gd name="T72" fmla="*/ 303 w 4220"/>
              <a:gd name="T73" fmla="*/ 1092 h 4320"/>
              <a:gd name="T74" fmla="*/ 673 w 4220"/>
              <a:gd name="T75" fmla="*/ 549 h 4320"/>
              <a:gd name="T76" fmla="*/ 1074 w 4220"/>
              <a:gd name="T77" fmla="*/ 604 h 4320"/>
              <a:gd name="T78" fmla="*/ 669 w 4220"/>
              <a:gd name="T79" fmla="*/ 955 h 4320"/>
              <a:gd name="T80" fmla="*/ 495 w 4220"/>
              <a:gd name="T81" fmla="*/ 1475 h 4320"/>
              <a:gd name="T82" fmla="*/ 595 w 4220"/>
              <a:gd name="T83" fmla="*/ 1972 h 4320"/>
              <a:gd name="T84" fmla="*/ 946 w 4220"/>
              <a:gd name="T85" fmla="*/ 2377 h 4320"/>
              <a:gd name="T86" fmla="*/ 1465 w 4220"/>
              <a:gd name="T87" fmla="*/ 2551 h 4320"/>
              <a:gd name="T88" fmla="*/ 1962 w 4220"/>
              <a:gd name="T89" fmla="*/ 2452 h 4320"/>
              <a:gd name="T90" fmla="*/ 2367 w 4220"/>
              <a:gd name="T91" fmla="*/ 2101 h 4320"/>
              <a:gd name="T92" fmla="*/ 2542 w 4220"/>
              <a:gd name="T93" fmla="*/ 1581 h 4320"/>
              <a:gd name="T94" fmla="*/ 2442 w 4220"/>
              <a:gd name="T95" fmla="*/ 1084 h 4320"/>
              <a:gd name="T96" fmla="*/ 2091 w 4220"/>
              <a:gd name="T97" fmla="*/ 677 h 4320"/>
              <a:gd name="T98" fmla="*/ 1571 w 4220"/>
              <a:gd name="T99" fmla="*/ 505 h 4320"/>
              <a:gd name="T100" fmla="*/ 1245 w 4220"/>
              <a:gd name="T101" fmla="*/ 2271 h 4320"/>
              <a:gd name="T102" fmla="*/ 907 w 4220"/>
              <a:gd name="T103" fmla="*/ 2031 h 4320"/>
              <a:gd name="T104" fmla="*/ 735 w 4220"/>
              <a:gd name="T105" fmla="*/ 1648 h 4320"/>
              <a:gd name="T106" fmla="*/ 773 w 4220"/>
              <a:gd name="T107" fmla="*/ 1255 h 4320"/>
              <a:gd name="T108" fmla="*/ 1015 w 4220"/>
              <a:gd name="T109" fmla="*/ 915 h 4320"/>
              <a:gd name="T110" fmla="*/ 1398 w 4220"/>
              <a:gd name="T111" fmla="*/ 744 h 4320"/>
              <a:gd name="T112" fmla="*/ 1790 w 4220"/>
              <a:gd name="T113" fmla="*/ 783 h 4320"/>
              <a:gd name="T114" fmla="*/ 2129 w 4220"/>
              <a:gd name="T115" fmla="*/ 1022 h 4320"/>
              <a:gd name="T116" fmla="*/ 2302 w 4220"/>
              <a:gd name="T117" fmla="*/ 1406 h 4320"/>
              <a:gd name="T118" fmla="*/ 2263 w 4220"/>
              <a:gd name="T119" fmla="*/ 1799 h 4320"/>
              <a:gd name="T120" fmla="*/ 2022 w 4220"/>
              <a:gd name="T121" fmla="*/ 2139 h 4320"/>
              <a:gd name="T122" fmla="*/ 1638 w 4220"/>
              <a:gd name="T123" fmla="*/ 2312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20" h="4320">
                <a:moveTo>
                  <a:pt x="2079" y="2948"/>
                </a:moveTo>
                <a:lnTo>
                  <a:pt x="2087" y="2947"/>
                </a:lnTo>
                <a:lnTo>
                  <a:pt x="2091" y="2952"/>
                </a:lnTo>
                <a:lnTo>
                  <a:pt x="2091" y="2952"/>
                </a:lnTo>
                <a:lnTo>
                  <a:pt x="2219" y="3077"/>
                </a:lnTo>
                <a:lnTo>
                  <a:pt x="2396" y="3250"/>
                </a:lnTo>
                <a:lnTo>
                  <a:pt x="2812" y="3654"/>
                </a:lnTo>
                <a:lnTo>
                  <a:pt x="3347" y="4170"/>
                </a:lnTo>
                <a:lnTo>
                  <a:pt x="3347" y="4170"/>
                </a:lnTo>
                <a:lnTo>
                  <a:pt x="3366" y="4188"/>
                </a:lnTo>
                <a:lnTo>
                  <a:pt x="3386" y="4205"/>
                </a:lnTo>
                <a:lnTo>
                  <a:pt x="3405" y="4220"/>
                </a:lnTo>
                <a:lnTo>
                  <a:pt x="3426" y="4234"/>
                </a:lnTo>
                <a:lnTo>
                  <a:pt x="3447" y="4247"/>
                </a:lnTo>
                <a:lnTo>
                  <a:pt x="3468" y="4261"/>
                </a:lnTo>
                <a:lnTo>
                  <a:pt x="3491" y="4272"/>
                </a:lnTo>
                <a:lnTo>
                  <a:pt x="3512" y="4282"/>
                </a:lnTo>
                <a:lnTo>
                  <a:pt x="3537" y="4291"/>
                </a:lnTo>
                <a:lnTo>
                  <a:pt x="3560" y="4299"/>
                </a:lnTo>
                <a:lnTo>
                  <a:pt x="3583" y="4305"/>
                </a:lnTo>
                <a:lnTo>
                  <a:pt x="3608" y="4310"/>
                </a:lnTo>
                <a:lnTo>
                  <a:pt x="3633" y="4314"/>
                </a:lnTo>
                <a:lnTo>
                  <a:pt x="3658" y="4318"/>
                </a:lnTo>
                <a:lnTo>
                  <a:pt x="3683" y="4320"/>
                </a:lnTo>
                <a:lnTo>
                  <a:pt x="3710" y="4320"/>
                </a:lnTo>
                <a:lnTo>
                  <a:pt x="3710" y="4320"/>
                </a:lnTo>
                <a:lnTo>
                  <a:pt x="3735" y="4320"/>
                </a:lnTo>
                <a:lnTo>
                  <a:pt x="3760" y="4318"/>
                </a:lnTo>
                <a:lnTo>
                  <a:pt x="3785" y="4314"/>
                </a:lnTo>
                <a:lnTo>
                  <a:pt x="3810" y="4310"/>
                </a:lnTo>
                <a:lnTo>
                  <a:pt x="3834" y="4305"/>
                </a:lnTo>
                <a:lnTo>
                  <a:pt x="3857" y="4299"/>
                </a:lnTo>
                <a:lnTo>
                  <a:pt x="3882" y="4291"/>
                </a:lnTo>
                <a:lnTo>
                  <a:pt x="3905" y="4282"/>
                </a:lnTo>
                <a:lnTo>
                  <a:pt x="3927" y="4272"/>
                </a:lnTo>
                <a:lnTo>
                  <a:pt x="3950" y="4261"/>
                </a:lnTo>
                <a:lnTo>
                  <a:pt x="3971" y="4247"/>
                </a:lnTo>
                <a:lnTo>
                  <a:pt x="3992" y="4236"/>
                </a:lnTo>
                <a:lnTo>
                  <a:pt x="4013" y="4220"/>
                </a:lnTo>
                <a:lnTo>
                  <a:pt x="4032" y="4205"/>
                </a:lnTo>
                <a:lnTo>
                  <a:pt x="4051" y="4188"/>
                </a:lnTo>
                <a:lnTo>
                  <a:pt x="4070" y="4170"/>
                </a:lnTo>
                <a:lnTo>
                  <a:pt x="4070" y="4170"/>
                </a:lnTo>
                <a:lnTo>
                  <a:pt x="4088" y="4151"/>
                </a:lnTo>
                <a:lnTo>
                  <a:pt x="4105" y="4132"/>
                </a:lnTo>
                <a:lnTo>
                  <a:pt x="4120" y="4113"/>
                </a:lnTo>
                <a:lnTo>
                  <a:pt x="4134" y="4092"/>
                </a:lnTo>
                <a:lnTo>
                  <a:pt x="4147" y="4071"/>
                </a:lnTo>
                <a:lnTo>
                  <a:pt x="4161" y="4050"/>
                </a:lnTo>
                <a:lnTo>
                  <a:pt x="4170" y="4028"/>
                </a:lnTo>
                <a:lnTo>
                  <a:pt x="4182" y="4005"/>
                </a:lnTo>
                <a:lnTo>
                  <a:pt x="4189" y="3982"/>
                </a:lnTo>
                <a:lnTo>
                  <a:pt x="4197" y="3957"/>
                </a:lnTo>
                <a:lnTo>
                  <a:pt x="4205" y="3934"/>
                </a:lnTo>
                <a:lnTo>
                  <a:pt x="4210" y="3909"/>
                </a:lnTo>
                <a:lnTo>
                  <a:pt x="4214" y="3885"/>
                </a:lnTo>
                <a:lnTo>
                  <a:pt x="4218" y="3860"/>
                </a:lnTo>
                <a:lnTo>
                  <a:pt x="4220" y="3835"/>
                </a:lnTo>
                <a:lnTo>
                  <a:pt x="4220" y="3810"/>
                </a:lnTo>
                <a:lnTo>
                  <a:pt x="4220" y="3810"/>
                </a:lnTo>
                <a:lnTo>
                  <a:pt x="4220" y="3783"/>
                </a:lnTo>
                <a:lnTo>
                  <a:pt x="4218" y="3758"/>
                </a:lnTo>
                <a:lnTo>
                  <a:pt x="4214" y="3733"/>
                </a:lnTo>
                <a:lnTo>
                  <a:pt x="4210" y="3708"/>
                </a:lnTo>
                <a:lnTo>
                  <a:pt x="4205" y="3685"/>
                </a:lnTo>
                <a:lnTo>
                  <a:pt x="4197" y="3660"/>
                </a:lnTo>
                <a:lnTo>
                  <a:pt x="4189" y="3637"/>
                </a:lnTo>
                <a:lnTo>
                  <a:pt x="4182" y="3614"/>
                </a:lnTo>
                <a:lnTo>
                  <a:pt x="4170" y="3591"/>
                </a:lnTo>
                <a:lnTo>
                  <a:pt x="4161" y="3568"/>
                </a:lnTo>
                <a:lnTo>
                  <a:pt x="4147" y="3547"/>
                </a:lnTo>
                <a:lnTo>
                  <a:pt x="4134" y="3526"/>
                </a:lnTo>
                <a:lnTo>
                  <a:pt x="4120" y="3505"/>
                </a:lnTo>
                <a:lnTo>
                  <a:pt x="4105" y="3486"/>
                </a:lnTo>
                <a:lnTo>
                  <a:pt x="4088" y="3466"/>
                </a:lnTo>
                <a:lnTo>
                  <a:pt x="4070" y="3447"/>
                </a:lnTo>
                <a:lnTo>
                  <a:pt x="2877" y="2308"/>
                </a:lnTo>
                <a:lnTo>
                  <a:pt x="2877" y="2308"/>
                </a:lnTo>
                <a:lnTo>
                  <a:pt x="2872" y="2302"/>
                </a:lnTo>
                <a:lnTo>
                  <a:pt x="2868" y="2296"/>
                </a:lnTo>
                <a:lnTo>
                  <a:pt x="2866" y="2289"/>
                </a:lnTo>
                <a:lnTo>
                  <a:pt x="2864" y="2281"/>
                </a:lnTo>
                <a:lnTo>
                  <a:pt x="2864" y="2273"/>
                </a:lnTo>
                <a:lnTo>
                  <a:pt x="2864" y="2266"/>
                </a:lnTo>
                <a:lnTo>
                  <a:pt x="2866" y="2258"/>
                </a:lnTo>
                <a:lnTo>
                  <a:pt x="2870" y="2250"/>
                </a:lnTo>
                <a:lnTo>
                  <a:pt x="2870" y="2250"/>
                </a:lnTo>
                <a:lnTo>
                  <a:pt x="2900" y="2191"/>
                </a:lnTo>
                <a:lnTo>
                  <a:pt x="2929" y="2129"/>
                </a:lnTo>
                <a:lnTo>
                  <a:pt x="2954" y="2068"/>
                </a:lnTo>
                <a:lnTo>
                  <a:pt x="2975" y="2007"/>
                </a:lnTo>
                <a:lnTo>
                  <a:pt x="2996" y="1945"/>
                </a:lnTo>
                <a:lnTo>
                  <a:pt x="3012" y="1882"/>
                </a:lnTo>
                <a:lnTo>
                  <a:pt x="3027" y="1819"/>
                </a:lnTo>
                <a:lnTo>
                  <a:pt x="3036" y="1755"/>
                </a:lnTo>
                <a:lnTo>
                  <a:pt x="3046" y="1692"/>
                </a:lnTo>
                <a:lnTo>
                  <a:pt x="3052" y="1629"/>
                </a:lnTo>
                <a:lnTo>
                  <a:pt x="3054" y="1563"/>
                </a:lnTo>
                <a:lnTo>
                  <a:pt x="3056" y="1500"/>
                </a:lnTo>
                <a:lnTo>
                  <a:pt x="3052" y="1437"/>
                </a:lnTo>
                <a:lnTo>
                  <a:pt x="3048" y="1373"/>
                </a:lnTo>
                <a:lnTo>
                  <a:pt x="3040" y="1312"/>
                </a:lnTo>
                <a:lnTo>
                  <a:pt x="3031" y="1249"/>
                </a:lnTo>
                <a:lnTo>
                  <a:pt x="3017" y="1187"/>
                </a:lnTo>
                <a:lnTo>
                  <a:pt x="3002" y="1126"/>
                </a:lnTo>
                <a:lnTo>
                  <a:pt x="2983" y="1065"/>
                </a:lnTo>
                <a:lnTo>
                  <a:pt x="2964" y="1005"/>
                </a:lnTo>
                <a:lnTo>
                  <a:pt x="2941" y="946"/>
                </a:lnTo>
                <a:lnTo>
                  <a:pt x="2914" y="886"/>
                </a:lnTo>
                <a:lnTo>
                  <a:pt x="2887" y="829"/>
                </a:lnTo>
                <a:lnTo>
                  <a:pt x="2856" y="773"/>
                </a:lnTo>
                <a:lnTo>
                  <a:pt x="2822" y="717"/>
                </a:lnTo>
                <a:lnTo>
                  <a:pt x="2787" y="664"/>
                </a:lnTo>
                <a:lnTo>
                  <a:pt x="2749" y="610"/>
                </a:lnTo>
                <a:lnTo>
                  <a:pt x="2708" y="558"/>
                </a:lnTo>
                <a:lnTo>
                  <a:pt x="2664" y="508"/>
                </a:lnTo>
                <a:lnTo>
                  <a:pt x="2620" y="460"/>
                </a:lnTo>
                <a:lnTo>
                  <a:pt x="2572" y="412"/>
                </a:lnTo>
                <a:lnTo>
                  <a:pt x="2522" y="368"/>
                </a:lnTo>
                <a:lnTo>
                  <a:pt x="2522" y="368"/>
                </a:lnTo>
                <a:lnTo>
                  <a:pt x="2469" y="324"/>
                </a:lnTo>
                <a:lnTo>
                  <a:pt x="2415" y="284"/>
                </a:lnTo>
                <a:lnTo>
                  <a:pt x="2359" y="246"/>
                </a:lnTo>
                <a:lnTo>
                  <a:pt x="2302" y="211"/>
                </a:lnTo>
                <a:lnTo>
                  <a:pt x="2242" y="178"/>
                </a:lnTo>
                <a:lnTo>
                  <a:pt x="2183" y="148"/>
                </a:lnTo>
                <a:lnTo>
                  <a:pt x="2122" y="119"/>
                </a:lnTo>
                <a:lnTo>
                  <a:pt x="2058" y="96"/>
                </a:lnTo>
                <a:lnTo>
                  <a:pt x="1995" y="73"/>
                </a:lnTo>
                <a:lnTo>
                  <a:pt x="1930" y="54"/>
                </a:lnTo>
                <a:lnTo>
                  <a:pt x="1864" y="38"/>
                </a:lnTo>
                <a:lnTo>
                  <a:pt x="1797" y="25"/>
                </a:lnTo>
                <a:lnTo>
                  <a:pt x="1730" y="13"/>
                </a:lnTo>
                <a:lnTo>
                  <a:pt x="1663" y="6"/>
                </a:lnTo>
                <a:lnTo>
                  <a:pt x="1596" y="2"/>
                </a:lnTo>
                <a:lnTo>
                  <a:pt x="1527" y="0"/>
                </a:lnTo>
                <a:lnTo>
                  <a:pt x="1527" y="0"/>
                </a:lnTo>
                <a:lnTo>
                  <a:pt x="1456" y="2"/>
                </a:lnTo>
                <a:lnTo>
                  <a:pt x="1387" y="6"/>
                </a:lnTo>
                <a:lnTo>
                  <a:pt x="1320" y="13"/>
                </a:lnTo>
                <a:lnTo>
                  <a:pt x="1251" y="25"/>
                </a:lnTo>
                <a:lnTo>
                  <a:pt x="1184" y="38"/>
                </a:lnTo>
                <a:lnTo>
                  <a:pt x="1118" y="56"/>
                </a:lnTo>
                <a:lnTo>
                  <a:pt x="1053" y="75"/>
                </a:lnTo>
                <a:lnTo>
                  <a:pt x="988" y="98"/>
                </a:lnTo>
                <a:lnTo>
                  <a:pt x="925" y="123"/>
                </a:lnTo>
                <a:lnTo>
                  <a:pt x="863" y="152"/>
                </a:lnTo>
                <a:lnTo>
                  <a:pt x="802" y="182"/>
                </a:lnTo>
                <a:lnTo>
                  <a:pt x="742" y="215"/>
                </a:lnTo>
                <a:lnTo>
                  <a:pt x="685" y="251"/>
                </a:lnTo>
                <a:lnTo>
                  <a:pt x="627" y="292"/>
                </a:lnTo>
                <a:lnTo>
                  <a:pt x="574" y="332"/>
                </a:lnTo>
                <a:lnTo>
                  <a:pt x="520" y="376"/>
                </a:lnTo>
                <a:lnTo>
                  <a:pt x="520" y="376"/>
                </a:lnTo>
                <a:lnTo>
                  <a:pt x="462" y="432"/>
                </a:lnTo>
                <a:lnTo>
                  <a:pt x="407" y="487"/>
                </a:lnTo>
                <a:lnTo>
                  <a:pt x="355" y="547"/>
                </a:lnTo>
                <a:lnTo>
                  <a:pt x="305" y="608"/>
                </a:lnTo>
                <a:lnTo>
                  <a:pt x="261" y="671"/>
                </a:lnTo>
                <a:lnTo>
                  <a:pt x="219" y="737"/>
                </a:lnTo>
                <a:lnTo>
                  <a:pt x="180" y="804"/>
                </a:lnTo>
                <a:lnTo>
                  <a:pt x="146" y="873"/>
                </a:lnTo>
                <a:lnTo>
                  <a:pt x="113" y="944"/>
                </a:lnTo>
                <a:lnTo>
                  <a:pt x="86" y="1017"/>
                </a:lnTo>
                <a:lnTo>
                  <a:pt x="61" y="1090"/>
                </a:lnTo>
                <a:lnTo>
                  <a:pt x="42" y="1164"/>
                </a:lnTo>
                <a:lnTo>
                  <a:pt x="25" y="1241"/>
                </a:lnTo>
                <a:lnTo>
                  <a:pt x="13" y="1318"/>
                </a:lnTo>
                <a:lnTo>
                  <a:pt x="6" y="1397"/>
                </a:lnTo>
                <a:lnTo>
                  <a:pt x="0" y="1477"/>
                </a:lnTo>
                <a:lnTo>
                  <a:pt x="0" y="1477"/>
                </a:lnTo>
                <a:lnTo>
                  <a:pt x="0" y="1556"/>
                </a:lnTo>
                <a:lnTo>
                  <a:pt x="4" y="1632"/>
                </a:lnTo>
                <a:lnTo>
                  <a:pt x="12" y="1711"/>
                </a:lnTo>
                <a:lnTo>
                  <a:pt x="23" y="1788"/>
                </a:lnTo>
                <a:lnTo>
                  <a:pt x="38" y="1865"/>
                </a:lnTo>
                <a:lnTo>
                  <a:pt x="58" y="1939"/>
                </a:lnTo>
                <a:lnTo>
                  <a:pt x="81" y="2014"/>
                </a:lnTo>
                <a:lnTo>
                  <a:pt x="107" y="2087"/>
                </a:lnTo>
                <a:lnTo>
                  <a:pt x="138" y="2158"/>
                </a:lnTo>
                <a:lnTo>
                  <a:pt x="171" y="2227"/>
                </a:lnTo>
                <a:lnTo>
                  <a:pt x="209" y="2296"/>
                </a:lnTo>
                <a:lnTo>
                  <a:pt x="249" y="2363"/>
                </a:lnTo>
                <a:lnTo>
                  <a:pt x="293" y="2427"/>
                </a:lnTo>
                <a:lnTo>
                  <a:pt x="341" y="2488"/>
                </a:lnTo>
                <a:lnTo>
                  <a:pt x="393" y="2547"/>
                </a:lnTo>
                <a:lnTo>
                  <a:pt x="447" y="2605"/>
                </a:lnTo>
                <a:lnTo>
                  <a:pt x="447" y="2605"/>
                </a:lnTo>
                <a:lnTo>
                  <a:pt x="487" y="2643"/>
                </a:lnTo>
                <a:lnTo>
                  <a:pt x="529" y="2682"/>
                </a:lnTo>
                <a:lnTo>
                  <a:pt x="572" y="2718"/>
                </a:lnTo>
                <a:lnTo>
                  <a:pt x="616" y="2751"/>
                </a:lnTo>
                <a:lnTo>
                  <a:pt x="662" y="2783"/>
                </a:lnTo>
                <a:lnTo>
                  <a:pt x="708" y="2814"/>
                </a:lnTo>
                <a:lnTo>
                  <a:pt x="756" y="2843"/>
                </a:lnTo>
                <a:lnTo>
                  <a:pt x="804" y="2870"/>
                </a:lnTo>
                <a:lnTo>
                  <a:pt x="852" y="2895"/>
                </a:lnTo>
                <a:lnTo>
                  <a:pt x="902" y="2918"/>
                </a:lnTo>
                <a:lnTo>
                  <a:pt x="951" y="2941"/>
                </a:lnTo>
                <a:lnTo>
                  <a:pt x="1003" y="2960"/>
                </a:lnTo>
                <a:lnTo>
                  <a:pt x="1055" y="2977"/>
                </a:lnTo>
                <a:lnTo>
                  <a:pt x="1107" y="2993"/>
                </a:lnTo>
                <a:lnTo>
                  <a:pt x="1159" y="3008"/>
                </a:lnTo>
                <a:lnTo>
                  <a:pt x="1212" y="3019"/>
                </a:lnTo>
                <a:lnTo>
                  <a:pt x="1266" y="3031"/>
                </a:lnTo>
                <a:lnTo>
                  <a:pt x="1320" y="3039"/>
                </a:lnTo>
                <a:lnTo>
                  <a:pt x="1373" y="3044"/>
                </a:lnTo>
                <a:lnTo>
                  <a:pt x="1427" y="3050"/>
                </a:lnTo>
                <a:lnTo>
                  <a:pt x="1483" y="3052"/>
                </a:lnTo>
                <a:lnTo>
                  <a:pt x="1536" y="3052"/>
                </a:lnTo>
                <a:lnTo>
                  <a:pt x="1592" y="3052"/>
                </a:lnTo>
                <a:lnTo>
                  <a:pt x="1646" y="3048"/>
                </a:lnTo>
                <a:lnTo>
                  <a:pt x="1701" y="3042"/>
                </a:lnTo>
                <a:lnTo>
                  <a:pt x="1755" y="3035"/>
                </a:lnTo>
                <a:lnTo>
                  <a:pt x="1811" y="3025"/>
                </a:lnTo>
                <a:lnTo>
                  <a:pt x="1864" y="3014"/>
                </a:lnTo>
                <a:lnTo>
                  <a:pt x="1918" y="3000"/>
                </a:lnTo>
                <a:lnTo>
                  <a:pt x="1972" y="2985"/>
                </a:lnTo>
                <a:lnTo>
                  <a:pt x="2026" y="2968"/>
                </a:lnTo>
                <a:lnTo>
                  <a:pt x="2079" y="2948"/>
                </a:lnTo>
                <a:lnTo>
                  <a:pt x="2079" y="2948"/>
                </a:lnTo>
                <a:close/>
                <a:moveTo>
                  <a:pt x="673" y="549"/>
                </a:moveTo>
                <a:lnTo>
                  <a:pt x="673" y="549"/>
                </a:lnTo>
                <a:lnTo>
                  <a:pt x="717" y="510"/>
                </a:lnTo>
                <a:lnTo>
                  <a:pt x="765" y="476"/>
                </a:lnTo>
                <a:lnTo>
                  <a:pt x="813" y="441"/>
                </a:lnTo>
                <a:lnTo>
                  <a:pt x="863" y="411"/>
                </a:lnTo>
                <a:lnTo>
                  <a:pt x="915" y="382"/>
                </a:lnTo>
                <a:lnTo>
                  <a:pt x="967" y="355"/>
                </a:lnTo>
                <a:lnTo>
                  <a:pt x="1019" y="332"/>
                </a:lnTo>
                <a:lnTo>
                  <a:pt x="1072" y="311"/>
                </a:lnTo>
                <a:lnTo>
                  <a:pt x="1128" y="292"/>
                </a:lnTo>
                <a:lnTo>
                  <a:pt x="1182" y="276"/>
                </a:lnTo>
                <a:lnTo>
                  <a:pt x="1237" y="261"/>
                </a:lnTo>
                <a:lnTo>
                  <a:pt x="1295" y="249"/>
                </a:lnTo>
                <a:lnTo>
                  <a:pt x="1350" y="242"/>
                </a:lnTo>
                <a:lnTo>
                  <a:pt x="1406" y="234"/>
                </a:lnTo>
                <a:lnTo>
                  <a:pt x="1464" y="230"/>
                </a:lnTo>
                <a:lnTo>
                  <a:pt x="1521" y="230"/>
                </a:lnTo>
                <a:lnTo>
                  <a:pt x="1577" y="230"/>
                </a:lnTo>
                <a:lnTo>
                  <a:pt x="1634" y="234"/>
                </a:lnTo>
                <a:lnTo>
                  <a:pt x="1692" y="240"/>
                </a:lnTo>
                <a:lnTo>
                  <a:pt x="1747" y="247"/>
                </a:lnTo>
                <a:lnTo>
                  <a:pt x="1803" y="259"/>
                </a:lnTo>
                <a:lnTo>
                  <a:pt x="1859" y="272"/>
                </a:lnTo>
                <a:lnTo>
                  <a:pt x="1914" y="288"/>
                </a:lnTo>
                <a:lnTo>
                  <a:pt x="1968" y="307"/>
                </a:lnTo>
                <a:lnTo>
                  <a:pt x="2022" y="328"/>
                </a:lnTo>
                <a:lnTo>
                  <a:pt x="2075" y="351"/>
                </a:lnTo>
                <a:lnTo>
                  <a:pt x="2127" y="376"/>
                </a:lnTo>
                <a:lnTo>
                  <a:pt x="2179" y="405"/>
                </a:lnTo>
                <a:lnTo>
                  <a:pt x="2229" y="435"/>
                </a:lnTo>
                <a:lnTo>
                  <a:pt x="2277" y="468"/>
                </a:lnTo>
                <a:lnTo>
                  <a:pt x="2325" y="505"/>
                </a:lnTo>
                <a:lnTo>
                  <a:pt x="2371" y="543"/>
                </a:lnTo>
                <a:lnTo>
                  <a:pt x="2371" y="543"/>
                </a:lnTo>
                <a:lnTo>
                  <a:pt x="2413" y="581"/>
                </a:lnTo>
                <a:lnTo>
                  <a:pt x="2455" y="620"/>
                </a:lnTo>
                <a:lnTo>
                  <a:pt x="2494" y="662"/>
                </a:lnTo>
                <a:lnTo>
                  <a:pt x="2530" y="704"/>
                </a:lnTo>
                <a:lnTo>
                  <a:pt x="2565" y="748"/>
                </a:lnTo>
                <a:lnTo>
                  <a:pt x="2597" y="792"/>
                </a:lnTo>
                <a:lnTo>
                  <a:pt x="2626" y="838"/>
                </a:lnTo>
                <a:lnTo>
                  <a:pt x="2655" y="886"/>
                </a:lnTo>
                <a:lnTo>
                  <a:pt x="2682" y="934"/>
                </a:lnTo>
                <a:lnTo>
                  <a:pt x="2705" y="982"/>
                </a:lnTo>
                <a:lnTo>
                  <a:pt x="2728" y="1032"/>
                </a:lnTo>
                <a:lnTo>
                  <a:pt x="2747" y="1082"/>
                </a:lnTo>
                <a:lnTo>
                  <a:pt x="2764" y="1134"/>
                </a:lnTo>
                <a:lnTo>
                  <a:pt x="2779" y="1186"/>
                </a:lnTo>
                <a:lnTo>
                  <a:pt x="2793" y="1237"/>
                </a:lnTo>
                <a:lnTo>
                  <a:pt x="2804" y="1291"/>
                </a:lnTo>
                <a:lnTo>
                  <a:pt x="2812" y="1343"/>
                </a:lnTo>
                <a:lnTo>
                  <a:pt x="2818" y="1397"/>
                </a:lnTo>
                <a:lnTo>
                  <a:pt x="2824" y="1450"/>
                </a:lnTo>
                <a:lnTo>
                  <a:pt x="2825" y="1504"/>
                </a:lnTo>
                <a:lnTo>
                  <a:pt x="2824" y="1558"/>
                </a:lnTo>
                <a:lnTo>
                  <a:pt x="2822" y="1613"/>
                </a:lnTo>
                <a:lnTo>
                  <a:pt x="2818" y="1667"/>
                </a:lnTo>
                <a:lnTo>
                  <a:pt x="2810" y="1721"/>
                </a:lnTo>
                <a:lnTo>
                  <a:pt x="2801" y="1774"/>
                </a:lnTo>
                <a:lnTo>
                  <a:pt x="2789" y="1828"/>
                </a:lnTo>
                <a:lnTo>
                  <a:pt x="2774" y="1882"/>
                </a:lnTo>
                <a:lnTo>
                  <a:pt x="2758" y="1934"/>
                </a:lnTo>
                <a:lnTo>
                  <a:pt x="2739" y="1987"/>
                </a:lnTo>
                <a:lnTo>
                  <a:pt x="2718" y="2039"/>
                </a:lnTo>
                <a:lnTo>
                  <a:pt x="2693" y="2091"/>
                </a:lnTo>
                <a:lnTo>
                  <a:pt x="2668" y="2141"/>
                </a:lnTo>
                <a:lnTo>
                  <a:pt x="2668" y="2141"/>
                </a:lnTo>
                <a:lnTo>
                  <a:pt x="2657" y="2162"/>
                </a:lnTo>
                <a:lnTo>
                  <a:pt x="2649" y="2183"/>
                </a:lnTo>
                <a:lnTo>
                  <a:pt x="2643" y="2206"/>
                </a:lnTo>
                <a:lnTo>
                  <a:pt x="2638" y="2227"/>
                </a:lnTo>
                <a:lnTo>
                  <a:pt x="2636" y="2250"/>
                </a:lnTo>
                <a:lnTo>
                  <a:pt x="2634" y="2273"/>
                </a:lnTo>
                <a:lnTo>
                  <a:pt x="2636" y="2294"/>
                </a:lnTo>
                <a:lnTo>
                  <a:pt x="2638" y="2317"/>
                </a:lnTo>
                <a:lnTo>
                  <a:pt x="2641" y="2338"/>
                </a:lnTo>
                <a:lnTo>
                  <a:pt x="2647" y="2360"/>
                </a:lnTo>
                <a:lnTo>
                  <a:pt x="2655" y="2381"/>
                </a:lnTo>
                <a:lnTo>
                  <a:pt x="2664" y="2402"/>
                </a:lnTo>
                <a:lnTo>
                  <a:pt x="2676" y="2421"/>
                </a:lnTo>
                <a:lnTo>
                  <a:pt x="2689" y="2440"/>
                </a:lnTo>
                <a:lnTo>
                  <a:pt x="2703" y="2457"/>
                </a:lnTo>
                <a:lnTo>
                  <a:pt x="2718" y="2475"/>
                </a:lnTo>
                <a:lnTo>
                  <a:pt x="3909" y="3610"/>
                </a:lnTo>
                <a:lnTo>
                  <a:pt x="3909" y="3610"/>
                </a:lnTo>
                <a:lnTo>
                  <a:pt x="3927" y="3631"/>
                </a:lnTo>
                <a:lnTo>
                  <a:pt x="3944" y="3654"/>
                </a:lnTo>
                <a:lnTo>
                  <a:pt x="3957" y="3677"/>
                </a:lnTo>
                <a:lnTo>
                  <a:pt x="3969" y="3702"/>
                </a:lnTo>
                <a:lnTo>
                  <a:pt x="3978" y="3727"/>
                </a:lnTo>
                <a:lnTo>
                  <a:pt x="3984" y="3754"/>
                </a:lnTo>
                <a:lnTo>
                  <a:pt x="3988" y="3781"/>
                </a:lnTo>
                <a:lnTo>
                  <a:pt x="3990" y="3810"/>
                </a:lnTo>
                <a:lnTo>
                  <a:pt x="3990" y="3810"/>
                </a:lnTo>
                <a:lnTo>
                  <a:pt x="3988" y="3837"/>
                </a:lnTo>
                <a:lnTo>
                  <a:pt x="3984" y="3865"/>
                </a:lnTo>
                <a:lnTo>
                  <a:pt x="3978" y="3892"/>
                </a:lnTo>
                <a:lnTo>
                  <a:pt x="3969" y="3917"/>
                </a:lnTo>
                <a:lnTo>
                  <a:pt x="3957" y="3942"/>
                </a:lnTo>
                <a:lnTo>
                  <a:pt x="3944" y="3965"/>
                </a:lnTo>
                <a:lnTo>
                  <a:pt x="3927" y="3988"/>
                </a:lnTo>
                <a:lnTo>
                  <a:pt x="3907" y="4007"/>
                </a:lnTo>
                <a:lnTo>
                  <a:pt x="3907" y="4007"/>
                </a:lnTo>
                <a:lnTo>
                  <a:pt x="3886" y="4027"/>
                </a:lnTo>
                <a:lnTo>
                  <a:pt x="3865" y="4044"/>
                </a:lnTo>
                <a:lnTo>
                  <a:pt x="3842" y="4057"/>
                </a:lnTo>
                <a:lnTo>
                  <a:pt x="3817" y="4069"/>
                </a:lnTo>
                <a:lnTo>
                  <a:pt x="3790" y="4078"/>
                </a:lnTo>
                <a:lnTo>
                  <a:pt x="3763" y="4084"/>
                </a:lnTo>
                <a:lnTo>
                  <a:pt x="3737" y="4088"/>
                </a:lnTo>
                <a:lnTo>
                  <a:pt x="3710" y="4090"/>
                </a:lnTo>
                <a:lnTo>
                  <a:pt x="3710" y="4090"/>
                </a:lnTo>
                <a:lnTo>
                  <a:pt x="3681" y="4088"/>
                </a:lnTo>
                <a:lnTo>
                  <a:pt x="3654" y="4084"/>
                </a:lnTo>
                <a:lnTo>
                  <a:pt x="3627" y="4078"/>
                </a:lnTo>
                <a:lnTo>
                  <a:pt x="3600" y="4069"/>
                </a:lnTo>
                <a:lnTo>
                  <a:pt x="3575" y="4057"/>
                </a:lnTo>
                <a:lnTo>
                  <a:pt x="3552" y="4042"/>
                </a:lnTo>
                <a:lnTo>
                  <a:pt x="3529" y="4025"/>
                </a:lnTo>
                <a:lnTo>
                  <a:pt x="3508" y="4005"/>
                </a:lnTo>
                <a:lnTo>
                  <a:pt x="3495" y="3994"/>
                </a:lnTo>
                <a:lnTo>
                  <a:pt x="3495" y="3994"/>
                </a:lnTo>
                <a:lnTo>
                  <a:pt x="2833" y="3353"/>
                </a:lnTo>
                <a:lnTo>
                  <a:pt x="2465" y="2996"/>
                </a:lnTo>
                <a:lnTo>
                  <a:pt x="2323" y="2856"/>
                </a:lnTo>
                <a:lnTo>
                  <a:pt x="2229" y="2764"/>
                </a:lnTo>
                <a:lnTo>
                  <a:pt x="2229" y="2764"/>
                </a:lnTo>
                <a:lnTo>
                  <a:pt x="2208" y="2745"/>
                </a:lnTo>
                <a:lnTo>
                  <a:pt x="2185" y="2730"/>
                </a:lnTo>
                <a:lnTo>
                  <a:pt x="2160" y="2720"/>
                </a:lnTo>
                <a:lnTo>
                  <a:pt x="2133" y="2712"/>
                </a:lnTo>
                <a:lnTo>
                  <a:pt x="2106" y="2709"/>
                </a:lnTo>
                <a:lnTo>
                  <a:pt x="2079" y="2711"/>
                </a:lnTo>
                <a:lnTo>
                  <a:pt x="2051" y="2714"/>
                </a:lnTo>
                <a:lnTo>
                  <a:pt x="2026" y="2722"/>
                </a:lnTo>
                <a:lnTo>
                  <a:pt x="2026" y="2722"/>
                </a:lnTo>
                <a:lnTo>
                  <a:pt x="1964" y="2747"/>
                </a:lnTo>
                <a:lnTo>
                  <a:pt x="1903" y="2766"/>
                </a:lnTo>
                <a:lnTo>
                  <a:pt x="1841" y="2783"/>
                </a:lnTo>
                <a:lnTo>
                  <a:pt x="1780" y="2799"/>
                </a:lnTo>
                <a:lnTo>
                  <a:pt x="1717" y="2808"/>
                </a:lnTo>
                <a:lnTo>
                  <a:pt x="1653" y="2816"/>
                </a:lnTo>
                <a:lnTo>
                  <a:pt x="1588" y="2822"/>
                </a:lnTo>
                <a:lnTo>
                  <a:pt x="1525" y="2824"/>
                </a:lnTo>
                <a:lnTo>
                  <a:pt x="1525" y="2824"/>
                </a:lnTo>
                <a:lnTo>
                  <a:pt x="1460" y="2822"/>
                </a:lnTo>
                <a:lnTo>
                  <a:pt x="1396" y="2816"/>
                </a:lnTo>
                <a:lnTo>
                  <a:pt x="1333" y="2808"/>
                </a:lnTo>
                <a:lnTo>
                  <a:pt x="1270" y="2799"/>
                </a:lnTo>
                <a:lnTo>
                  <a:pt x="1208" y="2785"/>
                </a:lnTo>
                <a:lnTo>
                  <a:pt x="1149" y="2768"/>
                </a:lnTo>
                <a:lnTo>
                  <a:pt x="1088" y="2747"/>
                </a:lnTo>
                <a:lnTo>
                  <a:pt x="1030" y="2726"/>
                </a:lnTo>
                <a:lnTo>
                  <a:pt x="973" y="2699"/>
                </a:lnTo>
                <a:lnTo>
                  <a:pt x="915" y="2670"/>
                </a:lnTo>
                <a:lnTo>
                  <a:pt x="861" y="2640"/>
                </a:lnTo>
                <a:lnTo>
                  <a:pt x="808" y="2605"/>
                </a:lnTo>
                <a:lnTo>
                  <a:pt x="756" y="2569"/>
                </a:lnTo>
                <a:lnTo>
                  <a:pt x="704" y="2530"/>
                </a:lnTo>
                <a:lnTo>
                  <a:pt x="656" y="2488"/>
                </a:lnTo>
                <a:lnTo>
                  <a:pt x="610" y="2442"/>
                </a:lnTo>
                <a:lnTo>
                  <a:pt x="610" y="2442"/>
                </a:lnTo>
                <a:lnTo>
                  <a:pt x="562" y="2394"/>
                </a:lnTo>
                <a:lnTo>
                  <a:pt x="518" y="2342"/>
                </a:lnTo>
                <a:lnTo>
                  <a:pt x="478" y="2290"/>
                </a:lnTo>
                <a:lnTo>
                  <a:pt x="439" y="2235"/>
                </a:lnTo>
                <a:lnTo>
                  <a:pt x="405" y="2179"/>
                </a:lnTo>
                <a:lnTo>
                  <a:pt x="374" y="2122"/>
                </a:lnTo>
                <a:lnTo>
                  <a:pt x="345" y="2064"/>
                </a:lnTo>
                <a:lnTo>
                  <a:pt x="318" y="2003"/>
                </a:lnTo>
                <a:lnTo>
                  <a:pt x="297" y="1941"/>
                </a:lnTo>
                <a:lnTo>
                  <a:pt x="278" y="1878"/>
                </a:lnTo>
                <a:lnTo>
                  <a:pt x="261" y="1815"/>
                </a:lnTo>
                <a:lnTo>
                  <a:pt x="247" y="1749"/>
                </a:lnTo>
                <a:lnTo>
                  <a:pt x="238" y="1684"/>
                </a:lnTo>
                <a:lnTo>
                  <a:pt x="232" y="1619"/>
                </a:lnTo>
                <a:lnTo>
                  <a:pt x="230" y="1552"/>
                </a:lnTo>
                <a:lnTo>
                  <a:pt x="230" y="1483"/>
                </a:lnTo>
                <a:lnTo>
                  <a:pt x="230" y="1483"/>
                </a:lnTo>
                <a:lnTo>
                  <a:pt x="234" y="1416"/>
                </a:lnTo>
                <a:lnTo>
                  <a:pt x="242" y="1349"/>
                </a:lnTo>
                <a:lnTo>
                  <a:pt x="251" y="1283"/>
                </a:lnTo>
                <a:lnTo>
                  <a:pt x="265" y="1218"/>
                </a:lnTo>
                <a:lnTo>
                  <a:pt x="282" y="1155"/>
                </a:lnTo>
                <a:lnTo>
                  <a:pt x="303" y="1092"/>
                </a:lnTo>
                <a:lnTo>
                  <a:pt x="326" y="1030"/>
                </a:lnTo>
                <a:lnTo>
                  <a:pt x="353" y="971"/>
                </a:lnTo>
                <a:lnTo>
                  <a:pt x="382" y="913"/>
                </a:lnTo>
                <a:lnTo>
                  <a:pt x="414" y="856"/>
                </a:lnTo>
                <a:lnTo>
                  <a:pt x="451" y="800"/>
                </a:lnTo>
                <a:lnTo>
                  <a:pt x="489" y="746"/>
                </a:lnTo>
                <a:lnTo>
                  <a:pt x="531" y="694"/>
                </a:lnTo>
                <a:lnTo>
                  <a:pt x="575" y="645"/>
                </a:lnTo>
                <a:lnTo>
                  <a:pt x="621" y="597"/>
                </a:lnTo>
                <a:lnTo>
                  <a:pt x="673" y="549"/>
                </a:lnTo>
                <a:lnTo>
                  <a:pt x="673" y="549"/>
                </a:lnTo>
                <a:close/>
                <a:moveTo>
                  <a:pt x="1517" y="503"/>
                </a:moveTo>
                <a:lnTo>
                  <a:pt x="1517" y="503"/>
                </a:lnTo>
                <a:lnTo>
                  <a:pt x="1465" y="505"/>
                </a:lnTo>
                <a:lnTo>
                  <a:pt x="1414" y="508"/>
                </a:lnTo>
                <a:lnTo>
                  <a:pt x="1362" y="514"/>
                </a:lnTo>
                <a:lnTo>
                  <a:pt x="1312" y="524"/>
                </a:lnTo>
                <a:lnTo>
                  <a:pt x="1262" y="535"/>
                </a:lnTo>
                <a:lnTo>
                  <a:pt x="1214" y="549"/>
                </a:lnTo>
                <a:lnTo>
                  <a:pt x="1166" y="564"/>
                </a:lnTo>
                <a:lnTo>
                  <a:pt x="1120" y="583"/>
                </a:lnTo>
                <a:lnTo>
                  <a:pt x="1074" y="604"/>
                </a:lnTo>
                <a:lnTo>
                  <a:pt x="1030" y="627"/>
                </a:lnTo>
                <a:lnTo>
                  <a:pt x="988" y="650"/>
                </a:lnTo>
                <a:lnTo>
                  <a:pt x="946" y="677"/>
                </a:lnTo>
                <a:lnTo>
                  <a:pt x="905" y="706"/>
                </a:lnTo>
                <a:lnTo>
                  <a:pt x="867" y="737"/>
                </a:lnTo>
                <a:lnTo>
                  <a:pt x="829" y="769"/>
                </a:lnTo>
                <a:lnTo>
                  <a:pt x="794" y="804"/>
                </a:lnTo>
                <a:lnTo>
                  <a:pt x="760" y="838"/>
                </a:lnTo>
                <a:lnTo>
                  <a:pt x="727" y="877"/>
                </a:lnTo>
                <a:lnTo>
                  <a:pt x="698" y="915"/>
                </a:lnTo>
                <a:lnTo>
                  <a:pt x="669" y="955"/>
                </a:lnTo>
                <a:lnTo>
                  <a:pt x="643" y="996"/>
                </a:lnTo>
                <a:lnTo>
                  <a:pt x="618" y="1040"/>
                </a:lnTo>
                <a:lnTo>
                  <a:pt x="595" y="1084"/>
                </a:lnTo>
                <a:lnTo>
                  <a:pt x="574" y="1128"/>
                </a:lnTo>
                <a:lnTo>
                  <a:pt x="556" y="1176"/>
                </a:lnTo>
                <a:lnTo>
                  <a:pt x="539" y="1222"/>
                </a:lnTo>
                <a:lnTo>
                  <a:pt x="526" y="1272"/>
                </a:lnTo>
                <a:lnTo>
                  <a:pt x="514" y="1322"/>
                </a:lnTo>
                <a:lnTo>
                  <a:pt x="504" y="1372"/>
                </a:lnTo>
                <a:lnTo>
                  <a:pt x="499" y="1423"/>
                </a:lnTo>
                <a:lnTo>
                  <a:pt x="495" y="1475"/>
                </a:lnTo>
                <a:lnTo>
                  <a:pt x="493" y="1527"/>
                </a:lnTo>
                <a:lnTo>
                  <a:pt x="493" y="1527"/>
                </a:lnTo>
                <a:lnTo>
                  <a:pt x="495" y="1581"/>
                </a:lnTo>
                <a:lnTo>
                  <a:pt x="499" y="1632"/>
                </a:lnTo>
                <a:lnTo>
                  <a:pt x="504" y="1682"/>
                </a:lnTo>
                <a:lnTo>
                  <a:pt x="514" y="1734"/>
                </a:lnTo>
                <a:lnTo>
                  <a:pt x="526" y="1782"/>
                </a:lnTo>
                <a:lnTo>
                  <a:pt x="539" y="1832"/>
                </a:lnTo>
                <a:lnTo>
                  <a:pt x="556" y="1880"/>
                </a:lnTo>
                <a:lnTo>
                  <a:pt x="574" y="1926"/>
                </a:lnTo>
                <a:lnTo>
                  <a:pt x="595" y="1972"/>
                </a:lnTo>
                <a:lnTo>
                  <a:pt x="618" y="2016"/>
                </a:lnTo>
                <a:lnTo>
                  <a:pt x="643" y="2058"/>
                </a:lnTo>
                <a:lnTo>
                  <a:pt x="669" y="2101"/>
                </a:lnTo>
                <a:lnTo>
                  <a:pt x="698" y="2141"/>
                </a:lnTo>
                <a:lnTo>
                  <a:pt x="727" y="2179"/>
                </a:lnTo>
                <a:lnTo>
                  <a:pt x="760" y="2216"/>
                </a:lnTo>
                <a:lnTo>
                  <a:pt x="794" y="2252"/>
                </a:lnTo>
                <a:lnTo>
                  <a:pt x="829" y="2285"/>
                </a:lnTo>
                <a:lnTo>
                  <a:pt x="867" y="2317"/>
                </a:lnTo>
                <a:lnTo>
                  <a:pt x="905" y="2348"/>
                </a:lnTo>
                <a:lnTo>
                  <a:pt x="946" y="2377"/>
                </a:lnTo>
                <a:lnTo>
                  <a:pt x="988" y="2404"/>
                </a:lnTo>
                <a:lnTo>
                  <a:pt x="1030" y="2429"/>
                </a:lnTo>
                <a:lnTo>
                  <a:pt x="1074" y="2452"/>
                </a:lnTo>
                <a:lnTo>
                  <a:pt x="1120" y="2471"/>
                </a:lnTo>
                <a:lnTo>
                  <a:pt x="1166" y="2490"/>
                </a:lnTo>
                <a:lnTo>
                  <a:pt x="1214" y="2505"/>
                </a:lnTo>
                <a:lnTo>
                  <a:pt x="1262" y="2521"/>
                </a:lnTo>
                <a:lnTo>
                  <a:pt x="1312" y="2532"/>
                </a:lnTo>
                <a:lnTo>
                  <a:pt x="1362" y="2540"/>
                </a:lnTo>
                <a:lnTo>
                  <a:pt x="1414" y="2547"/>
                </a:lnTo>
                <a:lnTo>
                  <a:pt x="1465" y="2551"/>
                </a:lnTo>
                <a:lnTo>
                  <a:pt x="1517" y="2551"/>
                </a:lnTo>
                <a:lnTo>
                  <a:pt x="1517" y="2551"/>
                </a:lnTo>
                <a:lnTo>
                  <a:pt x="1571" y="2551"/>
                </a:lnTo>
                <a:lnTo>
                  <a:pt x="1623" y="2547"/>
                </a:lnTo>
                <a:lnTo>
                  <a:pt x="1675" y="2540"/>
                </a:lnTo>
                <a:lnTo>
                  <a:pt x="1724" y="2532"/>
                </a:lnTo>
                <a:lnTo>
                  <a:pt x="1774" y="2521"/>
                </a:lnTo>
                <a:lnTo>
                  <a:pt x="1822" y="2505"/>
                </a:lnTo>
                <a:lnTo>
                  <a:pt x="1870" y="2490"/>
                </a:lnTo>
                <a:lnTo>
                  <a:pt x="1916" y="2471"/>
                </a:lnTo>
                <a:lnTo>
                  <a:pt x="1962" y="2452"/>
                </a:lnTo>
                <a:lnTo>
                  <a:pt x="2006" y="2429"/>
                </a:lnTo>
                <a:lnTo>
                  <a:pt x="2049" y="2404"/>
                </a:lnTo>
                <a:lnTo>
                  <a:pt x="2091" y="2377"/>
                </a:lnTo>
                <a:lnTo>
                  <a:pt x="2131" y="2348"/>
                </a:lnTo>
                <a:lnTo>
                  <a:pt x="2169" y="2317"/>
                </a:lnTo>
                <a:lnTo>
                  <a:pt x="2206" y="2285"/>
                </a:lnTo>
                <a:lnTo>
                  <a:pt x="2242" y="2252"/>
                </a:lnTo>
                <a:lnTo>
                  <a:pt x="2277" y="2216"/>
                </a:lnTo>
                <a:lnTo>
                  <a:pt x="2309" y="2179"/>
                </a:lnTo>
                <a:lnTo>
                  <a:pt x="2338" y="2141"/>
                </a:lnTo>
                <a:lnTo>
                  <a:pt x="2367" y="2101"/>
                </a:lnTo>
                <a:lnTo>
                  <a:pt x="2394" y="2058"/>
                </a:lnTo>
                <a:lnTo>
                  <a:pt x="2419" y="2016"/>
                </a:lnTo>
                <a:lnTo>
                  <a:pt x="2442" y="1972"/>
                </a:lnTo>
                <a:lnTo>
                  <a:pt x="2463" y="1926"/>
                </a:lnTo>
                <a:lnTo>
                  <a:pt x="2480" y="1880"/>
                </a:lnTo>
                <a:lnTo>
                  <a:pt x="2497" y="1832"/>
                </a:lnTo>
                <a:lnTo>
                  <a:pt x="2511" y="1782"/>
                </a:lnTo>
                <a:lnTo>
                  <a:pt x="2522" y="1734"/>
                </a:lnTo>
                <a:lnTo>
                  <a:pt x="2532" y="1682"/>
                </a:lnTo>
                <a:lnTo>
                  <a:pt x="2538" y="1632"/>
                </a:lnTo>
                <a:lnTo>
                  <a:pt x="2542" y="1581"/>
                </a:lnTo>
                <a:lnTo>
                  <a:pt x="2544" y="1527"/>
                </a:lnTo>
                <a:lnTo>
                  <a:pt x="2544" y="1527"/>
                </a:lnTo>
                <a:lnTo>
                  <a:pt x="2542" y="1475"/>
                </a:lnTo>
                <a:lnTo>
                  <a:pt x="2538" y="1423"/>
                </a:lnTo>
                <a:lnTo>
                  <a:pt x="2532" y="1372"/>
                </a:lnTo>
                <a:lnTo>
                  <a:pt x="2522" y="1322"/>
                </a:lnTo>
                <a:lnTo>
                  <a:pt x="2511" y="1272"/>
                </a:lnTo>
                <a:lnTo>
                  <a:pt x="2497" y="1222"/>
                </a:lnTo>
                <a:lnTo>
                  <a:pt x="2480" y="1176"/>
                </a:lnTo>
                <a:lnTo>
                  <a:pt x="2463" y="1128"/>
                </a:lnTo>
                <a:lnTo>
                  <a:pt x="2442" y="1084"/>
                </a:lnTo>
                <a:lnTo>
                  <a:pt x="2419" y="1040"/>
                </a:lnTo>
                <a:lnTo>
                  <a:pt x="2394" y="996"/>
                </a:lnTo>
                <a:lnTo>
                  <a:pt x="2367" y="955"/>
                </a:lnTo>
                <a:lnTo>
                  <a:pt x="2338" y="915"/>
                </a:lnTo>
                <a:lnTo>
                  <a:pt x="2309" y="877"/>
                </a:lnTo>
                <a:lnTo>
                  <a:pt x="2277" y="838"/>
                </a:lnTo>
                <a:lnTo>
                  <a:pt x="2242" y="804"/>
                </a:lnTo>
                <a:lnTo>
                  <a:pt x="2206" y="769"/>
                </a:lnTo>
                <a:lnTo>
                  <a:pt x="2169" y="737"/>
                </a:lnTo>
                <a:lnTo>
                  <a:pt x="2131" y="706"/>
                </a:lnTo>
                <a:lnTo>
                  <a:pt x="2091" y="677"/>
                </a:lnTo>
                <a:lnTo>
                  <a:pt x="2049" y="650"/>
                </a:lnTo>
                <a:lnTo>
                  <a:pt x="2006" y="627"/>
                </a:lnTo>
                <a:lnTo>
                  <a:pt x="1962" y="604"/>
                </a:lnTo>
                <a:lnTo>
                  <a:pt x="1916" y="583"/>
                </a:lnTo>
                <a:lnTo>
                  <a:pt x="1870" y="564"/>
                </a:lnTo>
                <a:lnTo>
                  <a:pt x="1822" y="549"/>
                </a:lnTo>
                <a:lnTo>
                  <a:pt x="1774" y="535"/>
                </a:lnTo>
                <a:lnTo>
                  <a:pt x="1724" y="524"/>
                </a:lnTo>
                <a:lnTo>
                  <a:pt x="1675" y="514"/>
                </a:lnTo>
                <a:lnTo>
                  <a:pt x="1623" y="508"/>
                </a:lnTo>
                <a:lnTo>
                  <a:pt x="1571" y="505"/>
                </a:lnTo>
                <a:lnTo>
                  <a:pt x="1517" y="503"/>
                </a:lnTo>
                <a:lnTo>
                  <a:pt x="1517" y="503"/>
                </a:lnTo>
                <a:close/>
                <a:moveTo>
                  <a:pt x="1517" y="2321"/>
                </a:moveTo>
                <a:lnTo>
                  <a:pt x="1517" y="2321"/>
                </a:lnTo>
                <a:lnTo>
                  <a:pt x="1477" y="2319"/>
                </a:lnTo>
                <a:lnTo>
                  <a:pt x="1437" y="2315"/>
                </a:lnTo>
                <a:lnTo>
                  <a:pt x="1398" y="2312"/>
                </a:lnTo>
                <a:lnTo>
                  <a:pt x="1358" y="2304"/>
                </a:lnTo>
                <a:lnTo>
                  <a:pt x="1320" y="2294"/>
                </a:lnTo>
                <a:lnTo>
                  <a:pt x="1283" y="2285"/>
                </a:lnTo>
                <a:lnTo>
                  <a:pt x="1245" y="2271"/>
                </a:lnTo>
                <a:lnTo>
                  <a:pt x="1210" y="2258"/>
                </a:lnTo>
                <a:lnTo>
                  <a:pt x="1174" y="2242"/>
                </a:lnTo>
                <a:lnTo>
                  <a:pt x="1141" y="2225"/>
                </a:lnTo>
                <a:lnTo>
                  <a:pt x="1107" y="2206"/>
                </a:lnTo>
                <a:lnTo>
                  <a:pt x="1076" y="2185"/>
                </a:lnTo>
                <a:lnTo>
                  <a:pt x="1043" y="2162"/>
                </a:lnTo>
                <a:lnTo>
                  <a:pt x="1015" y="2139"/>
                </a:lnTo>
                <a:lnTo>
                  <a:pt x="986" y="2114"/>
                </a:lnTo>
                <a:lnTo>
                  <a:pt x="957" y="2087"/>
                </a:lnTo>
                <a:lnTo>
                  <a:pt x="932" y="2060"/>
                </a:lnTo>
                <a:lnTo>
                  <a:pt x="907" y="2031"/>
                </a:lnTo>
                <a:lnTo>
                  <a:pt x="882" y="2001"/>
                </a:lnTo>
                <a:lnTo>
                  <a:pt x="861" y="1970"/>
                </a:lnTo>
                <a:lnTo>
                  <a:pt x="840" y="1937"/>
                </a:lnTo>
                <a:lnTo>
                  <a:pt x="821" y="1905"/>
                </a:lnTo>
                <a:lnTo>
                  <a:pt x="804" y="1870"/>
                </a:lnTo>
                <a:lnTo>
                  <a:pt x="788" y="1836"/>
                </a:lnTo>
                <a:lnTo>
                  <a:pt x="773" y="1799"/>
                </a:lnTo>
                <a:lnTo>
                  <a:pt x="762" y="1763"/>
                </a:lnTo>
                <a:lnTo>
                  <a:pt x="750" y="1725"/>
                </a:lnTo>
                <a:lnTo>
                  <a:pt x="742" y="1686"/>
                </a:lnTo>
                <a:lnTo>
                  <a:pt x="735" y="1648"/>
                </a:lnTo>
                <a:lnTo>
                  <a:pt x="729" y="1608"/>
                </a:lnTo>
                <a:lnTo>
                  <a:pt x="727" y="1567"/>
                </a:lnTo>
                <a:lnTo>
                  <a:pt x="725" y="1527"/>
                </a:lnTo>
                <a:lnTo>
                  <a:pt x="725" y="1527"/>
                </a:lnTo>
                <a:lnTo>
                  <a:pt x="727" y="1487"/>
                </a:lnTo>
                <a:lnTo>
                  <a:pt x="729" y="1446"/>
                </a:lnTo>
                <a:lnTo>
                  <a:pt x="735" y="1406"/>
                </a:lnTo>
                <a:lnTo>
                  <a:pt x="742" y="1368"/>
                </a:lnTo>
                <a:lnTo>
                  <a:pt x="750" y="1329"/>
                </a:lnTo>
                <a:lnTo>
                  <a:pt x="762" y="1291"/>
                </a:lnTo>
                <a:lnTo>
                  <a:pt x="773" y="1255"/>
                </a:lnTo>
                <a:lnTo>
                  <a:pt x="788" y="1218"/>
                </a:lnTo>
                <a:lnTo>
                  <a:pt x="804" y="1184"/>
                </a:lnTo>
                <a:lnTo>
                  <a:pt x="821" y="1149"/>
                </a:lnTo>
                <a:lnTo>
                  <a:pt x="840" y="1116"/>
                </a:lnTo>
                <a:lnTo>
                  <a:pt x="861" y="1084"/>
                </a:lnTo>
                <a:lnTo>
                  <a:pt x="882" y="1053"/>
                </a:lnTo>
                <a:lnTo>
                  <a:pt x="907" y="1022"/>
                </a:lnTo>
                <a:lnTo>
                  <a:pt x="932" y="994"/>
                </a:lnTo>
                <a:lnTo>
                  <a:pt x="957" y="967"/>
                </a:lnTo>
                <a:lnTo>
                  <a:pt x="986" y="940"/>
                </a:lnTo>
                <a:lnTo>
                  <a:pt x="1015" y="915"/>
                </a:lnTo>
                <a:lnTo>
                  <a:pt x="1043" y="892"/>
                </a:lnTo>
                <a:lnTo>
                  <a:pt x="1076" y="871"/>
                </a:lnTo>
                <a:lnTo>
                  <a:pt x="1107" y="850"/>
                </a:lnTo>
                <a:lnTo>
                  <a:pt x="1141" y="831"/>
                </a:lnTo>
                <a:lnTo>
                  <a:pt x="1174" y="813"/>
                </a:lnTo>
                <a:lnTo>
                  <a:pt x="1210" y="796"/>
                </a:lnTo>
                <a:lnTo>
                  <a:pt x="1245" y="783"/>
                </a:lnTo>
                <a:lnTo>
                  <a:pt x="1283" y="769"/>
                </a:lnTo>
                <a:lnTo>
                  <a:pt x="1320" y="760"/>
                </a:lnTo>
                <a:lnTo>
                  <a:pt x="1358" y="750"/>
                </a:lnTo>
                <a:lnTo>
                  <a:pt x="1398" y="744"/>
                </a:lnTo>
                <a:lnTo>
                  <a:pt x="1437" y="739"/>
                </a:lnTo>
                <a:lnTo>
                  <a:pt x="1477" y="735"/>
                </a:lnTo>
                <a:lnTo>
                  <a:pt x="1517" y="735"/>
                </a:lnTo>
                <a:lnTo>
                  <a:pt x="1517" y="735"/>
                </a:lnTo>
                <a:lnTo>
                  <a:pt x="1559" y="735"/>
                </a:lnTo>
                <a:lnTo>
                  <a:pt x="1600" y="739"/>
                </a:lnTo>
                <a:lnTo>
                  <a:pt x="1638" y="744"/>
                </a:lnTo>
                <a:lnTo>
                  <a:pt x="1678" y="750"/>
                </a:lnTo>
                <a:lnTo>
                  <a:pt x="1717" y="760"/>
                </a:lnTo>
                <a:lnTo>
                  <a:pt x="1753" y="769"/>
                </a:lnTo>
                <a:lnTo>
                  <a:pt x="1790" y="783"/>
                </a:lnTo>
                <a:lnTo>
                  <a:pt x="1826" y="796"/>
                </a:lnTo>
                <a:lnTo>
                  <a:pt x="1861" y="813"/>
                </a:lnTo>
                <a:lnTo>
                  <a:pt x="1895" y="831"/>
                </a:lnTo>
                <a:lnTo>
                  <a:pt x="1930" y="850"/>
                </a:lnTo>
                <a:lnTo>
                  <a:pt x="1960" y="871"/>
                </a:lnTo>
                <a:lnTo>
                  <a:pt x="1993" y="892"/>
                </a:lnTo>
                <a:lnTo>
                  <a:pt x="2022" y="915"/>
                </a:lnTo>
                <a:lnTo>
                  <a:pt x="2051" y="940"/>
                </a:lnTo>
                <a:lnTo>
                  <a:pt x="2079" y="967"/>
                </a:lnTo>
                <a:lnTo>
                  <a:pt x="2104" y="994"/>
                </a:lnTo>
                <a:lnTo>
                  <a:pt x="2129" y="1022"/>
                </a:lnTo>
                <a:lnTo>
                  <a:pt x="2154" y="1053"/>
                </a:lnTo>
                <a:lnTo>
                  <a:pt x="2175" y="1084"/>
                </a:lnTo>
                <a:lnTo>
                  <a:pt x="2196" y="1116"/>
                </a:lnTo>
                <a:lnTo>
                  <a:pt x="2216" y="1149"/>
                </a:lnTo>
                <a:lnTo>
                  <a:pt x="2233" y="1184"/>
                </a:lnTo>
                <a:lnTo>
                  <a:pt x="2248" y="1218"/>
                </a:lnTo>
                <a:lnTo>
                  <a:pt x="2263" y="1255"/>
                </a:lnTo>
                <a:lnTo>
                  <a:pt x="2275" y="1291"/>
                </a:lnTo>
                <a:lnTo>
                  <a:pt x="2286" y="1329"/>
                </a:lnTo>
                <a:lnTo>
                  <a:pt x="2294" y="1368"/>
                </a:lnTo>
                <a:lnTo>
                  <a:pt x="2302" y="1406"/>
                </a:lnTo>
                <a:lnTo>
                  <a:pt x="2308" y="1446"/>
                </a:lnTo>
                <a:lnTo>
                  <a:pt x="2309" y="1487"/>
                </a:lnTo>
                <a:lnTo>
                  <a:pt x="2311" y="1527"/>
                </a:lnTo>
                <a:lnTo>
                  <a:pt x="2311" y="1527"/>
                </a:lnTo>
                <a:lnTo>
                  <a:pt x="2309" y="1567"/>
                </a:lnTo>
                <a:lnTo>
                  <a:pt x="2308" y="1608"/>
                </a:lnTo>
                <a:lnTo>
                  <a:pt x="2302" y="1648"/>
                </a:lnTo>
                <a:lnTo>
                  <a:pt x="2294" y="1686"/>
                </a:lnTo>
                <a:lnTo>
                  <a:pt x="2286" y="1725"/>
                </a:lnTo>
                <a:lnTo>
                  <a:pt x="2275" y="1763"/>
                </a:lnTo>
                <a:lnTo>
                  <a:pt x="2263" y="1799"/>
                </a:lnTo>
                <a:lnTo>
                  <a:pt x="2248" y="1836"/>
                </a:lnTo>
                <a:lnTo>
                  <a:pt x="2233" y="1870"/>
                </a:lnTo>
                <a:lnTo>
                  <a:pt x="2216" y="1905"/>
                </a:lnTo>
                <a:lnTo>
                  <a:pt x="2196" y="1937"/>
                </a:lnTo>
                <a:lnTo>
                  <a:pt x="2175" y="1970"/>
                </a:lnTo>
                <a:lnTo>
                  <a:pt x="2154" y="2001"/>
                </a:lnTo>
                <a:lnTo>
                  <a:pt x="2129" y="2031"/>
                </a:lnTo>
                <a:lnTo>
                  <a:pt x="2104" y="2060"/>
                </a:lnTo>
                <a:lnTo>
                  <a:pt x="2079" y="2087"/>
                </a:lnTo>
                <a:lnTo>
                  <a:pt x="2051" y="2114"/>
                </a:lnTo>
                <a:lnTo>
                  <a:pt x="2022" y="2139"/>
                </a:lnTo>
                <a:lnTo>
                  <a:pt x="1993" y="2162"/>
                </a:lnTo>
                <a:lnTo>
                  <a:pt x="1960" y="2185"/>
                </a:lnTo>
                <a:lnTo>
                  <a:pt x="1930" y="2206"/>
                </a:lnTo>
                <a:lnTo>
                  <a:pt x="1895" y="2225"/>
                </a:lnTo>
                <a:lnTo>
                  <a:pt x="1861" y="2242"/>
                </a:lnTo>
                <a:lnTo>
                  <a:pt x="1826" y="2258"/>
                </a:lnTo>
                <a:lnTo>
                  <a:pt x="1790" y="2271"/>
                </a:lnTo>
                <a:lnTo>
                  <a:pt x="1753" y="2285"/>
                </a:lnTo>
                <a:lnTo>
                  <a:pt x="1717" y="2294"/>
                </a:lnTo>
                <a:lnTo>
                  <a:pt x="1678" y="2304"/>
                </a:lnTo>
                <a:lnTo>
                  <a:pt x="1638" y="2312"/>
                </a:lnTo>
                <a:lnTo>
                  <a:pt x="1600" y="2315"/>
                </a:lnTo>
                <a:lnTo>
                  <a:pt x="1559" y="2319"/>
                </a:lnTo>
                <a:lnTo>
                  <a:pt x="1517" y="2321"/>
                </a:lnTo>
                <a:lnTo>
                  <a:pt x="1517" y="232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171"/>
              </a:solidFill>
              <a:effectLst/>
              <a:uLnTx/>
              <a:uFillTx/>
              <a:latin typeface="Arial"/>
              <a:ea typeface="+mn-ea"/>
              <a:cs typeface="+mn-cs"/>
            </a:endParaRPr>
          </a:p>
        </p:txBody>
      </p:sp>
    </p:spTree>
    <p:extLst>
      <p:ext uri="{BB962C8B-B14F-4D97-AF65-F5344CB8AC3E}">
        <p14:creationId xmlns:p14="http://schemas.microsoft.com/office/powerpoint/2010/main" val="384247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xmlns="" id="{E3C82D0C-E4EE-4EA8-B2E0-B47A2348D98F}"/>
              </a:ext>
            </a:extLst>
          </p:cNvPr>
          <p:cNvPicPr>
            <a:picLocks noChangeAspect="1"/>
          </p:cNvPicPr>
          <p:nvPr/>
        </p:nvPicPr>
        <p:blipFill rotWithShape="1">
          <a:blip r:embed="rId2"/>
          <a:srcRect l="7112"/>
          <a:stretch/>
        </p:blipFill>
        <p:spPr>
          <a:xfrm>
            <a:off x="0" y="0"/>
            <a:ext cx="12192000" cy="6110288"/>
          </a:xfrm>
          <a:prstGeom prst="rect">
            <a:avLst/>
          </a:prstGeom>
        </p:spPr>
      </p:pic>
      <p:sp>
        <p:nvSpPr>
          <p:cNvPr id="13" name="Slide Number Placeholder 12"/>
          <p:cNvSpPr>
            <a:spLocks noGrp="1"/>
          </p:cNvSpPr>
          <p:nvPr>
            <p:ph type="sldNum" sz="quarter" idx="4294967295"/>
          </p:nvPr>
        </p:nvSpPr>
        <p:spPr>
          <a:xfrm>
            <a:off x="10856913" y="6394275"/>
            <a:ext cx="969962" cy="19685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4BEE3-566C-4068-A777-C3A4762E861B}" type="slidenum">
              <a:rPr kumimoji="0" lang="en-GB" sz="1000" b="0" i="0" u="none" strike="noStrike" kern="1200" cap="none" spc="0" normalizeH="0" baseline="0" noProof="0" smtClean="0">
                <a:ln>
                  <a:noFill/>
                </a:ln>
                <a:solidFill>
                  <a:srgbClr val="71717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000" b="0" i="0" u="none" strike="noStrike" kern="1200" cap="none" spc="0" normalizeH="0" baseline="0" noProof="0">
              <a:ln>
                <a:noFill/>
              </a:ln>
              <a:solidFill>
                <a:srgbClr val="717171"/>
              </a:solidFill>
              <a:effectLst/>
              <a:uLnTx/>
              <a:uFillTx/>
              <a:latin typeface="Arial"/>
              <a:ea typeface="+mn-ea"/>
              <a:cs typeface="+mn-cs"/>
            </a:endParaRPr>
          </a:p>
        </p:txBody>
      </p:sp>
      <p:grpSp>
        <p:nvGrpSpPr>
          <p:cNvPr id="4" name="Group 3">
            <a:extLst>
              <a:ext uri="{FF2B5EF4-FFF2-40B4-BE49-F238E27FC236}">
                <a16:creationId xmlns:a16="http://schemas.microsoft.com/office/drawing/2014/main" xmlns="" id="{6DAB2CE9-54C5-4162-A477-AC973B59A0F0}"/>
              </a:ext>
            </a:extLst>
          </p:cNvPr>
          <p:cNvGrpSpPr/>
          <p:nvPr/>
        </p:nvGrpSpPr>
        <p:grpSpPr>
          <a:xfrm>
            <a:off x="362838" y="3654863"/>
            <a:ext cx="11486262" cy="527447"/>
            <a:chOff x="362838" y="4174984"/>
            <a:chExt cx="11486262" cy="527447"/>
          </a:xfrm>
        </p:grpSpPr>
        <p:sp>
          <p:nvSpPr>
            <p:cNvPr id="32" name="Freeform 15">
              <a:extLst>
                <a:ext uri="{FF2B5EF4-FFF2-40B4-BE49-F238E27FC236}">
                  <a16:creationId xmlns:a16="http://schemas.microsoft.com/office/drawing/2014/main" xmlns="" id="{38DDAFB1-9576-4496-A18C-34835279E57F}"/>
                </a:ext>
              </a:extLst>
            </p:cNvPr>
            <p:cNvSpPr>
              <a:spLocks/>
            </p:cNvSpPr>
            <p:nvPr/>
          </p:nvSpPr>
          <p:spPr bwMode="auto">
            <a:xfrm>
              <a:off x="362838" y="4206195"/>
              <a:ext cx="190939" cy="323340"/>
            </a:xfrm>
            <a:custGeom>
              <a:avLst/>
              <a:gdLst>
                <a:gd name="T0" fmla="*/ 1 w 623"/>
                <a:gd name="T1" fmla="*/ 236 h 1055"/>
                <a:gd name="T2" fmla="*/ 12 w 623"/>
                <a:gd name="T3" fmla="*/ 202 h 1055"/>
                <a:gd name="T4" fmla="*/ 26 w 623"/>
                <a:gd name="T5" fmla="*/ 171 h 1055"/>
                <a:gd name="T6" fmla="*/ 58 w 623"/>
                <a:gd name="T7" fmla="*/ 117 h 1055"/>
                <a:gd name="T8" fmla="*/ 98 w 623"/>
                <a:gd name="T9" fmla="*/ 76 h 1055"/>
                <a:gd name="T10" fmla="*/ 140 w 623"/>
                <a:gd name="T11" fmla="*/ 45 h 1055"/>
                <a:gd name="T12" fmla="*/ 184 w 623"/>
                <a:gd name="T13" fmla="*/ 23 h 1055"/>
                <a:gd name="T14" fmla="*/ 228 w 623"/>
                <a:gd name="T15" fmla="*/ 10 h 1055"/>
                <a:gd name="T16" fmla="*/ 270 w 623"/>
                <a:gd name="T17" fmla="*/ 3 h 1055"/>
                <a:gd name="T18" fmla="*/ 307 w 623"/>
                <a:gd name="T19" fmla="*/ 0 h 1055"/>
                <a:gd name="T20" fmla="*/ 323 w 623"/>
                <a:gd name="T21" fmla="*/ 1 h 1055"/>
                <a:gd name="T22" fmla="*/ 372 w 623"/>
                <a:gd name="T23" fmla="*/ 7 h 1055"/>
                <a:gd name="T24" fmla="*/ 432 w 623"/>
                <a:gd name="T25" fmla="*/ 26 h 1055"/>
                <a:gd name="T26" fmla="*/ 487 w 623"/>
                <a:gd name="T27" fmla="*/ 55 h 1055"/>
                <a:gd name="T28" fmla="*/ 533 w 623"/>
                <a:gd name="T29" fmla="*/ 93 h 1055"/>
                <a:gd name="T30" fmla="*/ 570 w 623"/>
                <a:gd name="T31" fmla="*/ 139 h 1055"/>
                <a:gd name="T32" fmla="*/ 599 w 623"/>
                <a:gd name="T33" fmla="*/ 192 h 1055"/>
                <a:gd name="T34" fmla="*/ 617 w 623"/>
                <a:gd name="T35" fmla="*/ 251 h 1055"/>
                <a:gd name="T36" fmla="*/ 623 w 623"/>
                <a:gd name="T37" fmla="*/ 314 h 1055"/>
                <a:gd name="T38" fmla="*/ 622 w 623"/>
                <a:gd name="T39" fmla="*/ 336 h 1055"/>
                <a:gd name="T40" fmla="*/ 617 w 623"/>
                <a:gd name="T41" fmla="*/ 379 h 1055"/>
                <a:gd name="T42" fmla="*/ 607 w 623"/>
                <a:gd name="T43" fmla="*/ 420 h 1055"/>
                <a:gd name="T44" fmla="*/ 592 w 623"/>
                <a:gd name="T45" fmla="*/ 460 h 1055"/>
                <a:gd name="T46" fmla="*/ 574 w 623"/>
                <a:gd name="T47" fmla="*/ 498 h 1055"/>
                <a:gd name="T48" fmla="*/ 540 w 623"/>
                <a:gd name="T49" fmla="*/ 551 h 1055"/>
                <a:gd name="T50" fmla="*/ 488 w 623"/>
                <a:gd name="T51" fmla="*/ 618 h 1055"/>
                <a:gd name="T52" fmla="*/ 623 w 623"/>
                <a:gd name="T53" fmla="*/ 914 h 1055"/>
                <a:gd name="T54" fmla="*/ 0 w 623"/>
                <a:gd name="T55" fmla="*/ 1055 h 1055"/>
                <a:gd name="T56" fmla="*/ 355 w 623"/>
                <a:gd name="T57" fmla="*/ 553 h 1055"/>
                <a:gd name="T58" fmla="*/ 383 w 623"/>
                <a:gd name="T59" fmla="*/ 520 h 1055"/>
                <a:gd name="T60" fmla="*/ 428 w 623"/>
                <a:gd name="T61" fmla="*/ 460 h 1055"/>
                <a:gd name="T62" fmla="*/ 451 w 623"/>
                <a:gd name="T63" fmla="*/ 417 h 1055"/>
                <a:gd name="T64" fmla="*/ 462 w 623"/>
                <a:gd name="T65" fmla="*/ 389 h 1055"/>
                <a:gd name="T66" fmla="*/ 471 w 623"/>
                <a:gd name="T67" fmla="*/ 360 h 1055"/>
                <a:gd name="T68" fmla="*/ 473 w 623"/>
                <a:gd name="T69" fmla="*/ 330 h 1055"/>
                <a:gd name="T70" fmla="*/ 475 w 623"/>
                <a:gd name="T71" fmla="*/ 314 h 1055"/>
                <a:gd name="T72" fmla="*/ 472 w 623"/>
                <a:gd name="T73" fmla="*/ 281 h 1055"/>
                <a:gd name="T74" fmla="*/ 462 w 623"/>
                <a:gd name="T75" fmla="*/ 250 h 1055"/>
                <a:gd name="T76" fmla="*/ 449 w 623"/>
                <a:gd name="T77" fmla="*/ 220 h 1055"/>
                <a:gd name="T78" fmla="*/ 428 w 623"/>
                <a:gd name="T79" fmla="*/ 194 h 1055"/>
                <a:gd name="T80" fmla="*/ 405 w 623"/>
                <a:gd name="T81" fmla="*/ 173 h 1055"/>
                <a:gd name="T82" fmla="*/ 376 w 623"/>
                <a:gd name="T83" fmla="*/ 156 h 1055"/>
                <a:gd name="T84" fmla="*/ 345 w 623"/>
                <a:gd name="T85" fmla="*/ 146 h 1055"/>
                <a:gd name="T86" fmla="*/ 310 w 623"/>
                <a:gd name="T87" fmla="*/ 142 h 1055"/>
                <a:gd name="T88" fmla="*/ 293 w 623"/>
                <a:gd name="T89" fmla="*/ 142 h 1055"/>
                <a:gd name="T90" fmla="*/ 260 w 623"/>
                <a:gd name="T91" fmla="*/ 147 h 1055"/>
                <a:gd name="T92" fmla="*/ 233 w 623"/>
                <a:gd name="T93" fmla="*/ 157 h 1055"/>
                <a:gd name="T94" fmla="*/ 207 w 623"/>
                <a:gd name="T95" fmla="*/ 172 h 1055"/>
                <a:gd name="T96" fmla="*/ 185 w 623"/>
                <a:gd name="T97" fmla="*/ 190 h 1055"/>
                <a:gd name="T98" fmla="*/ 166 w 623"/>
                <a:gd name="T99" fmla="*/ 211 h 1055"/>
                <a:gd name="T100" fmla="*/ 151 w 623"/>
                <a:gd name="T101" fmla="*/ 237 h 1055"/>
                <a:gd name="T102" fmla="*/ 139 w 623"/>
                <a:gd name="T103" fmla="*/ 265 h 1055"/>
                <a:gd name="T104" fmla="*/ 1 w 623"/>
                <a:gd name="T105" fmla="*/ 23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 h="1055">
                  <a:moveTo>
                    <a:pt x="1" y="236"/>
                  </a:moveTo>
                  <a:lnTo>
                    <a:pt x="1" y="236"/>
                  </a:lnTo>
                  <a:lnTo>
                    <a:pt x="7" y="218"/>
                  </a:lnTo>
                  <a:lnTo>
                    <a:pt x="12" y="202"/>
                  </a:lnTo>
                  <a:lnTo>
                    <a:pt x="19" y="186"/>
                  </a:lnTo>
                  <a:lnTo>
                    <a:pt x="26" y="171"/>
                  </a:lnTo>
                  <a:lnTo>
                    <a:pt x="42" y="142"/>
                  </a:lnTo>
                  <a:lnTo>
                    <a:pt x="58" y="117"/>
                  </a:lnTo>
                  <a:lnTo>
                    <a:pt x="78" y="96"/>
                  </a:lnTo>
                  <a:lnTo>
                    <a:pt x="98" y="76"/>
                  </a:lnTo>
                  <a:lnTo>
                    <a:pt x="119" y="59"/>
                  </a:lnTo>
                  <a:lnTo>
                    <a:pt x="140" y="45"/>
                  </a:lnTo>
                  <a:lnTo>
                    <a:pt x="162" y="33"/>
                  </a:lnTo>
                  <a:lnTo>
                    <a:pt x="184" y="23"/>
                  </a:lnTo>
                  <a:lnTo>
                    <a:pt x="206" y="16"/>
                  </a:lnTo>
                  <a:lnTo>
                    <a:pt x="228" y="10"/>
                  </a:lnTo>
                  <a:lnTo>
                    <a:pt x="249" y="5"/>
                  </a:lnTo>
                  <a:lnTo>
                    <a:pt x="270" y="3"/>
                  </a:lnTo>
                  <a:lnTo>
                    <a:pt x="289" y="1"/>
                  </a:lnTo>
                  <a:lnTo>
                    <a:pt x="307" y="0"/>
                  </a:lnTo>
                  <a:lnTo>
                    <a:pt x="307" y="0"/>
                  </a:lnTo>
                  <a:lnTo>
                    <a:pt x="323" y="1"/>
                  </a:lnTo>
                  <a:lnTo>
                    <a:pt x="340" y="3"/>
                  </a:lnTo>
                  <a:lnTo>
                    <a:pt x="372" y="7"/>
                  </a:lnTo>
                  <a:lnTo>
                    <a:pt x="404" y="15"/>
                  </a:lnTo>
                  <a:lnTo>
                    <a:pt x="432" y="26"/>
                  </a:lnTo>
                  <a:lnTo>
                    <a:pt x="460" y="38"/>
                  </a:lnTo>
                  <a:lnTo>
                    <a:pt x="487" y="55"/>
                  </a:lnTo>
                  <a:lnTo>
                    <a:pt x="510" y="72"/>
                  </a:lnTo>
                  <a:lnTo>
                    <a:pt x="533" y="93"/>
                  </a:lnTo>
                  <a:lnTo>
                    <a:pt x="552" y="116"/>
                  </a:lnTo>
                  <a:lnTo>
                    <a:pt x="570" y="139"/>
                  </a:lnTo>
                  <a:lnTo>
                    <a:pt x="586" y="165"/>
                  </a:lnTo>
                  <a:lnTo>
                    <a:pt x="599" y="192"/>
                  </a:lnTo>
                  <a:lnTo>
                    <a:pt x="610" y="221"/>
                  </a:lnTo>
                  <a:lnTo>
                    <a:pt x="617" y="251"/>
                  </a:lnTo>
                  <a:lnTo>
                    <a:pt x="621" y="282"/>
                  </a:lnTo>
                  <a:lnTo>
                    <a:pt x="623" y="314"/>
                  </a:lnTo>
                  <a:lnTo>
                    <a:pt x="623" y="314"/>
                  </a:lnTo>
                  <a:lnTo>
                    <a:pt x="622" y="336"/>
                  </a:lnTo>
                  <a:lnTo>
                    <a:pt x="621" y="357"/>
                  </a:lnTo>
                  <a:lnTo>
                    <a:pt x="617" y="379"/>
                  </a:lnTo>
                  <a:lnTo>
                    <a:pt x="612" y="400"/>
                  </a:lnTo>
                  <a:lnTo>
                    <a:pt x="607" y="420"/>
                  </a:lnTo>
                  <a:lnTo>
                    <a:pt x="600" y="441"/>
                  </a:lnTo>
                  <a:lnTo>
                    <a:pt x="592" y="460"/>
                  </a:lnTo>
                  <a:lnTo>
                    <a:pt x="584" y="479"/>
                  </a:lnTo>
                  <a:lnTo>
                    <a:pt x="574" y="498"/>
                  </a:lnTo>
                  <a:lnTo>
                    <a:pt x="563" y="516"/>
                  </a:lnTo>
                  <a:lnTo>
                    <a:pt x="540" y="551"/>
                  </a:lnTo>
                  <a:lnTo>
                    <a:pt x="516" y="585"/>
                  </a:lnTo>
                  <a:lnTo>
                    <a:pt x="488" y="618"/>
                  </a:lnTo>
                  <a:lnTo>
                    <a:pt x="226" y="914"/>
                  </a:lnTo>
                  <a:lnTo>
                    <a:pt x="623" y="914"/>
                  </a:lnTo>
                  <a:lnTo>
                    <a:pt x="623" y="1055"/>
                  </a:lnTo>
                  <a:lnTo>
                    <a:pt x="0" y="1055"/>
                  </a:lnTo>
                  <a:lnTo>
                    <a:pt x="0" y="958"/>
                  </a:lnTo>
                  <a:lnTo>
                    <a:pt x="355" y="553"/>
                  </a:lnTo>
                  <a:lnTo>
                    <a:pt x="355" y="553"/>
                  </a:lnTo>
                  <a:lnTo>
                    <a:pt x="383" y="520"/>
                  </a:lnTo>
                  <a:lnTo>
                    <a:pt x="408" y="488"/>
                  </a:lnTo>
                  <a:lnTo>
                    <a:pt x="428" y="460"/>
                  </a:lnTo>
                  <a:lnTo>
                    <a:pt x="445" y="431"/>
                  </a:lnTo>
                  <a:lnTo>
                    <a:pt x="451" y="417"/>
                  </a:lnTo>
                  <a:lnTo>
                    <a:pt x="458" y="404"/>
                  </a:lnTo>
                  <a:lnTo>
                    <a:pt x="462" y="389"/>
                  </a:lnTo>
                  <a:lnTo>
                    <a:pt x="466" y="375"/>
                  </a:lnTo>
                  <a:lnTo>
                    <a:pt x="471" y="360"/>
                  </a:lnTo>
                  <a:lnTo>
                    <a:pt x="472" y="345"/>
                  </a:lnTo>
                  <a:lnTo>
                    <a:pt x="473" y="330"/>
                  </a:lnTo>
                  <a:lnTo>
                    <a:pt x="475" y="314"/>
                  </a:lnTo>
                  <a:lnTo>
                    <a:pt x="475" y="314"/>
                  </a:lnTo>
                  <a:lnTo>
                    <a:pt x="473" y="297"/>
                  </a:lnTo>
                  <a:lnTo>
                    <a:pt x="472" y="281"/>
                  </a:lnTo>
                  <a:lnTo>
                    <a:pt x="468" y="265"/>
                  </a:lnTo>
                  <a:lnTo>
                    <a:pt x="462" y="250"/>
                  </a:lnTo>
                  <a:lnTo>
                    <a:pt x="456" y="235"/>
                  </a:lnTo>
                  <a:lnTo>
                    <a:pt x="449" y="220"/>
                  </a:lnTo>
                  <a:lnTo>
                    <a:pt x="439" y="207"/>
                  </a:lnTo>
                  <a:lnTo>
                    <a:pt x="428" y="194"/>
                  </a:lnTo>
                  <a:lnTo>
                    <a:pt x="417" y="183"/>
                  </a:lnTo>
                  <a:lnTo>
                    <a:pt x="405" y="173"/>
                  </a:lnTo>
                  <a:lnTo>
                    <a:pt x="391" y="164"/>
                  </a:lnTo>
                  <a:lnTo>
                    <a:pt x="376" y="156"/>
                  </a:lnTo>
                  <a:lnTo>
                    <a:pt x="361" y="150"/>
                  </a:lnTo>
                  <a:lnTo>
                    <a:pt x="345" y="146"/>
                  </a:lnTo>
                  <a:lnTo>
                    <a:pt x="327" y="143"/>
                  </a:lnTo>
                  <a:lnTo>
                    <a:pt x="310" y="142"/>
                  </a:lnTo>
                  <a:lnTo>
                    <a:pt x="310" y="142"/>
                  </a:lnTo>
                  <a:lnTo>
                    <a:pt x="293" y="142"/>
                  </a:lnTo>
                  <a:lnTo>
                    <a:pt x="277" y="145"/>
                  </a:lnTo>
                  <a:lnTo>
                    <a:pt x="260" y="147"/>
                  </a:lnTo>
                  <a:lnTo>
                    <a:pt x="247" y="151"/>
                  </a:lnTo>
                  <a:lnTo>
                    <a:pt x="233" y="157"/>
                  </a:lnTo>
                  <a:lnTo>
                    <a:pt x="219" y="164"/>
                  </a:lnTo>
                  <a:lnTo>
                    <a:pt x="207" y="172"/>
                  </a:lnTo>
                  <a:lnTo>
                    <a:pt x="196" y="180"/>
                  </a:lnTo>
                  <a:lnTo>
                    <a:pt x="185" y="190"/>
                  </a:lnTo>
                  <a:lnTo>
                    <a:pt x="176" y="201"/>
                  </a:lnTo>
                  <a:lnTo>
                    <a:pt x="166" y="211"/>
                  </a:lnTo>
                  <a:lnTo>
                    <a:pt x="158" y="224"/>
                  </a:lnTo>
                  <a:lnTo>
                    <a:pt x="151" y="237"/>
                  </a:lnTo>
                  <a:lnTo>
                    <a:pt x="144" y="251"/>
                  </a:lnTo>
                  <a:lnTo>
                    <a:pt x="139" y="265"/>
                  </a:lnTo>
                  <a:lnTo>
                    <a:pt x="134" y="280"/>
                  </a:lnTo>
                  <a:lnTo>
                    <a:pt x="1" y="236"/>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BA"/>
                </a:solidFill>
                <a:effectLst/>
                <a:uLnTx/>
                <a:uFillTx/>
                <a:latin typeface="Arial"/>
                <a:ea typeface="+mn-ea"/>
                <a:cs typeface="+mn-cs"/>
              </a:endParaRPr>
            </a:p>
          </p:txBody>
        </p:sp>
        <p:cxnSp>
          <p:nvCxnSpPr>
            <p:cNvPr id="39" name="Straight Connector 38">
              <a:extLst>
                <a:ext uri="{FF2B5EF4-FFF2-40B4-BE49-F238E27FC236}">
                  <a16:creationId xmlns:a16="http://schemas.microsoft.com/office/drawing/2014/main" xmlns="" id="{E6801D56-0CBB-469E-A3C7-834DB9B459EB}"/>
                </a:ext>
              </a:extLst>
            </p:cNvPr>
            <p:cNvCxnSpPr/>
            <p:nvPr/>
          </p:nvCxnSpPr>
          <p:spPr>
            <a:xfrm>
              <a:off x="362838" y="4702431"/>
              <a:ext cx="11486262" cy="0"/>
            </a:xfrm>
            <a:prstGeom prst="line">
              <a:avLst/>
            </a:prstGeom>
            <a:ln w="12700">
              <a:gradFill flip="none" rotWithShape="1">
                <a:gsLst>
                  <a:gs pos="0">
                    <a:schemeClr val="tx1">
                      <a:lumMod val="40000"/>
                      <a:lumOff val="60000"/>
                    </a:schemeClr>
                  </a:gs>
                  <a:gs pos="75000">
                    <a:schemeClr val="tx1">
                      <a:lumMod val="40000"/>
                      <a:lumOff val="60000"/>
                      <a:alpha val="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xmlns="" id="{96558932-2952-4C38-A911-B70A24D2B11F}"/>
                </a:ext>
              </a:extLst>
            </p:cNvPr>
            <p:cNvSpPr/>
            <p:nvPr/>
          </p:nvSpPr>
          <p:spPr>
            <a:xfrm>
              <a:off x="780895" y="4174984"/>
              <a:ext cx="7837811" cy="38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rPr>
                <a:t>Getting Big Box Right</a:t>
              </a:r>
            </a:p>
          </p:txBody>
        </p:sp>
      </p:gr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209" y="701822"/>
            <a:ext cx="5750821" cy="1022170"/>
          </a:xfrm>
          <a:prstGeom prst="rect">
            <a:avLst/>
          </a:prstGeom>
        </p:spPr>
      </p:pic>
      <p:grpSp>
        <p:nvGrpSpPr>
          <p:cNvPr id="3" name="Group 2">
            <a:extLst>
              <a:ext uri="{FF2B5EF4-FFF2-40B4-BE49-F238E27FC236}">
                <a16:creationId xmlns:a16="http://schemas.microsoft.com/office/drawing/2014/main" xmlns="" id="{C9F4867B-1F40-41C6-A5DB-F9D56DD5AC6D}"/>
              </a:ext>
            </a:extLst>
          </p:cNvPr>
          <p:cNvGrpSpPr/>
          <p:nvPr/>
        </p:nvGrpSpPr>
        <p:grpSpPr>
          <a:xfrm>
            <a:off x="354014" y="2796655"/>
            <a:ext cx="11486262" cy="519999"/>
            <a:chOff x="354014" y="3279255"/>
            <a:chExt cx="11486262" cy="519999"/>
          </a:xfrm>
        </p:grpSpPr>
        <p:sp>
          <p:nvSpPr>
            <p:cNvPr id="36" name="Freeform 6">
              <a:extLst>
                <a:ext uri="{FF2B5EF4-FFF2-40B4-BE49-F238E27FC236}">
                  <a16:creationId xmlns:a16="http://schemas.microsoft.com/office/drawing/2014/main" xmlns="" id="{7083258C-486B-461A-AE9B-C0B795F703D2}"/>
                </a:ext>
              </a:extLst>
            </p:cNvPr>
            <p:cNvSpPr>
              <a:spLocks/>
            </p:cNvSpPr>
            <p:nvPr/>
          </p:nvSpPr>
          <p:spPr bwMode="auto">
            <a:xfrm>
              <a:off x="354014" y="3312765"/>
              <a:ext cx="106962" cy="318743"/>
            </a:xfrm>
            <a:custGeom>
              <a:avLst/>
              <a:gdLst>
                <a:gd name="T0" fmla="*/ 0 w 349"/>
                <a:gd name="T1" fmla="*/ 287 h 1040"/>
                <a:gd name="T2" fmla="*/ 0 w 349"/>
                <a:gd name="T3" fmla="*/ 141 h 1040"/>
                <a:gd name="T4" fmla="*/ 245 w 349"/>
                <a:gd name="T5" fmla="*/ 0 h 1040"/>
                <a:gd name="T6" fmla="*/ 349 w 349"/>
                <a:gd name="T7" fmla="*/ 0 h 1040"/>
                <a:gd name="T8" fmla="*/ 349 w 349"/>
                <a:gd name="T9" fmla="*/ 1040 h 1040"/>
                <a:gd name="T10" fmla="*/ 200 w 349"/>
                <a:gd name="T11" fmla="*/ 1040 h 1040"/>
                <a:gd name="T12" fmla="*/ 200 w 349"/>
                <a:gd name="T13" fmla="*/ 186 h 1040"/>
                <a:gd name="T14" fmla="*/ 0 w 349"/>
                <a:gd name="T15" fmla="*/ 287 h 10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9" h="1040">
                  <a:moveTo>
                    <a:pt x="0" y="287"/>
                  </a:moveTo>
                  <a:lnTo>
                    <a:pt x="0" y="141"/>
                  </a:lnTo>
                  <a:lnTo>
                    <a:pt x="245" y="0"/>
                  </a:lnTo>
                  <a:lnTo>
                    <a:pt x="349" y="0"/>
                  </a:lnTo>
                  <a:lnTo>
                    <a:pt x="349" y="1040"/>
                  </a:lnTo>
                  <a:lnTo>
                    <a:pt x="200" y="1040"/>
                  </a:lnTo>
                  <a:lnTo>
                    <a:pt x="200" y="186"/>
                  </a:lnTo>
                  <a:lnTo>
                    <a:pt x="0" y="287"/>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BA"/>
                </a:solidFill>
                <a:effectLst/>
                <a:uLnTx/>
                <a:uFillTx/>
                <a:latin typeface="Arial"/>
                <a:ea typeface="+mn-ea"/>
                <a:cs typeface="+mn-cs"/>
              </a:endParaRPr>
            </a:p>
          </p:txBody>
        </p:sp>
        <p:cxnSp>
          <p:nvCxnSpPr>
            <p:cNvPr id="38" name="Straight Connector 37">
              <a:extLst>
                <a:ext uri="{FF2B5EF4-FFF2-40B4-BE49-F238E27FC236}">
                  <a16:creationId xmlns:a16="http://schemas.microsoft.com/office/drawing/2014/main" xmlns="" id="{3899F7F9-FD30-4C30-B9DA-24E5E19D317A}"/>
                </a:ext>
              </a:extLst>
            </p:cNvPr>
            <p:cNvCxnSpPr/>
            <p:nvPr/>
          </p:nvCxnSpPr>
          <p:spPr>
            <a:xfrm>
              <a:off x="354014" y="3799254"/>
              <a:ext cx="11486262" cy="0"/>
            </a:xfrm>
            <a:prstGeom prst="line">
              <a:avLst/>
            </a:prstGeom>
            <a:ln w="12700">
              <a:gradFill flip="none" rotWithShape="1">
                <a:gsLst>
                  <a:gs pos="0">
                    <a:schemeClr val="tx1">
                      <a:lumMod val="40000"/>
                      <a:lumOff val="60000"/>
                    </a:schemeClr>
                  </a:gs>
                  <a:gs pos="75000">
                    <a:schemeClr val="tx1">
                      <a:lumMod val="40000"/>
                      <a:lumOff val="60000"/>
                      <a:alpha val="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CAD4D0B6-8922-4055-B222-62F1C48B6A4E}"/>
                </a:ext>
              </a:extLst>
            </p:cNvPr>
            <p:cNvSpPr/>
            <p:nvPr/>
          </p:nvSpPr>
          <p:spPr>
            <a:xfrm>
              <a:off x="780895" y="3279255"/>
              <a:ext cx="7837811" cy="38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rPr>
                <a:t>Shoppers: What to know</a:t>
              </a:r>
            </a:p>
          </p:txBody>
        </p:sp>
      </p:grpSp>
      <p:grpSp>
        <p:nvGrpSpPr>
          <p:cNvPr id="5" name="Group 4">
            <a:extLst>
              <a:ext uri="{FF2B5EF4-FFF2-40B4-BE49-F238E27FC236}">
                <a16:creationId xmlns:a16="http://schemas.microsoft.com/office/drawing/2014/main" xmlns="" id="{CA84569F-7C3A-4DE1-9561-0F179D024151}"/>
              </a:ext>
            </a:extLst>
          </p:cNvPr>
          <p:cNvGrpSpPr/>
          <p:nvPr/>
        </p:nvGrpSpPr>
        <p:grpSpPr>
          <a:xfrm>
            <a:off x="362838" y="4520519"/>
            <a:ext cx="11486262" cy="508740"/>
            <a:chOff x="362838" y="4911107"/>
            <a:chExt cx="11486262" cy="508740"/>
          </a:xfrm>
        </p:grpSpPr>
        <p:cxnSp>
          <p:nvCxnSpPr>
            <p:cNvPr id="19" name="Straight Connector 18">
              <a:extLst>
                <a:ext uri="{FF2B5EF4-FFF2-40B4-BE49-F238E27FC236}">
                  <a16:creationId xmlns:a16="http://schemas.microsoft.com/office/drawing/2014/main" xmlns="" id="{BD5CD83F-2451-4FCB-98EB-670E471DFB29}"/>
                </a:ext>
              </a:extLst>
            </p:cNvPr>
            <p:cNvCxnSpPr/>
            <p:nvPr/>
          </p:nvCxnSpPr>
          <p:spPr>
            <a:xfrm>
              <a:off x="362838" y="5419847"/>
              <a:ext cx="11486262" cy="0"/>
            </a:xfrm>
            <a:prstGeom prst="line">
              <a:avLst/>
            </a:prstGeom>
            <a:ln w="12700">
              <a:gradFill flip="none" rotWithShape="1">
                <a:gsLst>
                  <a:gs pos="0">
                    <a:schemeClr val="tx1">
                      <a:lumMod val="40000"/>
                      <a:lumOff val="60000"/>
                    </a:schemeClr>
                  </a:gs>
                  <a:gs pos="75000">
                    <a:schemeClr val="tx1">
                      <a:lumMod val="40000"/>
                      <a:lumOff val="60000"/>
                      <a:alpha val="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xmlns="" id="{0AD9AB84-5704-4318-98C2-8F04B3C01619}"/>
                </a:ext>
              </a:extLst>
            </p:cNvPr>
            <p:cNvSpPr/>
            <p:nvPr/>
          </p:nvSpPr>
          <p:spPr>
            <a:xfrm>
              <a:off x="780894" y="4911107"/>
              <a:ext cx="10357276" cy="38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rPr>
                <a:t>Going Big with Small Format</a:t>
              </a:r>
            </a:p>
          </p:txBody>
        </p:sp>
        <p:sp>
          <p:nvSpPr>
            <p:cNvPr id="23" name="Freeform 8">
              <a:extLst>
                <a:ext uri="{FF2B5EF4-FFF2-40B4-BE49-F238E27FC236}">
                  <a16:creationId xmlns:a16="http://schemas.microsoft.com/office/drawing/2014/main" xmlns="" id="{E9834E12-8B59-48AE-8820-BE048F737238}"/>
                </a:ext>
              </a:extLst>
            </p:cNvPr>
            <p:cNvSpPr>
              <a:spLocks/>
            </p:cNvSpPr>
            <p:nvPr/>
          </p:nvSpPr>
          <p:spPr bwMode="auto">
            <a:xfrm>
              <a:off x="362838" y="4942318"/>
              <a:ext cx="209329" cy="323340"/>
            </a:xfrm>
            <a:custGeom>
              <a:avLst/>
              <a:gdLst>
                <a:gd name="T0" fmla="*/ 131 w 683"/>
                <a:gd name="T1" fmla="*/ 817 h 1055"/>
                <a:gd name="T2" fmla="*/ 157 w 683"/>
                <a:gd name="T3" fmla="*/ 850 h 1055"/>
                <a:gd name="T4" fmla="*/ 189 w 683"/>
                <a:gd name="T5" fmla="*/ 876 h 1055"/>
                <a:gd name="T6" fmla="*/ 229 w 683"/>
                <a:gd name="T7" fmla="*/ 896 h 1055"/>
                <a:gd name="T8" fmla="*/ 273 w 683"/>
                <a:gd name="T9" fmla="*/ 909 h 1055"/>
                <a:gd name="T10" fmla="*/ 319 w 683"/>
                <a:gd name="T11" fmla="*/ 913 h 1055"/>
                <a:gd name="T12" fmla="*/ 363 w 683"/>
                <a:gd name="T13" fmla="*/ 909 h 1055"/>
                <a:gd name="T14" fmla="*/ 421 w 683"/>
                <a:gd name="T15" fmla="*/ 888 h 1055"/>
                <a:gd name="T16" fmla="*/ 470 w 683"/>
                <a:gd name="T17" fmla="*/ 853 h 1055"/>
                <a:gd name="T18" fmla="*/ 509 w 683"/>
                <a:gd name="T19" fmla="*/ 804 h 1055"/>
                <a:gd name="T20" fmla="*/ 531 w 683"/>
                <a:gd name="T21" fmla="*/ 744 h 1055"/>
                <a:gd name="T22" fmla="*/ 535 w 683"/>
                <a:gd name="T23" fmla="*/ 699 h 1055"/>
                <a:gd name="T24" fmla="*/ 525 w 683"/>
                <a:gd name="T25" fmla="*/ 632 h 1055"/>
                <a:gd name="T26" fmla="*/ 498 w 683"/>
                <a:gd name="T27" fmla="*/ 576 h 1055"/>
                <a:gd name="T28" fmla="*/ 455 w 683"/>
                <a:gd name="T29" fmla="*/ 531 h 1055"/>
                <a:gd name="T30" fmla="*/ 401 w 683"/>
                <a:gd name="T31" fmla="*/ 499 h 1055"/>
                <a:gd name="T32" fmla="*/ 334 w 683"/>
                <a:gd name="T33" fmla="*/ 484 h 1055"/>
                <a:gd name="T34" fmla="*/ 289 w 683"/>
                <a:gd name="T35" fmla="*/ 483 h 1055"/>
                <a:gd name="T36" fmla="*/ 207 w 683"/>
                <a:gd name="T37" fmla="*/ 495 h 1055"/>
                <a:gd name="T38" fmla="*/ 412 w 683"/>
                <a:gd name="T39" fmla="*/ 142 h 1055"/>
                <a:gd name="T40" fmla="*/ 631 w 683"/>
                <a:gd name="T41" fmla="*/ 0 h 1055"/>
                <a:gd name="T42" fmla="*/ 402 w 683"/>
                <a:gd name="T43" fmla="*/ 360 h 1055"/>
                <a:gd name="T44" fmla="*/ 487 w 683"/>
                <a:gd name="T45" fmla="*/ 385 h 1055"/>
                <a:gd name="T46" fmla="*/ 561 w 683"/>
                <a:gd name="T47" fmla="*/ 431 h 1055"/>
                <a:gd name="T48" fmla="*/ 619 w 683"/>
                <a:gd name="T49" fmla="*/ 497 h 1055"/>
                <a:gd name="T50" fmla="*/ 662 w 683"/>
                <a:gd name="T51" fmla="*/ 576 h 1055"/>
                <a:gd name="T52" fmla="*/ 682 w 683"/>
                <a:gd name="T53" fmla="*/ 666 h 1055"/>
                <a:gd name="T54" fmla="*/ 682 w 683"/>
                <a:gd name="T55" fmla="*/ 718 h 1055"/>
                <a:gd name="T56" fmla="*/ 675 w 683"/>
                <a:gd name="T57" fmla="*/ 772 h 1055"/>
                <a:gd name="T58" fmla="*/ 662 w 683"/>
                <a:gd name="T59" fmla="*/ 824 h 1055"/>
                <a:gd name="T60" fmla="*/ 640 w 683"/>
                <a:gd name="T61" fmla="*/ 872 h 1055"/>
                <a:gd name="T62" fmla="*/ 611 w 683"/>
                <a:gd name="T63" fmla="*/ 914 h 1055"/>
                <a:gd name="T64" fmla="*/ 578 w 683"/>
                <a:gd name="T65" fmla="*/ 954 h 1055"/>
                <a:gd name="T66" fmla="*/ 539 w 683"/>
                <a:gd name="T67" fmla="*/ 986 h 1055"/>
                <a:gd name="T68" fmla="*/ 496 w 683"/>
                <a:gd name="T69" fmla="*/ 1012 h 1055"/>
                <a:gd name="T70" fmla="*/ 449 w 683"/>
                <a:gd name="T71" fmla="*/ 1034 h 1055"/>
                <a:gd name="T72" fmla="*/ 400 w 683"/>
                <a:gd name="T73" fmla="*/ 1048 h 1055"/>
                <a:gd name="T74" fmla="*/ 346 w 683"/>
                <a:gd name="T75" fmla="*/ 1053 h 1055"/>
                <a:gd name="T76" fmla="*/ 301 w 683"/>
                <a:gd name="T77" fmla="*/ 1053 h 1055"/>
                <a:gd name="T78" fmla="*/ 225 w 683"/>
                <a:gd name="T79" fmla="*/ 1042 h 1055"/>
                <a:gd name="T80" fmla="*/ 155 w 683"/>
                <a:gd name="T81" fmla="*/ 1019 h 1055"/>
                <a:gd name="T82" fmla="*/ 93 w 683"/>
                <a:gd name="T83" fmla="*/ 984 h 1055"/>
                <a:gd name="T84" fmla="*/ 41 w 683"/>
                <a:gd name="T85" fmla="*/ 936 h 1055"/>
                <a:gd name="T86" fmla="*/ 0 w 683"/>
                <a:gd name="T87" fmla="*/ 87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3" h="1055">
                  <a:moveTo>
                    <a:pt x="124" y="805"/>
                  </a:moveTo>
                  <a:lnTo>
                    <a:pt x="124" y="805"/>
                  </a:lnTo>
                  <a:lnTo>
                    <a:pt x="131" y="817"/>
                  </a:lnTo>
                  <a:lnTo>
                    <a:pt x="138" y="828"/>
                  </a:lnTo>
                  <a:lnTo>
                    <a:pt x="147" y="839"/>
                  </a:lnTo>
                  <a:lnTo>
                    <a:pt x="157" y="850"/>
                  </a:lnTo>
                  <a:lnTo>
                    <a:pt x="166" y="860"/>
                  </a:lnTo>
                  <a:lnTo>
                    <a:pt x="177" y="868"/>
                  </a:lnTo>
                  <a:lnTo>
                    <a:pt x="189" y="876"/>
                  </a:lnTo>
                  <a:lnTo>
                    <a:pt x="202" y="884"/>
                  </a:lnTo>
                  <a:lnTo>
                    <a:pt x="215" y="891"/>
                  </a:lnTo>
                  <a:lnTo>
                    <a:pt x="229" y="896"/>
                  </a:lnTo>
                  <a:lnTo>
                    <a:pt x="243" y="902"/>
                  </a:lnTo>
                  <a:lnTo>
                    <a:pt x="258" y="906"/>
                  </a:lnTo>
                  <a:lnTo>
                    <a:pt x="273" y="909"/>
                  </a:lnTo>
                  <a:lnTo>
                    <a:pt x="288" y="911"/>
                  </a:lnTo>
                  <a:lnTo>
                    <a:pt x="303" y="913"/>
                  </a:lnTo>
                  <a:lnTo>
                    <a:pt x="319" y="913"/>
                  </a:lnTo>
                  <a:lnTo>
                    <a:pt x="319" y="913"/>
                  </a:lnTo>
                  <a:lnTo>
                    <a:pt x="341" y="913"/>
                  </a:lnTo>
                  <a:lnTo>
                    <a:pt x="363" y="909"/>
                  </a:lnTo>
                  <a:lnTo>
                    <a:pt x="383" y="905"/>
                  </a:lnTo>
                  <a:lnTo>
                    <a:pt x="402" y="898"/>
                  </a:lnTo>
                  <a:lnTo>
                    <a:pt x="421" y="888"/>
                  </a:lnTo>
                  <a:lnTo>
                    <a:pt x="439" y="879"/>
                  </a:lnTo>
                  <a:lnTo>
                    <a:pt x="455" y="866"/>
                  </a:lnTo>
                  <a:lnTo>
                    <a:pt x="470" y="853"/>
                  </a:lnTo>
                  <a:lnTo>
                    <a:pt x="486" y="838"/>
                  </a:lnTo>
                  <a:lnTo>
                    <a:pt x="498" y="821"/>
                  </a:lnTo>
                  <a:lnTo>
                    <a:pt x="509" y="804"/>
                  </a:lnTo>
                  <a:lnTo>
                    <a:pt x="517" y="784"/>
                  </a:lnTo>
                  <a:lnTo>
                    <a:pt x="525" y="764"/>
                  </a:lnTo>
                  <a:lnTo>
                    <a:pt x="531" y="744"/>
                  </a:lnTo>
                  <a:lnTo>
                    <a:pt x="533" y="722"/>
                  </a:lnTo>
                  <a:lnTo>
                    <a:pt x="535" y="699"/>
                  </a:lnTo>
                  <a:lnTo>
                    <a:pt x="535" y="699"/>
                  </a:lnTo>
                  <a:lnTo>
                    <a:pt x="533" y="675"/>
                  </a:lnTo>
                  <a:lnTo>
                    <a:pt x="531" y="654"/>
                  </a:lnTo>
                  <a:lnTo>
                    <a:pt x="525" y="632"/>
                  </a:lnTo>
                  <a:lnTo>
                    <a:pt x="518" y="611"/>
                  </a:lnTo>
                  <a:lnTo>
                    <a:pt x="509" y="593"/>
                  </a:lnTo>
                  <a:lnTo>
                    <a:pt x="498" y="576"/>
                  </a:lnTo>
                  <a:lnTo>
                    <a:pt x="486" y="559"/>
                  </a:lnTo>
                  <a:lnTo>
                    <a:pt x="472" y="544"/>
                  </a:lnTo>
                  <a:lnTo>
                    <a:pt x="455" y="531"/>
                  </a:lnTo>
                  <a:lnTo>
                    <a:pt x="439" y="518"/>
                  </a:lnTo>
                  <a:lnTo>
                    <a:pt x="420" y="508"/>
                  </a:lnTo>
                  <a:lnTo>
                    <a:pt x="401" y="499"/>
                  </a:lnTo>
                  <a:lnTo>
                    <a:pt x="379" y="493"/>
                  </a:lnTo>
                  <a:lnTo>
                    <a:pt x="357" y="487"/>
                  </a:lnTo>
                  <a:lnTo>
                    <a:pt x="334" y="484"/>
                  </a:lnTo>
                  <a:lnTo>
                    <a:pt x="311" y="483"/>
                  </a:lnTo>
                  <a:lnTo>
                    <a:pt x="311" y="483"/>
                  </a:lnTo>
                  <a:lnTo>
                    <a:pt x="289" y="483"/>
                  </a:lnTo>
                  <a:lnTo>
                    <a:pt x="270" y="484"/>
                  </a:lnTo>
                  <a:lnTo>
                    <a:pt x="234" y="490"/>
                  </a:lnTo>
                  <a:lnTo>
                    <a:pt x="207" y="495"/>
                  </a:lnTo>
                  <a:lnTo>
                    <a:pt x="191" y="499"/>
                  </a:lnTo>
                  <a:lnTo>
                    <a:pt x="191" y="402"/>
                  </a:lnTo>
                  <a:lnTo>
                    <a:pt x="412" y="142"/>
                  </a:lnTo>
                  <a:lnTo>
                    <a:pt x="52" y="142"/>
                  </a:lnTo>
                  <a:lnTo>
                    <a:pt x="52" y="0"/>
                  </a:lnTo>
                  <a:lnTo>
                    <a:pt x="631" y="0"/>
                  </a:lnTo>
                  <a:lnTo>
                    <a:pt x="631" y="97"/>
                  </a:lnTo>
                  <a:lnTo>
                    <a:pt x="402" y="360"/>
                  </a:lnTo>
                  <a:lnTo>
                    <a:pt x="402" y="360"/>
                  </a:lnTo>
                  <a:lnTo>
                    <a:pt x="431" y="366"/>
                  </a:lnTo>
                  <a:lnTo>
                    <a:pt x="460" y="374"/>
                  </a:lnTo>
                  <a:lnTo>
                    <a:pt x="487" y="385"/>
                  </a:lnTo>
                  <a:lnTo>
                    <a:pt x="513" y="398"/>
                  </a:lnTo>
                  <a:lnTo>
                    <a:pt x="537" y="413"/>
                  </a:lnTo>
                  <a:lnTo>
                    <a:pt x="561" y="431"/>
                  </a:lnTo>
                  <a:lnTo>
                    <a:pt x="582" y="452"/>
                  </a:lnTo>
                  <a:lnTo>
                    <a:pt x="601" y="472"/>
                  </a:lnTo>
                  <a:lnTo>
                    <a:pt x="619" y="497"/>
                  </a:lnTo>
                  <a:lnTo>
                    <a:pt x="636" y="521"/>
                  </a:lnTo>
                  <a:lnTo>
                    <a:pt x="649" y="547"/>
                  </a:lnTo>
                  <a:lnTo>
                    <a:pt x="662" y="576"/>
                  </a:lnTo>
                  <a:lnTo>
                    <a:pt x="671" y="604"/>
                  </a:lnTo>
                  <a:lnTo>
                    <a:pt x="678" y="634"/>
                  </a:lnTo>
                  <a:lnTo>
                    <a:pt x="682" y="666"/>
                  </a:lnTo>
                  <a:lnTo>
                    <a:pt x="683" y="699"/>
                  </a:lnTo>
                  <a:lnTo>
                    <a:pt x="683" y="699"/>
                  </a:lnTo>
                  <a:lnTo>
                    <a:pt x="682" y="718"/>
                  </a:lnTo>
                  <a:lnTo>
                    <a:pt x="681" y="735"/>
                  </a:lnTo>
                  <a:lnTo>
                    <a:pt x="679" y="754"/>
                  </a:lnTo>
                  <a:lnTo>
                    <a:pt x="675" y="772"/>
                  </a:lnTo>
                  <a:lnTo>
                    <a:pt x="671" y="790"/>
                  </a:lnTo>
                  <a:lnTo>
                    <a:pt x="667" y="808"/>
                  </a:lnTo>
                  <a:lnTo>
                    <a:pt x="662" y="824"/>
                  </a:lnTo>
                  <a:lnTo>
                    <a:pt x="655" y="840"/>
                  </a:lnTo>
                  <a:lnTo>
                    <a:pt x="648" y="855"/>
                  </a:lnTo>
                  <a:lnTo>
                    <a:pt x="640" y="872"/>
                  </a:lnTo>
                  <a:lnTo>
                    <a:pt x="631" y="887"/>
                  </a:lnTo>
                  <a:lnTo>
                    <a:pt x="622" y="900"/>
                  </a:lnTo>
                  <a:lnTo>
                    <a:pt x="611" y="914"/>
                  </a:lnTo>
                  <a:lnTo>
                    <a:pt x="601" y="928"/>
                  </a:lnTo>
                  <a:lnTo>
                    <a:pt x="589" y="941"/>
                  </a:lnTo>
                  <a:lnTo>
                    <a:pt x="578" y="954"/>
                  </a:lnTo>
                  <a:lnTo>
                    <a:pt x="566" y="965"/>
                  </a:lnTo>
                  <a:lnTo>
                    <a:pt x="552" y="975"/>
                  </a:lnTo>
                  <a:lnTo>
                    <a:pt x="539" y="986"/>
                  </a:lnTo>
                  <a:lnTo>
                    <a:pt x="525" y="996"/>
                  </a:lnTo>
                  <a:lnTo>
                    <a:pt x="511" y="1004"/>
                  </a:lnTo>
                  <a:lnTo>
                    <a:pt x="496" y="1012"/>
                  </a:lnTo>
                  <a:lnTo>
                    <a:pt x="481" y="1020"/>
                  </a:lnTo>
                  <a:lnTo>
                    <a:pt x="465" y="1027"/>
                  </a:lnTo>
                  <a:lnTo>
                    <a:pt x="449" y="1034"/>
                  </a:lnTo>
                  <a:lnTo>
                    <a:pt x="432" y="1040"/>
                  </a:lnTo>
                  <a:lnTo>
                    <a:pt x="416" y="1044"/>
                  </a:lnTo>
                  <a:lnTo>
                    <a:pt x="400" y="1048"/>
                  </a:lnTo>
                  <a:lnTo>
                    <a:pt x="382" y="1051"/>
                  </a:lnTo>
                  <a:lnTo>
                    <a:pt x="364" y="1053"/>
                  </a:lnTo>
                  <a:lnTo>
                    <a:pt x="346" y="1053"/>
                  </a:lnTo>
                  <a:lnTo>
                    <a:pt x="329" y="1055"/>
                  </a:lnTo>
                  <a:lnTo>
                    <a:pt x="329" y="1055"/>
                  </a:lnTo>
                  <a:lnTo>
                    <a:pt x="301" y="1053"/>
                  </a:lnTo>
                  <a:lnTo>
                    <a:pt x="275" y="1052"/>
                  </a:lnTo>
                  <a:lnTo>
                    <a:pt x="251" y="1048"/>
                  </a:lnTo>
                  <a:lnTo>
                    <a:pt x="225" y="1042"/>
                  </a:lnTo>
                  <a:lnTo>
                    <a:pt x="202" y="1037"/>
                  </a:lnTo>
                  <a:lnTo>
                    <a:pt x="179" y="1029"/>
                  </a:lnTo>
                  <a:lnTo>
                    <a:pt x="155" y="1019"/>
                  </a:lnTo>
                  <a:lnTo>
                    <a:pt x="134" y="1008"/>
                  </a:lnTo>
                  <a:lnTo>
                    <a:pt x="113" y="997"/>
                  </a:lnTo>
                  <a:lnTo>
                    <a:pt x="93" y="984"/>
                  </a:lnTo>
                  <a:lnTo>
                    <a:pt x="75" y="969"/>
                  </a:lnTo>
                  <a:lnTo>
                    <a:pt x="57" y="952"/>
                  </a:lnTo>
                  <a:lnTo>
                    <a:pt x="41" y="936"/>
                  </a:lnTo>
                  <a:lnTo>
                    <a:pt x="26" y="917"/>
                  </a:lnTo>
                  <a:lnTo>
                    <a:pt x="12" y="898"/>
                  </a:lnTo>
                  <a:lnTo>
                    <a:pt x="0" y="876"/>
                  </a:lnTo>
                  <a:lnTo>
                    <a:pt x="124" y="805"/>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BA"/>
                </a:solidFill>
                <a:effectLst/>
                <a:uLnTx/>
                <a:uFillTx/>
                <a:latin typeface="Arial"/>
                <a:ea typeface="+mn-ea"/>
                <a:cs typeface="+mn-cs"/>
              </a:endParaRPr>
            </a:p>
          </p:txBody>
        </p:sp>
      </p:grpSp>
      <p:grpSp>
        <p:nvGrpSpPr>
          <p:cNvPr id="17" name="Gruppo 16">
            <a:extLst>
              <a:ext uri="{FF2B5EF4-FFF2-40B4-BE49-F238E27FC236}">
                <a16:creationId xmlns:a16="http://schemas.microsoft.com/office/drawing/2014/main" xmlns="" id="{C1E32B94-68CB-40E2-8909-90014BB83CF9}"/>
              </a:ext>
            </a:extLst>
          </p:cNvPr>
          <p:cNvGrpSpPr/>
          <p:nvPr/>
        </p:nvGrpSpPr>
        <p:grpSpPr>
          <a:xfrm>
            <a:off x="352869" y="5313247"/>
            <a:ext cx="10775332" cy="385762"/>
            <a:chOff x="352869" y="5313247"/>
            <a:chExt cx="10775332" cy="385762"/>
          </a:xfrm>
        </p:grpSpPr>
        <p:sp>
          <p:nvSpPr>
            <p:cNvPr id="20" name="Rectangle 21">
              <a:extLst>
                <a:ext uri="{FF2B5EF4-FFF2-40B4-BE49-F238E27FC236}">
                  <a16:creationId xmlns:a16="http://schemas.microsoft.com/office/drawing/2014/main" xmlns="" id="{4FA74267-0D03-49E7-8BEE-BA4F1DAD2CFA}"/>
                </a:ext>
              </a:extLst>
            </p:cNvPr>
            <p:cNvSpPr/>
            <p:nvPr/>
          </p:nvSpPr>
          <p:spPr>
            <a:xfrm>
              <a:off x="770925" y="5313247"/>
              <a:ext cx="10357276" cy="38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Smaller is better? What’s next?</a:t>
              </a:r>
            </a:p>
          </p:txBody>
        </p:sp>
        <p:sp>
          <p:nvSpPr>
            <p:cNvPr id="24" name="Freeform 9">
              <a:extLst>
                <a:ext uri="{FF2B5EF4-FFF2-40B4-BE49-F238E27FC236}">
                  <a16:creationId xmlns:a16="http://schemas.microsoft.com/office/drawing/2014/main" xmlns="" id="{1766FD73-61CF-4C6F-BF12-E38EDFF9F925}"/>
                </a:ext>
              </a:extLst>
            </p:cNvPr>
            <p:cNvSpPr>
              <a:spLocks noEditPoints="1"/>
            </p:cNvSpPr>
            <p:nvPr/>
          </p:nvSpPr>
          <p:spPr bwMode="auto">
            <a:xfrm>
              <a:off x="352869" y="5344458"/>
              <a:ext cx="251925" cy="327094"/>
            </a:xfrm>
            <a:custGeom>
              <a:avLst/>
              <a:gdLst>
                <a:gd name="T0" fmla="*/ 0 w 801"/>
                <a:gd name="T1" fmla="*/ 690 h 1040"/>
                <a:gd name="T2" fmla="*/ 534 w 801"/>
                <a:gd name="T3" fmla="*/ 0 h 1040"/>
                <a:gd name="T4" fmla="*/ 637 w 801"/>
                <a:gd name="T5" fmla="*/ 0 h 1040"/>
                <a:gd name="T6" fmla="*/ 637 w 801"/>
                <a:gd name="T7" fmla="*/ 647 h 1040"/>
                <a:gd name="T8" fmla="*/ 801 w 801"/>
                <a:gd name="T9" fmla="*/ 647 h 1040"/>
                <a:gd name="T10" fmla="*/ 801 w 801"/>
                <a:gd name="T11" fmla="*/ 787 h 1040"/>
                <a:gd name="T12" fmla="*/ 637 w 801"/>
                <a:gd name="T13" fmla="*/ 787 h 1040"/>
                <a:gd name="T14" fmla="*/ 637 w 801"/>
                <a:gd name="T15" fmla="*/ 1040 h 1040"/>
                <a:gd name="T16" fmla="*/ 490 w 801"/>
                <a:gd name="T17" fmla="*/ 1040 h 1040"/>
                <a:gd name="T18" fmla="*/ 490 w 801"/>
                <a:gd name="T19" fmla="*/ 787 h 1040"/>
                <a:gd name="T20" fmla="*/ 0 w 801"/>
                <a:gd name="T21" fmla="*/ 787 h 1040"/>
                <a:gd name="T22" fmla="*/ 0 w 801"/>
                <a:gd name="T23" fmla="*/ 690 h 1040"/>
                <a:gd name="T24" fmla="*/ 490 w 801"/>
                <a:gd name="T25" fmla="*/ 647 h 1040"/>
                <a:gd name="T26" fmla="*/ 490 w 801"/>
                <a:gd name="T27" fmla="*/ 296 h 1040"/>
                <a:gd name="T28" fmla="*/ 210 w 801"/>
                <a:gd name="T29" fmla="*/ 647 h 1040"/>
                <a:gd name="T30" fmla="*/ 490 w 801"/>
                <a:gd name="T31" fmla="*/ 647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1" h="1040">
                  <a:moveTo>
                    <a:pt x="0" y="690"/>
                  </a:moveTo>
                  <a:lnTo>
                    <a:pt x="534" y="0"/>
                  </a:lnTo>
                  <a:lnTo>
                    <a:pt x="637" y="0"/>
                  </a:lnTo>
                  <a:lnTo>
                    <a:pt x="637" y="647"/>
                  </a:lnTo>
                  <a:lnTo>
                    <a:pt x="801" y="647"/>
                  </a:lnTo>
                  <a:lnTo>
                    <a:pt x="801" y="787"/>
                  </a:lnTo>
                  <a:lnTo>
                    <a:pt x="637" y="787"/>
                  </a:lnTo>
                  <a:lnTo>
                    <a:pt x="637" y="1040"/>
                  </a:lnTo>
                  <a:lnTo>
                    <a:pt x="490" y="1040"/>
                  </a:lnTo>
                  <a:lnTo>
                    <a:pt x="490" y="787"/>
                  </a:lnTo>
                  <a:lnTo>
                    <a:pt x="0" y="787"/>
                  </a:lnTo>
                  <a:lnTo>
                    <a:pt x="0" y="690"/>
                  </a:lnTo>
                  <a:close/>
                  <a:moveTo>
                    <a:pt x="490" y="647"/>
                  </a:moveTo>
                  <a:lnTo>
                    <a:pt x="490" y="296"/>
                  </a:lnTo>
                  <a:lnTo>
                    <a:pt x="210" y="647"/>
                  </a:lnTo>
                  <a:lnTo>
                    <a:pt x="490" y="64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spTree>
    <p:extLst>
      <p:ext uri="{BB962C8B-B14F-4D97-AF65-F5344CB8AC3E}">
        <p14:creationId xmlns:p14="http://schemas.microsoft.com/office/powerpoint/2010/main" val="392676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xmlns="" id="{C96AEF95-C8CC-45ED-AE94-4A35909A5960}"/>
              </a:ext>
            </a:extLst>
          </p:cNvPr>
          <p:cNvSpPr>
            <a:spLocks noGrp="1"/>
          </p:cNvSpPr>
          <p:nvPr>
            <p:ph type="title"/>
          </p:nvPr>
        </p:nvSpPr>
        <p:spPr>
          <a:xfrm>
            <a:off x="4121023" y="430717"/>
            <a:ext cx="7705851" cy="404119"/>
          </a:xfrm>
        </p:spPr>
        <p:txBody>
          <a:bodyPr/>
          <a:lstStyle/>
          <a:p>
            <a:r>
              <a:rPr lang="en-US" dirty="0"/>
              <a:t>Building on opportunities from key gaps in eCommerce </a:t>
            </a:r>
            <a:br>
              <a:rPr lang="en-US" dirty="0"/>
            </a:br>
            <a:r>
              <a:rPr lang="en-US" dirty="0"/>
              <a:t>and further aligning to shopper expectations</a:t>
            </a:r>
          </a:p>
        </p:txBody>
      </p:sp>
      <p:sp>
        <p:nvSpPr>
          <p:cNvPr id="7" name="Text Placeholder 4">
            <a:extLst>
              <a:ext uri="{FF2B5EF4-FFF2-40B4-BE49-F238E27FC236}">
                <a16:creationId xmlns:a16="http://schemas.microsoft.com/office/drawing/2014/main" xmlns="" id="{BDB1E01B-8299-45A5-A59E-463DC33D60A3}"/>
              </a:ext>
            </a:extLst>
          </p:cNvPr>
          <p:cNvSpPr txBox="1">
            <a:spLocks/>
          </p:cNvSpPr>
          <p:nvPr/>
        </p:nvSpPr>
        <p:spPr>
          <a:xfrm>
            <a:off x="4121023" y="1281775"/>
            <a:ext cx="7711078" cy="396875"/>
          </a:xfrm>
          <a:prstGeom prst="rect">
            <a:avLst/>
          </a:prstGeom>
        </p:spPr>
        <p:txBody>
          <a:bodyPr lIns="0"/>
          <a:lstStyle>
            <a:lvl1pPr marL="0" indent="0" algn="l" defTabSz="914400" rtl="0" eaLnBrk="1" latinLnBrk="0" hangingPunct="1">
              <a:lnSpc>
                <a:spcPct val="100000"/>
              </a:lnSpc>
              <a:spcBef>
                <a:spcPts val="1200"/>
              </a:spcBef>
              <a:buFont typeface="Arial" panose="020B0604020202020204" pitchFamily="34" charset="0"/>
              <a:buNone/>
              <a:defRPr sz="1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Driving in-store traffic in innovative ways</a:t>
            </a:r>
          </a:p>
        </p:txBody>
      </p:sp>
      <p:sp>
        <p:nvSpPr>
          <p:cNvPr id="8" name="TextBox 6">
            <a:extLst>
              <a:ext uri="{FF2B5EF4-FFF2-40B4-BE49-F238E27FC236}">
                <a16:creationId xmlns:a16="http://schemas.microsoft.com/office/drawing/2014/main" xmlns="" id="{E016E9EE-5AB6-4DF5-B5A2-FC147B53D807}"/>
              </a:ext>
            </a:extLst>
          </p:cNvPr>
          <p:cNvSpPr txBox="1"/>
          <p:nvPr/>
        </p:nvSpPr>
        <p:spPr>
          <a:xfrm>
            <a:off x="5053146" y="2217498"/>
            <a:ext cx="6773728" cy="34163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0"/>
              </a:spcBef>
              <a:spcAft>
                <a:spcPts val="0"/>
              </a:spcAft>
              <a:buClrTx/>
              <a:buSzTx/>
              <a:buFontTx/>
              <a:buNone/>
              <a:tabLst/>
              <a:defRPr/>
            </a:pPr>
            <a:r>
              <a:rPr kumimoji="0" lang="en-US" sz="1800" b="1" i="0" u="none" strike="noStrike" kern="1200" cap="none" spc="0" normalizeH="0" baseline="0" noProof="0" dirty="0">
                <a:ln>
                  <a:noFill/>
                </a:ln>
                <a:solidFill>
                  <a:srgbClr val="24D3D8"/>
                </a:solidFill>
                <a:effectLst/>
                <a:uLnTx/>
                <a:uFillTx/>
                <a:latin typeface="Arial"/>
                <a:ea typeface="+mn-ea"/>
                <a:cs typeface="+mn-cs"/>
              </a:rPr>
              <a:t>MORE CREATIVE PARTNERSHIPS TO FACILITATE RETURNS</a:t>
            </a:r>
          </a:p>
          <a:p>
            <a:pPr marL="0" marR="0" lvl="0" indent="0" algn="l" defTabSz="914400" rtl="0" eaLnBrk="1" fontAlgn="auto" latinLnBrk="0" hangingPunct="1">
              <a:lnSpc>
                <a:spcPct val="100000"/>
              </a:lnSpc>
              <a:spcBef>
                <a:spcPts val="6000"/>
              </a:spcBef>
              <a:spcAft>
                <a:spcPts val="0"/>
              </a:spcAft>
              <a:buClrTx/>
              <a:buSzTx/>
              <a:buFontTx/>
              <a:buNone/>
              <a:tabLst/>
              <a:defRPr/>
            </a:pPr>
            <a:r>
              <a:rPr kumimoji="0" lang="en-US" sz="1800" b="1" i="0" u="none" strike="noStrike" kern="1200" cap="none" spc="0" normalizeH="0" baseline="0" noProof="0" dirty="0">
                <a:ln>
                  <a:noFill/>
                </a:ln>
                <a:solidFill>
                  <a:srgbClr val="FF00BA"/>
                </a:solidFill>
                <a:effectLst/>
                <a:uLnTx/>
                <a:uFillTx/>
                <a:latin typeface="Arial"/>
                <a:ea typeface="+mn-ea"/>
                <a:cs typeface="+mn-cs"/>
              </a:rPr>
              <a:t>THE ABILITY TO FEEL PRODUCTS</a:t>
            </a:r>
          </a:p>
          <a:p>
            <a:pPr marL="0" marR="0" lvl="0" indent="0" algn="l" defTabSz="914400" rtl="0" eaLnBrk="1" fontAlgn="auto" latinLnBrk="0" hangingPunct="1">
              <a:lnSpc>
                <a:spcPct val="100000"/>
              </a:lnSpc>
              <a:spcBef>
                <a:spcPts val="6000"/>
              </a:spcBef>
              <a:spcAft>
                <a:spcPts val="0"/>
              </a:spcAft>
              <a:buClrTx/>
              <a:buSzTx/>
              <a:buFontTx/>
              <a:buNone/>
              <a:tabLst/>
              <a:defRPr/>
            </a:pPr>
            <a:r>
              <a:rPr kumimoji="0" lang="en-US" sz="1800" b="1" i="0" u="none" strike="noStrike" kern="1200" cap="none" spc="0" normalizeH="0" baseline="0" noProof="0" dirty="0">
                <a:ln>
                  <a:noFill/>
                </a:ln>
                <a:solidFill>
                  <a:srgbClr val="FF9D00"/>
                </a:solidFill>
                <a:effectLst/>
                <a:uLnTx/>
                <a:uFillTx/>
                <a:latin typeface="Arial"/>
                <a:ea typeface="+mn-ea"/>
                <a:cs typeface="+mn-cs"/>
              </a:rPr>
              <a:t>FILLING AN IMMEDIATE NEED</a:t>
            </a:r>
          </a:p>
          <a:p>
            <a:pPr marL="0" marR="0" lvl="0" indent="0" algn="l" defTabSz="914400" rtl="0" eaLnBrk="1" fontAlgn="auto" latinLnBrk="0" hangingPunct="1">
              <a:lnSpc>
                <a:spcPct val="100000"/>
              </a:lnSpc>
              <a:spcBef>
                <a:spcPts val="6000"/>
              </a:spcBef>
              <a:spcAft>
                <a:spcPts val="0"/>
              </a:spcAft>
              <a:buClrTx/>
              <a:buSzTx/>
              <a:buFontTx/>
              <a:buNone/>
              <a:tabLst/>
              <a:defRPr/>
            </a:pPr>
            <a:r>
              <a:rPr kumimoji="0" lang="en-US" sz="1800" b="1" i="0" u="none" strike="noStrike" kern="1200" cap="none" spc="0" normalizeH="0" baseline="0" noProof="0" dirty="0">
                <a:ln>
                  <a:noFill/>
                </a:ln>
                <a:solidFill>
                  <a:srgbClr val="00C974"/>
                </a:solidFill>
                <a:effectLst/>
                <a:uLnTx/>
                <a:uFillTx/>
                <a:latin typeface="Arial"/>
                <a:ea typeface="+mn-ea"/>
                <a:cs typeface="+mn-cs"/>
              </a:rPr>
              <a:t>GETTING A UNIQUE EXPERIENCE</a:t>
            </a:r>
          </a:p>
        </p:txBody>
      </p:sp>
      <p:pic>
        <p:nvPicPr>
          <p:cNvPr id="9" name="Picture 1">
            <a:extLst>
              <a:ext uri="{FF2B5EF4-FFF2-40B4-BE49-F238E27FC236}">
                <a16:creationId xmlns:a16="http://schemas.microsoft.com/office/drawing/2014/main" xmlns="" id="{47A893FA-2EA2-49B5-93FF-468A289DB59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3898232" cy="6128084"/>
          </a:xfrm>
          <a:prstGeom prst="rect">
            <a:avLst/>
          </a:prstGeom>
        </p:spPr>
      </p:pic>
      <p:grpSp>
        <p:nvGrpSpPr>
          <p:cNvPr id="10" name="Group 7">
            <a:extLst>
              <a:ext uri="{FF2B5EF4-FFF2-40B4-BE49-F238E27FC236}">
                <a16:creationId xmlns:a16="http://schemas.microsoft.com/office/drawing/2014/main" xmlns="" id="{E3DD9710-5800-4239-92A0-C2AC221BDB10}"/>
              </a:ext>
            </a:extLst>
          </p:cNvPr>
          <p:cNvGrpSpPr/>
          <p:nvPr/>
        </p:nvGrpSpPr>
        <p:grpSpPr>
          <a:xfrm>
            <a:off x="4133444" y="2143940"/>
            <a:ext cx="659009" cy="538848"/>
            <a:chOff x="5900738" y="5818188"/>
            <a:chExt cx="1114425" cy="911225"/>
          </a:xfrm>
          <a:solidFill>
            <a:schemeClr val="accent2"/>
          </a:solidFill>
        </p:grpSpPr>
        <p:sp>
          <p:nvSpPr>
            <p:cNvPr id="11" name="Freeform 35">
              <a:extLst>
                <a:ext uri="{FF2B5EF4-FFF2-40B4-BE49-F238E27FC236}">
                  <a16:creationId xmlns:a16="http://schemas.microsoft.com/office/drawing/2014/main" xmlns="" id="{FADA453E-7ECC-4A26-A63F-E6B289E47B00}"/>
                </a:ext>
              </a:extLst>
            </p:cNvPr>
            <p:cNvSpPr>
              <a:spLocks noEditPoints="1"/>
            </p:cNvSpPr>
            <p:nvPr/>
          </p:nvSpPr>
          <p:spPr bwMode="auto">
            <a:xfrm>
              <a:off x="6011863" y="5818188"/>
              <a:ext cx="301625" cy="300038"/>
            </a:xfrm>
            <a:custGeom>
              <a:avLst/>
              <a:gdLst>
                <a:gd name="T0" fmla="*/ 96 w 190"/>
                <a:gd name="T1" fmla="*/ 189 h 189"/>
                <a:gd name="T2" fmla="*/ 114 w 190"/>
                <a:gd name="T3" fmla="*/ 187 h 189"/>
                <a:gd name="T4" fmla="*/ 132 w 190"/>
                <a:gd name="T5" fmla="*/ 182 h 189"/>
                <a:gd name="T6" fmla="*/ 148 w 190"/>
                <a:gd name="T7" fmla="*/ 173 h 189"/>
                <a:gd name="T8" fmla="*/ 162 w 190"/>
                <a:gd name="T9" fmla="*/ 161 h 189"/>
                <a:gd name="T10" fmla="*/ 174 w 190"/>
                <a:gd name="T11" fmla="*/ 147 h 189"/>
                <a:gd name="T12" fmla="*/ 183 w 190"/>
                <a:gd name="T13" fmla="*/ 131 h 189"/>
                <a:gd name="T14" fmla="*/ 188 w 190"/>
                <a:gd name="T15" fmla="*/ 114 h 189"/>
                <a:gd name="T16" fmla="*/ 190 w 190"/>
                <a:gd name="T17" fmla="*/ 94 h 189"/>
                <a:gd name="T18" fmla="*/ 190 w 190"/>
                <a:gd name="T19" fmla="*/ 85 h 189"/>
                <a:gd name="T20" fmla="*/ 186 w 190"/>
                <a:gd name="T21" fmla="*/ 66 h 189"/>
                <a:gd name="T22" fmla="*/ 178 w 190"/>
                <a:gd name="T23" fmla="*/ 50 h 189"/>
                <a:gd name="T24" fmla="*/ 168 w 190"/>
                <a:gd name="T25" fmla="*/ 34 h 189"/>
                <a:gd name="T26" fmla="*/ 156 w 190"/>
                <a:gd name="T27" fmla="*/ 22 h 189"/>
                <a:gd name="T28" fmla="*/ 140 w 190"/>
                <a:gd name="T29" fmla="*/ 11 h 189"/>
                <a:gd name="T30" fmla="*/ 124 w 190"/>
                <a:gd name="T31" fmla="*/ 4 h 189"/>
                <a:gd name="T32" fmla="*/ 105 w 190"/>
                <a:gd name="T33" fmla="*/ 0 h 189"/>
                <a:gd name="T34" fmla="*/ 96 w 190"/>
                <a:gd name="T35" fmla="*/ 0 h 189"/>
                <a:gd name="T36" fmla="*/ 76 w 190"/>
                <a:gd name="T37" fmla="*/ 2 h 189"/>
                <a:gd name="T38" fmla="*/ 58 w 190"/>
                <a:gd name="T39" fmla="*/ 7 h 189"/>
                <a:gd name="T40" fmla="*/ 43 w 190"/>
                <a:gd name="T41" fmla="*/ 15 h 189"/>
                <a:gd name="T42" fmla="*/ 28 w 190"/>
                <a:gd name="T43" fmla="*/ 28 h 189"/>
                <a:gd name="T44" fmla="*/ 17 w 190"/>
                <a:gd name="T45" fmla="*/ 41 h 189"/>
                <a:gd name="T46" fmla="*/ 8 w 190"/>
                <a:gd name="T47" fmla="*/ 58 h 189"/>
                <a:gd name="T48" fmla="*/ 3 w 190"/>
                <a:gd name="T49" fmla="*/ 75 h 189"/>
                <a:gd name="T50" fmla="*/ 0 w 190"/>
                <a:gd name="T51" fmla="*/ 94 h 189"/>
                <a:gd name="T52" fmla="*/ 1 w 190"/>
                <a:gd name="T53" fmla="*/ 104 h 189"/>
                <a:gd name="T54" fmla="*/ 5 w 190"/>
                <a:gd name="T55" fmla="*/ 123 h 189"/>
                <a:gd name="T56" fmla="*/ 12 w 190"/>
                <a:gd name="T57" fmla="*/ 140 h 189"/>
                <a:gd name="T58" fmla="*/ 22 w 190"/>
                <a:gd name="T59" fmla="*/ 155 h 189"/>
                <a:gd name="T60" fmla="*/ 36 w 190"/>
                <a:gd name="T61" fmla="*/ 168 h 189"/>
                <a:gd name="T62" fmla="*/ 50 w 190"/>
                <a:gd name="T63" fmla="*/ 178 h 189"/>
                <a:gd name="T64" fmla="*/ 68 w 190"/>
                <a:gd name="T65" fmla="*/ 185 h 189"/>
                <a:gd name="T66" fmla="*/ 85 w 190"/>
                <a:gd name="T67" fmla="*/ 188 h 189"/>
                <a:gd name="T68" fmla="*/ 96 w 190"/>
                <a:gd name="T69" fmla="*/ 189 h 189"/>
                <a:gd name="T70" fmla="*/ 96 w 190"/>
                <a:gd name="T71" fmla="*/ 40 h 189"/>
                <a:gd name="T72" fmla="*/ 116 w 190"/>
                <a:gd name="T73" fmla="*/ 44 h 189"/>
                <a:gd name="T74" fmla="*/ 133 w 190"/>
                <a:gd name="T75" fmla="*/ 57 h 189"/>
                <a:gd name="T76" fmla="*/ 145 w 190"/>
                <a:gd name="T77" fmla="*/ 73 h 189"/>
                <a:gd name="T78" fmla="*/ 149 w 190"/>
                <a:gd name="T79" fmla="*/ 94 h 189"/>
                <a:gd name="T80" fmla="*/ 148 w 190"/>
                <a:gd name="T81" fmla="*/ 105 h 189"/>
                <a:gd name="T82" fmla="*/ 140 w 190"/>
                <a:gd name="T83" fmla="*/ 124 h 189"/>
                <a:gd name="T84" fmla="*/ 126 w 190"/>
                <a:gd name="T85" fmla="*/ 139 h 189"/>
                <a:gd name="T86" fmla="*/ 106 w 190"/>
                <a:gd name="T87" fmla="*/ 147 h 189"/>
                <a:gd name="T88" fmla="*/ 96 w 190"/>
                <a:gd name="T89" fmla="*/ 148 h 189"/>
                <a:gd name="T90" fmla="*/ 75 w 190"/>
                <a:gd name="T91" fmla="*/ 144 h 189"/>
                <a:gd name="T92" fmla="*/ 57 w 190"/>
                <a:gd name="T93" fmla="*/ 132 h 189"/>
                <a:gd name="T94" fmla="*/ 46 w 190"/>
                <a:gd name="T95" fmla="*/ 115 h 189"/>
                <a:gd name="T96" fmla="*/ 42 w 190"/>
                <a:gd name="T97" fmla="*/ 94 h 189"/>
                <a:gd name="T98" fmla="*/ 43 w 190"/>
                <a:gd name="T99" fmla="*/ 84 h 189"/>
                <a:gd name="T100" fmla="*/ 51 w 190"/>
                <a:gd name="T101" fmla="*/ 64 h 189"/>
                <a:gd name="T102" fmla="*/ 66 w 190"/>
                <a:gd name="T103" fmla="*/ 50 h 189"/>
                <a:gd name="T104" fmla="*/ 84 w 190"/>
                <a:gd name="T105" fmla="*/ 41 h 189"/>
                <a:gd name="T106" fmla="*/ 96 w 190"/>
                <a:gd name="T107" fmla="*/ 4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0" h="189">
                  <a:moveTo>
                    <a:pt x="96" y="189"/>
                  </a:moveTo>
                  <a:lnTo>
                    <a:pt x="96" y="189"/>
                  </a:lnTo>
                  <a:lnTo>
                    <a:pt x="105" y="188"/>
                  </a:lnTo>
                  <a:lnTo>
                    <a:pt x="114" y="187"/>
                  </a:lnTo>
                  <a:lnTo>
                    <a:pt x="124" y="185"/>
                  </a:lnTo>
                  <a:lnTo>
                    <a:pt x="132" y="182"/>
                  </a:lnTo>
                  <a:lnTo>
                    <a:pt x="140" y="178"/>
                  </a:lnTo>
                  <a:lnTo>
                    <a:pt x="148" y="173"/>
                  </a:lnTo>
                  <a:lnTo>
                    <a:pt x="156" y="168"/>
                  </a:lnTo>
                  <a:lnTo>
                    <a:pt x="162" y="161"/>
                  </a:lnTo>
                  <a:lnTo>
                    <a:pt x="168" y="155"/>
                  </a:lnTo>
                  <a:lnTo>
                    <a:pt x="174" y="147"/>
                  </a:lnTo>
                  <a:lnTo>
                    <a:pt x="178" y="140"/>
                  </a:lnTo>
                  <a:lnTo>
                    <a:pt x="183" y="131"/>
                  </a:lnTo>
                  <a:lnTo>
                    <a:pt x="186" y="123"/>
                  </a:lnTo>
                  <a:lnTo>
                    <a:pt x="188" y="114"/>
                  </a:lnTo>
                  <a:lnTo>
                    <a:pt x="190" y="104"/>
                  </a:lnTo>
                  <a:lnTo>
                    <a:pt x="190" y="94"/>
                  </a:lnTo>
                  <a:lnTo>
                    <a:pt x="190" y="94"/>
                  </a:lnTo>
                  <a:lnTo>
                    <a:pt x="190" y="85"/>
                  </a:lnTo>
                  <a:lnTo>
                    <a:pt x="188" y="75"/>
                  </a:lnTo>
                  <a:lnTo>
                    <a:pt x="186" y="66"/>
                  </a:lnTo>
                  <a:lnTo>
                    <a:pt x="183" y="58"/>
                  </a:lnTo>
                  <a:lnTo>
                    <a:pt x="178" y="50"/>
                  </a:lnTo>
                  <a:lnTo>
                    <a:pt x="174" y="41"/>
                  </a:lnTo>
                  <a:lnTo>
                    <a:pt x="168" y="34"/>
                  </a:lnTo>
                  <a:lnTo>
                    <a:pt x="162" y="28"/>
                  </a:lnTo>
                  <a:lnTo>
                    <a:pt x="156" y="22"/>
                  </a:lnTo>
                  <a:lnTo>
                    <a:pt x="148" y="15"/>
                  </a:lnTo>
                  <a:lnTo>
                    <a:pt x="140" y="11"/>
                  </a:lnTo>
                  <a:lnTo>
                    <a:pt x="132" y="7"/>
                  </a:lnTo>
                  <a:lnTo>
                    <a:pt x="124" y="4"/>
                  </a:lnTo>
                  <a:lnTo>
                    <a:pt x="114" y="2"/>
                  </a:lnTo>
                  <a:lnTo>
                    <a:pt x="105" y="0"/>
                  </a:lnTo>
                  <a:lnTo>
                    <a:pt x="96" y="0"/>
                  </a:lnTo>
                  <a:lnTo>
                    <a:pt x="96" y="0"/>
                  </a:lnTo>
                  <a:lnTo>
                    <a:pt x="85" y="0"/>
                  </a:lnTo>
                  <a:lnTo>
                    <a:pt x="76" y="2"/>
                  </a:lnTo>
                  <a:lnTo>
                    <a:pt x="68" y="4"/>
                  </a:lnTo>
                  <a:lnTo>
                    <a:pt x="58" y="7"/>
                  </a:lnTo>
                  <a:lnTo>
                    <a:pt x="50" y="11"/>
                  </a:lnTo>
                  <a:lnTo>
                    <a:pt x="43" y="15"/>
                  </a:lnTo>
                  <a:lnTo>
                    <a:pt x="36" y="22"/>
                  </a:lnTo>
                  <a:lnTo>
                    <a:pt x="28" y="28"/>
                  </a:lnTo>
                  <a:lnTo>
                    <a:pt x="22" y="34"/>
                  </a:lnTo>
                  <a:lnTo>
                    <a:pt x="17" y="41"/>
                  </a:lnTo>
                  <a:lnTo>
                    <a:pt x="12" y="50"/>
                  </a:lnTo>
                  <a:lnTo>
                    <a:pt x="8" y="58"/>
                  </a:lnTo>
                  <a:lnTo>
                    <a:pt x="5" y="66"/>
                  </a:lnTo>
                  <a:lnTo>
                    <a:pt x="3" y="75"/>
                  </a:lnTo>
                  <a:lnTo>
                    <a:pt x="1" y="85"/>
                  </a:lnTo>
                  <a:lnTo>
                    <a:pt x="0" y="94"/>
                  </a:lnTo>
                  <a:lnTo>
                    <a:pt x="0" y="94"/>
                  </a:lnTo>
                  <a:lnTo>
                    <a:pt x="1" y="104"/>
                  </a:lnTo>
                  <a:lnTo>
                    <a:pt x="3" y="114"/>
                  </a:lnTo>
                  <a:lnTo>
                    <a:pt x="5" y="123"/>
                  </a:lnTo>
                  <a:lnTo>
                    <a:pt x="8" y="131"/>
                  </a:lnTo>
                  <a:lnTo>
                    <a:pt x="12" y="140"/>
                  </a:lnTo>
                  <a:lnTo>
                    <a:pt x="17" y="147"/>
                  </a:lnTo>
                  <a:lnTo>
                    <a:pt x="22" y="155"/>
                  </a:lnTo>
                  <a:lnTo>
                    <a:pt x="28" y="161"/>
                  </a:lnTo>
                  <a:lnTo>
                    <a:pt x="36" y="168"/>
                  </a:lnTo>
                  <a:lnTo>
                    <a:pt x="43" y="173"/>
                  </a:lnTo>
                  <a:lnTo>
                    <a:pt x="50" y="178"/>
                  </a:lnTo>
                  <a:lnTo>
                    <a:pt x="58" y="182"/>
                  </a:lnTo>
                  <a:lnTo>
                    <a:pt x="68" y="185"/>
                  </a:lnTo>
                  <a:lnTo>
                    <a:pt x="76" y="187"/>
                  </a:lnTo>
                  <a:lnTo>
                    <a:pt x="85" y="188"/>
                  </a:lnTo>
                  <a:lnTo>
                    <a:pt x="96" y="189"/>
                  </a:lnTo>
                  <a:lnTo>
                    <a:pt x="96" y="189"/>
                  </a:lnTo>
                  <a:close/>
                  <a:moveTo>
                    <a:pt x="96" y="40"/>
                  </a:moveTo>
                  <a:lnTo>
                    <a:pt x="96" y="40"/>
                  </a:lnTo>
                  <a:lnTo>
                    <a:pt x="106" y="41"/>
                  </a:lnTo>
                  <a:lnTo>
                    <a:pt x="116" y="44"/>
                  </a:lnTo>
                  <a:lnTo>
                    <a:pt x="126" y="50"/>
                  </a:lnTo>
                  <a:lnTo>
                    <a:pt x="133" y="57"/>
                  </a:lnTo>
                  <a:lnTo>
                    <a:pt x="140" y="64"/>
                  </a:lnTo>
                  <a:lnTo>
                    <a:pt x="145" y="73"/>
                  </a:lnTo>
                  <a:lnTo>
                    <a:pt x="148" y="84"/>
                  </a:lnTo>
                  <a:lnTo>
                    <a:pt x="149" y="94"/>
                  </a:lnTo>
                  <a:lnTo>
                    <a:pt x="149" y="94"/>
                  </a:lnTo>
                  <a:lnTo>
                    <a:pt x="148" y="105"/>
                  </a:lnTo>
                  <a:lnTo>
                    <a:pt x="145" y="115"/>
                  </a:lnTo>
                  <a:lnTo>
                    <a:pt x="140" y="124"/>
                  </a:lnTo>
                  <a:lnTo>
                    <a:pt x="133" y="132"/>
                  </a:lnTo>
                  <a:lnTo>
                    <a:pt x="126" y="139"/>
                  </a:lnTo>
                  <a:lnTo>
                    <a:pt x="116" y="144"/>
                  </a:lnTo>
                  <a:lnTo>
                    <a:pt x="106" y="147"/>
                  </a:lnTo>
                  <a:lnTo>
                    <a:pt x="96" y="148"/>
                  </a:lnTo>
                  <a:lnTo>
                    <a:pt x="96" y="148"/>
                  </a:lnTo>
                  <a:lnTo>
                    <a:pt x="84" y="147"/>
                  </a:lnTo>
                  <a:lnTo>
                    <a:pt x="75" y="144"/>
                  </a:lnTo>
                  <a:lnTo>
                    <a:pt x="66" y="139"/>
                  </a:lnTo>
                  <a:lnTo>
                    <a:pt x="57" y="132"/>
                  </a:lnTo>
                  <a:lnTo>
                    <a:pt x="51" y="124"/>
                  </a:lnTo>
                  <a:lnTo>
                    <a:pt x="46" y="115"/>
                  </a:lnTo>
                  <a:lnTo>
                    <a:pt x="43" y="105"/>
                  </a:lnTo>
                  <a:lnTo>
                    <a:pt x="42" y="94"/>
                  </a:lnTo>
                  <a:lnTo>
                    <a:pt x="42" y="94"/>
                  </a:lnTo>
                  <a:lnTo>
                    <a:pt x="43" y="84"/>
                  </a:lnTo>
                  <a:lnTo>
                    <a:pt x="46" y="73"/>
                  </a:lnTo>
                  <a:lnTo>
                    <a:pt x="51" y="64"/>
                  </a:lnTo>
                  <a:lnTo>
                    <a:pt x="57" y="57"/>
                  </a:lnTo>
                  <a:lnTo>
                    <a:pt x="66" y="50"/>
                  </a:lnTo>
                  <a:lnTo>
                    <a:pt x="75" y="44"/>
                  </a:lnTo>
                  <a:lnTo>
                    <a:pt x="84" y="41"/>
                  </a:lnTo>
                  <a:lnTo>
                    <a:pt x="96" y="40"/>
                  </a:lnTo>
                  <a:lnTo>
                    <a:pt x="96" y="4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2" name="Freeform 36">
              <a:extLst>
                <a:ext uri="{FF2B5EF4-FFF2-40B4-BE49-F238E27FC236}">
                  <a16:creationId xmlns:a16="http://schemas.microsoft.com/office/drawing/2014/main" xmlns="" id="{3C11A4C6-C258-42AE-AC42-DC2FCD04206A}"/>
                </a:ext>
              </a:extLst>
            </p:cNvPr>
            <p:cNvSpPr>
              <a:spLocks noEditPoints="1"/>
            </p:cNvSpPr>
            <p:nvPr/>
          </p:nvSpPr>
          <p:spPr bwMode="auto">
            <a:xfrm>
              <a:off x="5900738" y="6140450"/>
              <a:ext cx="523875" cy="331788"/>
            </a:xfrm>
            <a:custGeom>
              <a:avLst/>
              <a:gdLst>
                <a:gd name="T0" fmla="*/ 309 w 330"/>
                <a:gd name="T1" fmla="*/ 209 h 209"/>
                <a:gd name="T2" fmla="*/ 314 w 330"/>
                <a:gd name="T3" fmla="*/ 208 h 209"/>
                <a:gd name="T4" fmla="*/ 321 w 330"/>
                <a:gd name="T5" fmla="*/ 205 h 209"/>
                <a:gd name="T6" fmla="*/ 327 w 330"/>
                <a:gd name="T7" fmla="*/ 199 h 209"/>
                <a:gd name="T8" fmla="*/ 330 w 330"/>
                <a:gd name="T9" fmla="*/ 192 h 209"/>
                <a:gd name="T10" fmla="*/ 330 w 330"/>
                <a:gd name="T11" fmla="*/ 70 h 209"/>
                <a:gd name="T12" fmla="*/ 330 w 330"/>
                <a:gd name="T13" fmla="*/ 63 h 209"/>
                <a:gd name="T14" fmla="*/ 327 w 330"/>
                <a:gd name="T15" fmla="*/ 49 h 209"/>
                <a:gd name="T16" fmla="*/ 322 w 330"/>
                <a:gd name="T17" fmla="*/ 37 h 209"/>
                <a:gd name="T18" fmla="*/ 315 w 330"/>
                <a:gd name="T19" fmla="*/ 27 h 209"/>
                <a:gd name="T20" fmla="*/ 305 w 330"/>
                <a:gd name="T21" fmla="*/ 16 h 209"/>
                <a:gd name="T22" fmla="*/ 294 w 330"/>
                <a:gd name="T23" fmla="*/ 9 h 209"/>
                <a:gd name="T24" fmla="*/ 283 w 330"/>
                <a:gd name="T25" fmla="*/ 4 h 209"/>
                <a:gd name="T26" fmla="*/ 269 w 330"/>
                <a:gd name="T27" fmla="*/ 1 h 209"/>
                <a:gd name="T28" fmla="*/ 262 w 330"/>
                <a:gd name="T29" fmla="*/ 0 h 209"/>
                <a:gd name="T30" fmla="*/ 200 w 330"/>
                <a:gd name="T31" fmla="*/ 0 h 209"/>
                <a:gd name="T32" fmla="*/ 195 w 330"/>
                <a:gd name="T33" fmla="*/ 1 h 209"/>
                <a:gd name="T34" fmla="*/ 185 w 330"/>
                <a:gd name="T35" fmla="*/ 6 h 209"/>
                <a:gd name="T36" fmla="*/ 166 w 330"/>
                <a:gd name="T37" fmla="*/ 39 h 209"/>
                <a:gd name="T38" fmla="*/ 149 w 330"/>
                <a:gd name="T39" fmla="*/ 10 h 209"/>
                <a:gd name="T40" fmla="*/ 141 w 330"/>
                <a:gd name="T41" fmla="*/ 3 h 209"/>
                <a:gd name="T42" fmla="*/ 130 w 330"/>
                <a:gd name="T43" fmla="*/ 0 h 209"/>
                <a:gd name="T44" fmla="*/ 70 w 330"/>
                <a:gd name="T45" fmla="*/ 0 h 209"/>
                <a:gd name="T46" fmla="*/ 69 w 330"/>
                <a:gd name="T47" fmla="*/ 0 h 209"/>
                <a:gd name="T48" fmla="*/ 55 w 330"/>
                <a:gd name="T49" fmla="*/ 2 h 209"/>
                <a:gd name="T50" fmla="*/ 43 w 330"/>
                <a:gd name="T51" fmla="*/ 6 h 209"/>
                <a:gd name="T52" fmla="*/ 31 w 330"/>
                <a:gd name="T53" fmla="*/ 13 h 209"/>
                <a:gd name="T54" fmla="*/ 21 w 330"/>
                <a:gd name="T55" fmla="*/ 21 h 209"/>
                <a:gd name="T56" fmla="*/ 12 w 330"/>
                <a:gd name="T57" fmla="*/ 32 h 209"/>
                <a:gd name="T58" fmla="*/ 6 w 330"/>
                <a:gd name="T59" fmla="*/ 43 h 209"/>
                <a:gd name="T60" fmla="*/ 2 w 330"/>
                <a:gd name="T61" fmla="*/ 57 h 209"/>
                <a:gd name="T62" fmla="*/ 0 w 330"/>
                <a:gd name="T63" fmla="*/ 70 h 209"/>
                <a:gd name="T64" fmla="*/ 0 w 330"/>
                <a:gd name="T65" fmla="*/ 188 h 209"/>
                <a:gd name="T66" fmla="*/ 2 w 330"/>
                <a:gd name="T67" fmla="*/ 195 h 209"/>
                <a:gd name="T68" fmla="*/ 6 w 330"/>
                <a:gd name="T69" fmla="*/ 203 h 209"/>
                <a:gd name="T70" fmla="*/ 14 w 330"/>
                <a:gd name="T71" fmla="*/ 207 h 209"/>
                <a:gd name="T72" fmla="*/ 21 w 330"/>
                <a:gd name="T73" fmla="*/ 209 h 209"/>
                <a:gd name="T74" fmla="*/ 41 w 330"/>
                <a:gd name="T75" fmla="*/ 70 h 209"/>
                <a:gd name="T76" fmla="*/ 43 w 330"/>
                <a:gd name="T77" fmla="*/ 65 h 209"/>
                <a:gd name="T78" fmla="*/ 47 w 330"/>
                <a:gd name="T79" fmla="*/ 54 h 209"/>
                <a:gd name="T80" fmla="*/ 55 w 330"/>
                <a:gd name="T81" fmla="*/ 46 h 209"/>
                <a:gd name="T82" fmla="*/ 65 w 330"/>
                <a:gd name="T83" fmla="*/ 42 h 209"/>
                <a:gd name="T84" fmla="*/ 70 w 330"/>
                <a:gd name="T85" fmla="*/ 41 h 209"/>
                <a:gd name="T86" fmla="*/ 119 w 330"/>
                <a:gd name="T87" fmla="*/ 41 h 209"/>
                <a:gd name="T88" fmla="*/ 148 w 330"/>
                <a:gd name="T89" fmla="*/ 91 h 209"/>
                <a:gd name="T90" fmla="*/ 155 w 330"/>
                <a:gd name="T91" fmla="*/ 98 h 209"/>
                <a:gd name="T92" fmla="*/ 166 w 330"/>
                <a:gd name="T93" fmla="*/ 101 h 209"/>
                <a:gd name="T94" fmla="*/ 171 w 330"/>
                <a:gd name="T95" fmla="*/ 100 h 209"/>
                <a:gd name="T96" fmla="*/ 180 w 330"/>
                <a:gd name="T97" fmla="*/ 95 h 209"/>
                <a:gd name="T98" fmla="*/ 211 w 330"/>
                <a:gd name="T99" fmla="*/ 41 h 209"/>
                <a:gd name="T100" fmla="*/ 259 w 330"/>
                <a:gd name="T101" fmla="*/ 41 h 209"/>
                <a:gd name="T102" fmla="*/ 260 w 330"/>
                <a:gd name="T103" fmla="*/ 41 h 209"/>
                <a:gd name="T104" fmla="*/ 271 w 330"/>
                <a:gd name="T105" fmla="*/ 43 h 209"/>
                <a:gd name="T106" fmla="*/ 281 w 330"/>
                <a:gd name="T107" fmla="*/ 49 h 209"/>
                <a:gd name="T108" fmla="*/ 287 w 330"/>
                <a:gd name="T109" fmla="*/ 59 h 209"/>
                <a:gd name="T110" fmla="*/ 289 w 330"/>
                <a:gd name="T111" fmla="*/ 70 h 209"/>
                <a:gd name="T112" fmla="*/ 41 w 330"/>
                <a:gd name="T113" fmla="*/ 16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0" h="209">
                  <a:moveTo>
                    <a:pt x="21" y="209"/>
                  </a:moveTo>
                  <a:lnTo>
                    <a:pt x="309" y="209"/>
                  </a:lnTo>
                  <a:lnTo>
                    <a:pt x="309" y="209"/>
                  </a:lnTo>
                  <a:lnTo>
                    <a:pt x="314" y="208"/>
                  </a:lnTo>
                  <a:lnTo>
                    <a:pt x="318" y="207"/>
                  </a:lnTo>
                  <a:lnTo>
                    <a:pt x="321" y="205"/>
                  </a:lnTo>
                  <a:lnTo>
                    <a:pt x="324" y="203"/>
                  </a:lnTo>
                  <a:lnTo>
                    <a:pt x="327" y="199"/>
                  </a:lnTo>
                  <a:lnTo>
                    <a:pt x="328" y="195"/>
                  </a:lnTo>
                  <a:lnTo>
                    <a:pt x="330" y="192"/>
                  </a:lnTo>
                  <a:lnTo>
                    <a:pt x="330" y="188"/>
                  </a:lnTo>
                  <a:lnTo>
                    <a:pt x="330" y="70"/>
                  </a:lnTo>
                  <a:lnTo>
                    <a:pt x="330" y="70"/>
                  </a:lnTo>
                  <a:lnTo>
                    <a:pt x="330" y="63"/>
                  </a:lnTo>
                  <a:lnTo>
                    <a:pt x="329" y="57"/>
                  </a:lnTo>
                  <a:lnTo>
                    <a:pt x="327" y="49"/>
                  </a:lnTo>
                  <a:lnTo>
                    <a:pt x="325" y="43"/>
                  </a:lnTo>
                  <a:lnTo>
                    <a:pt x="322" y="37"/>
                  </a:lnTo>
                  <a:lnTo>
                    <a:pt x="319" y="32"/>
                  </a:lnTo>
                  <a:lnTo>
                    <a:pt x="315" y="27"/>
                  </a:lnTo>
                  <a:lnTo>
                    <a:pt x="311" y="21"/>
                  </a:lnTo>
                  <a:lnTo>
                    <a:pt x="305" y="16"/>
                  </a:lnTo>
                  <a:lnTo>
                    <a:pt x="300" y="13"/>
                  </a:lnTo>
                  <a:lnTo>
                    <a:pt x="294" y="9"/>
                  </a:lnTo>
                  <a:lnTo>
                    <a:pt x="289" y="6"/>
                  </a:lnTo>
                  <a:lnTo>
                    <a:pt x="283" y="4"/>
                  </a:lnTo>
                  <a:lnTo>
                    <a:pt x="275" y="2"/>
                  </a:lnTo>
                  <a:lnTo>
                    <a:pt x="269" y="1"/>
                  </a:lnTo>
                  <a:lnTo>
                    <a:pt x="262" y="0"/>
                  </a:lnTo>
                  <a:lnTo>
                    <a:pt x="262" y="0"/>
                  </a:lnTo>
                  <a:lnTo>
                    <a:pt x="260" y="0"/>
                  </a:lnTo>
                  <a:lnTo>
                    <a:pt x="200" y="0"/>
                  </a:lnTo>
                  <a:lnTo>
                    <a:pt x="200" y="0"/>
                  </a:lnTo>
                  <a:lnTo>
                    <a:pt x="195" y="1"/>
                  </a:lnTo>
                  <a:lnTo>
                    <a:pt x="189" y="3"/>
                  </a:lnTo>
                  <a:lnTo>
                    <a:pt x="185" y="6"/>
                  </a:lnTo>
                  <a:lnTo>
                    <a:pt x="182" y="10"/>
                  </a:lnTo>
                  <a:lnTo>
                    <a:pt x="166" y="39"/>
                  </a:lnTo>
                  <a:lnTo>
                    <a:pt x="149" y="10"/>
                  </a:lnTo>
                  <a:lnTo>
                    <a:pt x="149" y="10"/>
                  </a:lnTo>
                  <a:lnTo>
                    <a:pt x="145" y="6"/>
                  </a:lnTo>
                  <a:lnTo>
                    <a:pt x="141" y="3"/>
                  </a:lnTo>
                  <a:lnTo>
                    <a:pt x="137" y="1"/>
                  </a:lnTo>
                  <a:lnTo>
                    <a:pt x="130" y="0"/>
                  </a:lnTo>
                  <a:lnTo>
                    <a:pt x="70" y="0"/>
                  </a:lnTo>
                  <a:lnTo>
                    <a:pt x="70" y="0"/>
                  </a:lnTo>
                  <a:lnTo>
                    <a:pt x="69" y="0"/>
                  </a:lnTo>
                  <a:lnTo>
                    <a:pt x="69" y="0"/>
                  </a:lnTo>
                  <a:lnTo>
                    <a:pt x="62" y="1"/>
                  </a:lnTo>
                  <a:lnTo>
                    <a:pt x="55" y="2"/>
                  </a:lnTo>
                  <a:lnTo>
                    <a:pt x="49" y="4"/>
                  </a:lnTo>
                  <a:lnTo>
                    <a:pt x="43" y="6"/>
                  </a:lnTo>
                  <a:lnTo>
                    <a:pt x="36" y="9"/>
                  </a:lnTo>
                  <a:lnTo>
                    <a:pt x="31" y="13"/>
                  </a:lnTo>
                  <a:lnTo>
                    <a:pt x="25" y="16"/>
                  </a:lnTo>
                  <a:lnTo>
                    <a:pt x="21" y="21"/>
                  </a:lnTo>
                  <a:lnTo>
                    <a:pt x="17" y="27"/>
                  </a:lnTo>
                  <a:lnTo>
                    <a:pt x="12" y="32"/>
                  </a:lnTo>
                  <a:lnTo>
                    <a:pt x="8" y="37"/>
                  </a:lnTo>
                  <a:lnTo>
                    <a:pt x="6" y="43"/>
                  </a:lnTo>
                  <a:lnTo>
                    <a:pt x="3" y="49"/>
                  </a:lnTo>
                  <a:lnTo>
                    <a:pt x="2" y="57"/>
                  </a:lnTo>
                  <a:lnTo>
                    <a:pt x="1" y="63"/>
                  </a:lnTo>
                  <a:lnTo>
                    <a:pt x="0" y="70"/>
                  </a:lnTo>
                  <a:lnTo>
                    <a:pt x="0" y="188"/>
                  </a:lnTo>
                  <a:lnTo>
                    <a:pt x="0" y="188"/>
                  </a:lnTo>
                  <a:lnTo>
                    <a:pt x="1" y="192"/>
                  </a:lnTo>
                  <a:lnTo>
                    <a:pt x="2" y="195"/>
                  </a:lnTo>
                  <a:lnTo>
                    <a:pt x="4" y="199"/>
                  </a:lnTo>
                  <a:lnTo>
                    <a:pt x="6" y="203"/>
                  </a:lnTo>
                  <a:lnTo>
                    <a:pt x="9" y="205"/>
                  </a:lnTo>
                  <a:lnTo>
                    <a:pt x="14" y="207"/>
                  </a:lnTo>
                  <a:lnTo>
                    <a:pt x="17" y="208"/>
                  </a:lnTo>
                  <a:lnTo>
                    <a:pt x="21" y="209"/>
                  </a:lnTo>
                  <a:lnTo>
                    <a:pt x="21" y="209"/>
                  </a:lnTo>
                  <a:close/>
                  <a:moveTo>
                    <a:pt x="41" y="70"/>
                  </a:moveTo>
                  <a:lnTo>
                    <a:pt x="41" y="70"/>
                  </a:lnTo>
                  <a:lnTo>
                    <a:pt x="43" y="65"/>
                  </a:lnTo>
                  <a:lnTo>
                    <a:pt x="44" y="59"/>
                  </a:lnTo>
                  <a:lnTo>
                    <a:pt x="47" y="54"/>
                  </a:lnTo>
                  <a:lnTo>
                    <a:pt x="50" y="49"/>
                  </a:lnTo>
                  <a:lnTo>
                    <a:pt x="55" y="46"/>
                  </a:lnTo>
                  <a:lnTo>
                    <a:pt x="59" y="43"/>
                  </a:lnTo>
                  <a:lnTo>
                    <a:pt x="65" y="42"/>
                  </a:lnTo>
                  <a:lnTo>
                    <a:pt x="70" y="41"/>
                  </a:lnTo>
                  <a:lnTo>
                    <a:pt x="70" y="41"/>
                  </a:lnTo>
                  <a:lnTo>
                    <a:pt x="73" y="41"/>
                  </a:lnTo>
                  <a:lnTo>
                    <a:pt x="119" y="41"/>
                  </a:lnTo>
                  <a:lnTo>
                    <a:pt x="148" y="91"/>
                  </a:lnTo>
                  <a:lnTo>
                    <a:pt x="148" y="91"/>
                  </a:lnTo>
                  <a:lnTo>
                    <a:pt x="151" y="95"/>
                  </a:lnTo>
                  <a:lnTo>
                    <a:pt x="155" y="98"/>
                  </a:lnTo>
                  <a:lnTo>
                    <a:pt x="160" y="100"/>
                  </a:lnTo>
                  <a:lnTo>
                    <a:pt x="166" y="101"/>
                  </a:lnTo>
                  <a:lnTo>
                    <a:pt x="166" y="101"/>
                  </a:lnTo>
                  <a:lnTo>
                    <a:pt x="171" y="100"/>
                  </a:lnTo>
                  <a:lnTo>
                    <a:pt x="176" y="98"/>
                  </a:lnTo>
                  <a:lnTo>
                    <a:pt x="180" y="95"/>
                  </a:lnTo>
                  <a:lnTo>
                    <a:pt x="183" y="91"/>
                  </a:lnTo>
                  <a:lnTo>
                    <a:pt x="211" y="41"/>
                  </a:lnTo>
                  <a:lnTo>
                    <a:pt x="259" y="41"/>
                  </a:lnTo>
                  <a:lnTo>
                    <a:pt x="259" y="41"/>
                  </a:lnTo>
                  <a:lnTo>
                    <a:pt x="260" y="41"/>
                  </a:lnTo>
                  <a:lnTo>
                    <a:pt x="260" y="41"/>
                  </a:lnTo>
                  <a:lnTo>
                    <a:pt x="266" y="42"/>
                  </a:lnTo>
                  <a:lnTo>
                    <a:pt x="271" y="43"/>
                  </a:lnTo>
                  <a:lnTo>
                    <a:pt x="276" y="46"/>
                  </a:lnTo>
                  <a:lnTo>
                    <a:pt x="281" y="49"/>
                  </a:lnTo>
                  <a:lnTo>
                    <a:pt x="285" y="54"/>
                  </a:lnTo>
                  <a:lnTo>
                    <a:pt x="287" y="59"/>
                  </a:lnTo>
                  <a:lnTo>
                    <a:pt x="289" y="65"/>
                  </a:lnTo>
                  <a:lnTo>
                    <a:pt x="289" y="70"/>
                  </a:lnTo>
                  <a:lnTo>
                    <a:pt x="289" y="167"/>
                  </a:lnTo>
                  <a:lnTo>
                    <a:pt x="41" y="167"/>
                  </a:lnTo>
                  <a:lnTo>
                    <a:pt x="41" y="7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3" name="Freeform 37">
              <a:extLst>
                <a:ext uri="{FF2B5EF4-FFF2-40B4-BE49-F238E27FC236}">
                  <a16:creationId xmlns:a16="http://schemas.microsoft.com/office/drawing/2014/main" xmlns="" id="{75FE0E30-8AFE-4D8C-A731-C590309125BD}"/>
                </a:ext>
              </a:extLst>
            </p:cNvPr>
            <p:cNvSpPr>
              <a:spLocks noEditPoints="1"/>
            </p:cNvSpPr>
            <p:nvPr/>
          </p:nvSpPr>
          <p:spPr bwMode="auto">
            <a:xfrm>
              <a:off x="5900738" y="6399213"/>
              <a:ext cx="1114425" cy="330200"/>
            </a:xfrm>
            <a:custGeom>
              <a:avLst/>
              <a:gdLst>
                <a:gd name="T0" fmla="*/ 631 w 702"/>
                <a:gd name="T1" fmla="*/ 0 h 208"/>
                <a:gd name="T2" fmla="*/ 566 w 702"/>
                <a:gd name="T3" fmla="*/ 0 h 208"/>
                <a:gd name="T4" fmla="*/ 554 w 702"/>
                <a:gd name="T5" fmla="*/ 11 h 208"/>
                <a:gd name="T6" fmla="*/ 521 w 702"/>
                <a:gd name="T7" fmla="*/ 11 h 208"/>
                <a:gd name="T8" fmla="*/ 508 w 702"/>
                <a:gd name="T9" fmla="*/ 0 h 208"/>
                <a:gd name="T10" fmla="*/ 442 w 702"/>
                <a:gd name="T11" fmla="*/ 0 h 208"/>
                <a:gd name="T12" fmla="*/ 434 w 702"/>
                <a:gd name="T13" fmla="*/ 0 h 208"/>
                <a:gd name="T14" fmla="*/ 414 w 702"/>
                <a:gd name="T15" fmla="*/ 5 h 208"/>
                <a:gd name="T16" fmla="*/ 397 w 702"/>
                <a:gd name="T17" fmla="*/ 17 h 208"/>
                <a:gd name="T18" fmla="*/ 384 w 702"/>
                <a:gd name="T19" fmla="*/ 31 h 208"/>
                <a:gd name="T20" fmla="*/ 375 w 702"/>
                <a:gd name="T21" fmla="*/ 50 h 208"/>
                <a:gd name="T22" fmla="*/ 372 w 702"/>
                <a:gd name="T23" fmla="*/ 71 h 208"/>
                <a:gd name="T24" fmla="*/ 21 w 702"/>
                <a:gd name="T25" fmla="*/ 98 h 208"/>
                <a:gd name="T26" fmla="*/ 9 w 702"/>
                <a:gd name="T27" fmla="*/ 101 h 208"/>
                <a:gd name="T28" fmla="*/ 2 w 702"/>
                <a:gd name="T29" fmla="*/ 110 h 208"/>
                <a:gd name="T30" fmla="*/ 0 w 702"/>
                <a:gd name="T31" fmla="*/ 118 h 208"/>
                <a:gd name="T32" fmla="*/ 4 w 702"/>
                <a:gd name="T33" fmla="*/ 130 h 208"/>
                <a:gd name="T34" fmla="*/ 14 w 702"/>
                <a:gd name="T35" fmla="*/ 137 h 208"/>
                <a:gd name="T36" fmla="*/ 372 w 702"/>
                <a:gd name="T37" fmla="*/ 138 h 208"/>
                <a:gd name="T38" fmla="*/ 373 w 702"/>
                <a:gd name="T39" fmla="*/ 192 h 208"/>
                <a:gd name="T40" fmla="*/ 378 w 702"/>
                <a:gd name="T41" fmla="*/ 202 h 208"/>
                <a:gd name="T42" fmla="*/ 388 w 702"/>
                <a:gd name="T43" fmla="*/ 208 h 208"/>
                <a:gd name="T44" fmla="*/ 681 w 702"/>
                <a:gd name="T45" fmla="*/ 208 h 208"/>
                <a:gd name="T46" fmla="*/ 692 w 702"/>
                <a:gd name="T47" fmla="*/ 205 h 208"/>
                <a:gd name="T48" fmla="*/ 701 w 702"/>
                <a:gd name="T49" fmla="*/ 196 h 208"/>
                <a:gd name="T50" fmla="*/ 702 w 702"/>
                <a:gd name="T51" fmla="*/ 71 h 208"/>
                <a:gd name="T52" fmla="*/ 701 w 702"/>
                <a:gd name="T53" fmla="*/ 56 h 208"/>
                <a:gd name="T54" fmla="*/ 693 w 702"/>
                <a:gd name="T55" fmla="*/ 37 h 208"/>
                <a:gd name="T56" fmla="*/ 682 w 702"/>
                <a:gd name="T57" fmla="*/ 21 h 208"/>
                <a:gd name="T58" fmla="*/ 665 w 702"/>
                <a:gd name="T59" fmla="*/ 9 h 208"/>
                <a:gd name="T60" fmla="*/ 647 w 702"/>
                <a:gd name="T61" fmla="*/ 1 h 208"/>
                <a:gd name="T62" fmla="*/ 633 w 702"/>
                <a:gd name="T63" fmla="*/ 0 h 208"/>
                <a:gd name="T64" fmla="*/ 413 w 702"/>
                <a:gd name="T65" fmla="*/ 71 h 208"/>
                <a:gd name="T66" fmla="*/ 415 w 702"/>
                <a:gd name="T67" fmla="*/ 59 h 208"/>
                <a:gd name="T68" fmla="*/ 426 w 702"/>
                <a:gd name="T69" fmla="*/ 46 h 208"/>
                <a:gd name="T70" fmla="*/ 442 w 702"/>
                <a:gd name="T71" fmla="*/ 41 h 208"/>
                <a:gd name="T72" fmla="*/ 491 w 702"/>
                <a:gd name="T73" fmla="*/ 41 h 208"/>
                <a:gd name="T74" fmla="*/ 523 w 702"/>
                <a:gd name="T75" fmla="*/ 94 h 208"/>
                <a:gd name="T76" fmla="*/ 537 w 702"/>
                <a:gd name="T77" fmla="*/ 101 h 208"/>
                <a:gd name="T78" fmla="*/ 542 w 702"/>
                <a:gd name="T79" fmla="*/ 100 h 208"/>
                <a:gd name="T80" fmla="*/ 555 w 702"/>
                <a:gd name="T81" fmla="*/ 90 h 208"/>
                <a:gd name="T82" fmla="*/ 630 w 702"/>
                <a:gd name="T83" fmla="*/ 41 h 208"/>
                <a:gd name="T84" fmla="*/ 638 w 702"/>
                <a:gd name="T85" fmla="*/ 42 h 208"/>
                <a:gd name="T86" fmla="*/ 652 w 702"/>
                <a:gd name="T87" fmla="*/ 50 h 208"/>
                <a:gd name="T88" fmla="*/ 660 w 702"/>
                <a:gd name="T89" fmla="*/ 6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2" h="208">
                  <a:moveTo>
                    <a:pt x="633" y="0"/>
                  </a:moveTo>
                  <a:lnTo>
                    <a:pt x="633" y="0"/>
                  </a:lnTo>
                  <a:lnTo>
                    <a:pt x="631" y="0"/>
                  </a:lnTo>
                  <a:lnTo>
                    <a:pt x="571" y="0"/>
                  </a:lnTo>
                  <a:lnTo>
                    <a:pt x="571" y="0"/>
                  </a:lnTo>
                  <a:lnTo>
                    <a:pt x="566" y="0"/>
                  </a:lnTo>
                  <a:lnTo>
                    <a:pt x="561" y="2"/>
                  </a:lnTo>
                  <a:lnTo>
                    <a:pt x="557" y="5"/>
                  </a:lnTo>
                  <a:lnTo>
                    <a:pt x="554" y="11"/>
                  </a:lnTo>
                  <a:lnTo>
                    <a:pt x="537" y="39"/>
                  </a:lnTo>
                  <a:lnTo>
                    <a:pt x="521" y="11"/>
                  </a:lnTo>
                  <a:lnTo>
                    <a:pt x="521" y="11"/>
                  </a:lnTo>
                  <a:lnTo>
                    <a:pt x="516" y="5"/>
                  </a:lnTo>
                  <a:lnTo>
                    <a:pt x="512" y="2"/>
                  </a:lnTo>
                  <a:lnTo>
                    <a:pt x="508" y="0"/>
                  </a:lnTo>
                  <a:lnTo>
                    <a:pt x="502" y="0"/>
                  </a:lnTo>
                  <a:lnTo>
                    <a:pt x="442" y="0"/>
                  </a:lnTo>
                  <a:lnTo>
                    <a:pt x="442" y="0"/>
                  </a:lnTo>
                  <a:lnTo>
                    <a:pt x="441" y="0"/>
                  </a:lnTo>
                  <a:lnTo>
                    <a:pt x="441" y="0"/>
                  </a:lnTo>
                  <a:lnTo>
                    <a:pt x="434" y="0"/>
                  </a:lnTo>
                  <a:lnTo>
                    <a:pt x="426" y="1"/>
                  </a:lnTo>
                  <a:lnTo>
                    <a:pt x="420" y="3"/>
                  </a:lnTo>
                  <a:lnTo>
                    <a:pt x="414" y="5"/>
                  </a:lnTo>
                  <a:lnTo>
                    <a:pt x="408" y="9"/>
                  </a:lnTo>
                  <a:lnTo>
                    <a:pt x="403" y="13"/>
                  </a:lnTo>
                  <a:lnTo>
                    <a:pt x="397" y="17"/>
                  </a:lnTo>
                  <a:lnTo>
                    <a:pt x="392" y="21"/>
                  </a:lnTo>
                  <a:lnTo>
                    <a:pt x="388" y="26"/>
                  </a:lnTo>
                  <a:lnTo>
                    <a:pt x="384" y="31"/>
                  </a:lnTo>
                  <a:lnTo>
                    <a:pt x="380" y="37"/>
                  </a:lnTo>
                  <a:lnTo>
                    <a:pt x="378" y="44"/>
                  </a:lnTo>
                  <a:lnTo>
                    <a:pt x="375" y="50"/>
                  </a:lnTo>
                  <a:lnTo>
                    <a:pt x="374" y="56"/>
                  </a:lnTo>
                  <a:lnTo>
                    <a:pt x="373" y="63"/>
                  </a:lnTo>
                  <a:lnTo>
                    <a:pt x="372" y="71"/>
                  </a:lnTo>
                  <a:lnTo>
                    <a:pt x="372" y="98"/>
                  </a:lnTo>
                  <a:lnTo>
                    <a:pt x="21" y="98"/>
                  </a:lnTo>
                  <a:lnTo>
                    <a:pt x="21" y="98"/>
                  </a:lnTo>
                  <a:lnTo>
                    <a:pt x="17" y="98"/>
                  </a:lnTo>
                  <a:lnTo>
                    <a:pt x="14" y="99"/>
                  </a:lnTo>
                  <a:lnTo>
                    <a:pt x="9" y="101"/>
                  </a:lnTo>
                  <a:lnTo>
                    <a:pt x="6" y="103"/>
                  </a:lnTo>
                  <a:lnTo>
                    <a:pt x="4" y="106"/>
                  </a:lnTo>
                  <a:lnTo>
                    <a:pt x="2" y="110"/>
                  </a:lnTo>
                  <a:lnTo>
                    <a:pt x="1" y="114"/>
                  </a:lnTo>
                  <a:lnTo>
                    <a:pt x="0" y="118"/>
                  </a:lnTo>
                  <a:lnTo>
                    <a:pt x="0" y="118"/>
                  </a:lnTo>
                  <a:lnTo>
                    <a:pt x="1" y="122"/>
                  </a:lnTo>
                  <a:lnTo>
                    <a:pt x="2" y="125"/>
                  </a:lnTo>
                  <a:lnTo>
                    <a:pt x="4" y="130"/>
                  </a:lnTo>
                  <a:lnTo>
                    <a:pt x="6" y="133"/>
                  </a:lnTo>
                  <a:lnTo>
                    <a:pt x="9" y="135"/>
                  </a:lnTo>
                  <a:lnTo>
                    <a:pt x="14" y="137"/>
                  </a:lnTo>
                  <a:lnTo>
                    <a:pt x="17" y="138"/>
                  </a:lnTo>
                  <a:lnTo>
                    <a:pt x="21" y="138"/>
                  </a:lnTo>
                  <a:lnTo>
                    <a:pt x="372" y="138"/>
                  </a:lnTo>
                  <a:lnTo>
                    <a:pt x="372" y="188"/>
                  </a:lnTo>
                  <a:lnTo>
                    <a:pt x="372" y="188"/>
                  </a:lnTo>
                  <a:lnTo>
                    <a:pt x="373" y="192"/>
                  </a:lnTo>
                  <a:lnTo>
                    <a:pt x="374" y="196"/>
                  </a:lnTo>
                  <a:lnTo>
                    <a:pt x="376" y="199"/>
                  </a:lnTo>
                  <a:lnTo>
                    <a:pt x="378" y="202"/>
                  </a:lnTo>
                  <a:lnTo>
                    <a:pt x="381" y="205"/>
                  </a:lnTo>
                  <a:lnTo>
                    <a:pt x="385" y="206"/>
                  </a:lnTo>
                  <a:lnTo>
                    <a:pt x="388" y="208"/>
                  </a:lnTo>
                  <a:lnTo>
                    <a:pt x="392" y="208"/>
                  </a:lnTo>
                  <a:lnTo>
                    <a:pt x="681" y="208"/>
                  </a:lnTo>
                  <a:lnTo>
                    <a:pt x="681" y="208"/>
                  </a:lnTo>
                  <a:lnTo>
                    <a:pt x="685" y="208"/>
                  </a:lnTo>
                  <a:lnTo>
                    <a:pt x="689" y="206"/>
                  </a:lnTo>
                  <a:lnTo>
                    <a:pt x="692" y="205"/>
                  </a:lnTo>
                  <a:lnTo>
                    <a:pt x="695" y="202"/>
                  </a:lnTo>
                  <a:lnTo>
                    <a:pt x="699" y="199"/>
                  </a:lnTo>
                  <a:lnTo>
                    <a:pt x="701" y="196"/>
                  </a:lnTo>
                  <a:lnTo>
                    <a:pt x="702" y="192"/>
                  </a:lnTo>
                  <a:lnTo>
                    <a:pt x="702" y="188"/>
                  </a:lnTo>
                  <a:lnTo>
                    <a:pt x="702" y="71"/>
                  </a:lnTo>
                  <a:lnTo>
                    <a:pt x="702" y="71"/>
                  </a:lnTo>
                  <a:lnTo>
                    <a:pt x="702" y="63"/>
                  </a:lnTo>
                  <a:lnTo>
                    <a:pt x="701" y="56"/>
                  </a:lnTo>
                  <a:lnTo>
                    <a:pt x="699" y="50"/>
                  </a:lnTo>
                  <a:lnTo>
                    <a:pt x="696" y="44"/>
                  </a:lnTo>
                  <a:lnTo>
                    <a:pt x="693" y="37"/>
                  </a:lnTo>
                  <a:lnTo>
                    <a:pt x="690" y="31"/>
                  </a:lnTo>
                  <a:lnTo>
                    <a:pt x="686" y="26"/>
                  </a:lnTo>
                  <a:lnTo>
                    <a:pt x="682" y="21"/>
                  </a:lnTo>
                  <a:lnTo>
                    <a:pt x="677" y="17"/>
                  </a:lnTo>
                  <a:lnTo>
                    <a:pt x="672" y="13"/>
                  </a:lnTo>
                  <a:lnTo>
                    <a:pt x="665" y="9"/>
                  </a:lnTo>
                  <a:lnTo>
                    <a:pt x="660" y="5"/>
                  </a:lnTo>
                  <a:lnTo>
                    <a:pt x="654" y="3"/>
                  </a:lnTo>
                  <a:lnTo>
                    <a:pt x="647" y="1"/>
                  </a:lnTo>
                  <a:lnTo>
                    <a:pt x="641" y="0"/>
                  </a:lnTo>
                  <a:lnTo>
                    <a:pt x="633" y="0"/>
                  </a:lnTo>
                  <a:lnTo>
                    <a:pt x="633" y="0"/>
                  </a:lnTo>
                  <a:close/>
                  <a:moveTo>
                    <a:pt x="660" y="167"/>
                  </a:moveTo>
                  <a:lnTo>
                    <a:pt x="413" y="167"/>
                  </a:lnTo>
                  <a:lnTo>
                    <a:pt x="413" y="71"/>
                  </a:lnTo>
                  <a:lnTo>
                    <a:pt x="413" y="71"/>
                  </a:lnTo>
                  <a:lnTo>
                    <a:pt x="414" y="64"/>
                  </a:lnTo>
                  <a:lnTo>
                    <a:pt x="415" y="59"/>
                  </a:lnTo>
                  <a:lnTo>
                    <a:pt x="418" y="54"/>
                  </a:lnTo>
                  <a:lnTo>
                    <a:pt x="421" y="50"/>
                  </a:lnTo>
                  <a:lnTo>
                    <a:pt x="426" y="46"/>
                  </a:lnTo>
                  <a:lnTo>
                    <a:pt x="431" y="44"/>
                  </a:lnTo>
                  <a:lnTo>
                    <a:pt x="437" y="42"/>
                  </a:lnTo>
                  <a:lnTo>
                    <a:pt x="442" y="41"/>
                  </a:lnTo>
                  <a:lnTo>
                    <a:pt x="442" y="41"/>
                  </a:lnTo>
                  <a:lnTo>
                    <a:pt x="444" y="41"/>
                  </a:lnTo>
                  <a:lnTo>
                    <a:pt x="491" y="41"/>
                  </a:lnTo>
                  <a:lnTo>
                    <a:pt x="520" y="90"/>
                  </a:lnTo>
                  <a:lnTo>
                    <a:pt x="520" y="90"/>
                  </a:lnTo>
                  <a:lnTo>
                    <a:pt x="523" y="94"/>
                  </a:lnTo>
                  <a:lnTo>
                    <a:pt x="527" y="98"/>
                  </a:lnTo>
                  <a:lnTo>
                    <a:pt x="532" y="100"/>
                  </a:lnTo>
                  <a:lnTo>
                    <a:pt x="537" y="101"/>
                  </a:lnTo>
                  <a:lnTo>
                    <a:pt x="537" y="101"/>
                  </a:lnTo>
                  <a:lnTo>
                    <a:pt x="537" y="101"/>
                  </a:lnTo>
                  <a:lnTo>
                    <a:pt x="542" y="100"/>
                  </a:lnTo>
                  <a:lnTo>
                    <a:pt x="547" y="98"/>
                  </a:lnTo>
                  <a:lnTo>
                    <a:pt x="552" y="94"/>
                  </a:lnTo>
                  <a:lnTo>
                    <a:pt x="555" y="90"/>
                  </a:lnTo>
                  <a:lnTo>
                    <a:pt x="584" y="41"/>
                  </a:lnTo>
                  <a:lnTo>
                    <a:pt x="630" y="41"/>
                  </a:lnTo>
                  <a:lnTo>
                    <a:pt x="630" y="41"/>
                  </a:lnTo>
                  <a:lnTo>
                    <a:pt x="631" y="41"/>
                  </a:lnTo>
                  <a:lnTo>
                    <a:pt x="631" y="41"/>
                  </a:lnTo>
                  <a:lnTo>
                    <a:pt x="638" y="42"/>
                  </a:lnTo>
                  <a:lnTo>
                    <a:pt x="643" y="44"/>
                  </a:lnTo>
                  <a:lnTo>
                    <a:pt x="648" y="46"/>
                  </a:lnTo>
                  <a:lnTo>
                    <a:pt x="652" y="50"/>
                  </a:lnTo>
                  <a:lnTo>
                    <a:pt x="656" y="54"/>
                  </a:lnTo>
                  <a:lnTo>
                    <a:pt x="658" y="59"/>
                  </a:lnTo>
                  <a:lnTo>
                    <a:pt x="660" y="64"/>
                  </a:lnTo>
                  <a:lnTo>
                    <a:pt x="660" y="71"/>
                  </a:lnTo>
                  <a:lnTo>
                    <a:pt x="660" y="1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4" name="Freeform 38">
              <a:extLst>
                <a:ext uri="{FF2B5EF4-FFF2-40B4-BE49-F238E27FC236}">
                  <a16:creationId xmlns:a16="http://schemas.microsoft.com/office/drawing/2014/main" xmlns="" id="{2D6C85AD-D679-4E73-8CB7-941E246C2D94}"/>
                </a:ext>
              </a:extLst>
            </p:cNvPr>
            <p:cNvSpPr>
              <a:spLocks noEditPoints="1"/>
            </p:cNvSpPr>
            <p:nvPr/>
          </p:nvSpPr>
          <p:spPr bwMode="auto">
            <a:xfrm>
              <a:off x="6602413" y="6084888"/>
              <a:ext cx="300038" cy="301625"/>
            </a:xfrm>
            <a:custGeom>
              <a:avLst/>
              <a:gdLst>
                <a:gd name="T0" fmla="*/ 95 w 189"/>
                <a:gd name="T1" fmla="*/ 190 h 190"/>
                <a:gd name="T2" fmla="*/ 114 w 189"/>
                <a:gd name="T3" fmla="*/ 188 h 190"/>
                <a:gd name="T4" fmla="*/ 131 w 189"/>
                <a:gd name="T5" fmla="*/ 182 h 190"/>
                <a:gd name="T6" fmla="*/ 148 w 189"/>
                <a:gd name="T7" fmla="*/ 173 h 190"/>
                <a:gd name="T8" fmla="*/ 162 w 189"/>
                <a:gd name="T9" fmla="*/ 162 h 190"/>
                <a:gd name="T10" fmla="*/ 174 w 189"/>
                <a:gd name="T11" fmla="*/ 148 h 190"/>
                <a:gd name="T12" fmla="*/ 182 w 189"/>
                <a:gd name="T13" fmla="*/ 132 h 190"/>
                <a:gd name="T14" fmla="*/ 188 w 189"/>
                <a:gd name="T15" fmla="*/ 113 h 190"/>
                <a:gd name="T16" fmla="*/ 189 w 189"/>
                <a:gd name="T17" fmla="*/ 95 h 190"/>
                <a:gd name="T18" fmla="*/ 189 w 189"/>
                <a:gd name="T19" fmla="*/ 85 h 190"/>
                <a:gd name="T20" fmla="*/ 185 w 189"/>
                <a:gd name="T21" fmla="*/ 67 h 190"/>
                <a:gd name="T22" fmla="*/ 178 w 189"/>
                <a:gd name="T23" fmla="*/ 49 h 190"/>
                <a:gd name="T24" fmla="*/ 168 w 189"/>
                <a:gd name="T25" fmla="*/ 35 h 190"/>
                <a:gd name="T26" fmla="*/ 155 w 189"/>
                <a:gd name="T27" fmla="*/ 21 h 190"/>
                <a:gd name="T28" fmla="*/ 140 w 189"/>
                <a:gd name="T29" fmla="*/ 11 h 190"/>
                <a:gd name="T30" fmla="*/ 123 w 189"/>
                <a:gd name="T31" fmla="*/ 4 h 190"/>
                <a:gd name="T32" fmla="*/ 104 w 189"/>
                <a:gd name="T33" fmla="*/ 1 h 190"/>
                <a:gd name="T34" fmla="*/ 95 w 189"/>
                <a:gd name="T35" fmla="*/ 0 h 190"/>
                <a:gd name="T36" fmla="*/ 75 w 189"/>
                <a:gd name="T37" fmla="*/ 2 h 190"/>
                <a:gd name="T38" fmla="*/ 58 w 189"/>
                <a:gd name="T39" fmla="*/ 8 h 190"/>
                <a:gd name="T40" fmla="*/ 42 w 189"/>
                <a:gd name="T41" fmla="*/ 16 h 190"/>
                <a:gd name="T42" fmla="*/ 28 w 189"/>
                <a:gd name="T43" fmla="*/ 27 h 190"/>
                <a:gd name="T44" fmla="*/ 16 w 189"/>
                <a:gd name="T45" fmla="*/ 42 h 190"/>
                <a:gd name="T46" fmla="*/ 7 w 189"/>
                <a:gd name="T47" fmla="*/ 57 h 190"/>
                <a:gd name="T48" fmla="*/ 2 w 189"/>
                <a:gd name="T49" fmla="*/ 75 h 190"/>
                <a:gd name="T50" fmla="*/ 0 w 189"/>
                <a:gd name="T51" fmla="*/ 95 h 190"/>
                <a:gd name="T52" fmla="*/ 1 w 189"/>
                <a:gd name="T53" fmla="*/ 104 h 190"/>
                <a:gd name="T54" fmla="*/ 4 w 189"/>
                <a:gd name="T55" fmla="*/ 123 h 190"/>
                <a:gd name="T56" fmla="*/ 11 w 189"/>
                <a:gd name="T57" fmla="*/ 140 h 190"/>
                <a:gd name="T58" fmla="*/ 22 w 189"/>
                <a:gd name="T59" fmla="*/ 155 h 190"/>
                <a:gd name="T60" fmla="*/ 35 w 189"/>
                <a:gd name="T61" fmla="*/ 168 h 190"/>
                <a:gd name="T62" fmla="*/ 50 w 189"/>
                <a:gd name="T63" fmla="*/ 178 h 190"/>
                <a:gd name="T64" fmla="*/ 67 w 189"/>
                <a:gd name="T65" fmla="*/ 185 h 190"/>
                <a:gd name="T66" fmla="*/ 85 w 189"/>
                <a:gd name="T67" fmla="*/ 189 h 190"/>
                <a:gd name="T68" fmla="*/ 95 w 189"/>
                <a:gd name="T69" fmla="*/ 190 h 190"/>
                <a:gd name="T70" fmla="*/ 95 w 189"/>
                <a:gd name="T71" fmla="*/ 41 h 190"/>
                <a:gd name="T72" fmla="*/ 116 w 189"/>
                <a:gd name="T73" fmla="*/ 45 h 190"/>
                <a:gd name="T74" fmla="*/ 132 w 189"/>
                <a:gd name="T75" fmla="*/ 56 h 190"/>
                <a:gd name="T76" fmla="*/ 145 w 189"/>
                <a:gd name="T77" fmla="*/ 74 h 190"/>
                <a:gd name="T78" fmla="*/ 149 w 189"/>
                <a:gd name="T79" fmla="*/ 95 h 190"/>
                <a:gd name="T80" fmla="*/ 148 w 189"/>
                <a:gd name="T81" fmla="*/ 105 h 190"/>
                <a:gd name="T82" fmla="*/ 140 w 189"/>
                <a:gd name="T83" fmla="*/ 125 h 190"/>
                <a:gd name="T84" fmla="*/ 125 w 189"/>
                <a:gd name="T85" fmla="*/ 139 h 190"/>
                <a:gd name="T86" fmla="*/ 105 w 189"/>
                <a:gd name="T87" fmla="*/ 148 h 190"/>
                <a:gd name="T88" fmla="*/ 95 w 189"/>
                <a:gd name="T89" fmla="*/ 149 h 190"/>
                <a:gd name="T90" fmla="*/ 74 w 189"/>
                <a:gd name="T91" fmla="*/ 144 h 190"/>
                <a:gd name="T92" fmla="*/ 57 w 189"/>
                <a:gd name="T93" fmla="*/ 133 h 190"/>
                <a:gd name="T94" fmla="*/ 45 w 189"/>
                <a:gd name="T95" fmla="*/ 115 h 190"/>
                <a:gd name="T96" fmla="*/ 41 w 189"/>
                <a:gd name="T97" fmla="*/ 95 h 190"/>
                <a:gd name="T98" fmla="*/ 42 w 189"/>
                <a:gd name="T99" fmla="*/ 83 h 190"/>
                <a:gd name="T100" fmla="*/ 51 w 189"/>
                <a:gd name="T101" fmla="*/ 65 h 190"/>
                <a:gd name="T102" fmla="*/ 65 w 189"/>
                <a:gd name="T103" fmla="*/ 50 h 190"/>
                <a:gd name="T104" fmla="*/ 84 w 189"/>
                <a:gd name="T105" fmla="*/ 42 h 190"/>
                <a:gd name="T106" fmla="*/ 95 w 189"/>
                <a:gd name="T107" fmla="*/ 4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90">
                  <a:moveTo>
                    <a:pt x="95" y="190"/>
                  </a:moveTo>
                  <a:lnTo>
                    <a:pt x="95" y="190"/>
                  </a:lnTo>
                  <a:lnTo>
                    <a:pt x="104" y="189"/>
                  </a:lnTo>
                  <a:lnTo>
                    <a:pt x="114" y="188"/>
                  </a:lnTo>
                  <a:lnTo>
                    <a:pt x="123" y="185"/>
                  </a:lnTo>
                  <a:lnTo>
                    <a:pt x="131" y="182"/>
                  </a:lnTo>
                  <a:lnTo>
                    <a:pt x="140" y="178"/>
                  </a:lnTo>
                  <a:lnTo>
                    <a:pt x="148" y="173"/>
                  </a:lnTo>
                  <a:lnTo>
                    <a:pt x="155" y="168"/>
                  </a:lnTo>
                  <a:lnTo>
                    <a:pt x="162" y="162"/>
                  </a:lnTo>
                  <a:lnTo>
                    <a:pt x="168" y="155"/>
                  </a:lnTo>
                  <a:lnTo>
                    <a:pt x="174" y="148"/>
                  </a:lnTo>
                  <a:lnTo>
                    <a:pt x="178" y="140"/>
                  </a:lnTo>
                  <a:lnTo>
                    <a:pt x="182" y="132"/>
                  </a:lnTo>
                  <a:lnTo>
                    <a:pt x="185" y="123"/>
                  </a:lnTo>
                  <a:lnTo>
                    <a:pt x="188" y="113"/>
                  </a:lnTo>
                  <a:lnTo>
                    <a:pt x="189" y="104"/>
                  </a:lnTo>
                  <a:lnTo>
                    <a:pt x="189" y="95"/>
                  </a:lnTo>
                  <a:lnTo>
                    <a:pt x="189" y="95"/>
                  </a:lnTo>
                  <a:lnTo>
                    <a:pt x="189" y="85"/>
                  </a:lnTo>
                  <a:lnTo>
                    <a:pt x="188" y="75"/>
                  </a:lnTo>
                  <a:lnTo>
                    <a:pt x="185" y="67"/>
                  </a:lnTo>
                  <a:lnTo>
                    <a:pt x="182" y="57"/>
                  </a:lnTo>
                  <a:lnTo>
                    <a:pt x="178" y="49"/>
                  </a:lnTo>
                  <a:lnTo>
                    <a:pt x="174" y="42"/>
                  </a:lnTo>
                  <a:lnTo>
                    <a:pt x="168" y="35"/>
                  </a:lnTo>
                  <a:lnTo>
                    <a:pt x="162" y="27"/>
                  </a:lnTo>
                  <a:lnTo>
                    <a:pt x="155" y="21"/>
                  </a:lnTo>
                  <a:lnTo>
                    <a:pt x="148" y="16"/>
                  </a:lnTo>
                  <a:lnTo>
                    <a:pt x="140" y="11"/>
                  </a:lnTo>
                  <a:lnTo>
                    <a:pt x="131" y="8"/>
                  </a:lnTo>
                  <a:lnTo>
                    <a:pt x="123" y="4"/>
                  </a:lnTo>
                  <a:lnTo>
                    <a:pt x="114" y="2"/>
                  </a:lnTo>
                  <a:lnTo>
                    <a:pt x="104" y="1"/>
                  </a:lnTo>
                  <a:lnTo>
                    <a:pt x="95" y="0"/>
                  </a:lnTo>
                  <a:lnTo>
                    <a:pt x="95" y="0"/>
                  </a:lnTo>
                  <a:lnTo>
                    <a:pt x="85" y="1"/>
                  </a:lnTo>
                  <a:lnTo>
                    <a:pt x="75" y="2"/>
                  </a:lnTo>
                  <a:lnTo>
                    <a:pt x="67" y="4"/>
                  </a:lnTo>
                  <a:lnTo>
                    <a:pt x="58" y="8"/>
                  </a:lnTo>
                  <a:lnTo>
                    <a:pt x="50" y="11"/>
                  </a:lnTo>
                  <a:lnTo>
                    <a:pt x="42" y="16"/>
                  </a:lnTo>
                  <a:lnTo>
                    <a:pt x="35" y="21"/>
                  </a:lnTo>
                  <a:lnTo>
                    <a:pt x="28" y="27"/>
                  </a:lnTo>
                  <a:lnTo>
                    <a:pt x="22" y="35"/>
                  </a:lnTo>
                  <a:lnTo>
                    <a:pt x="16" y="42"/>
                  </a:lnTo>
                  <a:lnTo>
                    <a:pt x="11" y="49"/>
                  </a:lnTo>
                  <a:lnTo>
                    <a:pt x="7" y="57"/>
                  </a:lnTo>
                  <a:lnTo>
                    <a:pt x="4" y="67"/>
                  </a:lnTo>
                  <a:lnTo>
                    <a:pt x="2" y="75"/>
                  </a:lnTo>
                  <a:lnTo>
                    <a:pt x="1" y="85"/>
                  </a:lnTo>
                  <a:lnTo>
                    <a:pt x="0" y="95"/>
                  </a:lnTo>
                  <a:lnTo>
                    <a:pt x="0" y="95"/>
                  </a:lnTo>
                  <a:lnTo>
                    <a:pt x="1" y="104"/>
                  </a:lnTo>
                  <a:lnTo>
                    <a:pt x="2" y="113"/>
                  </a:lnTo>
                  <a:lnTo>
                    <a:pt x="4" y="123"/>
                  </a:lnTo>
                  <a:lnTo>
                    <a:pt x="7" y="132"/>
                  </a:lnTo>
                  <a:lnTo>
                    <a:pt x="11" y="140"/>
                  </a:lnTo>
                  <a:lnTo>
                    <a:pt x="16" y="148"/>
                  </a:lnTo>
                  <a:lnTo>
                    <a:pt x="22" y="155"/>
                  </a:lnTo>
                  <a:lnTo>
                    <a:pt x="28" y="162"/>
                  </a:lnTo>
                  <a:lnTo>
                    <a:pt x="35" y="168"/>
                  </a:lnTo>
                  <a:lnTo>
                    <a:pt x="42" y="173"/>
                  </a:lnTo>
                  <a:lnTo>
                    <a:pt x="50" y="178"/>
                  </a:lnTo>
                  <a:lnTo>
                    <a:pt x="58" y="182"/>
                  </a:lnTo>
                  <a:lnTo>
                    <a:pt x="67" y="185"/>
                  </a:lnTo>
                  <a:lnTo>
                    <a:pt x="75" y="188"/>
                  </a:lnTo>
                  <a:lnTo>
                    <a:pt x="85" y="189"/>
                  </a:lnTo>
                  <a:lnTo>
                    <a:pt x="95" y="190"/>
                  </a:lnTo>
                  <a:lnTo>
                    <a:pt x="95" y="190"/>
                  </a:lnTo>
                  <a:close/>
                  <a:moveTo>
                    <a:pt x="95" y="41"/>
                  </a:moveTo>
                  <a:lnTo>
                    <a:pt x="95" y="41"/>
                  </a:lnTo>
                  <a:lnTo>
                    <a:pt x="105" y="42"/>
                  </a:lnTo>
                  <a:lnTo>
                    <a:pt x="116" y="45"/>
                  </a:lnTo>
                  <a:lnTo>
                    <a:pt x="125" y="50"/>
                  </a:lnTo>
                  <a:lnTo>
                    <a:pt x="132" y="56"/>
                  </a:lnTo>
                  <a:lnTo>
                    <a:pt x="140" y="65"/>
                  </a:lnTo>
                  <a:lnTo>
                    <a:pt x="145" y="74"/>
                  </a:lnTo>
                  <a:lnTo>
                    <a:pt x="148" y="83"/>
                  </a:lnTo>
                  <a:lnTo>
                    <a:pt x="149" y="95"/>
                  </a:lnTo>
                  <a:lnTo>
                    <a:pt x="149" y="95"/>
                  </a:lnTo>
                  <a:lnTo>
                    <a:pt x="148" y="105"/>
                  </a:lnTo>
                  <a:lnTo>
                    <a:pt x="145" y="115"/>
                  </a:lnTo>
                  <a:lnTo>
                    <a:pt x="140" y="125"/>
                  </a:lnTo>
                  <a:lnTo>
                    <a:pt x="132" y="133"/>
                  </a:lnTo>
                  <a:lnTo>
                    <a:pt x="125" y="139"/>
                  </a:lnTo>
                  <a:lnTo>
                    <a:pt x="116" y="144"/>
                  </a:lnTo>
                  <a:lnTo>
                    <a:pt x="105" y="148"/>
                  </a:lnTo>
                  <a:lnTo>
                    <a:pt x="95" y="149"/>
                  </a:lnTo>
                  <a:lnTo>
                    <a:pt x="95" y="149"/>
                  </a:lnTo>
                  <a:lnTo>
                    <a:pt x="84" y="148"/>
                  </a:lnTo>
                  <a:lnTo>
                    <a:pt x="74" y="144"/>
                  </a:lnTo>
                  <a:lnTo>
                    <a:pt x="65" y="139"/>
                  </a:lnTo>
                  <a:lnTo>
                    <a:pt x="57" y="133"/>
                  </a:lnTo>
                  <a:lnTo>
                    <a:pt x="51" y="125"/>
                  </a:lnTo>
                  <a:lnTo>
                    <a:pt x="45" y="115"/>
                  </a:lnTo>
                  <a:lnTo>
                    <a:pt x="42" y="105"/>
                  </a:lnTo>
                  <a:lnTo>
                    <a:pt x="41" y="95"/>
                  </a:lnTo>
                  <a:lnTo>
                    <a:pt x="41" y="95"/>
                  </a:lnTo>
                  <a:lnTo>
                    <a:pt x="42" y="83"/>
                  </a:lnTo>
                  <a:lnTo>
                    <a:pt x="45" y="74"/>
                  </a:lnTo>
                  <a:lnTo>
                    <a:pt x="51" y="65"/>
                  </a:lnTo>
                  <a:lnTo>
                    <a:pt x="57" y="56"/>
                  </a:lnTo>
                  <a:lnTo>
                    <a:pt x="65" y="50"/>
                  </a:lnTo>
                  <a:lnTo>
                    <a:pt x="74" y="45"/>
                  </a:lnTo>
                  <a:lnTo>
                    <a:pt x="84" y="42"/>
                  </a:lnTo>
                  <a:lnTo>
                    <a:pt x="95" y="41"/>
                  </a:lnTo>
                  <a:lnTo>
                    <a:pt x="95" y="4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sp>
        <p:nvSpPr>
          <p:cNvPr id="15" name="Freeform 25">
            <a:extLst>
              <a:ext uri="{FF2B5EF4-FFF2-40B4-BE49-F238E27FC236}">
                <a16:creationId xmlns:a16="http://schemas.microsoft.com/office/drawing/2014/main" xmlns="" id="{C01CAD82-07EB-475E-8EA6-A6DBF8A871B5}"/>
              </a:ext>
            </a:extLst>
          </p:cNvPr>
          <p:cNvSpPr>
            <a:spLocks noEditPoints="1"/>
          </p:cNvSpPr>
          <p:nvPr/>
        </p:nvSpPr>
        <p:spPr bwMode="auto">
          <a:xfrm rot="18982164">
            <a:off x="4235421" y="3069880"/>
            <a:ext cx="455055" cy="593550"/>
          </a:xfrm>
          <a:custGeom>
            <a:avLst/>
            <a:gdLst>
              <a:gd name="T0" fmla="*/ 1518 w 1982"/>
              <a:gd name="T1" fmla="*/ 1215 h 2586"/>
              <a:gd name="T2" fmla="*/ 1407 w 1982"/>
              <a:gd name="T3" fmla="*/ 402 h 2586"/>
              <a:gd name="T4" fmla="*/ 1160 w 1982"/>
              <a:gd name="T5" fmla="*/ 167 h 2586"/>
              <a:gd name="T6" fmla="*/ 1071 w 1982"/>
              <a:gd name="T7" fmla="*/ 174 h 2586"/>
              <a:gd name="T8" fmla="*/ 858 w 1982"/>
              <a:gd name="T9" fmla="*/ 0 h 2586"/>
              <a:gd name="T10" fmla="*/ 545 w 1982"/>
              <a:gd name="T11" fmla="*/ 129 h 2586"/>
              <a:gd name="T12" fmla="*/ 316 w 1982"/>
              <a:gd name="T13" fmla="*/ 347 h 2586"/>
              <a:gd name="T14" fmla="*/ 0 w 1982"/>
              <a:gd name="T15" fmla="*/ 604 h 2586"/>
              <a:gd name="T16" fmla="*/ 123 w 1982"/>
              <a:gd name="T17" fmla="*/ 2160 h 2586"/>
              <a:gd name="T18" fmla="*/ 211 w 1982"/>
              <a:gd name="T19" fmla="*/ 2517 h 2586"/>
              <a:gd name="T20" fmla="*/ 1139 w 1982"/>
              <a:gd name="T21" fmla="*/ 2586 h 2586"/>
              <a:gd name="T22" fmla="*/ 1209 w 1982"/>
              <a:gd name="T23" fmla="*/ 2508 h 2586"/>
              <a:gd name="T24" fmla="*/ 1208 w 1982"/>
              <a:gd name="T25" fmla="*/ 2347 h 2586"/>
              <a:gd name="T26" fmla="*/ 1700 w 1982"/>
              <a:gd name="T27" fmla="*/ 1749 h 2586"/>
              <a:gd name="T28" fmla="*/ 1945 w 1982"/>
              <a:gd name="T29" fmla="*/ 1288 h 2586"/>
              <a:gd name="T30" fmla="*/ 1755 w 1982"/>
              <a:gd name="T31" fmla="*/ 1072 h 2586"/>
              <a:gd name="T32" fmla="*/ 1594 w 1982"/>
              <a:gd name="T33" fmla="*/ 1652 h 2586"/>
              <a:gd name="T34" fmla="*/ 1192 w 1982"/>
              <a:gd name="T35" fmla="*/ 2193 h 2586"/>
              <a:gd name="T36" fmla="*/ 1069 w 1982"/>
              <a:gd name="T37" fmla="*/ 2330 h 2586"/>
              <a:gd name="T38" fmla="*/ 350 w 1982"/>
              <a:gd name="T39" fmla="*/ 2447 h 2586"/>
              <a:gd name="T40" fmla="*/ 210 w 1982"/>
              <a:gd name="T41" fmla="*/ 2051 h 2586"/>
              <a:gd name="T42" fmla="*/ 140 w 1982"/>
              <a:gd name="T43" fmla="*/ 604 h 2586"/>
              <a:gd name="T44" fmla="*/ 316 w 1982"/>
              <a:gd name="T45" fmla="*/ 494 h 2586"/>
              <a:gd name="T46" fmla="*/ 386 w 1982"/>
              <a:gd name="T47" fmla="*/ 1308 h 2586"/>
              <a:gd name="T48" fmla="*/ 456 w 1982"/>
              <a:gd name="T49" fmla="*/ 356 h 2586"/>
              <a:gd name="T50" fmla="*/ 636 w 1982"/>
              <a:gd name="T51" fmla="*/ 305 h 2586"/>
              <a:gd name="T52" fmla="*/ 639 w 1982"/>
              <a:gd name="T53" fmla="*/ 1020 h 2586"/>
              <a:gd name="T54" fmla="*/ 684 w 1982"/>
              <a:gd name="T55" fmla="*/ 1219 h 2586"/>
              <a:gd name="T56" fmla="*/ 783 w 1982"/>
              <a:gd name="T57" fmla="*/ 1003 h 2586"/>
              <a:gd name="T58" fmla="*/ 775 w 1982"/>
              <a:gd name="T59" fmla="*/ 207 h 2586"/>
              <a:gd name="T60" fmla="*/ 932 w 1982"/>
              <a:gd name="T61" fmla="*/ 182 h 2586"/>
              <a:gd name="T62" fmla="*/ 1002 w 1982"/>
              <a:gd name="T63" fmla="*/ 1157 h 2586"/>
              <a:gd name="T64" fmla="*/ 1071 w 1982"/>
              <a:gd name="T65" fmla="*/ 402 h 2586"/>
              <a:gd name="T66" fmla="*/ 1235 w 1982"/>
              <a:gd name="T67" fmla="*/ 335 h 2586"/>
              <a:gd name="T68" fmla="*/ 1267 w 1982"/>
              <a:gd name="T69" fmla="*/ 933 h 2586"/>
              <a:gd name="T70" fmla="*/ 1266 w 1982"/>
              <a:gd name="T71" fmla="*/ 1458 h 2586"/>
              <a:gd name="T72" fmla="*/ 1069 w 1982"/>
              <a:gd name="T73" fmla="*/ 1672 h 2586"/>
              <a:gd name="T74" fmla="*/ 1168 w 1982"/>
              <a:gd name="T75" fmla="*/ 1673 h 2586"/>
              <a:gd name="T76" fmla="*/ 1360 w 1982"/>
              <a:gd name="T77" fmla="*/ 1579 h 2586"/>
              <a:gd name="T78" fmla="*/ 1389 w 1982"/>
              <a:gd name="T79" fmla="*/ 1580 h 2586"/>
              <a:gd name="T80" fmla="*/ 1431 w 1982"/>
              <a:gd name="T81" fmla="*/ 1568 h 2586"/>
              <a:gd name="T82" fmla="*/ 1462 w 1982"/>
              <a:gd name="T83" fmla="*/ 1544 h 2586"/>
              <a:gd name="T84" fmla="*/ 1634 w 1982"/>
              <a:gd name="T85" fmla="*/ 1292 h 2586"/>
              <a:gd name="T86" fmla="*/ 1825 w 1982"/>
              <a:gd name="T87" fmla="*/ 1216 h 2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2" h="2586">
                <a:moveTo>
                  <a:pt x="1755" y="1072"/>
                </a:moveTo>
                <a:cubicBezTo>
                  <a:pt x="1658" y="1083"/>
                  <a:pt x="1569" y="1137"/>
                  <a:pt x="1518" y="1215"/>
                </a:cubicBezTo>
                <a:cubicBezTo>
                  <a:pt x="1407" y="1380"/>
                  <a:pt x="1407" y="1380"/>
                  <a:pt x="1407" y="1380"/>
                </a:cubicBezTo>
                <a:cubicBezTo>
                  <a:pt x="1407" y="402"/>
                  <a:pt x="1407" y="402"/>
                  <a:pt x="1407" y="402"/>
                </a:cubicBezTo>
                <a:cubicBezTo>
                  <a:pt x="1407" y="340"/>
                  <a:pt x="1379" y="279"/>
                  <a:pt x="1331" y="233"/>
                </a:cubicBezTo>
                <a:cubicBezTo>
                  <a:pt x="1283" y="187"/>
                  <a:pt x="1220" y="163"/>
                  <a:pt x="1160" y="167"/>
                </a:cubicBezTo>
                <a:cubicBezTo>
                  <a:pt x="1130" y="168"/>
                  <a:pt x="1100" y="176"/>
                  <a:pt x="1071" y="190"/>
                </a:cubicBezTo>
                <a:cubicBezTo>
                  <a:pt x="1071" y="174"/>
                  <a:pt x="1071" y="174"/>
                  <a:pt x="1071" y="174"/>
                </a:cubicBezTo>
                <a:cubicBezTo>
                  <a:pt x="1071" y="169"/>
                  <a:pt x="1071" y="165"/>
                  <a:pt x="1070" y="160"/>
                </a:cubicBezTo>
                <a:cubicBezTo>
                  <a:pt x="1060" y="105"/>
                  <a:pt x="1002" y="0"/>
                  <a:pt x="858" y="0"/>
                </a:cubicBezTo>
                <a:cubicBezTo>
                  <a:pt x="769" y="0"/>
                  <a:pt x="689" y="57"/>
                  <a:pt x="649" y="147"/>
                </a:cubicBezTo>
                <a:cubicBezTo>
                  <a:pt x="620" y="135"/>
                  <a:pt x="586" y="129"/>
                  <a:pt x="545" y="129"/>
                </a:cubicBezTo>
                <a:cubicBezTo>
                  <a:pt x="437" y="129"/>
                  <a:pt x="344" y="213"/>
                  <a:pt x="318" y="333"/>
                </a:cubicBezTo>
                <a:cubicBezTo>
                  <a:pt x="317" y="338"/>
                  <a:pt x="316" y="342"/>
                  <a:pt x="316" y="347"/>
                </a:cubicBezTo>
                <a:cubicBezTo>
                  <a:pt x="284" y="338"/>
                  <a:pt x="253" y="335"/>
                  <a:pt x="234" y="335"/>
                </a:cubicBezTo>
                <a:cubicBezTo>
                  <a:pt x="105" y="335"/>
                  <a:pt x="0" y="456"/>
                  <a:pt x="0" y="604"/>
                </a:cubicBezTo>
                <a:cubicBezTo>
                  <a:pt x="0" y="1741"/>
                  <a:pt x="0" y="1741"/>
                  <a:pt x="0" y="1741"/>
                </a:cubicBezTo>
                <a:cubicBezTo>
                  <a:pt x="0" y="1934"/>
                  <a:pt x="9" y="2068"/>
                  <a:pt x="123" y="2160"/>
                </a:cubicBezTo>
                <a:cubicBezTo>
                  <a:pt x="157" y="2186"/>
                  <a:pt x="197" y="2232"/>
                  <a:pt x="211" y="2253"/>
                </a:cubicBezTo>
                <a:cubicBezTo>
                  <a:pt x="211" y="2517"/>
                  <a:pt x="211" y="2517"/>
                  <a:pt x="211" y="2517"/>
                </a:cubicBezTo>
                <a:cubicBezTo>
                  <a:pt x="211" y="2555"/>
                  <a:pt x="242" y="2586"/>
                  <a:pt x="281" y="2586"/>
                </a:cubicBezTo>
                <a:cubicBezTo>
                  <a:pt x="1139" y="2586"/>
                  <a:pt x="1139" y="2586"/>
                  <a:pt x="1139" y="2586"/>
                </a:cubicBezTo>
                <a:cubicBezTo>
                  <a:pt x="1159" y="2586"/>
                  <a:pt x="1178" y="2578"/>
                  <a:pt x="1191" y="2563"/>
                </a:cubicBezTo>
                <a:cubicBezTo>
                  <a:pt x="1205" y="2548"/>
                  <a:pt x="1211" y="2528"/>
                  <a:pt x="1209" y="2508"/>
                </a:cubicBezTo>
                <a:cubicBezTo>
                  <a:pt x="1208" y="2508"/>
                  <a:pt x="1208" y="2507"/>
                  <a:pt x="1208" y="2507"/>
                </a:cubicBezTo>
                <a:cubicBezTo>
                  <a:pt x="1208" y="2347"/>
                  <a:pt x="1208" y="2347"/>
                  <a:pt x="1208" y="2347"/>
                </a:cubicBezTo>
                <a:cubicBezTo>
                  <a:pt x="1228" y="2336"/>
                  <a:pt x="1248" y="2324"/>
                  <a:pt x="1270" y="2309"/>
                </a:cubicBezTo>
                <a:cubicBezTo>
                  <a:pt x="1473" y="2173"/>
                  <a:pt x="1599" y="1938"/>
                  <a:pt x="1700" y="1749"/>
                </a:cubicBezTo>
                <a:cubicBezTo>
                  <a:pt x="1717" y="1718"/>
                  <a:pt x="1717" y="1718"/>
                  <a:pt x="1717" y="1718"/>
                </a:cubicBezTo>
                <a:cubicBezTo>
                  <a:pt x="1853" y="1465"/>
                  <a:pt x="1944" y="1289"/>
                  <a:pt x="1945" y="1288"/>
                </a:cubicBezTo>
                <a:cubicBezTo>
                  <a:pt x="1982" y="1218"/>
                  <a:pt x="1978" y="1166"/>
                  <a:pt x="1933" y="1122"/>
                </a:cubicBezTo>
                <a:cubicBezTo>
                  <a:pt x="1891" y="1082"/>
                  <a:pt x="1826" y="1064"/>
                  <a:pt x="1755" y="1072"/>
                </a:cubicBezTo>
                <a:close/>
                <a:moveTo>
                  <a:pt x="1821" y="1224"/>
                </a:moveTo>
                <a:cubicBezTo>
                  <a:pt x="1820" y="1225"/>
                  <a:pt x="1731" y="1398"/>
                  <a:pt x="1594" y="1652"/>
                </a:cubicBezTo>
                <a:cubicBezTo>
                  <a:pt x="1577" y="1683"/>
                  <a:pt x="1577" y="1683"/>
                  <a:pt x="1577" y="1683"/>
                </a:cubicBezTo>
                <a:cubicBezTo>
                  <a:pt x="1483" y="1858"/>
                  <a:pt x="1367" y="2077"/>
                  <a:pt x="1192" y="2193"/>
                </a:cubicBezTo>
                <a:cubicBezTo>
                  <a:pt x="1170" y="2208"/>
                  <a:pt x="1151" y="2220"/>
                  <a:pt x="1131" y="2229"/>
                </a:cubicBezTo>
                <a:cubicBezTo>
                  <a:pt x="1093" y="2249"/>
                  <a:pt x="1069" y="2287"/>
                  <a:pt x="1069" y="2330"/>
                </a:cubicBezTo>
                <a:cubicBezTo>
                  <a:pt x="1069" y="2447"/>
                  <a:pt x="1069" y="2447"/>
                  <a:pt x="1069" y="2447"/>
                </a:cubicBezTo>
                <a:cubicBezTo>
                  <a:pt x="350" y="2447"/>
                  <a:pt x="350" y="2447"/>
                  <a:pt x="350" y="2447"/>
                </a:cubicBezTo>
                <a:cubicBezTo>
                  <a:pt x="350" y="2239"/>
                  <a:pt x="350" y="2239"/>
                  <a:pt x="350" y="2239"/>
                </a:cubicBezTo>
                <a:cubicBezTo>
                  <a:pt x="350" y="2167"/>
                  <a:pt x="212" y="2052"/>
                  <a:pt x="210" y="2051"/>
                </a:cubicBezTo>
                <a:cubicBezTo>
                  <a:pt x="154" y="2006"/>
                  <a:pt x="140" y="1942"/>
                  <a:pt x="140" y="1741"/>
                </a:cubicBezTo>
                <a:cubicBezTo>
                  <a:pt x="140" y="604"/>
                  <a:pt x="140" y="604"/>
                  <a:pt x="140" y="604"/>
                </a:cubicBezTo>
                <a:cubicBezTo>
                  <a:pt x="140" y="534"/>
                  <a:pt x="183" y="474"/>
                  <a:pt x="234" y="474"/>
                </a:cubicBezTo>
                <a:cubicBezTo>
                  <a:pt x="259" y="474"/>
                  <a:pt x="295" y="484"/>
                  <a:pt x="316" y="494"/>
                </a:cubicBezTo>
                <a:cubicBezTo>
                  <a:pt x="316" y="1238"/>
                  <a:pt x="316" y="1238"/>
                  <a:pt x="316" y="1238"/>
                </a:cubicBezTo>
                <a:cubicBezTo>
                  <a:pt x="316" y="1277"/>
                  <a:pt x="348" y="1308"/>
                  <a:pt x="386" y="1308"/>
                </a:cubicBezTo>
                <a:cubicBezTo>
                  <a:pt x="425" y="1308"/>
                  <a:pt x="456" y="1277"/>
                  <a:pt x="456" y="1238"/>
                </a:cubicBezTo>
                <a:cubicBezTo>
                  <a:pt x="456" y="356"/>
                  <a:pt x="456" y="356"/>
                  <a:pt x="456" y="356"/>
                </a:cubicBezTo>
                <a:cubicBezTo>
                  <a:pt x="469" y="304"/>
                  <a:pt x="505" y="268"/>
                  <a:pt x="545" y="268"/>
                </a:cubicBezTo>
                <a:cubicBezTo>
                  <a:pt x="603" y="268"/>
                  <a:pt x="627" y="292"/>
                  <a:pt x="636" y="305"/>
                </a:cubicBezTo>
                <a:cubicBezTo>
                  <a:pt x="636" y="358"/>
                  <a:pt x="636" y="540"/>
                  <a:pt x="637" y="722"/>
                </a:cubicBezTo>
                <a:cubicBezTo>
                  <a:pt x="638" y="830"/>
                  <a:pt x="639" y="938"/>
                  <a:pt x="639" y="1020"/>
                </a:cubicBezTo>
                <a:cubicBezTo>
                  <a:pt x="640" y="1061"/>
                  <a:pt x="640" y="1095"/>
                  <a:pt x="641" y="1119"/>
                </a:cubicBezTo>
                <a:cubicBezTo>
                  <a:pt x="642" y="1166"/>
                  <a:pt x="642" y="1201"/>
                  <a:pt x="684" y="1219"/>
                </a:cubicBezTo>
                <a:cubicBezTo>
                  <a:pt x="709" y="1230"/>
                  <a:pt x="739" y="1225"/>
                  <a:pt x="759" y="1207"/>
                </a:cubicBezTo>
                <a:cubicBezTo>
                  <a:pt x="783" y="1184"/>
                  <a:pt x="783" y="1184"/>
                  <a:pt x="783" y="1003"/>
                </a:cubicBezTo>
                <a:cubicBezTo>
                  <a:pt x="782" y="913"/>
                  <a:pt x="781" y="793"/>
                  <a:pt x="780" y="673"/>
                </a:cubicBezTo>
                <a:cubicBezTo>
                  <a:pt x="778" y="466"/>
                  <a:pt x="776" y="260"/>
                  <a:pt x="775" y="207"/>
                </a:cubicBezTo>
                <a:cubicBezTo>
                  <a:pt x="792" y="166"/>
                  <a:pt x="824" y="140"/>
                  <a:pt x="858" y="140"/>
                </a:cubicBezTo>
                <a:cubicBezTo>
                  <a:pt x="910" y="140"/>
                  <a:pt x="927" y="167"/>
                  <a:pt x="932" y="182"/>
                </a:cubicBezTo>
                <a:cubicBezTo>
                  <a:pt x="932" y="1087"/>
                  <a:pt x="932" y="1087"/>
                  <a:pt x="932" y="1087"/>
                </a:cubicBezTo>
                <a:cubicBezTo>
                  <a:pt x="932" y="1126"/>
                  <a:pt x="963" y="1157"/>
                  <a:pt x="1002" y="1157"/>
                </a:cubicBezTo>
                <a:cubicBezTo>
                  <a:pt x="1040" y="1157"/>
                  <a:pt x="1071" y="1126"/>
                  <a:pt x="1071" y="1087"/>
                </a:cubicBezTo>
                <a:cubicBezTo>
                  <a:pt x="1071" y="402"/>
                  <a:pt x="1071" y="402"/>
                  <a:pt x="1071" y="402"/>
                </a:cubicBezTo>
                <a:cubicBezTo>
                  <a:pt x="1071" y="346"/>
                  <a:pt x="1128" y="308"/>
                  <a:pt x="1168" y="306"/>
                </a:cubicBezTo>
                <a:cubicBezTo>
                  <a:pt x="1189" y="305"/>
                  <a:pt x="1215" y="316"/>
                  <a:pt x="1235" y="335"/>
                </a:cubicBezTo>
                <a:cubicBezTo>
                  <a:pt x="1256" y="354"/>
                  <a:pt x="1267" y="378"/>
                  <a:pt x="1267" y="402"/>
                </a:cubicBezTo>
                <a:cubicBezTo>
                  <a:pt x="1267" y="933"/>
                  <a:pt x="1267" y="933"/>
                  <a:pt x="1267" y="933"/>
                </a:cubicBezTo>
                <a:cubicBezTo>
                  <a:pt x="1267" y="936"/>
                  <a:pt x="1266" y="939"/>
                  <a:pt x="1266" y="942"/>
                </a:cubicBezTo>
                <a:cubicBezTo>
                  <a:pt x="1266" y="1458"/>
                  <a:pt x="1266" y="1458"/>
                  <a:pt x="1266" y="1458"/>
                </a:cubicBezTo>
                <a:cubicBezTo>
                  <a:pt x="1191" y="1482"/>
                  <a:pt x="1126" y="1520"/>
                  <a:pt x="1071" y="1573"/>
                </a:cubicBezTo>
                <a:cubicBezTo>
                  <a:pt x="1043" y="1600"/>
                  <a:pt x="1042" y="1644"/>
                  <a:pt x="1069" y="1672"/>
                </a:cubicBezTo>
                <a:cubicBezTo>
                  <a:pt x="1083" y="1686"/>
                  <a:pt x="1101" y="1693"/>
                  <a:pt x="1119" y="1693"/>
                </a:cubicBezTo>
                <a:cubicBezTo>
                  <a:pt x="1137" y="1693"/>
                  <a:pt x="1154" y="1686"/>
                  <a:pt x="1168" y="1673"/>
                </a:cubicBezTo>
                <a:cubicBezTo>
                  <a:pt x="1218" y="1625"/>
                  <a:pt x="1282" y="1594"/>
                  <a:pt x="1357" y="1579"/>
                </a:cubicBezTo>
                <a:cubicBezTo>
                  <a:pt x="1358" y="1579"/>
                  <a:pt x="1359" y="1579"/>
                  <a:pt x="1360" y="1579"/>
                </a:cubicBezTo>
                <a:cubicBezTo>
                  <a:pt x="1365" y="1580"/>
                  <a:pt x="1370" y="1580"/>
                  <a:pt x="1374" y="1580"/>
                </a:cubicBezTo>
                <a:cubicBezTo>
                  <a:pt x="1379" y="1581"/>
                  <a:pt x="1384" y="1581"/>
                  <a:pt x="1389" y="1580"/>
                </a:cubicBezTo>
                <a:cubicBezTo>
                  <a:pt x="1397" y="1579"/>
                  <a:pt x="1404" y="1578"/>
                  <a:pt x="1413" y="1575"/>
                </a:cubicBezTo>
                <a:cubicBezTo>
                  <a:pt x="1418" y="1574"/>
                  <a:pt x="1424" y="1571"/>
                  <a:pt x="1431" y="1568"/>
                </a:cubicBezTo>
                <a:cubicBezTo>
                  <a:pt x="1438" y="1564"/>
                  <a:pt x="1444" y="1560"/>
                  <a:pt x="1450" y="1555"/>
                </a:cubicBezTo>
                <a:cubicBezTo>
                  <a:pt x="1454" y="1551"/>
                  <a:pt x="1458" y="1548"/>
                  <a:pt x="1462" y="1544"/>
                </a:cubicBezTo>
                <a:cubicBezTo>
                  <a:pt x="1465" y="1541"/>
                  <a:pt x="1469" y="1537"/>
                  <a:pt x="1472" y="1532"/>
                </a:cubicBezTo>
                <a:cubicBezTo>
                  <a:pt x="1634" y="1292"/>
                  <a:pt x="1634" y="1292"/>
                  <a:pt x="1634" y="1292"/>
                </a:cubicBezTo>
                <a:cubicBezTo>
                  <a:pt x="1663" y="1248"/>
                  <a:pt x="1715" y="1217"/>
                  <a:pt x="1771" y="1211"/>
                </a:cubicBezTo>
                <a:cubicBezTo>
                  <a:pt x="1795" y="1208"/>
                  <a:pt x="1813" y="1211"/>
                  <a:pt x="1825" y="1216"/>
                </a:cubicBezTo>
                <a:cubicBezTo>
                  <a:pt x="1824" y="1218"/>
                  <a:pt x="1822" y="1221"/>
                  <a:pt x="1821" y="122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nvGrpSpPr>
          <p:cNvPr id="16" name="Group 13">
            <a:extLst>
              <a:ext uri="{FF2B5EF4-FFF2-40B4-BE49-F238E27FC236}">
                <a16:creationId xmlns:a16="http://schemas.microsoft.com/office/drawing/2014/main" xmlns="" id="{05EF8068-D044-43DD-8000-8A2D00A6A5A9}"/>
              </a:ext>
            </a:extLst>
          </p:cNvPr>
          <p:cNvGrpSpPr/>
          <p:nvPr/>
        </p:nvGrpSpPr>
        <p:grpSpPr>
          <a:xfrm>
            <a:off x="4219148" y="4134024"/>
            <a:ext cx="487601" cy="598638"/>
            <a:chOff x="-5377031" y="2434135"/>
            <a:chExt cx="1443038" cy="1771650"/>
          </a:xfrm>
          <a:solidFill>
            <a:schemeClr val="tx2"/>
          </a:solidFill>
        </p:grpSpPr>
        <p:sp>
          <p:nvSpPr>
            <p:cNvPr id="17" name="Freeform 13">
              <a:extLst>
                <a:ext uri="{FF2B5EF4-FFF2-40B4-BE49-F238E27FC236}">
                  <a16:creationId xmlns:a16="http://schemas.microsoft.com/office/drawing/2014/main" xmlns="" id="{B0211BD2-33BD-405A-83F2-67765ABEBCA6}"/>
                </a:ext>
              </a:extLst>
            </p:cNvPr>
            <p:cNvSpPr>
              <a:spLocks/>
            </p:cNvSpPr>
            <p:nvPr/>
          </p:nvSpPr>
          <p:spPr bwMode="auto">
            <a:xfrm>
              <a:off x="-5130968" y="3138985"/>
              <a:ext cx="271463" cy="238125"/>
            </a:xfrm>
            <a:custGeom>
              <a:avLst/>
              <a:gdLst>
                <a:gd name="T0" fmla="*/ 77 w 171"/>
                <a:gd name="T1" fmla="*/ 150 h 150"/>
                <a:gd name="T2" fmla="*/ 0 w 171"/>
                <a:gd name="T3" fmla="*/ 88 h 150"/>
                <a:gd name="T4" fmla="*/ 29 w 171"/>
                <a:gd name="T5" fmla="*/ 51 h 150"/>
                <a:gd name="T6" fmla="*/ 69 w 171"/>
                <a:gd name="T7" fmla="*/ 82 h 150"/>
                <a:gd name="T8" fmla="*/ 133 w 171"/>
                <a:gd name="T9" fmla="*/ 0 h 150"/>
                <a:gd name="T10" fmla="*/ 171 w 171"/>
                <a:gd name="T11" fmla="*/ 29 h 150"/>
                <a:gd name="T12" fmla="*/ 77 w 171"/>
                <a:gd name="T13" fmla="*/ 150 h 150"/>
              </a:gdLst>
              <a:ahLst/>
              <a:cxnLst>
                <a:cxn ang="0">
                  <a:pos x="T0" y="T1"/>
                </a:cxn>
                <a:cxn ang="0">
                  <a:pos x="T2" y="T3"/>
                </a:cxn>
                <a:cxn ang="0">
                  <a:pos x="T4" y="T5"/>
                </a:cxn>
                <a:cxn ang="0">
                  <a:pos x="T6" y="T7"/>
                </a:cxn>
                <a:cxn ang="0">
                  <a:pos x="T8" y="T9"/>
                </a:cxn>
                <a:cxn ang="0">
                  <a:pos x="T10" y="T11"/>
                </a:cxn>
                <a:cxn ang="0">
                  <a:pos x="T12" y="T13"/>
                </a:cxn>
              </a:cxnLst>
              <a:rect l="0" t="0" r="r" b="b"/>
              <a:pathLst>
                <a:path w="171" h="150">
                  <a:moveTo>
                    <a:pt x="77" y="150"/>
                  </a:moveTo>
                  <a:lnTo>
                    <a:pt x="0" y="88"/>
                  </a:lnTo>
                  <a:lnTo>
                    <a:pt x="29" y="51"/>
                  </a:lnTo>
                  <a:lnTo>
                    <a:pt x="69" y="82"/>
                  </a:lnTo>
                  <a:lnTo>
                    <a:pt x="133" y="0"/>
                  </a:lnTo>
                  <a:lnTo>
                    <a:pt x="171" y="29"/>
                  </a:lnTo>
                  <a:lnTo>
                    <a:pt x="77" y="15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8" name="Freeform 14">
              <a:extLst>
                <a:ext uri="{FF2B5EF4-FFF2-40B4-BE49-F238E27FC236}">
                  <a16:creationId xmlns:a16="http://schemas.microsoft.com/office/drawing/2014/main" xmlns="" id="{40155FDF-3AD9-4E84-B80C-3F3E2FE1311D}"/>
                </a:ext>
              </a:extLst>
            </p:cNvPr>
            <p:cNvSpPr>
              <a:spLocks/>
            </p:cNvSpPr>
            <p:nvPr/>
          </p:nvSpPr>
          <p:spPr bwMode="auto">
            <a:xfrm>
              <a:off x="-5130968" y="3418385"/>
              <a:ext cx="271463" cy="241300"/>
            </a:xfrm>
            <a:custGeom>
              <a:avLst/>
              <a:gdLst>
                <a:gd name="T0" fmla="*/ 77 w 171"/>
                <a:gd name="T1" fmla="*/ 152 h 152"/>
                <a:gd name="T2" fmla="*/ 0 w 171"/>
                <a:gd name="T3" fmla="*/ 90 h 152"/>
                <a:gd name="T4" fmla="*/ 29 w 171"/>
                <a:gd name="T5" fmla="*/ 51 h 152"/>
                <a:gd name="T6" fmla="*/ 69 w 171"/>
                <a:gd name="T7" fmla="*/ 84 h 152"/>
                <a:gd name="T8" fmla="*/ 133 w 171"/>
                <a:gd name="T9" fmla="*/ 0 h 152"/>
                <a:gd name="T10" fmla="*/ 171 w 171"/>
                <a:gd name="T11" fmla="*/ 29 h 152"/>
                <a:gd name="T12" fmla="*/ 77 w 171"/>
                <a:gd name="T13" fmla="*/ 152 h 152"/>
              </a:gdLst>
              <a:ahLst/>
              <a:cxnLst>
                <a:cxn ang="0">
                  <a:pos x="T0" y="T1"/>
                </a:cxn>
                <a:cxn ang="0">
                  <a:pos x="T2" y="T3"/>
                </a:cxn>
                <a:cxn ang="0">
                  <a:pos x="T4" y="T5"/>
                </a:cxn>
                <a:cxn ang="0">
                  <a:pos x="T6" y="T7"/>
                </a:cxn>
                <a:cxn ang="0">
                  <a:pos x="T8" y="T9"/>
                </a:cxn>
                <a:cxn ang="0">
                  <a:pos x="T10" y="T11"/>
                </a:cxn>
                <a:cxn ang="0">
                  <a:pos x="T12" y="T13"/>
                </a:cxn>
              </a:cxnLst>
              <a:rect l="0" t="0" r="r" b="b"/>
              <a:pathLst>
                <a:path w="171" h="152">
                  <a:moveTo>
                    <a:pt x="77" y="152"/>
                  </a:moveTo>
                  <a:lnTo>
                    <a:pt x="0" y="90"/>
                  </a:lnTo>
                  <a:lnTo>
                    <a:pt x="29" y="51"/>
                  </a:lnTo>
                  <a:lnTo>
                    <a:pt x="69" y="84"/>
                  </a:lnTo>
                  <a:lnTo>
                    <a:pt x="133" y="0"/>
                  </a:lnTo>
                  <a:lnTo>
                    <a:pt x="171" y="29"/>
                  </a:lnTo>
                  <a:lnTo>
                    <a:pt x="77" y="15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9" name="Freeform 15">
              <a:extLst>
                <a:ext uri="{FF2B5EF4-FFF2-40B4-BE49-F238E27FC236}">
                  <a16:creationId xmlns:a16="http://schemas.microsoft.com/office/drawing/2014/main" xmlns="" id="{F5D761D7-1ADD-464A-ABA8-4BC29E87BEC1}"/>
                </a:ext>
              </a:extLst>
            </p:cNvPr>
            <p:cNvSpPr>
              <a:spLocks/>
            </p:cNvSpPr>
            <p:nvPr/>
          </p:nvSpPr>
          <p:spPr bwMode="auto">
            <a:xfrm>
              <a:off x="-5130968" y="3699373"/>
              <a:ext cx="271463" cy="239713"/>
            </a:xfrm>
            <a:custGeom>
              <a:avLst/>
              <a:gdLst>
                <a:gd name="T0" fmla="*/ 77 w 171"/>
                <a:gd name="T1" fmla="*/ 151 h 151"/>
                <a:gd name="T2" fmla="*/ 0 w 171"/>
                <a:gd name="T3" fmla="*/ 89 h 151"/>
                <a:gd name="T4" fmla="*/ 29 w 171"/>
                <a:gd name="T5" fmla="*/ 52 h 151"/>
                <a:gd name="T6" fmla="*/ 69 w 171"/>
                <a:gd name="T7" fmla="*/ 83 h 151"/>
                <a:gd name="T8" fmla="*/ 133 w 171"/>
                <a:gd name="T9" fmla="*/ 0 h 151"/>
                <a:gd name="T10" fmla="*/ 171 w 171"/>
                <a:gd name="T11" fmla="*/ 30 h 151"/>
                <a:gd name="T12" fmla="*/ 77 w 171"/>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71" h="151">
                  <a:moveTo>
                    <a:pt x="77" y="151"/>
                  </a:moveTo>
                  <a:lnTo>
                    <a:pt x="0" y="89"/>
                  </a:lnTo>
                  <a:lnTo>
                    <a:pt x="29" y="52"/>
                  </a:lnTo>
                  <a:lnTo>
                    <a:pt x="69" y="83"/>
                  </a:lnTo>
                  <a:lnTo>
                    <a:pt x="133" y="0"/>
                  </a:lnTo>
                  <a:lnTo>
                    <a:pt x="171" y="30"/>
                  </a:lnTo>
                  <a:lnTo>
                    <a:pt x="77" y="15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0" name="Freeform 16">
              <a:extLst>
                <a:ext uri="{FF2B5EF4-FFF2-40B4-BE49-F238E27FC236}">
                  <a16:creationId xmlns:a16="http://schemas.microsoft.com/office/drawing/2014/main" xmlns="" id="{55DC491E-5CB3-4C77-B940-911DCD0DBDF5}"/>
                </a:ext>
              </a:extLst>
            </p:cNvPr>
            <p:cNvSpPr>
              <a:spLocks noEditPoints="1"/>
            </p:cNvSpPr>
            <p:nvPr/>
          </p:nvSpPr>
          <p:spPr bwMode="auto">
            <a:xfrm>
              <a:off x="-5377031" y="2434135"/>
              <a:ext cx="1443038" cy="1771650"/>
            </a:xfrm>
            <a:custGeom>
              <a:avLst/>
              <a:gdLst>
                <a:gd name="T0" fmla="*/ 285 w 909"/>
                <a:gd name="T1" fmla="*/ 0 h 1116"/>
                <a:gd name="T2" fmla="*/ 278 w 909"/>
                <a:gd name="T3" fmla="*/ 2 h 1116"/>
                <a:gd name="T4" fmla="*/ 270 w 909"/>
                <a:gd name="T5" fmla="*/ 4 h 1116"/>
                <a:gd name="T6" fmla="*/ 14 w 909"/>
                <a:gd name="T7" fmla="*/ 219 h 1116"/>
                <a:gd name="T8" fmla="*/ 8 w 909"/>
                <a:gd name="T9" fmla="*/ 225 h 1116"/>
                <a:gd name="T10" fmla="*/ 3 w 909"/>
                <a:gd name="T11" fmla="*/ 237 h 1116"/>
                <a:gd name="T12" fmla="*/ 0 w 909"/>
                <a:gd name="T13" fmla="*/ 243 h 1116"/>
                <a:gd name="T14" fmla="*/ 0 w 909"/>
                <a:gd name="T15" fmla="*/ 1020 h 1116"/>
                <a:gd name="T16" fmla="*/ 3 w 909"/>
                <a:gd name="T17" fmla="*/ 1040 h 1116"/>
                <a:gd name="T18" fmla="*/ 8 w 909"/>
                <a:gd name="T19" fmla="*/ 1059 h 1116"/>
                <a:gd name="T20" fmla="*/ 17 w 909"/>
                <a:gd name="T21" fmla="*/ 1075 h 1116"/>
                <a:gd name="T22" fmla="*/ 43 w 909"/>
                <a:gd name="T23" fmla="*/ 1100 h 1116"/>
                <a:gd name="T24" fmla="*/ 59 w 909"/>
                <a:gd name="T25" fmla="*/ 1109 h 1116"/>
                <a:gd name="T26" fmla="*/ 77 w 909"/>
                <a:gd name="T27" fmla="*/ 1115 h 1116"/>
                <a:gd name="T28" fmla="*/ 97 w 909"/>
                <a:gd name="T29" fmla="*/ 1116 h 1116"/>
                <a:gd name="T30" fmla="*/ 811 w 909"/>
                <a:gd name="T31" fmla="*/ 1116 h 1116"/>
                <a:gd name="T32" fmla="*/ 832 w 909"/>
                <a:gd name="T33" fmla="*/ 1115 h 1116"/>
                <a:gd name="T34" fmla="*/ 850 w 909"/>
                <a:gd name="T35" fmla="*/ 1109 h 1116"/>
                <a:gd name="T36" fmla="*/ 866 w 909"/>
                <a:gd name="T37" fmla="*/ 1100 h 1116"/>
                <a:gd name="T38" fmla="*/ 891 w 909"/>
                <a:gd name="T39" fmla="*/ 1075 h 1116"/>
                <a:gd name="T40" fmla="*/ 900 w 909"/>
                <a:gd name="T41" fmla="*/ 1059 h 1116"/>
                <a:gd name="T42" fmla="*/ 906 w 909"/>
                <a:gd name="T43" fmla="*/ 1040 h 1116"/>
                <a:gd name="T44" fmla="*/ 909 w 909"/>
                <a:gd name="T45" fmla="*/ 1020 h 1116"/>
                <a:gd name="T46" fmla="*/ 909 w 909"/>
                <a:gd name="T47" fmla="*/ 96 h 1116"/>
                <a:gd name="T48" fmla="*/ 906 w 909"/>
                <a:gd name="T49" fmla="*/ 77 h 1116"/>
                <a:gd name="T50" fmla="*/ 900 w 909"/>
                <a:gd name="T51" fmla="*/ 59 h 1116"/>
                <a:gd name="T52" fmla="*/ 891 w 909"/>
                <a:gd name="T53" fmla="*/ 43 h 1116"/>
                <a:gd name="T54" fmla="*/ 866 w 909"/>
                <a:gd name="T55" fmla="*/ 16 h 1116"/>
                <a:gd name="T56" fmla="*/ 850 w 909"/>
                <a:gd name="T57" fmla="*/ 7 h 1116"/>
                <a:gd name="T58" fmla="*/ 832 w 909"/>
                <a:gd name="T59" fmla="*/ 2 h 1116"/>
                <a:gd name="T60" fmla="*/ 811 w 909"/>
                <a:gd name="T61" fmla="*/ 0 h 1116"/>
                <a:gd name="T62" fmla="*/ 841 w 909"/>
                <a:gd name="T63" fmla="*/ 1020 h 1116"/>
                <a:gd name="T64" fmla="*/ 841 w 909"/>
                <a:gd name="T65" fmla="*/ 1026 h 1116"/>
                <a:gd name="T66" fmla="*/ 837 w 909"/>
                <a:gd name="T67" fmla="*/ 1037 h 1116"/>
                <a:gd name="T68" fmla="*/ 828 w 909"/>
                <a:gd name="T69" fmla="*/ 1046 h 1116"/>
                <a:gd name="T70" fmla="*/ 817 w 909"/>
                <a:gd name="T71" fmla="*/ 1050 h 1116"/>
                <a:gd name="T72" fmla="*/ 97 w 909"/>
                <a:gd name="T73" fmla="*/ 1050 h 1116"/>
                <a:gd name="T74" fmla="*/ 91 w 909"/>
                <a:gd name="T75" fmla="*/ 1050 h 1116"/>
                <a:gd name="T76" fmla="*/ 81 w 909"/>
                <a:gd name="T77" fmla="*/ 1046 h 1116"/>
                <a:gd name="T78" fmla="*/ 72 w 909"/>
                <a:gd name="T79" fmla="*/ 1037 h 1116"/>
                <a:gd name="T80" fmla="*/ 68 w 909"/>
                <a:gd name="T81" fmla="*/ 1026 h 1116"/>
                <a:gd name="T82" fmla="*/ 68 w 909"/>
                <a:gd name="T83" fmla="*/ 275 h 1116"/>
                <a:gd name="T84" fmla="*/ 279 w 909"/>
                <a:gd name="T85" fmla="*/ 284 h 1116"/>
                <a:gd name="T86" fmla="*/ 177 w 909"/>
                <a:gd name="T87" fmla="*/ 352 h 1116"/>
                <a:gd name="T88" fmla="*/ 347 w 909"/>
                <a:gd name="T89" fmla="*/ 68 h 1116"/>
                <a:gd name="T90" fmla="*/ 811 w 909"/>
                <a:gd name="T91" fmla="*/ 68 h 1116"/>
                <a:gd name="T92" fmla="*/ 823 w 909"/>
                <a:gd name="T93" fmla="*/ 70 h 1116"/>
                <a:gd name="T94" fmla="*/ 832 w 909"/>
                <a:gd name="T95" fmla="*/ 75 h 1116"/>
                <a:gd name="T96" fmla="*/ 838 w 909"/>
                <a:gd name="T97" fmla="*/ 86 h 1116"/>
                <a:gd name="T98" fmla="*/ 841 w 909"/>
                <a:gd name="T99" fmla="*/ 9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9" h="1116">
                  <a:moveTo>
                    <a:pt x="811" y="0"/>
                  </a:moveTo>
                  <a:lnTo>
                    <a:pt x="285" y="0"/>
                  </a:lnTo>
                  <a:lnTo>
                    <a:pt x="278" y="2"/>
                  </a:lnTo>
                  <a:lnTo>
                    <a:pt x="278" y="2"/>
                  </a:lnTo>
                  <a:lnTo>
                    <a:pt x="278" y="2"/>
                  </a:lnTo>
                  <a:lnTo>
                    <a:pt x="270" y="4"/>
                  </a:lnTo>
                  <a:lnTo>
                    <a:pt x="264" y="9"/>
                  </a:lnTo>
                  <a:lnTo>
                    <a:pt x="14" y="219"/>
                  </a:lnTo>
                  <a:lnTo>
                    <a:pt x="14" y="219"/>
                  </a:lnTo>
                  <a:lnTo>
                    <a:pt x="8" y="225"/>
                  </a:lnTo>
                  <a:lnTo>
                    <a:pt x="6" y="231"/>
                  </a:lnTo>
                  <a:lnTo>
                    <a:pt x="3" y="237"/>
                  </a:lnTo>
                  <a:lnTo>
                    <a:pt x="1" y="243"/>
                  </a:lnTo>
                  <a:lnTo>
                    <a:pt x="0" y="243"/>
                  </a:lnTo>
                  <a:lnTo>
                    <a:pt x="0" y="1020"/>
                  </a:lnTo>
                  <a:lnTo>
                    <a:pt x="0" y="1020"/>
                  </a:lnTo>
                  <a:lnTo>
                    <a:pt x="1" y="1031"/>
                  </a:lnTo>
                  <a:lnTo>
                    <a:pt x="3" y="1040"/>
                  </a:lnTo>
                  <a:lnTo>
                    <a:pt x="4" y="1050"/>
                  </a:lnTo>
                  <a:lnTo>
                    <a:pt x="8" y="1059"/>
                  </a:lnTo>
                  <a:lnTo>
                    <a:pt x="11" y="1066"/>
                  </a:lnTo>
                  <a:lnTo>
                    <a:pt x="17" y="1075"/>
                  </a:lnTo>
                  <a:lnTo>
                    <a:pt x="29" y="1088"/>
                  </a:lnTo>
                  <a:lnTo>
                    <a:pt x="43" y="1100"/>
                  </a:lnTo>
                  <a:lnTo>
                    <a:pt x="51" y="1106"/>
                  </a:lnTo>
                  <a:lnTo>
                    <a:pt x="59" y="1109"/>
                  </a:lnTo>
                  <a:lnTo>
                    <a:pt x="68" y="1114"/>
                  </a:lnTo>
                  <a:lnTo>
                    <a:pt x="77" y="1115"/>
                  </a:lnTo>
                  <a:lnTo>
                    <a:pt x="87" y="1116"/>
                  </a:lnTo>
                  <a:lnTo>
                    <a:pt x="97" y="1116"/>
                  </a:lnTo>
                  <a:lnTo>
                    <a:pt x="811" y="1116"/>
                  </a:lnTo>
                  <a:lnTo>
                    <a:pt x="811" y="1116"/>
                  </a:lnTo>
                  <a:lnTo>
                    <a:pt x="822" y="1116"/>
                  </a:lnTo>
                  <a:lnTo>
                    <a:pt x="832" y="1115"/>
                  </a:lnTo>
                  <a:lnTo>
                    <a:pt x="841" y="1114"/>
                  </a:lnTo>
                  <a:lnTo>
                    <a:pt x="850" y="1109"/>
                  </a:lnTo>
                  <a:lnTo>
                    <a:pt x="857" y="1106"/>
                  </a:lnTo>
                  <a:lnTo>
                    <a:pt x="866" y="1100"/>
                  </a:lnTo>
                  <a:lnTo>
                    <a:pt x="879" y="1088"/>
                  </a:lnTo>
                  <a:lnTo>
                    <a:pt x="891" y="1075"/>
                  </a:lnTo>
                  <a:lnTo>
                    <a:pt x="897" y="1066"/>
                  </a:lnTo>
                  <a:lnTo>
                    <a:pt x="900" y="1059"/>
                  </a:lnTo>
                  <a:lnTo>
                    <a:pt x="905" y="1050"/>
                  </a:lnTo>
                  <a:lnTo>
                    <a:pt x="906" y="1040"/>
                  </a:lnTo>
                  <a:lnTo>
                    <a:pt x="908" y="1031"/>
                  </a:lnTo>
                  <a:lnTo>
                    <a:pt x="909" y="1020"/>
                  </a:lnTo>
                  <a:lnTo>
                    <a:pt x="909" y="96"/>
                  </a:lnTo>
                  <a:lnTo>
                    <a:pt x="909" y="96"/>
                  </a:lnTo>
                  <a:lnTo>
                    <a:pt x="908" y="87"/>
                  </a:lnTo>
                  <a:lnTo>
                    <a:pt x="906" y="77"/>
                  </a:lnTo>
                  <a:lnTo>
                    <a:pt x="905" y="68"/>
                  </a:lnTo>
                  <a:lnTo>
                    <a:pt x="900" y="59"/>
                  </a:lnTo>
                  <a:lnTo>
                    <a:pt x="897" y="50"/>
                  </a:lnTo>
                  <a:lnTo>
                    <a:pt x="891" y="43"/>
                  </a:lnTo>
                  <a:lnTo>
                    <a:pt x="879" y="28"/>
                  </a:lnTo>
                  <a:lnTo>
                    <a:pt x="866" y="16"/>
                  </a:lnTo>
                  <a:lnTo>
                    <a:pt x="857" y="12"/>
                  </a:lnTo>
                  <a:lnTo>
                    <a:pt x="850" y="7"/>
                  </a:lnTo>
                  <a:lnTo>
                    <a:pt x="841" y="4"/>
                  </a:lnTo>
                  <a:lnTo>
                    <a:pt x="832" y="2"/>
                  </a:lnTo>
                  <a:lnTo>
                    <a:pt x="822" y="0"/>
                  </a:lnTo>
                  <a:lnTo>
                    <a:pt x="811" y="0"/>
                  </a:lnTo>
                  <a:lnTo>
                    <a:pt x="811" y="0"/>
                  </a:lnTo>
                  <a:close/>
                  <a:moveTo>
                    <a:pt x="841" y="1020"/>
                  </a:moveTo>
                  <a:lnTo>
                    <a:pt x="841" y="1020"/>
                  </a:lnTo>
                  <a:lnTo>
                    <a:pt x="841" y="1026"/>
                  </a:lnTo>
                  <a:lnTo>
                    <a:pt x="838" y="1032"/>
                  </a:lnTo>
                  <a:lnTo>
                    <a:pt x="837" y="1037"/>
                  </a:lnTo>
                  <a:lnTo>
                    <a:pt x="832" y="1041"/>
                  </a:lnTo>
                  <a:lnTo>
                    <a:pt x="828" y="1046"/>
                  </a:lnTo>
                  <a:lnTo>
                    <a:pt x="823" y="1047"/>
                  </a:lnTo>
                  <a:lnTo>
                    <a:pt x="817" y="1050"/>
                  </a:lnTo>
                  <a:lnTo>
                    <a:pt x="811" y="1050"/>
                  </a:lnTo>
                  <a:lnTo>
                    <a:pt x="97" y="1050"/>
                  </a:lnTo>
                  <a:lnTo>
                    <a:pt x="97" y="1050"/>
                  </a:lnTo>
                  <a:lnTo>
                    <a:pt x="91" y="1050"/>
                  </a:lnTo>
                  <a:lnTo>
                    <a:pt x="85" y="1047"/>
                  </a:lnTo>
                  <a:lnTo>
                    <a:pt x="81" y="1046"/>
                  </a:lnTo>
                  <a:lnTo>
                    <a:pt x="77" y="1041"/>
                  </a:lnTo>
                  <a:lnTo>
                    <a:pt x="72" y="1037"/>
                  </a:lnTo>
                  <a:lnTo>
                    <a:pt x="71" y="1032"/>
                  </a:lnTo>
                  <a:lnTo>
                    <a:pt x="68" y="1026"/>
                  </a:lnTo>
                  <a:lnTo>
                    <a:pt x="68" y="1020"/>
                  </a:lnTo>
                  <a:lnTo>
                    <a:pt x="68" y="275"/>
                  </a:lnTo>
                  <a:lnTo>
                    <a:pt x="279" y="98"/>
                  </a:lnTo>
                  <a:lnTo>
                    <a:pt x="279" y="284"/>
                  </a:lnTo>
                  <a:lnTo>
                    <a:pt x="177" y="284"/>
                  </a:lnTo>
                  <a:lnTo>
                    <a:pt x="177" y="352"/>
                  </a:lnTo>
                  <a:lnTo>
                    <a:pt x="346" y="352"/>
                  </a:lnTo>
                  <a:lnTo>
                    <a:pt x="347" y="68"/>
                  </a:lnTo>
                  <a:lnTo>
                    <a:pt x="811" y="68"/>
                  </a:lnTo>
                  <a:lnTo>
                    <a:pt x="811" y="68"/>
                  </a:lnTo>
                  <a:lnTo>
                    <a:pt x="817" y="68"/>
                  </a:lnTo>
                  <a:lnTo>
                    <a:pt x="823" y="70"/>
                  </a:lnTo>
                  <a:lnTo>
                    <a:pt x="828" y="73"/>
                  </a:lnTo>
                  <a:lnTo>
                    <a:pt x="832" y="75"/>
                  </a:lnTo>
                  <a:lnTo>
                    <a:pt x="837" y="80"/>
                  </a:lnTo>
                  <a:lnTo>
                    <a:pt x="838" y="86"/>
                  </a:lnTo>
                  <a:lnTo>
                    <a:pt x="841" y="90"/>
                  </a:lnTo>
                  <a:lnTo>
                    <a:pt x="841" y="96"/>
                  </a:lnTo>
                  <a:lnTo>
                    <a:pt x="841" y="102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1" name="Freeform 17">
              <a:extLst>
                <a:ext uri="{FF2B5EF4-FFF2-40B4-BE49-F238E27FC236}">
                  <a16:creationId xmlns:a16="http://schemas.microsoft.com/office/drawing/2014/main" xmlns="" id="{6FD677A6-A07C-42A5-81E2-EA932F643117}"/>
                </a:ext>
              </a:extLst>
            </p:cNvPr>
            <p:cNvSpPr>
              <a:spLocks/>
            </p:cNvSpPr>
            <p:nvPr/>
          </p:nvSpPr>
          <p:spPr bwMode="auto">
            <a:xfrm>
              <a:off x="-4773781" y="3800973"/>
              <a:ext cx="585788" cy="104775"/>
            </a:xfrm>
            <a:custGeom>
              <a:avLst/>
              <a:gdLst>
                <a:gd name="T0" fmla="*/ 335 w 369"/>
                <a:gd name="T1" fmla="*/ 66 h 66"/>
                <a:gd name="T2" fmla="*/ 34 w 369"/>
                <a:gd name="T3" fmla="*/ 66 h 66"/>
                <a:gd name="T4" fmla="*/ 34 w 369"/>
                <a:gd name="T5" fmla="*/ 66 h 66"/>
                <a:gd name="T6" fmla="*/ 26 w 369"/>
                <a:gd name="T7" fmla="*/ 66 h 66"/>
                <a:gd name="T8" fmla="*/ 20 w 369"/>
                <a:gd name="T9" fmla="*/ 65 h 66"/>
                <a:gd name="T10" fmla="*/ 14 w 369"/>
                <a:gd name="T11" fmla="*/ 60 h 66"/>
                <a:gd name="T12" fmla="*/ 9 w 369"/>
                <a:gd name="T13" fmla="*/ 57 h 66"/>
                <a:gd name="T14" fmla="*/ 6 w 369"/>
                <a:gd name="T15" fmla="*/ 51 h 66"/>
                <a:gd name="T16" fmla="*/ 3 w 369"/>
                <a:gd name="T17" fmla="*/ 46 h 66"/>
                <a:gd name="T18" fmla="*/ 0 w 369"/>
                <a:gd name="T19" fmla="*/ 40 h 66"/>
                <a:gd name="T20" fmla="*/ 0 w 369"/>
                <a:gd name="T21" fmla="*/ 34 h 66"/>
                <a:gd name="T22" fmla="*/ 0 w 369"/>
                <a:gd name="T23" fmla="*/ 34 h 66"/>
                <a:gd name="T24" fmla="*/ 0 w 369"/>
                <a:gd name="T25" fmla="*/ 26 h 66"/>
                <a:gd name="T26" fmla="*/ 3 w 369"/>
                <a:gd name="T27" fmla="*/ 20 h 66"/>
                <a:gd name="T28" fmla="*/ 6 w 369"/>
                <a:gd name="T29" fmla="*/ 14 h 66"/>
                <a:gd name="T30" fmla="*/ 9 w 369"/>
                <a:gd name="T31" fmla="*/ 9 h 66"/>
                <a:gd name="T32" fmla="*/ 14 w 369"/>
                <a:gd name="T33" fmla="*/ 6 h 66"/>
                <a:gd name="T34" fmla="*/ 20 w 369"/>
                <a:gd name="T35" fmla="*/ 3 h 66"/>
                <a:gd name="T36" fmla="*/ 26 w 369"/>
                <a:gd name="T37" fmla="*/ 0 h 66"/>
                <a:gd name="T38" fmla="*/ 34 w 369"/>
                <a:gd name="T39" fmla="*/ 0 h 66"/>
                <a:gd name="T40" fmla="*/ 335 w 369"/>
                <a:gd name="T41" fmla="*/ 0 h 66"/>
                <a:gd name="T42" fmla="*/ 335 w 369"/>
                <a:gd name="T43" fmla="*/ 0 h 66"/>
                <a:gd name="T44" fmla="*/ 343 w 369"/>
                <a:gd name="T45" fmla="*/ 0 h 66"/>
                <a:gd name="T46" fmla="*/ 349 w 369"/>
                <a:gd name="T47" fmla="*/ 3 h 66"/>
                <a:gd name="T48" fmla="*/ 355 w 369"/>
                <a:gd name="T49" fmla="*/ 6 h 66"/>
                <a:gd name="T50" fmla="*/ 359 w 369"/>
                <a:gd name="T51" fmla="*/ 9 h 66"/>
                <a:gd name="T52" fmla="*/ 363 w 369"/>
                <a:gd name="T53" fmla="*/ 14 h 66"/>
                <a:gd name="T54" fmla="*/ 366 w 369"/>
                <a:gd name="T55" fmla="*/ 20 h 66"/>
                <a:gd name="T56" fmla="*/ 369 w 369"/>
                <a:gd name="T57" fmla="*/ 26 h 66"/>
                <a:gd name="T58" fmla="*/ 369 w 369"/>
                <a:gd name="T59" fmla="*/ 34 h 66"/>
                <a:gd name="T60" fmla="*/ 369 w 369"/>
                <a:gd name="T61" fmla="*/ 34 h 66"/>
                <a:gd name="T62" fmla="*/ 369 w 369"/>
                <a:gd name="T63" fmla="*/ 40 h 66"/>
                <a:gd name="T64" fmla="*/ 366 w 369"/>
                <a:gd name="T65" fmla="*/ 46 h 66"/>
                <a:gd name="T66" fmla="*/ 363 w 369"/>
                <a:gd name="T67" fmla="*/ 51 h 66"/>
                <a:gd name="T68" fmla="*/ 359 w 369"/>
                <a:gd name="T69" fmla="*/ 57 h 66"/>
                <a:gd name="T70" fmla="*/ 355 w 369"/>
                <a:gd name="T71" fmla="*/ 60 h 66"/>
                <a:gd name="T72" fmla="*/ 349 w 369"/>
                <a:gd name="T73" fmla="*/ 65 h 66"/>
                <a:gd name="T74" fmla="*/ 343 w 369"/>
                <a:gd name="T75" fmla="*/ 66 h 66"/>
                <a:gd name="T76" fmla="*/ 335 w 369"/>
                <a:gd name="T77" fmla="*/ 66 h 66"/>
                <a:gd name="T78" fmla="*/ 335 w 369"/>
                <a:gd name="T7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66">
                  <a:moveTo>
                    <a:pt x="335" y="66"/>
                  </a:moveTo>
                  <a:lnTo>
                    <a:pt x="34" y="66"/>
                  </a:lnTo>
                  <a:lnTo>
                    <a:pt x="34" y="66"/>
                  </a:lnTo>
                  <a:lnTo>
                    <a:pt x="26" y="66"/>
                  </a:lnTo>
                  <a:lnTo>
                    <a:pt x="20" y="65"/>
                  </a:lnTo>
                  <a:lnTo>
                    <a:pt x="14" y="60"/>
                  </a:lnTo>
                  <a:lnTo>
                    <a:pt x="9" y="57"/>
                  </a:lnTo>
                  <a:lnTo>
                    <a:pt x="6" y="51"/>
                  </a:lnTo>
                  <a:lnTo>
                    <a:pt x="3" y="46"/>
                  </a:lnTo>
                  <a:lnTo>
                    <a:pt x="0" y="40"/>
                  </a:lnTo>
                  <a:lnTo>
                    <a:pt x="0" y="34"/>
                  </a:lnTo>
                  <a:lnTo>
                    <a:pt x="0" y="34"/>
                  </a:lnTo>
                  <a:lnTo>
                    <a:pt x="0" y="26"/>
                  </a:lnTo>
                  <a:lnTo>
                    <a:pt x="3" y="20"/>
                  </a:lnTo>
                  <a:lnTo>
                    <a:pt x="6" y="14"/>
                  </a:lnTo>
                  <a:lnTo>
                    <a:pt x="9" y="9"/>
                  </a:lnTo>
                  <a:lnTo>
                    <a:pt x="14" y="6"/>
                  </a:lnTo>
                  <a:lnTo>
                    <a:pt x="20" y="3"/>
                  </a:lnTo>
                  <a:lnTo>
                    <a:pt x="26" y="0"/>
                  </a:lnTo>
                  <a:lnTo>
                    <a:pt x="34" y="0"/>
                  </a:lnTo>
                  <a:lnTo>
                    <a:pt x="335" y="0"/>
                  </a:lnTo>
                  <a:lnTo>
                    <a:pt x="335" y="0"/>
                  </a:lnTo>
                  <a:lnTo>
                    <a:pt x="343" y="0"/>
                  </a:lnTo>
                  <a:lnTo>
                    <a:pt x="349" y="3"/>
                  </a:lnTo>
                  <a:lnTo>
                    <a:pt x="355" y="6"/>
                  </a:lnTo>
                  <a:lnTo>
                    <a:pt x="359" y="9"/>
                  </a:lnTo>
                  <a:lnTo>
                    <a:pt x="363" y="14"/>
                  </a:lnTo>
                  <a:lnTo>
                    <a:pt x="366" y="20"/>
                  </a:lnTo>
                  <a:lnTo>
                    <a:pt x="369" y="26"/>
                  </a:lnTo>
                  <a:lnTo>
                    <a:pt x="369" y="34"/>
                  </a:lnTo>
                  <a:lnTo>
                    <a:pt x="369" y="34"/>
                  </a:lnTo>
                  <a:lnTo>
                    <a:pt x="369" y="40"/>
                  </a:lnTo>
                  <a:lnTo>
                    <a:pt x="366" y="46"/>
                  </a:lnTo>
                  <a:lnTo>
                    <a:pt x="363" y="51"/>
                  </a:lnTo>
                  <a:lnTo>
                    <a:pt x="359" y="57"/>
                  </a:lnTo>
                  <a:lnTo>
                    <a:pt x="355" y="60"/>
                  </a:lnTo>
                  <a:lnTo>
                    <a:pt x="349" y="65"/>
                  </a:lnTo>
                  <a:lnTo>
                    <a:pt x="343" y="66"/>
                  </a:lnTo>
                  <a:lnTo>
                    <a:pt x="335" y="66"/>
                  </a:lnTo>
                  <a:lnTo>
                    <a:pt x="335" y="6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2" name="Freeform 18">
              <a:extLst>
                <a:ext uri="{FF2B5EF4-FFF2-40B4-BE49-F238E27FC236}">
                  <a16:creationId xmlns:a16="http://schemas.microsoft.com/office/drawing/2014/main" xmlns="" id="{BB0164DF-0A18-49BB-93E0-B98836D3AB11}"/>
                </a:ext>
              </a:extLst>
            </p:cNvPr>
            <p:cNvSpPr>
              <a:spLocks/>
            </p:cNvSpPr>
            <p:nvPr/>
          </p:nvSpPr>
          <p:spPr bwMode="auto">
            <a:xfrm>
              <a:off x="-4773781" y="3502523"/>
              <a:ext cx="585788" cy="107950"/>
            </a:xfrm>
            <a:custGeom>
              <a:avLst/>
              <a:gdLst>
                <a:gd name="T0" fmla="*/ 335 w 369"/>
                <a:gd name="T1" fmla="*/ 68 h 68"/>
                <a:gd name="T2" fmla="*/ 34 w 369"/>
                <a:gd name="T3" fmla="*/ 68 h 68"/>
                <a:gd name="T4" fmla="*/ 34 w 369"/>
                <a:gd name="T5" fmla="*/ 68 h 68"/>
                <a:gd name="T6" fmla="*/ 26 w 369"/>
                <a:gd name="T7" fmla="*/ 66 h 68"/>
                <a:gd name="T8" fmla="*/ 20 w 369"/>
                <a:gd name="T9" fmla="*/ 65 h 68"/>
                <a:gd name="T10" fmla="*/ 14 w 369"/>
                <a:gd name="T11" fmla="*/ 62 h 68"/>
                <a:gd name="T12" fmla="*/ 9 w 369"/>
                <a:gd name="T13" fmla="*/ 58 h 68"/>
                <a:gd name="T14" fmla="*/ 6 w 369"/>
                <a:gd name="T15" fmla="*/ 53 h 68"/>
                <a:gd name="T16" fmla="*/ 3 w 369"/>
                <a:gd name="T17" fmla="*/ 47 h 68"/>
                <a:gd name="T18" fmla="*/ 0 w 369"/>
                <a:gd name="T19" fmla="*/ 41 h 68"/>
                <a:gd name="T20" fmla="*/ 0 w 369"/>
                <a:gd name="T21" fmla="*/ 34 h 68"/>
                <a:gd name="T22" fmla="*/ 0 w 369"/>
                <a:gd name="T23" fmla="*/ 34 h 68"/>
                <a:gd name="T24" fmla="*/ 0 w 369"/>
                <a:gd name="T25" fmla="*/ 28 h 68"/>
                <a:gd name="T26" fmla="*/ 3 w 369"/>
                <a:gd name="T27" fmla="*/ 21 h 68"/>
                <a:gd name="T28" fmla="*/ 6 w 369"/>
                <a:gd name="T29" fmla="*/ 15 h 68"/>
                <a:gd name="T30" fmla="*/ 9 w 369"/>
                <a:gd name="T31" fmla="*/ 10 h 68"/>
                <a:gd name="T32" fmla="*/ 14 w 369"/>
                <a:gd name="T33" fmla="*/ 6 h 68"/>
                <a:gd name="T34" fmla="*/ 20 w 369"/>
                <a:gd name="T35" fmla="*/ 3 h 68"/>
                <a:gd name="T36" fmla="*/ 26 w 369"/>
                <a:gd name="T37" fmla="*/ 1 h 68"/>
                <a:gd name="T38" fmla="*/ 34 w 369"/>
                <a:gd name="T39" fmla="*/ 0 h 68"/>
                <a:gd name="T40" fmla="*/ 335 w 369"/>
                <a:gd name="T41" fmla="*/ 0 h 68"/>
                <a:gd name="T42" fmla="*/ 335 w 369"/>
                <a:gd name="T43" fmla="*/ 0 h 68"/>
                <a:gd name="T44" fmla="*/ 343 w 369"/>
                <a:gd name="T45" fmla="*/ 1 h 68"/>
                <a:gd name="T46" fmla="*/ 349 w 369"/>
                <a:gd name="T47" fmla="*/ 3 h 68"/>
                <a:gd name="T48" fmla="*/ 355 w 369"/>
                <a:gd name="T49" fmla="*/ 6 h 68"/>
                <a:gd name="T50" fmla="*/ 359 w 369"/>
                <a:gd name="T51" fmla="*/ 10 h 68"/>
                <a:gd name="T52" fmla="*/ 363 w 369"/>
                <a:gd name="T53" fmla="*/ 15 h 68"/>
                <a:gd name="T54" fmla="*/ 366 w 369"/>
                <a:gd name="T55" fmla="*/ 21 h 68"/>
                <a:gd name="T56" fmla="*/ 369 w 369"/>
                <a:gd name="T57" fmla="*/ 28 h 68"/>
                <a:gd name="T58" fmla="*/ 369 w 369"/>
                <a:gd name="T59" fmla="*/ 34 h 68"/>
                <a:gd name="T60" fmla="*/ 369 w 369"/>
                <a:gd name="T61" fmla="*/ 34 h 68"/>
                <a:gd name="T62" fmla="*/ 369 w 369"/>
                <a:gd name="T63" fmla="*/ 41 h 68"/>
                <a:gd name="T64" fmla="*/ 366 w 369"/>
                <a:gd name="T65" fmla="*/ 47 h 68"/>
                <a:gd name="T66" fmla="*/ 363 w 369"/>
                <a:gd name="T67" fmla="*/ 53 h 68"/>
                <a:gd name="T68" fmla="*/ 359 w 369"/>
                <a:gd name="T69" fmla="*/ 58 h 68"/>
                <a:gd name="T70" fmla="*/ 355 w 369"/>
                <a:gd name="T71" fmla="*/ 62 h 68"/>
                <a:gd name="T72" fmla="*/ 349 w 369"/>
                <a:gd name="T73" fmla="*/ 65 h 68"/>
                <a:gd name="T74" fmla="*/ 343 w 369"/>
                <a:gd name="T75" fmla="*/ 66 h 68"/>
                <a:gd name="T76" fmla="*/ 335 w 369"/>
                <a:gd name="T77" fmla="*/ 68 h 68"/>
                <a:gd name="T78" fmla="*/ 335 w 369"/>
                <a:gd name="T7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68">
                  <a:moveTo>
                    <a:pt x="335" y="68"/>
                  </a:moveTo>
                  <a:lnTo>
                    <a:pt x="34" y="68"/>
                  </a:lnTo>
                  <a:lnTo>
                    <a:pt x="34" y="68"/>
                  </a:lnTo>
                  <a:lnTo>
                    <a:pt x="26" y="66"/>
                  </a:lnTo>
                  <a:lnTo>
                    <a:pt x="20" y="65"/>
                  </a:lnTo>
                  <a:lnTo>
                    <a:pt x="14" y="62"/>
                  </a:lnTo>
                  <a:lnTo>
                    <a:pt x="9" y="58"/>
                  </a:lnTo>
                  <a:lnTo>
                    <a:pt x="6" y="53"/>
                  </a:lnTo>
                  <a:lnTo>
                    <a:pt x="3" y="47"/>
                  </a:lnTo>
                  <a:lnTo>
                    <a:pt x="0" y="41"/>
                  </a:lnTo>
                  <a:lnTo>
                    <a:pt x="0" y="34"/>
                  </a:lnTo>
                  <a:lnTo>
                    <a:pt x="0" y="34"/>
                  </a:lnTo>
                  <a:lnTo>
                    <a:pt x="0" y="28"/>
                  </a:lnTo>
                  <a:lnTo>
                    <a:pt x="3" y="21"/>
                  </a:lnTo>
                  <a:lnTo>
                    <a:pt x="6" y="15"/>
                  </a:lnTo>
                  <a:lnTo>
                    <a:pt x="9" y="10"/>
                  </a:lnTo>
                  <a:lnTo>
                    <a:pt x="14" y="6"/>
                  </a:lnTo>
                  <a:lnTo>
                    <a:pt x="20" y="3"/>
                  </a:lnTo>
                  <a:lnTo>
                    <a:pt x="26" y="1"/>
                  </a:lnTo>
                  <a:lnTo>
                    <a:pt x="34" y="0"/>
                  </a:lnTo>
                  <a:lnTo>
                    <a:pt x="335" y="0"/>
                  </a:lnTo>
                  <a:lnTo>
                    <a:pt x="335" y="0"/>
                  </a:lnTo>
                  <a:lnTo>
                    <a:pt x="343" y="1"/>
                  </a:lnTo>
                  <a:lnTo>
                    <a:pt x="349" y="3"/>
                  </a:lnTo>
                  <a:lnTo>
                    <a:pt x="355" y="6"/>
                  </a:lnTo>
                  <a:lnTo>
                    <a:pt x="359" y="10"/>
                  </a:lnTo>
                  <a:lnTo>
                    <a:pt x="363" y="15"/>
                  </a:lnTo>
                  <a:lnTo>
                    <a:pt x="366" y="21"/>
                  </a:lnTo>
                  <a:lnTo>
                    <a:pt x="369" y="28"/>
                  </a:lnTo>
                  <a:lnTo>
                    <a:pt x="369" y="34"/>
                  </a:lnTo>
                  <a:lnTo>
                    <a:pt x="369" y="34"/>
                  </a:lnTo>
                  <a:lnTo>
                    <a:pt x="369" y="41"/>
                  </a:lnTo>
                  <a:lnTo>
                    <a:pt x="366" y="47"/>
                  </a:lnTo>
                  <a:lnTo>
                    <a:pt x="363" y="53"/>
                  </a:lnTo>
                  <a:lnTo>
                    <a:pt x="359" y="58"/>
                  </a:lnTo>
                  <a:lnTo>
                    <a:pt x="355" y="62"/>
                  </a:lnTo>
                  <a:lnTo>
                    <a:pt x="349" y="65"/>
                  </a:lnTo>
                  <a:lnTo>
                    <a:pt x="343" y="66"/>
                  </a:lnTo>
                  <a:lnTo>
                    <a:pt x="335" y="68"/>
                  </a:lnTo>
                  <a:lnTo>
                    <a:pt x="335" y="6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3" name="Freeform 19">
              <a:extLst>
                <a:ext uri="{FF2B5EF4-FFF2-40B4-BE49-F238E27FC236}">
                  <a16:creationId xmlns:a16="http://schemas.microsoft.com/office/drawing/2014/main" xmlns="" id="{246271D0-C285-4834-A9CD-F1B7FA9572CE}"/>
                </a:ext>
              </a:extLst>
            </p:cNvPr>
            <p:cNvSpPr>
              <a:spLocks/>
            </p:cNvSpPr>
            <p:nvPr/>
          </p:nvSpPr>
          <p:spPr bwMode="auto">
            <a:xfrm>
              <a:off x="-4773781" y="3207248"/>
              <a:ext cx="585788" cy="104775"/>
            </a:xfrm>
            <a:custGeom>
              <a:avLst/>
              <a:gdLst>
                <a:gd name="T0" fmla="*/ 335 w 369"/>
                <a:gd name="T1" fmla="*/ 66 h 66"/>
                <a:gd name="T2" fmla="*/ 34 w 369"/>
                <a:gd name="T3" fmla="*/ 66 h 66"/>
                <a:gd name="T4" fmla="*/ 34 w 369"/>
                <a:gd name="T5" fmla="*/ 66 h 66"/>
                <a:gd name="T6" fmla="*/ 26 w 369"/>
                <a:gd name="T7" fmla="*/ 66 h 66"/>
                <a:gd name="T8" fmla="*/ 20 w 369"/>
                <a:gd name="T9" fmla="*/ 65 h 66"/>
                <a:gd name="T10" fmla="*/ 14 w 369"/>
                <a:gd name="T11" fmla="*/ 62 h 66"/>
                <a:gd name="T12" fmla="*/ 9 w 369"/>
                <a:gd name="T13" fmla="*/ 57 h 66"/>
                <a:gd name="T14" fmla="*/ 6 w 369"/>
                <a:gd name="T15" fmla="*/ 51 h 66"/>
                <a:gd name="T16" fmla="*/ 3 w 369"/>
                <a:gd name="T17" fmla="*/ 47 h 66"/>
                <a:gd name="T18" fmla="*/ 0 w 369"/>
                <a:gd name="T19" fmla="*/ 39 h 66"/>
                <a:gd name="T20" fmla="*/ 0 w 369"/>
                <a:gd name="T21" fmla="*/ 34 h 66"/>
                <a:gd name="T22" fmla="*/ 0 w 369"/>
                <a:gd name="T23" fmla="*/ 34 h 66"/>
                <a:gd name="T24" fmla="*/ 0 w 369"/>
                <a:gd name="T25" fmla="*/ 26 h 66"/>
                <a:gd name="T26" fmla="*/ 3 w 369"/>
                <a:gd name="T27" fmla="*/ 20 h 66"/>
                <a:gd name="T28" fmla="*/ 6 w 369"/>
                <a:gd name="T29" fmla="*/ 14 h 66"/>
                <a:gd name="T30" fmla="*/ 9 w 369"/>
                <a:gd name="T31" fmla="*/ 10 h 66"/>
                <a:gd name="T32" fmla="*/ 14 w 369"/>
                <a:gd name="T33" fmla="*/ 5 h 66"/>
                <a:gd name="T34" fmla="*/ 20 w 369"/>
                <a:gd name="T35" fmla="*/ 3 h 66"/>
                <a:gd name="T36" fmla="*/ 26 w 369"/>
                <a:gd name="T37" fmla="*/ 0 h 66"/>
                <a:gd name="T38" fmla="*/ 34 w 369"/>
                <a:gd name="T39" fmla="*/ 0 h 66"/>
                <a:gd name="T40" fmla="*/ 335 w 369"/>
                <a:gd name="T41" fmla="*/ 0 h 66"/>
                <a:gd name="T42" fmla="*/ 335 w 369"/>
                <a:gd name="T43" fmla="*/ 0 h 66"/>
                <a:gd name="T44" fmla="*/ 343 w 369"/>
                <a:gd name="T45" fmla="*/ 0 h 66"/>
                <a:gd name="T46" fmla="*/ 349 w 369"/>
                <a:gd name="T47" fmla="*/ 3 h 66"/>
                <a:gd name="T48" fmla="*/ 355 w 369"/>
                <a:gd name="T49" fmla="*/ 5 h 66"/>
                <a:gd name="T50" fmla="*/ 359 w 369"/>
                <a:gd name="T51" fmla="*/ 10 h 66"/>
                <a:gd name="T52" fmla="*/ 363 w 369"/>
                <a:gd name="T53" fmla="*/ 14 h 66"/>
                <a:gd name="T54" fmla="*/ 366 w 369"/>
                <a:gd name="T55" fmla="*/ 20 h 66"/>
                <a:gd name="T56" fmla="*/ 369 w 369"/>
                <a:gd name="T57" fmla="*/ 26 h 66"/>
                <a:gd name="T58" fmla="*/ 369 w 369"/>
                <a:gd name="T59" fmla="*/ 34 h 66"/>
                <a:gd name="T60" fmla="*/ 369 w 369"/>
                <a:gd name="T61" fmla="*/ 34 h 66"/>
                <a:gd name="T62" fmla="*/ 369 w 369"/>
                <a:gd name="T63" fmla="*/ 39 h 66"/>
                <a:gd name="T64" fmla="*/ 366 w 369"/>
                <a:gd name="T65" fmla="*/ 47 h 66"/>
                <a:gd name="T66" fmla="*/ 363 w 369"/>
                <a:gd name="T67" fmla="*/ 51 h 66"/>
                <a:gd name="T68" fmla="*/ 359 w 369"/>
                <a:gd name="T69" fmla="*/ 57 h 66"/>
                <a:gd name="T70" fmla="*/ 355 w 369"/>
                <a:gd name="T71" fmla="*/ 62 h 66"/>
                <a:gd name="T72" fmla="*/ 349 w 369"/>
                <a:gd name="T73" fmla="*/ 65 h 66"/>
                <a:gd name="T74" fmla="*/ 343 w 369"/>
                <a:gd name="T75" fmla="*/ 66 h 66"/>
                <a:gd name="T76" fmla="*/ 335 w 369"/>
                <a:gd name="T77" fmla="*/ 66 h 66"/>
                <a:gd name="T78" fmla="*/ 335 w 369"/>
                <a:gd name="T7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66">
                  <a:moveTo>
                    <a:pt x="335" y="66"/>
                  </a:moveTo>
                  <a:lnTo>
                    <a:pt x="34" y="66"/>
                  </a:lnTo>
                  <a:lnTo>
                    <a:pt x="34" y="66"/>
                  </a:lnTo>
                  <a:lnTo>
                    <a:pt x="26" y="66"/>
                  </a:lnTo>
                  <a:lnTo>
                    <a:pt x="20" y="65"/>
                  </a:lnTo>
                  <a:lnTo>
                    <a:pt x="14" y="62"/>
                  </a:lnTo>
                  <a:lnTo>
                    <a:pt x="9" y="57"/>
                  </a:lnTo>
                  <a:lnTo>
                    <a:pt x="6" y="51"/>
                  </a:lnTo>
                  <a:lnTo>
                    <a:pt x="3" y="47"/>
                  </a:lnTo>
                  <a:lnTo>
                    <a:pt x="0" y="39"/>
                  </a:lnTo>
                  <a:lnTo>
                    <a:pt x="0" y="34"/>
                  </a:lnTo>
                  <a:lnTo>
                    <a:pt x="0" y="34"/>
                  </a:lnTo>
                  <a:lnTo>
                    <a:pt x="0" y="26"/>
                  </a:lnTo>
                  <a:lnTo>
                    <a:pt x="3" y="20"/>
                  </a:lnTo>
                  <a:lnTo>
                    <a:pt x="6" y="14"/>
                  </a:lnTo>
                  <a:lnTo>
                    <a:pt x="9" y="10"/>
                  </a:lnTo>
                  <a:lnTo>
                    <a:pt x="14" y="5"/>
                  </a:lnTo>
                  <a:lnTo>
                    <a:pt x="20" y="3"/>
                  </a:lnTo>
                  <a:lnTo>
                    <a:pt x="26" y="0"/>
                  </a:lnTo>
                  <a:lnTo>
                    <a:pt x="34" y="0"/>
                  </a:lnTo>
                  <a:lnTo>
                    <a:pt x="335" y="0"/>
                  </a:lnTo>
                  <a:lnTo>
                    <a:pt x="335" y="0"/>
                  </a:lnTo>
                  <a:lnTo>
                    <a:pt x="343" y="0"/>
                  </a:lnTo>
                  <a:lnTo>
                    <a:pt x="349" y="3"/>
                  </a:lnTo>
                  <a:lnTo>
                    <a:pt x="355" y="5"/>
                  </a:lnTo>
                  <a:lnTo>
                    <a:pt x="359" y="10"/>
                  </a:lnTo>
                  <a:lnTo>
                    <a:pt x="363" y="14"/>
                  </a:lnTo>
                  <a:lnTo>
                    <a:pt x="366" y="20"/>
                  </a:lnTo>
                  <a:lnTo>
                    <a:pt x="369" y="26"/>
                  </a:lnTo>
                  <a:lnTo>
                    <a:pt x="369" y="34"/>
                  </a:lnTo>
                  <a:lnTo>
                    <a:pt x="369" y="34"/>
                  </a:lnTo>
                  <a:lnTo>
                    <a:pt x="369" y="39"/>
                  </a:lnTo>
                  <a:lnTo>
                    <a:pt x="366" y="47"/>
                  </a:lnTo>
                  <a:lnTo>
                    <a:pt x="363" y="51"/>
                  </a:lnTo>
                  <a:lnTo>
                    <a:pt x="359" y="57"/>
                  </a:lnTo>
                  <a:lnTo>
                    <a:pt x="355" y="62"/>
                  </a:lnTo>
                  <a:lnTo>
                    <a:pt x="349" y="65"/>
                  </a:lnTo>
                  <a:lnTo>
                    <a:pt x="343" y="66"/>
                  </a:lnTo>
                  <a:lnTo>
                    <a:pt x="335" y="66"/>
                  </a:lnTo>
                  <a:lnTo>
                    <a:pt x="335" y="6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sp>
        <p:nvSpPr>
          <p:cNvPr id="24" name="Freeform 13">
            <a:extLst>
              <a:ext uri="{FF2B5EF4-FFF2-40B4-BE49-F238E27FC236}">
                <a16:creationId xmlns:a16="http://schemas.microsoft.com/office/drawing/2014/main" xmlns="" id="{CE27F167-3D63-4A32-96C7-DD2948D43194}"/>
              </a:ext>
            </a:extLst>
          </p:cNvPr>
          <p:cNvSpPr>
            <a:spLocks noEditPoints="1"/>
          </p:cNvSpPr>
          <p:nvPr/>
        </p:nvSpPr>
        <p:spPr bwMode="auto">
          <a:xfrm>
            <a:off x="4134344" y="5176354"/>
            <a:ext cx="657209" cy="642909"/>
          </a:xfrm>
          <a:custGeom>
            <a:avLst/>
            <a:gdLst>
              <a:gd name="T0" fmla="*/ 1500 w 4412"/>
              <a:gd name="T1" fmla="*/ 3440 h 4316"/>
              <a:gd name="T2" fmla="*/ 1183 w 4412"/>
              <a:gd name="T3" fmla="*/ 2914 h 4316"/>
              <a:gd name="T4" fmla="*/ 638 w 4412"/>
              <a:gd name="T5" fmla="*/ 3320 h 4316"/>
              <a:gd name="T6" fmla="*/ 1020 w 4412"/>
              <a:gd name="T7" fmla="*/ 3748 h 4316"/>
              <a:gd name="T8" fmla="*/ 952 w 4412"/>
              <a:gd name="T9" fmla="*/ 4316 h 4316"/>
              <a:gd name="T10" fmla="*/ 1638 w 4412"/>
              <a:gd name="T11" fmla="*/ 4316 h 4316"/>
              <a:gd name="T12" fmla="*/ 1570 w 4412"/>
              <a:gd name="T13" fmla="*/ 3748 h 4316"/>
              <a:gd name="T14" fmla="*/ 1952 w 4412"/>
              <a:gd name="T15" fmla="*/ 3320 h 4316"/>
              <a:gd name="T16" fmla="*/ 1256 w 4412"/>
              <a:gd name="T17" fmla="*/ 2455 h 4316"/>
              <a:gd name="T18" fmla="*/ 1468 w 4412"/>
              <a:gd name="T19" fmla="*/ 1811 h 4316"/>
              <a:gd name="T20" fmla="*/ 939 w 4412"/>
              <a:gd name="T21" fmla="*/ 1717 h 4316"/>
              <a:gd name="T22" fmla="*/ 622 w 4412"/>
              <a:gd name="T23" fmla="*/ 1191 h 4316"/>
              <a:gd name="T24" fmla="*/ 77 w 4412"/>
              <a:gd name="T25" fmla="*/ 1597 h 4316"/>
              <a:gd name="T26" fmla="*/ 459 w 4412"/>
              <a:gd name="T27" fmla="*/ 2024 h 4316"/>
              <a:gd name="T28" fmla="*/ 391 w 4412"/>
              <a:gd name="T29" fmla="*/ 2593 h 4316"/>
              <a:gd name="T30" fmla="*/ 1077 w 4412"/>
              <a:gd name="T31" fmla="*/ 2593 h 4316"/>
              <a:gd name="T32" fmla="*/ 3322 w 4412"/>
              <a:gd name="T33" fmla="*/ 3440 h 4316"/>
              <a:gd name="T34" fmla="*/ 3005 w 4412"/>
              <a:gd name="T35" fmla="*/ 2914 h 4316"/>
              <a:gd name="T36" fmla="*/ 2460 w 4412"/>
              <a:gd name="T37" fmla="*/ 3320 h 4316"/>
              <a:gd name="T38" fmla="*/ 2842 w 4412"/>
              <a:gd name="T39" fmla="*/ 3748 h 4316"/>
              <a:gd name="T40" fmla="*/ 2774 w 4412"/>
              <a:gd name="T41" fmla="*/ 4316 h 4316"/>
              <a:gd name="T42" fmla="*/ 3460 w 4412"/>
              <a:gd name="T43" fmla="*/ 4316 h 4316"/>
              <a:gd name="T44" fmla="*/ 3392 w 4412"/>
              <a:gd name="T45" fmla="*/ 3748 h 4316"/>
              <a:gd name="T46" fmla="*/ 3774 w 4412"/>
              <a:gd name="T47" fmla="*/ 3320 h 4316"/>
              <a:gd name="T48" fmla="*/ 2482 w 4412"/>
              <a:gd name="T49" fmla="*/ 834 h 4316"/>
              <a:gd name="T50" fmla="*/ 2862 w 4412"/>
              <a:gd name="T51" fmla="*/ 406 h 4316"/>
              <a:gd name="T52" fmla="*/ 2319 w 4412"/>
              <a:gd name="T53" fmla="*/ 0 h 4316"/>
              <a:gd name="T54" fmla="*/ 2002 w 4412"/>
              <a:gd name="T55" fmla="*/ 526 h 4316"/>
              <a:gd name="T56" fmla="*/ 1471 w 4412"/>
              <a:gd name="T57" fmla="*/ 620 h 4316"/>
              <a:gd name="T58" fmla="*/ 1683 w 4412"/>
              <a:gd name="T59" fmla="*/ 1264 h 4316"/>
              <a:gd name="T60" fmla="*/ 2206 w 4412"/>
              <a:gd name="T61" fmla="*/ 1058 h 4316"/>
              <a:gd name="T62" fmla="*/ 2729 w 4412"/>
              <a:gd name="T63" fmla="*/ 1264 h 4316"/>
              <a:gd name="T64" fmla="*/ 3881 w 4412"/>
              <a:gd name="T65" fmla="*/ 1717 h 4316"/>
              <a:gd name="T66" fmla="*/ 3564 w 4412"/>
              <a:gd name="T67" fmla="*/ 1191 h 4316"/>
              <a:gd name="T68" fmla="*/ 3021 w 4412"/>
              <a:gd name="T69" fmla="*/ 1597 h 4316"/>
              <a:gd name="T70" fmla="*/ 3403 w 4412"/>
              <a:gd name="T71" fmla="*/ 2024 h 4316"/>
              <a:gd name="T72" fmla="*/ 3335 w 4412"/>
              <a:gd name="T73" fmla="*/ 2593 h 4316"/>
              <a:gd name="T74" fmla="*/ 4021 w 4412"/>
              <a:gd name="T75" fmla="*/ 2593 h 4316"/>
              <a:gd name="T76" fmla="*/ 3953 w 4412"/>
              <a:gd name="T77" fmla="*/ 2024 h 4316"/>
              <a:gd name="T78" fmla="*/ 4335 w 4412"/>
              <a:gd name="T79" fmla="*/ 1597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12" h="4316">
                <a:moveTo>
                  <a:pt x="1952" y="3320"/>
                </a:moveTo>
                <a:lnTo>
                  <a:pt x="1500" y="3440"/>
                </a:lnTo>
                <a:lnTo>
                  <a:pt x="1407" y="2914"/>
                </a:lnTo>
                <a:lnTo>
                  <a:pt x="1183" y="2914"/>
                </a:lnTo>
                <a:lnTo>
                  <a:pt x="1091" y="3440"/>
                </a:lnTo>
                <a:lnTo>
                  <a:pt x="638" y="3320"/>
                </a:lnTo>
                <a:lnTo>
                  <a:pt x="561" y="3535"/>
                </a:lnTo>
                <a:lnTo>
                  <a:pt x="1020" y="3748"/>
                </a:lnTo>
                <a:lnTo>
                  <a:pt x="772" y="4178"/>
                </a:lnTo>
                <a:lnTo>
                  <a:pt x="952" y="4316"/>
                </a:lnTo>
                <a:lnTo>
                  <a:pt x="1294" y="3972"/>
                </a:lnTo>
                <a:lnTo>
                  <a:pt x="1638" y="4316"/>
                </a:lnTo>
                <a:lnTo>
                  <a:pt x="1817" y="4178"/>
                </a:lnTo>
                <a:lnTo>
                  <a:pt x="1570" y="3748"/>
                </a:lnTo>
                <a:lnTo>
                  <a:pt x="2029" y="3535"/>
                </a:lnTo>
                <a:lnTo>
                  <a:pt x="1952" y="3320"/>
                </a:lnTo>
                <a:close/>
                <a:moveTo>
                  <a:pt x="1077" y="2593"/>
                </a:moveTo>
                <a:lnTo>
                  <a:pt x="1256" y="2455"/>
                </a:lnTo>
                <a:lnTo>
                  <a:pt x="1009" y="2024"/>
                </a:lnTo>
                <a:lnTo>
                  <a:pt x="1468" y="1811"/>
                </a:lnTo>
                <a:lnTo>
                  <a:pt x="1391" y="1597"/>
                </a:lnTo>
                <a:lnTo>
                  <a:pt x="939" y="1717"/>
                </a:lnTo>
                <a:lnTo>
                  <a:pt x="846" y="1191"/>
                </a:lnTo>
                <a:lnTo>
                  <a:pt x="622" y="1191"/>
                </a:lnTo>
                <a:lnTo>
                  <a:pt x="531" y="1717"/>
                </a:lnTo>
                <a:lnTo>
                  <a:pt x="77" y="1597"/>
                </a:lnTo>
                <a:lnTo>
                  <a:pt x="0" y="1811"/>
                </a:lnTo>
                <a:lnTo>
                  <a:pt x="459" y="2024"/>
                </a:lnTo>
                <a:lnTo>
                  <a:pt x="212" y="2455"/>
                </a:lnTo>
                <a:lnTo>
                  <a:pt x="391" y="2593"/>
                </a:lnTo>
                <a:lnTo>
                  <a:pt x="735" y="2249"/>
                </a:lnTo>
                <a:lnTo>
                  <a:pt x="1077" y="2593"/>
                </a:lnTo>
                <a:close/>
                <a:moveTo>
                  <a:pt x="3774" y="3320"/>
                </a:moveTo>
                <a:lnTo>
                  <a:pt x="3322" y="3440"/>
                </a:lnTo>
                <a:lnTo>
                  <a:pt x="3229" y="2914"/>
                </a:lnTo>
                <a:lnTo>
                  <a:pt x="3005" y="2914"/>
                </a:lnTo>
                <a:lnTo>
                  <a:pt x="2912" y="3440"/>
                </a:lnTo>
                <a:lnTo>
                  <a:pt x="2460" y="3320"/>
                </a:lnTo>
                <a:lnTo>
                  <a:pt x="2383" y="3535"/>
                </a:lnTo>
                <a:lnTo>
                  <a:pt x="2842" y="3748"/>
                </a:lnTo>
                <a:lnTo>
                  <a:pt x="2595" y="4178"/>
                </a:lnTo>
                <a:lnTo>
                  <a:pt x="2774" y="4316"/>
                </a:lnTo>
                <a:lnTo>
                  <a:pt x="3116" y="3972"/>
                </a:lnTo>
                <a:lnTo>
                  <a:pt x="3460" y="4316"/>
                </a:lnTo>
                <a:lnTo>
                  <a:pt x="3639" y="4178"/>
                </a:lnTo>
                <a:lnTo>
                  <a:pt x="3392" y="3748"/>
                </a:lnTo>
                <a:lnTo>
                  <a:pt x="3851" y="3535"/>
                </a:lnTo>
                <a:lnTo>
                  <a:pt x="3774" y="3320"/>
                </a:lnTo>
                <a:close/>
                <a:moveTo>
                  <a:pt x="2729" y="1264"/>
                </a:moveTo>
                <a:lnTo>
                  <a:pt x="2482" y="834"/>
                </a:lnTo>
                <a:lnTo>
                  <a:pt x="2941" y="620"/>
                </a:lnTo>
                <a:lnTo>
                  <a:pt x="2862" y="406"/>
                </a:lnTo>
                <a:lnTo>
                  <a:pt x="2410" y="526"/>
                </a:lnTo>
                <a:lnTo>
                  <a:pt x="2319" y="0"/>
                </a:lnTo>
                <a:lnTo>
                  <a:pt x="2093" y="0"/>
                </a:lnTo>
                <a:lnTo>
                  <a:pt x="2002" y="526"/>
                </a:lnTo>
                <a:lnTo>
                  <a:pt x="1550" y="406"/>
                </a:lnTo>
                <a:lnTo>
                  <a:pt x="1471" y="620"/>
                </a:lnTo>
                <a:lnTo>
                  <a:pt x="1932" y="834"/>
                </a:lnTo>
                <a:lnTo>
                  <a:pt x="1683" y="1264"/>
                </a:lnTo>
                <a:lnTo>
                  <a:pt x="1864" y="1402"/>
                </a:lnTo>
                <a:lnTo>
                  <a:pt x="2206" y="1058"/>
                </a:lnTo>
                <a:lnTo>
                  <a:pt x="2548" y="1402"/>
                </a:lnTo>
                <a:lnTo>
                  <a:pt x="2729" y="1264"/>
                </a:lnTo>
                <a:close/>
                <a:moveTo>
                  <a:pt x="4335" y="1597"/>
                </a:moveTo>
                <a:lnTo>
                  <a:pt x="3881" y="1717"/>
                </a:lnTo>
                <a:lnTo>
                  <a:pt x="3790" y="1191"/>
                </a:lnTo>
                <a:lnTo>
                  <a:pt x="3564" y="1191"/>
                </a:lnTo>
                <a:lnTo>
                  <a:pt x="3473" y="1717"/>
                </a:lnTo>
                <a:lnTo>
                  <a:pt x="3021" y="1597"/>
                </a:lnTo>
                <a:lnTo>
                  <a:pt x="2944" y="1811"/>
                </a:lnTo>
                <a:lnTo>
                  <a:pt x="3403" y="2024"/>
                </a:lnTo>
                <a:lnTo>
                  <a:pt x="3156" y="2455"/>
                </a:lnTo>
                <a:lnTo>
                  <a:pt x="3335" y="2593"/>
                </a:lnTo>
                <a:lnTo>
                  <a:pt x="3677" y="2249"/>
                </a:lnTo>
                <a:lnTo>
                  <a:pt x="4021" y="2593"/>
                </a:lnTo>
                <a:lnTo>
                  <a:pt x="4200" y="2455"/>
                </a:lnTo>
                <a:lnTo>
                  <a:pt x="3953" y="2024"/>
                </a:lnTo>
                <a:lnTo>
                  <a:pt x="4412" y="1811"/>
                </a:lnTo>
                <a:lnTo>
                  <a:pt x="4335" y="159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cxnSp>
        <p:nvCxnSpPr>
          <p:cNvPr id="3" name="Connettore diritto 2">
            <a:extLst>
              <a:ext uri="{FF2B5EF4-FFF2-40B4-BE49-F238E27FC236}">
                <a16:creationId xmlns:a16="http://schemas.microsoft.com/office/drawing/2014/main" xmlns="" id="{C95FAB17-3A75-4DA5-9D30-A3866CEA3A35}"/>
              </a:ext>
            </a:extLst>
          </p:cNvPr>
          <p:cNvCxnSpPr/>
          <p:nvPr/>
        </p:nvCxnSpPr>
        <p:spPr>
          <a:xfrm>
            <a:off x="4133444" y="2956752"/>
            <a:ext cx="7693430" cy="0"/>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 name="Connettore diritto 24">
            <a:extLst>
              <a:ext uri="{FF2B5EF4-FFF2-40B4-BE49-F238E27FC236}">
                <a16:creationId xmlns:a16="http://schemas.microsoft.com/office/drawing/2014/main" xmlns="" id="{43C990AB-4DCD-4C31-91E2-772969712DC6}"/>
              </a:ext>
            </a:extLst>
          </p:cNvPr>
          <p:cNvCxnSpPr/>
          <p:nvPr/>
        </p:nvCxnSpPr>
        <p:spPr>
          <a:xfrm>
            <a:off x="4133444" y="3896552"/>
            <a:ext cx="7693430" cy="0"/>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xmlns="" id="{1AFA73B1-2C60-4463-AA81-C0A44BD9F753}"/>
              </a:ext>
            </a:extLst>
          </p:cNvPr>
          <p:cNvCxnSpPr/>
          <p:nvPr/>
        </p:nvCxnSpPr>
        <p:spPr>
          <a:xfrm>
            <a:off x="4133444" y="4976052"/>
            <a:ext cx="7693430" cy="0"/>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34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4B4FCF32-8532-4389-BC25-8B32C2D3BF47}"/>
              </a:ext>
            </a:extLst>
          </p:cNvPr>
          <p:cNvSpPr>
            <a:spLocks noGrp="1"/>
          </p:cNvSpPr>
          <p:nvPr>
            <p:ph type="title"/>
          </p:nvPr>
        </p:nvSpPr>
        <p:spPr/>
        <p:txBody>
          <a:bodyPr/>
          <a:lstStyle/>
          <a:p>
            <a:r>
              <a:rPr lang="en-US" dirty="0"/>
              <a:t>Amazon Go </a:t>
            </a:r>
            <a:endParaRPr lang="en-GB" dirty="0"/>
          </a:p>
        </p:txBody>
      </p:sp>
      <p:sp>
        <p:nvSpPr>
          <p:cNvPr id="4" name="Segnaposto testo 3">
            <a:extLst>
              <a:ext uri="{FF2B5EF4-FFF2-40B4-BE49-F238E27FC236}">
                <a16:creationId xmlns:a16="http://schemas.microsoft.com/office/drawing/2014/main" xmlns="" id="{0B48D855-39F9-4561-9C3B-B9D82051ADA8}"/>
              </a:ext>
            </a:extLst>
          </p:cNvPr>
          <p:cNvSpPr>
            <a:spLocks noGrp="1"/>
          </p:cNvSpPr>
          <p:nvPr>
            <p:ph type="body" sz="quarter" idx="16"/>
          </p:nvPr>
        </p:nvSpPr>
        <p:spPr/>
        <p:txBody>
          <a:bodyPr>
            <a:normAutofit fontScale="70000" lnSpcReduction="20000"/>
          </a:bodyPr>
          <a:lstStyle/>
          <a:p>
            <a:r>
              <a:rPr lang="en-US" dirty="0"/>
              <a:t>“Just walk out” technology that leverages computer vision, sensor fusion, and deep learning to detect when shoppers take or return products to the shelves</a:t>
            </a:r>
          </a:p>
        </p:txBody>
      </p:sp>
      <p:pic>
        <p:nvPicPr>
          <p:cNvPr id="5" name="Picture 6">
            <a:extLst>
              <a:ext uri="{FF2B5EF4-FFF2-40B4-BE49-F238E27FC236}">
                <a16:creationId xmlns:a16="http://schemas.microsoft.com/office/drawing/2014/main" xmlns="" id="{FF510447-852D-4728-A929-8C2307E8CE9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476299" y="2217999"/>
            <a:ext cx="4199248" cy="1904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xmlns="" id="{42372CC4-4ACD-45CB-8E9F-DF73467A2DF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53777" y="4170947"/>
            <a:ext cx="6221769" cy="1697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xmlns="" id="{42A52F3F-E5F3-4852-A24F-461839BE3E2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453777" y="2217999"/>
            <a:ext cx="1974396" cy="1910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8">
            <a:extLst>
              <a:ext uri="{FF2B5EF4-FFF2-40B4-BE49-F238E27FC236}">
                <a16:creationId xmlns:a16="http://schemas.microsoft.com/office/drawing/2014/main" xmlns="" id="{72FF4A9E-4AE1-49F3-89FC-42B63C17C7B5}"/>
              </a:ext>
            </a:extLst>
          </p:cNvPr>
          <p:cNvSpPr/>
          <p:nvPr/>
        </p:nvSpPr>
        <p:spPr>
          <a:xfrm>
            <a:off x="224647" y="2254102"/>
            <a:ext cx="4739149" cy="3200876"/>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srgbClr val="00E8EA">
                    <a:lumMod val="75000"/>
                  </a:srgbClr>
                </a:solidFill>
                <a:effectLst/>
                <a:uLnTx/>
                <a:uFillTx/>
                <a:latin typeface="Arial"/>
                <a:ea typeface="+mn-ea"/>
                <a:cs typeface="+mn-cs"/>
              </a:rPr>
              <a:t>Redefining convenient, </a:t>
            </a:r>
            <a:br>
              <a:rPr kumimoji="0" lang="en-US" sz="2400" b="1" i="0" u="none" strike="noStrike" kern="1200" cap="none" spc="0" normalizeH="0" baseline="0" noProof="0" dirty="0">
                <a:ln>
                  <a:noFill/>
                </a:ln>
                <a:solidFill>
                  <a:srgbClr val="00E8EA">
                    <a:lumMod val="75000"/>
                  </a:srgbClr>
                </a:solidFill>
                <a:effectLst/>
                <a:uLnTx/>
                <a:uFillTx/>
                <a:latin typeface="Arial"/>
                <a:ea typeface="+mn-ea"/>
                <a:cs typeface="+mn-cs"/>
              </a:rPr>
            </a:br>
            <a:r>
              <a:rPr kumimoji="0" lang="en-US" sz="2400" b="1" i="0" u="none" strike="noStrike" kern="1200" cap="none" spc="0" normalizeH="0" baseline="0" noProof="0" dirty="0">
                <a:ln>
                  <a:noFill/>
                </a:ln>
                <a:solidFill>
                  <a:srgbClr val="00E8EA">
                    <a:lumMod val="75000"/>
                  </a:srgbClr>
                </a:solidFill>
                <a:effectLst/>
                <a:uLnTx/>
                <a:uFillTx/>
                <a:latin typeface="Arial"/>
                <a:ea typeface="+mn-ea"/>
                <a:cs typeface="+mn-cs"/>
              </a:rPr>
              <a:t>brick-and-mortar shopping</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srgbClr val="717171"/>
                </a:solidFill>
                <a:effectLst/>
                <a:uLnTx/>
                <a:uFillTx/>
                <a:latin typeface="Arial"/>
                <a:ea typeface="+mn-ea"/>
                <a:cs typeface="+mn-cs"/>
              </a:rPr>
              <a:t>Amazon Go is intended to elevate the stress-free and timesaving shopping experience. In addition to easy mobile check-in and checkout-free technology, numerous employees ensure easy access to assistance while a food-prep and eating area allows shoppers to eat the meal they have just bought.</a:t>
            </a:r>
          </a:p>
        </p:txBody>
      </p:sp>
    </p:spTree>
    <p:extLst>
      <p:ext uri="{BB962C8B-B14F-4D97-AF65-F5344CB8AC3E}">
        <p14:creationId xmlns:p14="http://schemas.microsoft.com/office/powerpoint/2010/main" val="314350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B98B08A5-8490-4054-84AA-F5DEE449496E}"/>
              </a:ext>
            </a:extLst>
          </p:cNvPr>
          <p:cNvSpPr>
            <a:spLocks noGrp="1"/>
          </p:cNvSpPr>
          <p:nvPr>
            <p:ph type="title"/>
          </p:nvPr>
        </p:nvSpPr>
        <p:spPr/>
        <p:txBody>
          <a:bodyPr/>
          <a:lstStyle/>
          <a:p>
            <a:r>
              <a:rPr lang="en-US" dirty="0"/>
              <a:t>The unmanned store offers a solution for immediate-need occasions </a:t>
            </a:r>
            <a:endParaRPr lang="en-GB" dirty="0"/>
          </a:p>
        </p:txBody>
      </p:sp>
      <p:sp>
        <p:nvSpPr>
          <p:cNvPr id="4" name="Segnaposto testo 3">
            <a:extLst>
              <a:ext uri="{FF2B5EF4-FFF2-40B4-BE49-F238E27FC236}">
                <a16:creationId xmlns:a16="http://schemas.microsoft.com/office/drawing/2014/main" xmlns="" id="{0B9C21C2-93B3-42EF-B87A-E7A58E1C9347}"/>
              </a:ext>
            </a:extLst>
          </p:cNvPr>
          <p:cNvSpPr>
            <a:spLocks noGrp="1"/>
          </p:cNvSpPr>
          <p:nvPr>
            <p:ph type="body" sz="quarter" idx="16"/>
          </p:nvPr>
        </p:nvSpPr>
        <p:spPr/>
        <p:txBody>
          <a:bodyPr>
            <a:normAutofit fontScale="92500"/>
          </a:bodyPr>
          <a:lstStyle/>
          <a:p>
            <a:r>
              <a:rPr lang="en-US" dirty="0"/>
              <a:t>Implemented in smaller, convenient locations, these stores offer a tailored selection of essentials for on-the-go shoppers</a:t>
            </a:r>
          </a:p>
        </p:txBody>
      </p:sp>
      <p:pic>
        <p:nvPicPr>
          <p:cNvPr id="5" name="Picture 3">
            <a:extLst>
              <a:ext uri="{FF2B5EF4-FFF2-40B4-BE49-F238E27FC236}">
                <a16:creationId xmlns:a16="http://schemas.microsoft.com/office/drawing/2014/main" xmlns="" id="{0D0EBA8F-E36A-4197-AA40-FB4E45C9A7D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724" b="-16724"/>
          <a:stretch/>
        </p:blipFill>
        <p:spPr bwMode="auto">
          <a:xfrm>
            <a:off x="338990" y="1711749"/>
            <a:ext cx="3420000" cy="2311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xmlns="" id="{0E9BAE9D-0701-420D-8BDE-6BCC23A5AAB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3378"/>
          <a:stretch/>
        </p:blipFill>
        <p:spPr bwMode="auto">
          <a:xfrm>
            <a:off x="4414981" y="1711749"/>
            <a:ext cx="3362037" cy="1538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ular Callout 18">
            <a:extLst>
              <a:ext uri="{FF2B5EF4-FFF2-40B4-BE49-F238E27FC236}">
                <a16:creationId xmlns:a16="http://schemas.microsoft.com/office/drawing/2014/main" xmlns="" id="{C930C69F-8290-4D33-955B-4300D37C892A}"/>
              </a:ext>
            </a:extLst>
          </p:cNvPr>
          <p:cNvSpPr/>
          <p:nvPr/>
        </p:nvSpPr>
        <p:spPr>
          <a:xfrm>
            <a:off x="338991" y="3250326"/>
            <a:ext cx="3420000" cy="2808000"/>
          </a:xfrm>
          <a:prstGeom prst="rect">
            <a:avLst/>
          </a:prstGeom>
          <a:solidFill>
            <a:schemeClr val="bg1"/>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00E8EA">
                    <a:lumMod val="50000"/>
                  </a:srgbClr>
                </a:solidFill>
                <a:effectLst/>
                <a:uLnTx/>
                <a:uFillTx/>
                <a:latin typeface="Arial"/>
                <a:ea typeface="+mn-ea"/>
                <a:cs typeface="+mn-cs"/>
              </a:rPr>
              <a:t>Launched in 2014, </a:t>
            </a:r>
            <a:r>
              <a:rPr kumimoji="0" lang="en-US" sz="1400" b="1" i="0" u="none" strike="noStrike" kern="1200" cap="none" spc="0" normalizeH="0" baseline="0" noProof="0" dirty="0">
                <a:ln>
                  <a:noFill/>
                </a:ln>
                <a:solidFill>
                  <a:srgbClr val="00E8EA">
                    <a:lumMod val="50000"/>
                  </a:srgbClr>
                </a:solidFill>
                <a:effectLst/>
                <a:uLnTx/>
                <a:uFillTx/>
                <a:latin typeface="Arial"/>
                <a:ea typeface="+mn-ea"/>
                <a:cs typeface="+mn-cs"/>
              </a:rPr>
              <a:t>BingoBox</a:t>
            </a:r>
            <a:r>
              <a:rPr kumimoji="0" lang="en-US" sz="1400" b="0" i="0" u="none" strike="noStrike" kern="1200" cap="none" spc="0" normalizeH="0" baseline="0" noProof="0" dirty="0">
                <a:ln>
                  <a:noFill/>
                </a:ln>
                <a:solidFill>
                  <a:srgbClr val="00E8EA">
                    <a:lumMod val="50000"/>
                  </a:srgbClr>
                </a:solidFill>
                <a:effectLst/>
                <a:uLnTx/>
                <a:uFillTx/>
                <a:latin typeface="Arial"/>
                <a:ea typeface="+mn-ea"/>
                <a:cs typeface="+mn-cs"/>
              </a:rPr>
              <a:t> is an unmanned store.</a:t>
            </a:r>
            <a:br>
              <a:rPr kumimoji="0" lang="en-US" sz="1400" b="0" i="0" u="none" strike="noStrike" kern="1200" cap="none" spc="0" normalizeH="0" baseline="0" noProof="0" dirty="0">
                <a:ln>
                  <a:noFill/>
                </a:ln>
                <a:solidFill>
                  <a:srgbClr val="00E8EA">
                    <a:lumMod val="50000"/>
                  </a:srgbClr>
                </a:solidFill>
                <a:effectLst/>
                <a:uLnTx/>
                <a:uFillTx/>
                <a:latin typeface="Arial"/>
                <a:ea typeface="+mn-ea"/>
                <a:cs typeface="+mn-cs"/>
              </a:rPr>
            </a:br>
            <a:r>
              <a:rPr kumimoji="0" lang="en-US" sz="1400" b="0" i="0" u="none" strike="noStrike" kern="1200" cap="none" spc="0" normalizeH="0" baseline="0" noProof="0" dirty="0">
                <a:ln>
                  <a:noFill/>
                </a:ln>
                <a:solidFill>
                  <a:srgbClr val="00E8EA">
                    <a:lumMod val="50000"/>
                  </a:srgbClr>
                </a:solidFill>
                <a:effectLst/>
                <a:uLnTx/>
                <a:uFillTx/>
                <a:latin typeface="Arial"/>
                <a:ea typeface="+mn-ea"/>
                <a:cs typeface="+mn-cs"/>
              </a:rPr>
              <a:t>Shoppers open the door, register, and use their mobile devices to pay via WeChat or Alipay. </a:t>
            </a:r>
            <a:br>
              <a:rPr kumimoji="0" lang="en-US" sz="1400" b="0" i="0" u="none" strike="noStrike" kern="1200" cap="none" spc="0" normalizeH="0" baseline="0" noProof="0" dirty="0">
                <a:ln>
                  <a:noFill/>
                </a:ln>
                <a:solidFill>
                  <a:srgbClr val="00E8EA">
                    <a:lumMod val="50000"/>
                  </a:srgbClr>
                </a:solidFill>
                <a:effectLst/>
                <a:uLnTx/>
                <a:uFillTx/>
                <a:latin typeface="Arial"/>
                <a:ea typeface="+mn-ea"/>
                <a:cs typeface="+mn-cs"/>
              </a:rPr>
            </a:br>
            <a:r>
              <a:rPr kumimoji="0" lang="en-US" sz="1400" b="0" i="0" u="none" strike="noStrike" kern="1200" cap="none" spc="0" normalizeH="0" baseline="0" noProof="0" dirty="0" err="1">
                <a:ln>
                  <a:noFill/>
                </a:ln>
                <a:solidFill>
                  <a:srgbClr val="00E8EA">
                    <a:lumMod val="50000"/>
                  </a:srgbClr>
                </a:solidFill>
                <a:effectLst/>
                <a:uLnTx/>
                <a:uFillTx/>
                <a:latin typeface="Arial"/>
                <a:ea typeface="+mn-ea"/>
                <a:cs typeface="+mn-cs"/>
              </a:rPr>
              <a:t>BingoBox</a:t>
            </a:r>
            <a:r>
              <a:rPr kumimoji="0" lang="en-US" sz="1400" b="0" i="0" u="none" strike="noStrike" kern="1200" cap="none" spc="0" normalizeH="0" baseline="0" noProof="0" dirty="0">
                <a:ln>
                  <a:noFill/>
                </a:ln>
                <a:solidFill>
                  <a:srgbClr val="00E8EA">
                    <a:lumMod val="50000"/>
                  </a:srgbClr>
                </a:solidFill>
                <a:effectLst/>
                <a:uLnTx/>
                <a:uFillTx/>
                <a:latin typeface="Arial"/>
                <a:ea typeface="+mn-ea"/>
                <a:cs typeface="+mn-cs"/>
              </a:rPr>
              <a:t> claims that a human worker can take inventory and refill a store in 20 minutes, with just four employees needed to support 40 stores. </a:t>
            </a:r>
          </a:p>
        </p:txBody>
      </p:sp>
      <p:sp>
        <p:nvSpPr>
          <p:cNvPr id="8" name="Rectangular Callout 19">
            <a:extLst>
              <a:ext uri="{FF2B5EF4-FFF2-40B4-BE49-F238E27FC236}">
                <a16:creationId xmlns:a16="http://schemas.microsoft.com/office/drawing/2014/main" xmlns="" id="{C09ED080-EABC-4C3B-9078-061E6AB9D55B}"/>
              </a:ext>
            </a:extLst>
          </p:cNvPr>
          <p:cNvSpPr/>
          <p:nvPr/>
        </p:nvSpPr>
        <p:spPr>
          <a:xfrm>
            <a:off x="4357018" y="3250326"/>
            <a:ext cx="3420000" cy="2808000"/>
          </a:xfrm>
          <a:prstGeom prst="rect">
            <a:avLst/>
          </a:prstGeom>
          <a:solidFill>
            <a:schemeClr val="bg1"/>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FF00BA">
                    <a:lumMod val="75000"/>
                  </a:srgbClr>
                </a:solidFill>
                <a:effectLst/>
                <a:uLnTx/>
                <a:uFillTx/>
                <a:latin typeface="Arial"/>
                <a:ea typeface="+mn-ea"/>
                <a:cs typeface="+mn-cs"/>
              </a:rPr>
              <a:t>The </a:t>
            </a:r>
            <a:r>
              <a:rPr kumimoji="0" lang="en-US" sz="1400" b="1" i="0" u="none" strike="noStrike" kern="1200" cap="none" spc="0" normalizeH="0" baseline="0" noProof="0" dirty="0">
                <a:ln>
                  <a:noFill/>
                </a:ln>
                <a:solidFill>
                  <a:srgbClr val="FF00BA">
                    <a:lumMod val="75000"/>
                  </a:srgbClr>
                </a:solidFill>
                <a:effectLst/>
                <a:uLnTx/>
                <a:uFillTx/>
                <a:latin typeface="Arial"/>
                <a:ea typeface="+mn-ea"/>
                <a:cs typeface="+mn-cs"/>
              </a:rPr>
              <a:t>Moby-Store</a:t>
            </a:r>
            <a:r>
              <a:rPr kumimoji="0" lang="en-US" sz="1400" b="0" i="0" u="none" strike="noStrike" kern="1200" cap="none" spc="0" normalizeH="0" baseline="0" noProof="0" dirty="0">
                <a:ln>
                  <a:noFill/>
                </a:ln>
                <a:solidFill>
                  <a:srgbClr val="FF00BA">
                    <a:lumMod val="75000"/>
                  </a:srgbClr>
                </a:solidFill>
                <a:effectLst/>
                <a:uLnTx/>
                <a:uFillTx/>
                <a:latin typeface="Arial"/>
                <a:ea typeface="+mn-ea"/>
                <a:cs typeface="+mn-cs"/>
              </a:rPr>
              <a:t>, designed by Wheelys, is a 24-hour store run entirely by technology. Moby Mart plans to launch production in China by 2018. Each store, which is expected to cost less than USD100,000, can be franchised, with a low operating cost.</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FF00BA">
                    <a:lumMod val="75000"/>
                  </a:srgbClr>
                </a:solidFill>
                <a:effectLst/>
                <a:uLnTx/>
                <a:uFillTx/>
                <a:latin typeface="Arial"/>
                <a:ea typeface="+mn-ea"/>
                <a:cs typeface="+mn-cs"/>
              </a:rPr>
              <a:t>Wheelys envisions a future in which self-driving buses will auto-replenish stores from nearby warehouses when supplies run low and maximize sales by moving inventory based on local demand.</a:t>
            </a:r>
          </a:p>
        </p:txBody>
      </p:sp>
      <p:sp>
        <p:nvSpPr>
          <p:cNvPr id="10" name="Rectangular Callout 2">
            <a:extLst>
              <a:ext uri="{FF2B5EF4-FFF2-40B4-BE49-F238E27FC236}">
                <a16:creationId xmlns:a16="http://schemas.microsoft.com/office/drawing/2014/main" xmlns="" id="{88EEC80C-38EF-4C2A-A336-33545559A5F3}"/>
              </a:ext>
            </a:extLst>
          </p:cNvPr>
          <p:cNvSpPr/>
          <p:nvPr/>
        </p:nvSpPr>
        <p:spPr>
          <a:xfrm>
            <a:off x="8484479" y="3250326"/>
            <a:ext cx="3420000" cy="2808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9D00">
                    <a:lumMod val="50000"/>
                  </a:srgbClr>
                </a:solidFill>
                <a:effectLst/>
                <a:uLnTx/>
                <a:uFillTx/>
                <a:latin typeface="Arial"/>
                <a:ea typeface="+mn-ea"/>
                <a:cs typeface="+mn-cs"/>
              </a:rPr>
              <a:t>“Shoppers will scan their hands to enter a </a:t>
            </a:r>
            <a:r>
              <a:rPr kumimoji="0" lang="en-US" sz="1400" b="1" i="0" u="none" strike="noStrike" kern="1200" cap="none" spc="0" normalizeH="0" baseline="0" noProof="0" dirty="0">
                <a:ln>
                  <a:noFill/>
                </a:ln>
                <a:solidFill>
                  <a:srgbClr val="FF9D00">
                    <a:lumMod val="50000"/>
                  </a:srgbClr>
                </a:solidFill>
                <a:effectLst/>
                <a:uLnTx/>
                <a:uFillTx/>
                <a:latin typeface="Arial"/>
                <a:ea typeface="+mn-ea"/>
                <a:cs typeface="+mn-cs"/>
              </a:rPr>
              <a:t>quiXmart </a:t>
            </a:r>
            <a:r>
              <a:rPr kumimoji="0" lang="en-US" sz="1400" b="0" i="0" u="none" strike="noStrike" kern="1200" cap="none" spc="0" normalizeH="0" baseline="0" noProof="0" dirty="0">
                <a:ln>
                  <a:noFill/>
                </a:ln>
                <a:solidFill>
                  <a:srgbClr val="FF9D00">
                    <a:lumMod val="50000"/>
                  </a:srgbClr>
                </a:solidFill>
                <a:effectLst/>
                <a:uLnTx/>
                <a:uFillTx/>
                <a:latin typeface="Arial"/>
                <a:ea typeface="+mn-ea"/>
                <a:cs typeface="+mn-cs"/>
              </a:rPr>
              <a:t>retail pod, and once inside, camera tracking and biometrics will track whatever they pick up and place in their bag. At checkout, an array of cameras will scan the selected items and, with a simple push of a button, the AI system will seamlessly calculate the total item value, charge their account, and open the pod door ...”</a:t>
            </a:r>
          </a:p>
        </p:txBody>
      </p:sp>
      <p:pic>
        <p:nvPicPr>
          <p:cNvPr id="11" name="Picture 12" descr="Risultati immagini per scan hand">
            <a:extLst>
              <a:ext uri="{FF2B5EF4-FFF2-40B4-BE49-F238E27FC236}">
                <a16:creationId xmlns:a16="http://schemas.microsoft.com/office/drawing/2014/main" xmlns="" id="{01D1228E-2540-4599-B227-3023FF0DB0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508" r="24576" b="68735"/>
          <a:stretch/>
        </p:blipFill>
        <p:spPr bwMode="auto">
          <a:xfrm>
            <a:off x="8484479" y="1711749"/>
            <a:ext cx="3420000" cy="153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12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44772145-7ADB-4D5A-9931-C5CD5F9EC119}"/>
              </a:ext>
            </a:extLst>
          </p:cNvPr>
          <p:cNvSpPr>
            <a:spLocks noGrp="1"/>
          </p:cNvSpPr>
          <p:nvPr>
            <p:ph type="title"/>
          </p:nvPr>
        </p:nvSpPr>
        <p:spPr/>
        <p:txBody>
          <a:bodyPr/>
          <a:lstStyle/>
          <a:p>
            <a:r>
              <a:rPr lang="en-US" dirty="0"/>
              <a:t>While online will continue to see the rise of small formats as well</a:t>
            </a:r>
            <a:endParaRPr lang="en-GB" dirty="0"/>
          </a:p>
        </p:txBody>
      </p:sp>
      <p:pic>
        <p:nvPicPr>
          <p:cNvPr id="5" name="Picture 4">
            <a:extLst>
              <a:ext uri="{FF2B5EF4-FFF2-40B4-BE49-F238E27FC236}">
                <a16:creationId xmlns:a16="http://schemas.microsoft.com/office/drawing/2014/main" xmlns="" id="{61C0B9F2-BC68-4ED9-81B0-2D0402984B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5622" y="1971293"/>
            <a:ext cx="5811252" cy="2005930"/>
          </a:xfrm>
          <a:prstGeom prst="rect">
            <a:avLst/>
          </a:prstGeom>
        </p:spPr>
      </p:pic>
      <p:pic>
        <p:nvPicPr>
          <p:cNvPr id="6" name="Picture 5">
            <a:extLst>
              <a:ext uri="{FF2B5EF4-FFF2-40B4-BE49-F238E27FC236}">
                <a16:creationId xmlns:a16="http://schemas.microsoft.com/office/drawing/2014/main" xmlns="" id="{18114F01-7620-4AC1-8B94-7A048F514725}"/>
              </a:ext>
            </a:extLst>
          </p:cNvPr>
          <p:cNvPicPr>
            <a:picLocks noChangeAspect="1"/>
          </p:cNvPicPr>
          <p:nvPr/>
        </p:nvPicPr>
        <p:blipFill>
          <a:blip r:embed="rId3"/>
          <a:stretch>
            <a:fillRect/>
          </a:stretch>
        </p:blipFill>
        <p:spPr>
          <a:xfrm>
            <a:off x="3926420" y="1668910"/>
            <a:ext cx="2072812" cy="1131489"/>
          </a:xfrm>
          <a:prstGeom prst="rect">
            <a:avLst/>
          </a:prstGeom>
        </p:spPr>
      </p:pic>
      <p:pic>
        <p:nvPicPr>
          <p:cNvPr id="7" name="Picture 6">
            <a:extLst>
              <a:ext uri="{FF2B5EF4-FFF2-40B4-BE49-F238E27FC236}">
                <a16:creationId xmlns:a16="http://schemas.microsoft.com/office/drawing/2014/main" xmlns="" id="{070FD002-4E2D-49D9-A34D-F2584C854D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999" y="3105630"/>
            <a:ext cx="5339650" cy="2364620"/>
          </a:xfrm>
          <a:prstGeom prst="rect">
            <a:avLst/>
          </a:prstGeom>
        </p:spPr>
      </p:pic>
      <p:pic>
        <p:nvPicPr>
          <p:cNvPr id="8" name="Picture 7">
            <a:extLst>
              <a:ext uri="{FF2B5EF4-FFF2-40B4-BE49-F238E27FC236}">
                <a16:creationId xmlns:a16="http://schemas.microsoft.com/office/drawing/2014/main" xmlns="" id="{8FD4281D-9F3C-4EBF-B129-037CC2CE2F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99232" y="3966065"/>
            <a:ext cx="5827642" cy="1504185"/>
          </a:xfrm>
          <a:prstGeom prst="rect">
            <a:avLst/>
          </a:prstGeom>
        </p:spPr>
      </p:pic>
      <p:pic>
        <p:nvPicPr>
          <p:cNvPr id="9" name="Picture 8">
            <a:extLst>
              <a:ext uri="{FF2B5EF4-FFF2-40B4-BE49-F238E27FC236}">
                <a16:creationId xmlns:a16="http://schemas.microsoft.com/office/drawing/2014/main" xmlns="" id="{24906673-0760-409A-A87A-FDB77BE51622}"/>
              </a:ext>
            </a:extLst>
          </p:cNvPr>
          <p:cNvPicPr>
            <a:picLocks noChangeAspect="1"/>
          </p:cNvPicPr>
          <p:nvPr/>
        </p:nvPicPr>
        <p:blipFill>
          <a:blip r:embed="rId6"/>
          <a:stretch>
            <a:fillRect/>
          </a:stretch>
        </p:blipFill>
        <p:spPr>
          <a:xfrm>
            <a:off x="359999" y="1710779"/>
            <a:ext cx="2305050" cy="1047750"/>
          </a:xfrm>
          <a:prstGeom prst="rect">
            <a:avLst/>
          </a:prstGeom>
        </p:spPr>
      </p:pic>
    </p:spTree>
    <p:extLst>
      <p:ext uri="{BB962C8B-B14F-4D97-AF65-F5344CB8AC3E}">
        <p14:creationId xmlns:p14="http://schemas.microsoft.com/office/powerpoint/2010/main" val="117834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xmlns="" id="{FA5AFB1B-8A54-4782-AEF2-DE9A6EEFD8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1999" cy="6112042"/>
          </a:xfrm>
          <a:prstGeom prst="rect">
            <a:avLst/>
          </a:prstGeom>
        </p:spPr>
      </p:pic>
      <p:sp>
        <p:nvSpPr>
          <p:cNvPr id="6" name="Rectangle 3">
            <a:extLst>
              <a:ext uri="{FF2B5EF4-FFF2-40B4-BE49-F238E27FC236}">
                <a16:creationId xmlns:a16="http://schemas.microsoft.com/office/drawing/2014/main" xmlns="" id="{95C4A2A8-930E-489B-ACA9-93C08EB7F5A3}"/>
              </a:ext>
            </a:extLst>
          </p:cNvPr>
          <p:cNvSpPr/>
          <p:nvPr/>
        </p:nvSpPr>
        <p:spPr>
          <a:xfrm>
            <a:off x="0" y="0"/>
            <a:ext cx="12192000" cy="6112042"/>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Immagine 7">
            <a:extLst>
              <a:ext uri="{FF2B5EF4-FFF2-40B4-BE49-F238E27FC236}">
                <a16:creationId xmlns:a16="http://schemas.microsoft.com/office/drawing/2014/main" xmlns="" id="{6648AB25-44D4-4D88-954B-35A2058F08F1}"/>
              </a:ext>
            </a:extLst>
          </p:cNvPr>
          <p:cNvPicPr>
            <a:picLocks noChangeAspect="1"/>
          </p:cNvPicPr>
          <p:nvPr/>
        </p:nvPicPr>
        <p:blipFill>
          <a:blip r:embed="rId3"/>
          <a:stretch>
            <a:fillRect/>
          </a:stretch>
        </p:blipFill>
        <p:spPr>
          <a:xfrm>
            <a:off x="0" y="2227707"/>
            <a:ext cx="12192000" cy="1926336"/>
          </a:xfrm>
          <a:prstGeom prst="rect">
            <a:avLst/>
          </a:prstGeom>
        </p:spPr>
      </p:pic>
    </p:spTree>
    <p:extLst>
      <p:ext uri="{BB962C8B-B14F-4D97-AF65-F5344CB8AC3E}">
        <p14:creationId xmlns:p14="http://schemas.microsoft.com/office/powerpoint/2010/main" val="137181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xmlns="" id="{7DE51AA4-078D-4095-B8A3-CF966936D259}"/>
              </a:ext>
            </a:extLst>
          </p:cNvPr>
          <p:cNvSpPr>
            <a:spLocks noGrp="1"/>
          </p:cNvSpPr>
          <p:nvPr>
            <p:ph type="title"/>
          </p:nvPr>
        </p:nvSpPr>
        <p:spPr>
          <a:xfrm>
            <a:off x="2509506" y="423724"/>
            <a:ext cx="7172987" cy="404119"/>
          </a:xfrm>
        </p:spPr>
        <p:txBody>
          <a:bodyPr/>
          <a:lstStyle/>
          <a:p>
            <a:r>
              <a:rPr lang="en-US" dirty="0"/>
              <a:t>Provide solutions that meet new space requirements</a:t>
            </a:r>
          </a:p>
        </p:txBody>
      </p:sp>
      <p:pic>
        <p:nvPicPr>
          <p:cNvPr id="6" name="Picture 5">
            <a:extLst>
              <a:ext uri="{FF2B5EF4-FFF2-40B4-BE49-F238E27FC236}">
                <a16:creationId xmlns:a16="http://schemas.microsoft.com/office/drawing/2014/main" xmlns="" id="{8E55C605-AC71-4F0F-8129-C0A65D7671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76147" y="834836"/>
            <a:ext cx="5977234" cy="5091399"/>
          </a:xfrm>
          <a:prstGeom prst="rect">
            <a:avLst/>
          </a:prstGeom>
        </p:spPr>
      </p:pic>
      <p:pic>
        <p:nvPicPr>
          <p:cNvPr id="7" name="Picture 6">
            <a:extLst>
              <a:ext uri="{FF2B5EF4-FFF2-40B4-BE49-F238E27FC236}">
                <a16:creationId xmlns:a16="http://schemas.microsoft.com/office/drawing/2014/main" xmlns="" id="{071FCA5D-5246-4574-BAF6-D15940FD98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57360" y="1617773"/>
            <a:ext cx="3207657" cy="4308462"/>
          </a:xfrm>
          <a:prstGeom prst="rect">
            <a:avLst/>
          </a:prstGeom>
        </p:spPr>
      </p:pic>
    </p:spTree>
    <p:extLst>
      <p:ext uri="{BB962C8B-B14F-4D97-AF65-F5344CB8AC3E}">
        <p14:creationId xmlns:p14="http://schemas.microsoft.com/office/powerpoint/2010/main" val="389714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BD124A06-B72F-4667-88C4-DDF8783A7A5B}"/>
              </a:ext>
            </a:extLst>
          </p:cNvPr>
          <p:cNvSpPr>
            <a:spLocks noGrp="1"/>
          </p:cNvSpPr>
          <p:nvPr>
            <p:ph type="title"/>
          </p:nvPr>
        </p:nvSpPr>
        <p:spPr/>
        <p:txBody>
          <a:bodyPr/>
          <a:lstStyle/>
          <a:p>
            <a:r>
              <a:rPr lang="en-US" dirty="0"/>
              <a:t>Align with new inventory management needs and flexible merchandising </a:t>
            </a:r>
            <a:endParaRPr lang="en-GB" dirty="0"/>
          </a:p>
        </p:txBody>
      </p:sp>
      <p:pic>
        <p:nvPicPr>
          <p:cNvPr id="5" name="Content Placeholder 5">
            <a:extLst>
              <a:ext uri="{FF2B5EF4-FFF2-40B4-BE49-F238E27FC236}">
                <a16:creationId xmlns:a16="http://schemas.microsoft.com/office/drawing/2014/main" xmlns="" id="{534D9C21-E761-4A49-A91D-0E261C6BC2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20297" y="1265792"/>
            <a:ext cx="4006578" cy="4597580"/>
          </a:xfrm>
          <a:prstGeom prst="rect">
            <a:avLst/>
          </a:prstGeom>
        </p:spPr>
      </p:pic>
      <p:pic>
        <p:nvPicPr>
          <p:cNvPr id="6" name="Picture 2" descr="Image result for kohls in store">
            <a:extLst>
              <a:ext uri="{FF2B5EF4-FFF2-40B4-BE49-F238E27FC236}">
                <a16:creationId xmlns:a16="http://schemas.microsoft.com/office/drawing/2014/main" xmlns="" id="{9B4F8276-5B06-4F8A-B102-476659EDBA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7485" y="1259608"/>
            <a:ext cx="6865464" cy="4603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47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9DC355EE-8ECA-4C31-B7D9-CD327A1F6620}"/>
              </a:ext>
            </a:extLst>
          </p:cNvPr>
          <p:cNvSpPr>
            <a:spLocks noGrp="1"/>
          </p:cNvSpPr>
          <p:nvPr>
            <p:ph type="title"/>
          </p:nvPr>
        </p:nvSpPr>
        <p:spPr/>
        <p:txBody>
          <a:bodyPr/>
          <a:lstStyle/>
          <a:p>
            <a:r>
              <a:rPr lang="en-US" dirty="0"/>
              <a:t>Find new ‘space’ where shoppers congregate and merchandise there</a:t>
            </a:r>
            <a:endParaRPr lang="en-GB" dirty="0"/>
          </a:p>
        </p:txBody>
      </p:sp>
      <p:pic>
        <p:nvPicPr>
          <p:cNvPr id="5" name="Content Placeholder 9">
            <a:extLst>
              <a:ext uri="{FF2B5EF4-FFF2-40B4-BE49-F238E27FC236}">
                <a16:creationId xmlns:a16="http://schemas.microsoft.com/office/drawing/2014/main" xmlns="" id="{23BF1E52-C5BB-4DE5-B612-7BDCB4ED95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999" y="1606778"/>
            <a:ext cx="6545768" cy="4275407"/>
          </a:xfrm>
          <a:prstGeom prst="rect">
            <a:avLst/>
          </a:prstGeom>
        </p:spPr>
      </p:pic>
      <p:sp>
        <p:nvSpPr>
          <p:cNvPr id="6" name="Content Placeholder 4">
            <a:extLst>
              <a:ext uri="{FF2B5EF4-FFF2-40B4-BE49-F238E27FC236}">
                <a16:creationId xmlns:a16="http://schemas.microsoft.com/office/drawing/2014/main" xmlns="" id="{BA9AE392-3093-4B97-82E1-E7FDE3F03D79}"/>
              </a:ext>
            </a:extLst>
          </p:cNvPr>
          <p:cNvSpPr txBox="1">
            <a:spLocks/>
          </p:cNvSpPr>
          <p:nvPr/>
        </p:nvSpPr>
        <p:spPr>
          <a:xfrm>
            <a:off x="8018991" y="3429000"/>
            <a:ext cx="3432780" cy="1218161"/>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0" indent="0" algn="l" defTabSz="914400" rtl="0" eaLnBrk="1" latinLnBrk="0" hangingPunct="1">
              <a:lnSpc>
                <a:spcPct val="100000"/>
              </a:lnSpc>
              <a:spcBef>
                <a:spcPts val="1200"/>
              </a:spcBef>
              <a:buFontTx/>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600"/>
              </a:spcBef>
              <a:buFontTx/>
              <a:buNone/>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With the checkout experience evolving, rethink new spaces where shoppers pause in their </a:t>
            </a:r>
            <a:br>
              <a:rPr kumimoji="0" lang="en-US" sz="2000" b="0" i="0" u="none" strike="noStrike" kern="1200" cap="none" spc="0" normalizeH="0" baseline="0" noProof="0" dirty="0">
                <a:ln>
                  <a:noFill/>
                </a:ln>
                <a:solidFill>
                  <a:srgbClr val="FFFFFF"/>
                </a:solidFill>
                <a:effectLst/>
                <a:uLnTx/>
                <a:uFillTx/>
                <a:latin typeface="Arial"/>
                <a:ea typeface="+mn-ea"/>
                <a:cs typeface="+mn-cs"/>
              </a:rPr>
            </a:br>
            <a:r>
              <a:rPr kumimoji="0" lang="en-US" sz="2000" b="0" i="0" u="none" strike="noStrike" kern="1200" cap="none" spc="0" normalizeH="0" baseline="0" noProof="0" dirty="0">
                <a:ln>
                  <a:noFill/>
                </a:ln>
                <a:solidFill>
                  <a:srgbClr val="FFFFFF"/>
                </a:solidFill>
                <a:effectLst/>
                <a:uLnTx/>
                <a:uFillTx/>
                <a:latin typeface="Arial"/>
                <a:ea typeface="+mn-ea"/>
                <a:cs typeface="+mn-cs"/>
              </a:rPr>
              <a:t>in-store journey.</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Freeform 5">
            <a:extLst>
              <a:ext uri="{FF2B5EF4-FFF2-40B4-BE49-F238E27FC236}">
                <a16:creationId xmlns:a16="http://schemas.microsoft.com/office/drawing/2014/main" xmlns="" id="{91BE8E66-F3D5-4A03-AB7C-A51A329FD5FC}"/>
              </a:ext>
            </a:extLst>
          </p:cNvPr>
          <p:cNvSpPr>
            <a:spLocks noEditPoints="1"/>
          </p:cNvSpPr>
          <p:nvPr/>
        </p:nvSpPr>
        <p:spPr bwMode="auto">
          <a:xfrm>
            <a:off x="9285828" y="2194770"/>
            <a:ext cx="899106" cy="540146"/>
          </a:xfrm>
          <a:custGeom>
            <a:avLst/>
            <a:gdLst>
              <a:gd name="T0" fmla="*/ 792 w 2270"/>
              <a:gd name="T1" fmla="*/ 658 h 1363"/>
              <a:gd name="T2" fmla="*/ 855 w 2270"/>
              <a:gd name="T3" fmla="*/ 595 h 1363"/>
              <a:gd name="T4" fmla="*/ 1135 w 2270"/>
              <a:gd name="T5" fmla="*/ 315 h 1363"/>
              <a:gd name="T6" fmla="*/ 1198 w 2270"/>
              <a:gd name="T7" fmla="*/ 252 h 1363"/>
              <a:gd name="T8" fmla="*/ 1135 w 2270"/>
              <a:gd name="T9" fmla="*/ 189 h 1363"/>
              <a:gd name="T10" fmla="*/ 728 w 2270"/>
              <a:gd name="T11" fmla="*/ 595 h 1363"/>
              <a:gd name="T12" fmla="*/ 792 w 2270"/>
              <a:gd name="T13" fmla="*/ 658 h 1363"/>
              <a:gd name="T14" fmla="*/ 1135 w 2270"/>
              <a:gd name="T15" fmla="*/ 0 h 1363"/>
              <a:gd name="T16" fmla="*/ 12 w 2270"/>
              <a:gd name="T17" fmla="*/ 650 h 1363"/>
              <a:gd name="T18" fmla="*/ 12 w 2270"/>
              <a:gd name="T19" fmla="*/ 713 h 1363"/>
              <a:gd name="T20" fmla="*/ 1135 w 2270"/>
              <a:gd name="T21" fmla="*/ 1362 h 1363"/>
              <a:gd name="T22" fmla="*/ 1135 w 2270"/>
              <a:gd name="T23" fmla="*/ 1362 h 1363"/>
              <a:gd name="T24" fmla="*/ 1135 w 2270"/>
              <a:gd name="T25" fmla="*/ 1363 h 1363"/>
              <a:gd name="T26" fmla="*/ 2149 w 2270"/>
              <a:gd name="T27" fmla="*/ 873 h 1363"/>
              <a:gd name="T28" fmla="*/ 2148 w 2270"/>
              <a:gd name="T29" fmla="*/ 873 h 1363"/>
              <a:gd name="T30" fmla="*/ 2258 w 2270"/>
              <a:gd name="T31" fmla="*/ 713 h 1363"/>
              <a:gd name="T32" fmla="*/ 2258 w 2270"/>
              <a:gd name="T33" fmla="*/ 650 h 1363"/>
              <a:gd name="T34" fmla="*/ 1135 w 2270"/>
              <a:gd name="T35" fmla="*/ 0 h 1363"/>
              <a:gd name="T36" fmla="*/ 1135 w 2270"/>
              <a:gd name="T37" fmla="*/ 127 h 1363"/>
              <a:gd name="T38" fmla="*/ 1604 w 2270"/>
              <a:gd name="T39" fmla="*/ 595 h 1363"/>
              <a:gd name="T40" fmla="*/ 1135 w 2270"/>
              <a:gd name="T41" fmla="*/ 1064 h 1363"/>
              <a:gd name="T42" fmla="*/ 666 w 2270"/>
              <a:gd name="T43" fmla="*/ 595 h 1363"/>
              <a:gd name="T44" fmla="*/ 1135 w 2270"/>
              <a:gd name="T45" fmla="*/ 127 h 1363"/>
              <a:gd name="T46" fmla="*/ 1953 w 2270"/>
              <a:gd name="T47" fmla="*/ 901 h 1363"/>
              <a:gd name="T48" fmla="*/ 1946 w 2270"/>
              <a:gd name="T49" fmla="*/ 907 h 1363"/>
              <a:gd name="T50" fmla="*/ 1909 w 2270"/>
              <a:gd name="T51" fmla="*/ 942 h 1363"/>
              <a:gd name="T52" fmla="*/ 1904 w 2270"/>
              <a:gd name="T53" fmla="*/ 946 h 1363"/>
              <a:gd name="T54" fmla="*/ 1864 w 2270"/>
              <a:gd name="T55" fmla="*/ 979 h 1363"/>
              <a:gd name="T56" fmla="*/ 1860 w 2270"/>
              <a:gd name="T57" fmla="*/ 983 h 1363"/>
              <a:gd name="T58" fmla="*/ 1819 w 2270"/>
              <a:gd name="T59" fmla="*/ 1013 h 1363"/>
              <a:gd name="T60" fmla="*/ 1599 w 2270"/>
              <a:gd name="T61" fmla="*/ 1139 h 1363"/>
              <a:gd name="T62" fmla="*/ 1304 w 2270"/>
              <a:gd name="T63" fmla="*/ 1223 h 1363"/>
              <a:gd name="T64" fmla="*/ 1135 w 2270"/>
              <a:gd name="T65" fmla="*/ 1236 h 1363"/>
              <a:gd name="T66" fmla="*/ 140 w 2270"/>
              <a:gd name="T67" fmla="*/ 681 h 1363"/>
              <a:gd name="T68" fmla="*/ 671 w 2270"/>
              <a:gd name="T69" fmla="*/ 224 h 1363"/>
              <a:gd name="T70" fmla="*/ 540 w 2270"/>
              <a:gd name="T71" fmla="*/ 595 h 1363"/>
              <a:gd name="T72" fmla="*/ 1135 w 2270"/>
              <a:gd name="T73" fmla="*/ 1190 h 1363"/>
              <a:gd name="T74" fmla="*/ 1730 w 2270"/>
              <a:gd name="T75" fmla="*/ 595 h 1363"/>
              <a:gd name="T76" fmla="*/ 1599 w 2270"/>
              <a:gd name="T77" fmla="*/ 224 h 1363"/>
              <a:gd name="T78" fmla="*/ 2130 w 2270"/>
              <a:gd name="T79" fmla="*/ 681 h 1363"/>
              <a:gd name="T80" fmla="*/ 1953 w 2270"/>
              <a:gd name="T81" fmla="*/ 901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0" h="1363">
                <a:moveTo>
                  <a:pt x="792" y="658"/>
                </a:moveTo>
                <a:cubicBezTo>
                  <a:pt x="826" y="658"/>
                  <a:pt x="855" y="630"/>
                  <a:pt x="855" y="595"/>
                </a:cubicBezTo>
                <a:cubicBezTo>
                  <a:pt x="855" y="441"/>
                  <a:pt x="980" y="315"/>
                  <a:pt x="1135" y="315"/>
                </a:cubicBezTo>
                <a:cubicBezTo>
                  <a:pt x="1170" y="315"/>
                  <a:pt x="1198" y="287"/>
                  <a:pt x="1198" y="252"/>
                </a:cubicBezTo>
                <a:cubicBezTo>
                  <a:pt x="1198" y="217"/>
                  <a:pt x="1170" y="189"/>
                  <a:pt x="1135" y="189"/>
                </a:cubicBezTo>
                <a:cubicBezTo>
                  <a:pt x="911" y="189"/>
                  <a:pt x="728" y="371"/>
                  <a:pt x="728" y="595"/>
                </a:cubicBezTo>
                <a:cubicBezTo>
                  <a:pt x="728" y="630"/>
                  <a:pt x="757" y="658"/>
                  <a:pt x="792" y="658"/>
                </a:cubicBezTo>
                <a:close/>
                <a:moveTo>
                  <a:pt x="1135" y="0"/>
                </a:moveTo>
                <a:cubicBezTo>
                  <a:pt x="674" y="0"/>
                  <a:pt x="243" y="249"/>
                  <a:pt x="12" y="650"/>
                </a:cubicBezTo>
                <a:cubicBezTo>
                  <a:pt x="0" y="669"/>
                  <a:pt x="0" y="693"/>
                  <a:pt x="12" y="713"/>
                </a:cubicBezTo>
                <a:cubicBezTo>
                  <a:pt x="244" y="1113"/>
                  <a:pt x="674" y="1362"/>
                  <a:pt x="1135" y="1362"/>
                </a:cubicBezTo>
                <a:cubicBezTo>
                  <a:pt x="1135" y="1362"/>
                  <a:pt x="1135" y="1362"/>
                  <a:pt x="1135" y="1362"/>
                </a:cubicBezTo>
                <a:cubicBezTo>
                  <a:pt x="1135" y="1363"/>
                  <a:pt x="1135" y="1363"/>
                  <a:pt x="1135" y="1363"/>
                </a:cubicBezTo>
                <a:cubicBezTo>
                  <a:pt x="1531" y="1363"/>
                  <a:pt x="1904" y="1179"/>
                  <a:pt x="2149" y="873"/>
                </a:cubicBezTo>
                <a:cubicBezTo>
                  <a:pt x="2148" y="873"/>
                  <a:pt x="2148" y="873"/>
                  <a:pt x="2148" y="873"/>
                </a:cubicBezTo>
                <a:cubicBezTo>
                  <a:pt x="2189" y="823"/>
                  <a:pt x="2226" y="770"/>
                  <a:pt x="2258" y="713"/>
                </a:cubicBezTo>
                <a:cubicBezTo>
                  <a:pt x="2270" y="693"/>
                  <a:pt x="2270" y="669"/>
                  <a:pt x="2258" y="650"/>
                </a:cubicBezTo>
                <a:cubicBezTo>
                  <a:pt x="2027" y="249"/>
                  <a:pt x="1596" y="0"/>
                  <a:pt x="1135" y="0"/>
                </a:cubicBezTo>
                <a:close/>
                <a:moveTo>
                  <a:pt x="1135" y="127"/>
                </a:moveTo>
                <a:cubicBezTo>
                  <a:pt x="1393" y="127"/>
                  <a:pt x="1604" y="337"/>
                  <a:pt x="1604" y="595"/>
                </a:cubicBezTo>
                <a:cubicBezTo>
                  <a:pt x="1604" y="854"/>
                  <a:pt x="1393" y="1064"/>
                  <a:pt x="1135" y="1064"/>
                </a:cubicBezTo>
                <a:cubicBezTo>
                  <a:pt x="877" y="1064"/>
                  <a:pt x="666" y="854"/>
                  <a:pt x="666" y="595"/>
                </a:cubicBezTo>
                <a:cubicBezTo>
                  <a:pt x="666" y="337"/>
                  <a:pt x="877" y="127"/>
                  <a:pt x="1135" y="127"/>
                </a:cubicBezTo>
                <a:close/>
                <a:moveTo>
                  <a:pt x="1953" y="901"/>
                </a:moveTo>
                <a:cubicBezTo>
                  <a:pt x="1951" y="903"/>
                  <a:pt x="1949" y="905"/>
                  <a:pt x="1946" y="907"/>
                </a:cubicBezTo>
                <a:cubicBezTo>
                  <a:pt x="1934" y="919"/>
                  <a:pt x="1922" y="930"/>
                  <a:pt x="1909" y="942"/>
                </a:cubicBezTo>
                <a:cubicBezTo>
                  <a:pt x="1907" y="943"/>
                  <a:pt x="1906" y="945"/>
                  <a:pt x="1904" y="946"/>
                </a:cubicBezTo>
                <a:cubicBezTo>
                  <a:pt x="1891" y="957"/>
                  <a:pt x="1878" y="968"/>
                  <a:pt x="1864" y="979"/>
                </a:cubicBezTo>
                <a:cubicBezTo>
                  <a:pt x="1863" y="980"/>
                  <a:pt x="1861" y="982"/>
                  <a:pt x="1860" y="983"/>
                </a:cubicBezTo>
                <a:cubicBezTo>
                  <a:pt x="1847" y="993"/>
                  <a:pt x="1833" y="1003"/>
                  <a:pt x="1819" y="1013"/>
                </a:cubicBezTo>
                <a:cubicBezTo>
                  <a:pt x="1750" y="1063"/>
                  <a:pt x="1677" y="1105"/>
                  <a:pt x="1599" y="1139"/>
                </a:cubicBezTo>
                <a:cubicBezTo>
                  <a:pt x="1512" y="1172"/>
                  <a:pt x="1416" y="1205"/>
                  <a:pt x="1304" y="1223"/>
                </a:cubicBezTo>
                <a:cubicBezTo>
                  <a:pt x="1248" y="1231"/>
                  <a:pt x="1192" y="1236"/>
                  <a:pt x="1135" y="1236"/>
                </a:cubicBezTo>
                <a:cubicBezTo>
                  <a:pt x="731" y="1236"/>
                  <a:pt x="353" y="1024"/>
                  <a:pt x="140" y="681"/>
                </a:cubicBezTo>
                <a:cubicBezTo>
                  <a:pt x="268" y="476"/>
                  <a:pt x="455" y="318"/>
                  <a:pt x="671" y="224"/>
                </a:cubicBezTo>
                <a:cubicBezTo>
                  <a:pt x="589" y="326"/>
                  <a:pt x="540" y="455"/>
                  <a:pt x="540" y="595"/>
                </a:cubicBezTo>
                <a:cubicBezTo>
                  <a:pt x="540" y="923"/>
                  <a:pt x="807" y="1190"/>
                  <a:pt x="1135" y="1190"/>
                </a:cubicBezTo>
                <a:cubicBezTo>
                  <a:pt x="1463" y="1190"/>
                  <a:pt x="1730" y="923"/>
                  <a:pt x="1730" y="595"/>
                </a:cubicBezTo>
                <a:cubicBezTo>
                  <a:pt x="1730" y="455"/>
                  <a:pt x="1681" y="326"/>
                  <a:pt x="1599" y="224"/>
                </a:cubicBezTo>
                <a:cubicBezTo>
                  <a:pt x="1815" y="318"/>
                  <a:pt x="2002" y="476"/>
                  <a:pt x="2130" y="681"/>
                </a:cubicBezTo>
                <a:cubicBezTo>
                  <a:pt x="2080" y="762"/>
                  <a:pt x="2020" y="836"/>
                  <a:pt x="1953" y="90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Tree>
    <p:extLst>
      <p:ext uri="{BB962C8B-B14F-4D97-AF65-F5344CB8AC3E}">
        <p14:creationId xmlns:p14="http://schemas.microsoft.com/office/powerpoint/2010/main" val="300456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posing for the camera&#10;&#10;Description generated with very high confidence">
            <a:extLst>
              <a:ext uri="{FF2B5EF4-FFF2-40B4-BE49-F238E27FC236}">
                <a16:creationId xmlns:a16="http://schemas.microsoft.com/office/drawing/2014/main" xmlns="" id="{7A4B7AEA-52B0-4DF8-979B-5445603510A2}"/>
              </a:ext>
            </a:extLst>
          </p:cNvPr>
          <p:cNvPicPr>
            <a:picLocks noChangeAspect="1"/>
          </p:cNvPicPr>
          <p:nvPr/>
        </p:nvPicPr>
        <p:blipFill rotWithShape="1">
          <a:blip r:embed="rId2"/>
          <a:srcRect l="-538" t="-1" r="16877" b="43487"/>
          <a:stretch/>
        </p:blipFill>
        <p:spPr>
          <a:xfrm>
            <a:off x="-38099" y="0"/>
            <a:ext cx="12192000" cy="6134100"/>
          </a:xfrm>
          <a:prstGeom prst="rect">
            <a:avLst/>
          </a:prstGeom>
        </p:spPr>
      </p:pic>
      <p:sp>
        <p:nvSpPr>
          <p:cNvPr id="12" name="Rettangolo 11">
            <a:extLst>
              <a:ext uri="{FF2B5EF4-FFF2-40B4-BE49-F238E27FC236}">
                <a16:creationId xmlns:a16="http://schemas.microsoft.com/office/drawing/2014/main" xmlns="" id="{6427CD9D-BCD5-4736-819D-1592D6163AD5}"/>
              </a:ext>
            </a:extLst>
          </p:cNvPr>
          <p:cNvSpPr/>
          <p:nvPr/>
        </p:nvSpPr>
        <p:spPr>
          <a:xfrm>
            <a:off x="0" y="1"/>
            <a:ext cx="12192000" cy="4637584"/>
          </a:xfrm>
          <a:prstGeom prst="rect">
            <a:avLst/>
          </a:prstGeom>
          <a:gradFill flip="none" rotWithShape="1">
            <a:gsLst>
              <a:gs pos="3000">
                <a:srgbClr val="000000"/>
              </a:gs>
              <a:gs pos="10000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 name="Titolo 1">
            <a:extLst>
              <a:ext uri="{FF2B5EF4-FFF2-40B4-BE49-F238E27FC236}">
                <a16:creationId xmlns:a16="http://schemas.microsoft.com/office/drawing/2014/main" xmlns="" id="{9CBD8726-4CDF-4122-98E6-85DE5AF6998B}"/>
              </a:ext>
            </a:extLst>
          </p:cNvPr>
          <p:cNvSpPr>
            <a:spLocks noGrp="1"/>
          </p:cNvSpPr>
          <p:nvPr>
            <p:ph type="title"/>
          </p:nvPr>
        </p:nvSpPr>
        <p:spPr/>
        <p:txBody>
          <a:bodyPr/>
          <a:lstStyle/>
          <a:p>
            <a:r>
              <a:rPr lang="en-US" dirty="0">
                <a:solidFill>
                  <a:schemeClr val="bg1"/>
                </a:solidFill>
              </a:rPr>
              <a:t>Which retailers are returning to shoppers’ consideration sets?</a:t>
            </a:r>
            <a:endParaRPr lang="en-GB" dirty="0">
              <a:solidFill>
                <a:schemeClr val="bg1"/>
              </a:solidFill>
            </a:endParaRPr>
          </a:p>
        </p:txBody>
      </p:sp>
      <p:sp>
        <p:nvSpPr>
          <p:cNvPr id="3" name="Segnaposto testo 2">
            <a:extLst>
              <a:ext uri="{FF2B5EF4-FFF2-40B4-BE49-F238E27FC236}">
                <a16:creationId xmlns:a16="http://schemas.microsoft.com/office/drawing/2014/main" xmlns="" id="{A3D69123-7BAD-41C1-B928-83EE4DACBA2C}"/>
              </a:ext>
            </a:extLst>
          </p:cNvPr>
          <p:cNvSpPr>
            <a:spLocks noGrp="1"/>
          </p:cNvSpPr>
          <p:nvPr>
            <p:ph type="body" sz="quarter" idx="16"/>
          </p:nvPr>
        </p:nvSpPr>
        <p:spPr/>
        <p:txBody>
          <a:bodyPr/>
          <a:lstStyle/>
          <a:p>
            <a:r>
              <a:rPr lang="en-US" dirty="0">
                <a:solidFill>
                  <a:schemeClr val="bg1"/>
                </a:solidFill>
              </a:rPr>
              <a:t>Two paths to ‘winning’ back shoppers</a:t>
            </a:r>
          </a:p>
        </p:txBody>
      </p:sp>
      <p:grpSp>
        <p:nvGrpSpPr>
          <p:cNvPr id="8" name="Gruppo 7">
            <a:extLst>
              <a:ext uri="{FF2B5EF4-FFF2-40B4-BE49-F238E27FC236}">
                <a16:creationId xmlns:a16="http://schemas.microsoft.com/office/drawing/2014/main" xmlns="" id="{56CF0EE3-088A-404E-8C82-0BE57E7C0A05}"/>
              </a:ext>
            </a:extLst>
          </p:cNvPr>
          <p:cNvGrpSpPr>
            <a:grpSpLocks noChangeAspect="1"/>
          </p:cNvGrpSpPr>
          <p:nvPr/>
        </p:nvGrpSpPr>
        <p:grpSpPr>
          <a:xfrm>
            <a:off x="2459549" y="1389693"/>
            <a:ext cx="6227251" cy="3970822"/>
            <a:chOff x="2608766" y="1389693"/>
            <a:chExt cx="7272902" cy="4637584"/>
          </a:xfrm>
        </p:grpSpPr>
        <p:sp>
          <p:nvSpPr>
            <p:cNvPr id="4" name="Oval 15">
              <a:extLst>
                <a:ext uri="{FF2B5EF4-FFF2-40B4-BE49-F238E27FC236}">
                  <a16:creationId xmlns:a16="http://schemas.microsoft.com/office/drawing/2014/main" xmlns="" id="{B5F75A8F-B483-4826-B245-710F627A551A}"/>
                </a:ext>
              </a:extLst>
            </p:cNvPr>
            <p:cNvSpPr/>
            <p:nvPr/>
          </p:nvSpPr>
          <p:spPr>
            <a:xfrm>
              <a:off x="5318856" y="1389693"/>
              <a:ext cx="4562812" cy="4637584"/>
            </a:xfrm>
            <a:prstGeom prst="ellipse">
              <a:avLst/>
            </a:pr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Oval 14">
              <a:extLst>
                <a:ext uri="{FF2B5EF4-FFF2-40B4-BE49-F238E27FC236}">
                  <a16:creationId xmlns:a16="http://schemas.microsoft.com/office/drawing/2014/main" xmlns="" id="{2B53BE0F-AF04-4ABB-918F-EA707B218BA6}"/>
                </a:ext>
              </a:extLst>
            </p:cNvPr>
            <p:cNvSpPr/>
            <p:nvPr/>
          </p:nvSpPr>
          <p:spPr>
            <a:xfrm>
              <a:off x="2608766" y="1389693"/>
              <a:ext cx="4562812" cy="4637584"/>
            </a:xfrm>
            <a:prstGeom prst="ellipse">
              <a:avLst/>
            </a:prstGeom>
            <a:solidFill>
              <a:schemeClr val="accent4">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6" name="Content Placeholder 1">
              <a:extLst>
                <a:ext uri="{FF2B5EF4-FFF2-40B4-BE49-F238E27FC236}">
                  <a16:creationId xmlns:a16="http://schemas.microsoft.com/office/drawing/2014/main" xmlns="" id="{1BCF3B5E-2AAF-4E31-AAA8-A5652A1220E8}"/>
                </a:ext>
              </a:extLst>
            </p:cNvPr>
            <p:cNvSpPr txBox="1">
              <a:spLocks/>
            </p:cNvSpPr>
            <p:nvPr/>
          </p:nvSpPr>
          <p:spPr>
            <a:xfrm>
              <a:off x="7041898" y="3436705"/>
              <a:ext cx="2508593" cy="652995"/>
            </a:xfrm>
            <a:prstGeom prst="rect">
              <a:avLst/>
            </a:prstGeom>
          </p:spPr>
          <p:txBody>
            <a:bodyPr anchor="ctr"/>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DEEPENING LOYALTY</a:t>
              </a:r>
            </a:p>
          </p:txBody>
        </p:sp>
        <p:sp>
          <p:nvSpPr>
            <p:cNvPr id="7" name="Content Placeholder 1">
              <a:extLst>
                <a:ext uri="{FF2B5EF4-FFF2-40B4-BE49-F238E27FC236}">
                  <a16:creationId xmlns:a16="http://schemas.microsoft.com/office/drawing/2014/main" xmlns="" id="{BD69729E-3DAA-4FEC-8CA8-7F2C9B0CE4EA}"/>
                </a:ext>
              </a:extLst>
            </p:cNvPr>
            <p:cNvSpPr txBox="1">
              <a:spLocks/>
            </p:cNvSpPr>
            <p:nvPr/>
          </p:nvSpPr>
          <p:spPr>
            <a:xfrm>
              <a:off x="2810263" y="3436705"/>
              <a:ext cx="2508593" cy="652995"/>
            </a:xfrm>
            <a:prstGeom prst="rect">
              <a:avLst/>
            </a:prstGeom>
          </p:spPr>
          <p:txBody>
            <a:bodyPr anchor="ctr"/>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BROADENING APPEAL</a:t>
              </a:r>
            </a:p>
          </p:txBody>
        </p:sp>
      </p:grpSp>
    </p:spTree>
    <p:extLst>
      <p:ext uri="{BB962C8B-B14F-4D97-AF65-F5344CB8AC3E}">
        <p14:creationId xmlns:p14="http://schemas.microsoft.com/office/powerpoint/2010/main" val="17441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9">
            <a:extLst>
              <a:ext uri="{FF2B5EF4-FFF2-40B4-BE49-F238E27FC236}">
                <a16:creationId xmlns:a16="http://schemas.microsoft.com/office/drawing/2014/main" xmlns="" id="{04E82CDA-8279-4EE5-8B3B-E4031689AE50}"/>
              </a:ext>
            </a:extLst>
          </p:cNvPr>
          <p:cNvSpPr txBox="1"/>
          <p:nvPr/>
        </p:nvSpPr>
        <p:spPr>
          <a:xfrm>
            <a:off x="7374342" y="1983293"/>
            <a:ext cx="3921355" cy="430887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Focus on creating educational and inspiring content delivered at shelf.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
            </a:r>
            <a:br>
              <a:rPr kumimoji="0" lang="en-US" sz="2000" b="0" i="0" u="none" strike="noStrike" kern="1200" cap="none" spc="0" normalizeH="0" baseline="0" noProof="0" dirty="0">
                <a:ln>
                  <a:noFill/>
                </a:ln>
                <a:solidFill>
                  <a:srgbClr val="FFFFFF"/>
                </a:solidFill>
                <a:effectLst/>
                <a:uLnTx/>
                <a:uFillTx/>
                <a:latin typeface="Arial"/>
                <a:ea typeface="+mn-ea"/>
                <a:cs typeface="+mn-cs"/>
              </a:rPr>
            </a:b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
            </a:r>
            <a:br>
              <a:rPr kumimoji="0" lang="en-US" sz="2000" b="0" i="0" u="none" strike="noStrike" kern="1200" cap="none" spc="0" normalizeH="0" baseline="0" noProof="0" dirty="0">
                <a:ln>
                  <a:noFill/>
                </a:ln>
                <a:solidFill>
                  <a:srgbClr val="FFFFFF"/>
                </a:solidFill>
                <a:effectLst/>
                <a:uLnTx/>
                <a:uFillTx/>
                <a:latin typeface="Arial"/>
                <a:ea typeface="+mn-ea"/>
                <a:cs typeface="+mn-cs"/>
              </a:rPr>
            </a:br>
            <a:r>
              <a:rPr kumimoji="0" lang="en-US" sz="2000" b="0" i="0" u="none" strike="noStrike" kern="1200" cap="none" spc="0" normalizeH="0" baseline="0" noProof="0" dirty="0">
                <a:ln>
                  <a:noFill/>
                </a:ln>
                <a:solidFill>
                  <a:srgbClr val="FFFFFF"/>
                </a:solidFill>
                <a:effectLst/>
                <a:uLnTx/>
                <a:uFillTx/>
                <a:latin typeface="Arial"/>
                <a:ea typeface="+mn-ea"/>
                <a:cs typeface="+mn-cs"/>
              </a:rPr>
              <a:t>Deliver ads and promos to capture </a:t>
            </a:r>
            <a:br>
              <a:rPr kumimoji="0" lang="en-US" sz="2000" b="0" i="0" u="none" strike="noStrike" kern="1200" cap="none" spc="0" normalizeH="0" baseline="0" noProof="0" dirty="0">
                <a:ln>
                  <a:noFill/>
                </a:ln>
                <a:solidFill>
                  <a:srgbClr val="FFFFFF"/>
                </a:solidFill>
                <a:effectLst/>
                <a:uLnTx/>
                <a:uFillTx/>
                <a:latin typeface="Arial"/>
                <a:ea typeface="+mn-ea"/>
                <a:cs typeface="+mn-cs"/>
              </a:rPr>
            </a:br>
            <a:r>
              <a:rPr kumimoji="0" lang="en-US" sz="2000" b="0" i="0" u="none" strike="noStrike" kern="1200" cap="none" spc="0" normalizeH="0" baseline="0" noProof="0" dirty="0">
                <a:ln>
                  <a:noFill/>
                </a:ln>
                <a:solidFill>
                  <a:srgbClr val="FFFFFF"/>
                </a:solidFill>
                <a:effectLst/>
                <a:uLnTx/>
                <a:uFillTx/>
                <a:latin typeface="Arial"/>
                <a:ea typeface="+mn-ea"/>
                <a:cs typeface="+mn-cs"/>
              </a:rPr>
              <a:t>a share of in-store mobile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
            </a:r>
            <a:br>
              <a:rPr kumimoji="0" lang="en-US" sz="2000" b="0" i="0" u="none" strike="noStrike" kern="1200" cap="none" spc="0" normalizeH="0" baseline="0" noProof="0" dirty="0">
                <a:ln>
                  <a:noFill/>
                </a:ln>
                <a:solidFill>
                  <a:srgbClr val="FFFFFF"/>
                </a:solidFill>
                <a:effectLst/>
                <a:uLnTx/>
                <a:uFillTx/>
                <a:latin typeface="Arial"/>
                <a:ea typeface="+mn-ea"/>
                <a:cs typeface="+mn-cs"/>
              </a:rPr>
            </a:br>
            <a:r>
              <a:rPr kumimoji="0" lang="en-US" sz="2000" b="0" i="0" u="none" strike="noStrike" kern="1200" cap="none" spc="0" normalizeH="0" baseline="0" noProof="0" dirty="0">
                <a:ln>
                  <a:noFill/>
                </a:ln>
                <a:solidFill>
                  <a:srgbClr val="FFFFFF"/>
                </a:solidFill>
                <a:effectLst/>
                <a:uLnTx/>
                <a:uFillTx/>
                <a:latin typeface="Arial"/>
                <a:ea typeface="+mn-ea"/>
                <a:cs typeface="+mn-cs"/>
              </a:rPr>
              <a:t/>
            </a:r>
            <a:br>
              <a:rPr kumimoji="0" lang="en-US" sz="2000" b="0" i="0" u="none" strike="noStrike" kern="1200" cap="none" spc="0" normalizeH="0" baseline="0" noProof="0" dirty="0">
                <a:ln>
                  <a:noFill/>
                </a:ln>
                <a:solidFill>
                  <a:srgbClr val="FFFFFF"/>
                </a:solidFill>
                <a:effectLst/>
                <a:uLnTx/>
                <a:uFillTx/>
                <a:latin typeface="Arial"/>
                <a:ea typeface="+mn-ea"/>
                <a:cs typeface="+mn-cs"/>
              </a:rPr>
            </a:br>
            <a:r>
              <a:rPr kumimoji="0" lang="en-US" sz="2000" b="0" i="0" u="none" strike="noStrike" kern="1200" cap="none" spc="0" normalizeH="0" baseline="0" noProof="0" dirty="0">
                <a:ln>
                  <a:noFill/>
                </a:ln>
                <a:solidFill>
                  <a:srgbClr val="FFFFFF"/>
                </a:solidFill>
                <a:effectLst/>
                <a:uLnTx/>
                <a:uFillTx/>
                <a:latin typeface="Arial"/>
                <a:ea typeface="+mn-ea"/>
                <a:cs typeface="+mn-cs"/>
              </a:rPr>
              <a:t/>
            </a:r>
            <a:br>
              <a:rPr kumimoji="0" lang="en-US" sz="2000" b="0" i="0" u="none" strike="noStrike" kern="1200" cap="none" spc="0" normalizeH="0" baseline="0" noProof="0" dirty="0">
                <a:ln>
                  <a:noFill/>
                </a:ln>
                <a:solidFill>
                  <a:srgbClr val="FFFFFF"/>
                </a:solidFill>
                <a:effectLst/>
                <a:uLnTx/>
                <a:uFillTx/>
                <a:latin typeface="Arial"/>
                <a:ea typeface="+mn-ea"/>
                <a:cs typeface="+mn-cs"/>
              </a:rPr>
            </a:br>
            <a:r>
              <a:rPr kumimoji="0" lang="en-US" sz="2000" b="0" i="0" u="none" strike="noStrike" kern="1200" cap="none" spc="0" normalizeH="0" baseline="0" noProof="0" dirty="0">
                <a:ln>
                  <a:noFill/>
                </a:ln>
                <a:solidFill>
                  <a:srgbClr val="FFFFFF"/>
                </a:solidFill>
                <a:effectLst/>
                <a:uLnTx/>
                <a:uFillTx/>
                <a:latin typeface="Arial"/>
                <a:ea typeface="+mn-ea"/>
                <a:cs typeface="+mn-cs"/>
              </a:rPr>
              <a:t>Align to retailers’ mobile checkout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2">
            <a:extLst>
              <a:ext uri="{FF2B5EF4-FFF2-40B4-BE49-F238E27FC236}">
                <a16:creationId xmlns:a16="http://schemas.microsoft.com/office/drawing/2014/main" xmlns="" id="{854499E2-18E3-4F43-97C1-15C173D43DAE}"/>
              </a:ext>
            </a:extLst>
          </p:cNvPr>
          <p:cNvSpPr>
            <a:spLocks noGrp="1"/>
          </p:cNvSpPr>
          <p:nvPr>
            <p:ph type="title"/>
          </p:nvPr>
        </p:nvSpPr>
        <p:spPr>
          <a:xfrm>
            <a:off x="5370145" y="430717"/>
            <a:ext cx="6456729" cy="404119"/>
          </a:xfrm>
        </p:spPr>
        <p:txBody>
          <a:bodyPr/>
          <a:lstStyle/>
          <a:p>
            <a:r>
              <a:rPr lang="en-US" dirty="0"/>
              <a:t>Shift dollars to impact mobile blinders</a:t>
            </a:r>
          </a:p>
        </p:txBody>
      </p:sp>
      <p:pic>
        <p:nvPicPr>
          <p:cNvPr id="6" name="Picture 4">
            <a:extLst>
              <a:ext uri="{FF2B5EF4-FFF2-40B4-BE49-F238E27FC236}">
                <a16:creationId xmlns:a16="http://schemas.microsoft.com/office/drawing/2014/main" xmlns="" id="{9D371DF2-880F-499C-B353-6430852397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4817660" cy="6113417"/>
          </a:xfrm>
          <a:prstGeom prst="rect">
            <a:avLst/>
          </a:prstGeom>
        </p:spPr>
      </p:pic>
      <p:grpSp>
        <p:nvGrpSpPr>
          <p:cNvPr id="7" name="Group 7">
            <a:extLst>
              <a:ext uri="{FF2B5EF4-FFF2-40B4-BE49-F238E27FC236}">
                <a16:creationId xmlns:a16="http://schemas.microsoft.com/office/drawing/2014/main" xmlns="" id="{2AEEDE56-F2E6-4E46-B33D-EBF8014BDD98}"/>
              </a:ext>
            </a:extLst>
          </p:cNvPr>
          <p:cNvGrpSpPr/>
          <p:nvPr/>
        </p:nvGrpSpPr>
        <p:grpSpPr>
          <a:xfrm>
            <a:off x="5370145" y="1969849"/>
            <a:ext cx="1002170" cy="715754"/>
            <a:chOff x="4305191" y="2618600"/>
            <a:chExt cx="1279827" cy="914057"/>
          </a:xfrm>
          <a:solidFill>
            <a:schemeClr val="accent2"/>
          </a:solidFill>
        </p:grpSpPr>
        <p:sp>
          <p:nvSpPr>
            <p:cNvPr id="8" name="Freeform 16">
              <a:extLst>
                <a:ext uri="{FF2B5EF4-FFF2-40B4-BE49-F238E27FC236}">
                  <a16:creationId xmlns:a16="http://schemas.microsoft.com/office/drawing/2014/main" xmlns="" id="{E297B0DA-B9E7-4F19-97BB-35B6DB196F06}"/>
                </a:ext>
              </a:extLst>
            </p:cNvPr>
            <p:cNvSpPr>
              <a:spLocks noEditPoints="1"/>
            </p:cNvSpPr>
            <p:nvPr/>
          </p:nvSpPr>
          <p:spPr bwMode="auto">
            <a:xfrm>
              <a:off x="4351933" y="2914630"/>
              <a:ext cx="169160" cy="242611"/>
            </a:xfrm>
            <a:custGeom>
              <a:avLst/>
              <a:gdLst>
                <a:gd name="T0" fmla="*/ 455 w 456"/>
                <a:gd name="T1" fmla="*/ 186 h 653"/>
                <a:gd name="T2" fmla="*/ 447 w 456"/>
                <a:gd name="T3" fmla="*/ 160 h 653"/>
                <a:gd name="T4" fmla="*/ 428 w 456"/>
                <a:gd name="T5" fmla="*/ 130 h 653"/>
                <a:gd name="T6" fmla="*/ 404 w 456"/>
                <a:gd name="T7" fmla="*/ 111 h 653"/>
                <a:gd name="T8" fmla="*/ 372 w 456"/>
                <a:gd name="T9" fmla="*/ 97 h 653"/>
                <a:gd name="T10" fmla="*/ 342 w 456"/>
                <a:gd name="T11" fmla="*/ 48 h 653"/>
                <a:gd name="T12" fmla="*/ 339 w 456"/>
                <a:gd name="T13" fmla="*/ 29 h 653"/>
                <a:gd name="T14" fmla="*/ 321 w 456"/>
                <a:gd name="T15" fmla="*/ 8 h 653"/>
                <a:gd name="T16" fmla="*/ 292 w 456"/>
                <a:gd name="T17" fmla="*/ 0 h 653"/>
                <a:gd name="T18" fmla="*/ 144 w 456"/>
                <a:gd name="T19" fmla="*/ 2 h 653"/>
                <a:gd name="T20" fmla="*/ 119 w 456"/>
                <a:gd name="T21" fmla="*/ 15 h 653"/>
                <a:gd name="T22" fmla="*/ 106 w 456"/>
                <a:gd name="T23" fmla="*/ 39 h 653"/>
                <a:gd name="T24" fmla="*/ 103 w 456"/>
                <a:gd name="T25" fmla="*/ 90 h 653"/>
                <a:gd name="T26" fmla="*/ 61 w 456"/>
                <a:gd name="T27" fmla="*/ 102 h 653"/>
                <a:gd name="T28" fmla="*/ 39 w 456"/>
                <a:gd name="T29" fmla="*/ 116 h 653"/>
                <a:gd name="T30" fmla="*/ 19 w 456"/>
                <a:gd name="T31" fmla="*/ 139 h 653"/>
                <a:gd name="T32" fmla="*/ 5 w 456"/>
                <a:gd name="T33" fmla="*/ 172 h 653"/>
                <a:gd name="T34" fmla="*/ 0 w 456"/>
                <a:gd name="T35" fmla="*/ 197 h 653"/>
                <a:gd name="T36" fmla="*/ 1 w 456"/>
                <a:gd name="T37" fmla="*/ 416 h 653"/>
                <a:gd name="T38" fmla="*/ 0 w 456"/>
                <a:gd name="T39" fmla="*/ 603 h 653"/>
                <a:gd name="T40" fmla="*/ 5 w 456"/>
                <a:gd name="T41" fmla="*/ 622 h 653"/>
                <a:gd name="T42" fmla="*/ 23 w 456"/>
                <a:gd name="T43" fmla="*/ 643 h 653"/>
                <a:gd name="T44" fmla="*/ 50 w 456"/>
                <a:gd name="T45" fmla="*/ 651 h 653"/>
                <a:gd name="T46" fmla="*/ 416 w 456"/>
                <a:gd name="T47" fmla="*/ 651 h 653"/>
                <a:gd name="T48" fmla="*/ 441 w 456"/>
                <a:gd name="T49" fmla="*/ 638 h 653"/>
                <a:gd name="T50" fmla="*/ 451 w 456"/>
                <a:gd name="T51" fmla="*/ 622 h 653"/>
                <a:gd name="T52" fmla="*/ 455 w 456"/>
                <a:gd name="T53" fmla="*/ 603 h 653"/>
                <a:gd name="T54" fmla="*/ 456 w 456"/>
                <a:gd name="T55" fmla="*/ 298 h 653"/>
                <a:gd name="T56" fmla="*/ 100 w 456"/>
                <a:gd name="T57" fmla="*/ 202 h 653"/>
                <a:gd name="T58" fmla="*/ 103 w 456"/>
                <a:gd name="T59" fmla="*/ 192 h 653"/>
                <a:gd name="T60" fmla="*/ 125 w 456"/>
                <a:gd name="T61" fmla="*/ 186 h 653"/>
                <a:gd name="T62" fmla="*/ 150 w 456"/>
                <a:gd name="T63" fmla="*/ 183 h 653"/>
                <a:gd name="T64" fmla="*/ 176 w 456"/>
                <a:gd name="T65" fmla="*/ 171 h 653"/>
                <a:gd name="T66" fmla="*/ 191 w 456"/>
                <a:gd name="T67" fmla="*/ 154 h 653"/>
                <a:gd name="T68" fmla="*/ 200 w 456"/>
                <a:gd name="T69" fmla="*/ 135 h 653"/>
                <a:gd name="T70" fmla="*/ 245 w 456"/>
                <a:gd name="T71" fmla="*/ 99 h 653"/>
                <a:gd name="T72" fmla="*/ 247 w 456"/>
                <a:gd name="T73" fmla="*/ 136 h 653"/>
                <a:gd name="T74" fmla="*/ 255 w 456"/>
                <a:gd name="T75" fmla="*/ 158 h 653"/>
                <a:gd name="T76" fmla="*/ 272 w 456"/>
                <a:gd name="T77" fmla="*/ 173 h 653"/>
                <a:gd name="T78" fmla="*/ 299 w 456"/>
                <a:gd name="T79" fmla="*/ 185 h 653"/>
                <a:gd name="T80" fmla="*/ 325 w 456"/>
                <a:gd name="T81" fmla="*/ 188 h 653"/>
                <a:gd name="T82" fmla="*/ 353 w 456"/>
                <a:gd name="T83" fmla="*/ 196 h 653"/>
                <a:gd name="T84" fmla="*/ 358 w 456"/>
                <a:gd name="T85" fmla="*/ 204 h 653"/>
                <a:gd name="T86" fmla="*/ 358 w 456"/>
                <a:gd name="T87" fmla="*/ 395 h 653"/>
                <a:gd name="T88" fmla="*/ 99 w 456"/>
                <a:gd name="T89" fmla="*/ 553 h 653"/>
                <a:gd name="T90" fmla="*/ 100 w 456"/>
                <a:gd name="T91" fmla="*/ 415 h 653"/>
                <a:gd name="T92" fmla="*/ 100 w 456"/>
                <a:gd name="T93" fmla="*/ 202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6" h="653">
                  <a:moveTo>
                    <a:pt x="456" y="197"/>
                  </a:moveTo>
                  <a:lnTo>
                    <a:pt x="456" y="197"/>
                  </a:lnTo>
                  <a:lnTo>
                    <a:pt x="455" y="186"/>
                  </a:lnTo>
                  <a:lnTo>
                    <a:pt x="455" y="186"/>
                  </a:lnTo>
                  <a:lnTo>
                    <a:pt x="451" y="172"/>
                  </a:lnTo>
                  <a:lnTo>
                    <a:pt x="447" y="160"/>
                  </a:lnTo>
                  <a:lnTo>
                    <a:pt x="441" y="149"/>
                  </a:lnTo>
                  <a:lnTo>
                    <a:pt x="435" y="139"/>
                  </a:lnTo>
                  <a:lnTo>
                    <a:pt x="428" y="130"/>
                  </a:lnTo>
                  <a:lnTo>
                    <a:pt x="420" y="123"/>
                  </a:lnTo>
                  <a:lnTo>
                    <a:pt x="412" y="116"/>
                  </a:lnTo>
                  <a:lnTo>
                    <a:pt x="404" y="111"/>
                  </a:lnTo>
                  <a:lnTo>
                    <a:pt x="397" y="107"/>
                  </a:lnTo>
                  <a:lnTo>
                    <a:pt x="388" y="103"/>
                  </a:lnTo>
                  <a:lnTo>
                    <a:pt x="372" y="97"/>
                  </a:lnTo>
                  <a:lnTo>
                    <a:pt x="356" y="94"/>
                  </a:lnTo>
                  <a:lnTo>
                    <a:pt x="343" y="91"/>
                  </a:lnTo>
                  <a:lnTo>
                    <a:pt x="342" y="48"/>
                  </a:lnTo>
                  <a:lnTo>
                    <a:pt x="342" y="48"/>
                  </a:lnTo>
                  <a:lnTo>
                    <a:pt x="341" y="38"/>
                  </a:lnTo>
                  <a:lnTo>
                    <a:pt x="339" y="29"/>
                  </a:lnTo>
                  <a:lnTo>
                    <a:pt x="334" y="21"/>
                  </a:lnTo>
                  <a:lnTo>
                    <a:pt x="328" y="14"/>
                  </a:lnTo>
                  <a:lnTo>
                    <a:pt x="321" y="8"/>
                  </a:lnTo>
                  <a:lnTo>
                    <a:pt x="312" y="3"/>
                  </a:lnTo>
                  <a:lnTo>
                    <a:pt x="303" y="1"/>
                  </a:lnTo>
                  <a:lnTo>
                    <a:pt x="292" y="0"/>
                  </a:lnTo>
                  <a:lnTo>
                    <a:pt x="153" y="1"/>
                  </a:lnTo>
                  <a:lnTo>
                    <a:pt x="153" y="1"/>
                  </a:lnTo>
                  <a:lnTo>
                    <a:pt x="144" y="2"/>
                  </a:lnTo>
                  <a:lnTo>
                    <a:pt x="134" y="5"/>
                  </a:lnTo>
                  <a:lnTo>
                    <a:pt x="126" y="9"/>
                  </a:lnTo>
                  <a:lnTo>
                    <a:pt x="119" y="15"/>
                  </a:lnTo>
                  <a:lnTo>
                    <a:pt x="113" y="22"/>
                  </a:lnTo>
                  <a:lnTo>
                    <a:pt x="108" y="29"/>
                  </a:lnTo>
                  <a:lnTo>
                    <a:pt x="106" y="39"/>
                  </a:lnTo>
                  <a:lnTo>
                    <a:pt x="104" y="48"/>
                  </a:lnTo>
                  <a:lnTo>
                    <a:pt x="103" y="90"/>
                  </a:lnTo>
                  <a:lnTo>
                    <a:pt x="103" y="90"/>
                  </a:lnTo>
                  <a:lnTo>
                    <a:pt x="90" y="92"/>
                  </a:lnTo>
                  <a:lnTo>
                    <a:pt x="76" y="96"/>
                  </a:lnTo>
                  <a:lnTo>
                    <a:pt x="61" y="102"/>
                  </a:lnTo>
                  <a:lnTo>
                    <a:pt x="53" y="105"/>
                  </a:lnTo>
                  <a:lnTo>
                    <a:pt x="46" y="110"/>
                  </a:lnTo>
                  <a:lnTo>
                    <a:pt x="39" y="116"/>
                  </a:lnTo>
                  <a:lnTo>
                    <a:pt x="32" y="123"/>
                  </a:lnTo>
                  <a:lnTo>
                    <a:pt x="25" y="130"/>
                  </a:lnTo>
                  <a:lnTo>
                    <a:pt x="19" y="139"/>
                  </a:lnTo>
                  <a:lnTo>
                    <a:pt x="14" y="148"/>
                  </a:lnTo>
                  <a:lnTo>
                    <a:pt x="9" y="160"/>
                  </a:lnTo>
                  <a:lnTo>
                    <a:pt x="5" y="172"/>
                  </a:lnTo>
                  <a:lnTo>
                    <a:pt x="1" y="186"/>
                  </a:lnTo>
                  <a:lnTo>
                    <a:pt x="1" y="186"/>
                  </a:lnTo>
                  <a:lnTo>
                    <a:pt x="0" y="197"/>
                  </a:lnTo>
                  <a:lnTo>
                    <a:pt x="0" y="197"/>
                  </a:lnTo>
                  <a:lnTo>
                    <a:pt x="1" y="307"/>
                  </a:lnTo>
                  <a:lnTo>
                    <a:pt x="1" y="416"/>
                  </a:lnTo>
                  <a:lnTo>
                    <a:pt x="1" y="424"/>
                  </a:lnTo>
                  <a:lnTo>
                    <a:pt x="1" y="424"/>
                  </a:lnTo>
                  <a:lnTo>
                    <a:pt x="0" y="603"/>
                  </a:lnTo>
                  <a:lnTo>
                    <a:pt x="0" y="603"/>
                  </a:lnTo>
                  <a:lnTo>
                    <a:pt x="1" y="612"/>
                  </a:lnTo>
                  <a:lnTo>
                    <a:pt x="5" y="622"/>
                  </a:lnTo>
                  <a:lnTo>
                    <a:pt x="8" y="630"/>
                  </a:lnTo>
                  <a:lnTo>
                    <a:pt x="14" y="637"/>
                  </a:lnTo>
                  <a:lnTo>
                    <a:pt x="23" y="643"/>
                  </a:lnTo>
                  <a:lnTo>
                    <a:pt x="31" y="648"/>
                  </a:lnTo>
                  <a:lnTo>
                    <a:pt x="39" y="650"/>
                  </a:lnTo>
                  <a:lnTo>
                    <a:pt x="50" y="651"/>
                  </a:lnTo>
                  <a:lnTo>
                    <a:pt x="406" y="653"/>
                  </a:lnTo>
                  <a:lnTo>
                    <a:pt x="406" y="653"/>
                  </a:lnTo>
                  <a:lnTo>
                    <a:pt x="416" y="651"/>
                  </a:lnTo>
                  <a:lnTo>
                    <a:pt x="424" y="649"/>
                  </a:lnTo>
                  <a:lnTo>
                    <a:pt x="434" y="644"/>
                  </a:lnTo>
                  <a:lnTo>
                    <a:pt x="441" y="638"/>
                  </a:lnTo>
                  <a:lnTo>
                    <a:pt x="441" y="638"/>
                  </a:lnTo>
                  <a:lnTo>
                    <a:pt x="447" y="630"/>
                  </a:lnTo>
                  <a:lnTo>
                    <a:pt x="451" y="622"/>
                  </a:lnTo>
                  <a:lnTo>
                    <a:pt x="454" y="612"/>
                  </a:lnTo>
                  <a:lnTo>
                    <a:pt x="455" y="603"/>
                  </a:lnTo>
                  <a:lnTo>
                    <a:pt x="455" y="603"/>
                  </a:lnTo>
                  <a:lnTo>
                    <a:pt x="456" y="394"/>
                  </a:lnTo>
                  <a:lnTo>
                    <a:pt x="456" y="394"/>
                  </a:lnTo>
                  <a:lnTo>
                    <a:pt x="456" y="298"/>
                  </a:lnTo>
                  <a:lnTo>
                    <a:pt x="456" y="197"/>
                  </a:lnTo>
                  <a:lnTo>
                    <a:pt x="456" y="197"/>
                  </a:lnTo>
                  <a:close/>
                  <a:moveTo>
                    <a:pt x="100" y="202"/>
                  </a:moveTo>
                  <a:lnTo>
                    <a:pt x="100" y="202"/>
                  </a:lnTo>
                  <a:lnTo>
                    <a:pt x="101" y="194"/>
                  </a:lnTo>
                  <a:lnTo>
                    <a:pt x="103" y="192"/>
                  </a:lnTo>
                  <a:lnTo>
                    <a:pt x="104" y="190"/>
                  </a:lnTo>
                  <a:lnTo>
                    <a:pt x="112" y="188"/>
                  </a:lnTo>
                  <a:lnTo>
                    <a:pt x="125" y="186"/>
                  </a:lnTo>
                  <a:lnTo>
                    <a:pt x="125" y="186"/>
                  </a:lnTo>
                  <a:lnTo>
                    <a:pt x="140" y="184"/>
                  </a:lnTo>
                  <a:lnTo>
                    <a:pt x="150" y="183"/>
                  </a:lnTo>
                  <a:lnTo>
                    <a:pt x="158" y="179"/>
                  </a:lnTo>
                  <a:lnTo>
                    <a:pt x="167" y="175"/>
                  </a:lnTo>
                  <a:lnTo>
                    <a:pt x="176" y="171"/>
                  </a:lnTo>
                  <a:lnTo>
                    <a:pt x="184" y="164"/>
                  </a:lnTo>
                  <a:lnTo>
                    <a:pt x="191" y="154"/>
                  </a:lnTo>
                  <a:lnTo>
                    <a:pt x="191" y="154"/>
                  </a:lnTo>
                  <a:lnTo>
                    <a:pt x="195" y="148"/>
                  </a:lnTo>
                  <a:lnTo>
                    <a:pt x="198" y="141"/>
                  </a:lnTo>
                  <a:lnTo>
                    <a:pt x="200" y="135"/>
                  </a:lnTo>
                  <a:lnTo>
                    <a:pt x="201" y="127"/>
                  </a:lnTo>
                  <a:lnTo>
                    <a:pt x="202" y="99"/>
                  </a:lnTo>
                  <a:lnTo>
                    <a:pt x="245" y="99"/>
                  </a:lnTo>
                  <a:lnTo>
                    <a:pt x="246" y="129"/>
                  </a:lnTo>
                  <a:lnTo>
                    <a:pt x="246" y="129"/>
                  </a:lnTo>
                  <a:lnTo>
                    <a:pt x="247" y="136"/>
                  </a:lnTo>
                  <a:lnTo>
                    <a:pt x="248" y="143"/>
                  </a:lnTo>
                  <a:lnTo>
                    <a:pt x="252" y="151"/>
                  </a:lnTo>
                  <a:lnTo>
                    <a:pt x="255" y="158"/>
                  </a:lnTo>
                  <a:lnTo>
                    <a:pt x="255" y="158"/>
                  </a:lnTo>
                  <a:lnTo>
                    <a:pt x="264" y="166"/>
                  </a:lnTo>
                  <a:lnTo>
                    <a:pt x="272" y="173"/>
                  </a:lnTo>
                  <a:lnTo>
                    <a:pt x="280" y="178"/>
                  </a:lnTo>
                  <a:lnTo>
                    <a:pt x="290" y="181"/>
                  </a:lnTo>
                  <a:lnTo>
                    <a:pt x="299" y="185"/>
                  </a:lnTo>
                  <a:lnTo>
                    <a:pt x="309" y="186"/>
                  </a:lnTo>
                  <a:lnTo>
                    <a:pt x="325" y="188"/>
                  </a:lnTo>
                  <a:lnTo>
                    <a:pt x="325" y="188"/>
                  </a:lnTo>
                  <a:lnTo>
                    <a:pt x="341" y="191"/>
                  </a:lnTo>
                  <a:lnTo>
                    <a:pt x="350" y="193"/>
                  </a:lnTo>
                  <a:lnTo>
                    <a:pt x="353" y="196"/>
                  </a:lnTo>
                  <a:lnTo>
                    <a:pt x="355" y="198"/>
                  </a:lnTo>
                  <a:lnTo>
                    <a:pt x="358" y="204"/>
                  </a:lnTo>
                  <a:lnTo>
                    <a:pt x="358" y="204"/>
                  </a:lnTo>
                  <a:lnTo>
                    <a:pt x="358" y="300"/>
                  </a:lnTo>
                  <a:lnTo>
                    <a:pt x="358" y="395"/>
                  </a:lnTo>
                  <a:lnTo>
                    <a:pt x="358" y="395"/>
                  </a:lnTo>
                  <a:lnTo>
                    <a:pt x="356" y="554"/>
                  </a:lnTo>
                  <a:lnTo>
                    <a:pt x="99" y="553"/>
                  </a:lnTo>
                  <a:lnTo>
                    <a:pt x="99" y="553"/>
                  </a:lnTo>
                  <a:lnTo>
                    <a:pt x="100" y="418"/>
                  </a:lnTo>
                  <a:lnTo>
                    <a:pt x="100" y="415"/>
                  </a:lnTo>
                  <a:lnTo>
                    <a:pt x="100" y="415"/>
                  </a:lnTo>
                  <a:lnTo>
                    <a:pt x="100" y="308"/>
                  </a:lnTo>
                  <a:lnTo>
                    <a:pt x="100" y="202"/>
                  </a:lnTo>
                  <a:lnTo>
                    <a:pt x="100" y="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9" name="Freeform 17">
              <a:extLst>
                <a:ext uri="{FF2B5EF4-FFF2-40B4-BE49-F238E27FC236}">
                  <a16:creationId xmlns:a16="http://schemas.microsoft.com/office/drawing/2014/main" xmlns="" id="{DBEA23E7-A4F2-4160-B8BB-C16D6C9D3583}"/>
                </a:ext>
              </a:extLst>
            </p:cNvPr>
            <p:cNvSpPr>
              <a:spLocks noEditPoints="1"/>
            </p:cNvSpPr>
            <p:nvPr/>
          </p:nvSpPr>
          <p:spPr bwMode="auto">
            <a:xfrm>
              <a:off x="4633865" y="3004403"/>
              <a:ext cx="234449" cy="152837"/>
            </a:xfrm>
            <a:custGeom>
              <a:avLst/>
              <a:gdLst>
                <a:gd name="T0" fmla="*/ 585 w 633"/>
                <a:gd name="T1" fmla="*/ 0 h 412"/>
                <a:gd name="T2" fmla="*/ 49 w 633"/>
                <a:gd name="T3" fmla="*/ 0 h 412"/>
                <a:gd name="T4" fmla="*/ 49 w 633"/>
                <a:gd name="T5" fmla="*/ 0 h 412"/>
                <a:gd name="T6" fmla="*/ 39 w 633"/>
                <a:gd name="T7" fmla="*/ 1 h 412"/>
                <a:gd name="T8" fmla="*/ 30 w 633"/>
                <a:gd name="T9" fmla="*/ 3 h 412"/>
                <a:gd name="T10" fmla="*/ 21 w 633"/>
                <a:gd name="T11" fmla="*/ 8 h 412"/>
                <a:gd name="T12" fmla="*/ 14 w 633"/>
                <a:gd name="T13" fmla="*/ 14 h 412"/>
                <a:gd name="T14" fmla="*/ 8 w 633"/>
                <a:gd name="T15" fmla="*/ 21 h 412"/>
                <a:gd name="T16" fmla="*/ 4 w 633"/>
                <a:gd name="T17" fmla="*/ 31 h 412"/>
                <a:gd name="T18" fmla="*/ 1 w 633"/>
                <a:gd name="T19" fmla="*/ 39 h 412"/>
                <a:gd name="T20" fmla="*/ 0 w 633"/>
                <a:gd name="T21" fmla="*/ 50 h 412"/>
                <a:gd name="T22" fmla="*/ 0 w 633"/>
                <a:gd name="T23" fmla="*/ 362 h 412"/>
                <a:gd name="T24" fmla="*/ 0 w 633"/>
                <a:gd name="T25" fmla="*/ 362 h 412"/>
                <a:gd name="T26" fmla="*/ 1 w 633"/>
                <a:gd name="T27" fmla="*/ 372 h 412"/>
                <a:gd name="T28" fmla="*/ 4 w 633"/>
                <a:gd name="T29" fmla="*/ 381 h 412"/>
                <a:gd name="T30" fmla="*/ 8 w 633"/>
                <a:gd name="T31" fmla="*/ 390 h 412"/>
                <a:gd name="T32" fmla="*/ 14 w 633"/>
                <a:gd name="T33" fmla="*/ 397 h 412"/>
                <a:gd name="T34" fmla="*/ 21 w 633"/>
                <a:gd name="T35" fmla="*/ 403 h 412"/>
                <a:gd name="T36" fmla="*/ 30 w 633"/>
                <a:gd name="T37" fmla="*/ 408 h 412"/>
                <a:gd name="T38" fmla="*/ 39 w 633"/>
                <a:gd name="T39" fmla="*/ 410 h 412"/>
                <a:gd name="T40" fmla="*/ 49 w 633"/>
                <a:gd name="T41" fmla="*/ 412 h 412"/>
                <a:gd name="T42" fmla="*/ 585 w 633"/>
                <a:gd name="T43" fmla="*/ 412 h 412"/>
                <a:gd name="T44" fmla="*/ 585 w 633"/>
                <a:gd name="T45" fmla="*/ 412 h 412"/>
                <a:gd name="T46" fmla="*/ 594 w 633"/>
                <a:gd name="T47" fmla="*/ 410 h 412"/>
                <a:gd name="T48" fmla="*/ 604 w 633"/>
                <a:gd name="T49" fmla="*/ 408 h 412"/>
                <a:gd name="T50" fmla="*/ 612 w 633"/>
                <a:gd name="T51" fmla="*/ 403 h 412"/>
                <a:gd name="T52" fmla="*/ 619 w 633"/>
                <a:gd name="T53" fmla="*/ 397 h 412"/>
                <a:gd name="T54" fmla="*/ 625 w 633"/>
                <a:gd name="T55" fmla="*/ 390 h 412"/>
                <a:gd name="T56" fmla="*/ 630 w 633"/>
                <a:gd name="T57" fmla="*/ 381 h 412"/>
                <a:gd name="T58" fmla="*/ 632 w 633"/>
                <a:gd name="T59" fmla="*/ 372 h 412"/>
                <a:gd name="T60" fmla="*/ 633 w 633"/>
                <a:gd name="T61" fmla="*/ 362 h 412"/>
                <a:gd name="T62" fmla="*/ 633 w 633"/>
                <a:gd name="T63" fmla="*/ 50 h 412"/>
                <a:gd name="T64" fmla="*/ 633 w 633"/>
                <a:gd name="T65" fmla="*/ 50 h 412"/>
                <a:gd name="T66" fmla="*/ 632 w 633"/>
                <a:gd name="T67" fmla="*/ 39 h 412"/>
                <a:gd name="T68" fmla="*/ 630 w 633"/>
                <a:gd name="T69" fmla="*/ 31 h 412"/>
                <a:gd name="T70" fmla="*/ 625 w 633"/>
                <a:gd name="T71" fmla="*/ 21 h 412"/>
                <a:gd name="T72" fmla="*/ 619 w 633"/>
                <a:gd name="T73" fmla="*/ 14 h 412"/>
                <a:gd name="T74" fmla="*/ 612 w 633"/>
                <a:gd name="T75" fmla="*/ 8 h 412"/>
                <a:gd name="T76" fmla="*/ 604 w 633"/>
                <a:gd name="T77" fmla="*/ 3 h 412"/>
                <a:gd name="T78" fmla="*/ 594 w 633"/>
                <a:gd name="T79" fmla="*/ 1 h 412"/>
                <a:gd name="T80" fmla="*/ 585 w 633"/>
                <a:gd name="T81" fmla="*/ 0 h 412"/>
                <a:gd name="T82" fmla="*/ 585 w 633"/>
                <a:gd name="T83" fmla="*/ 0 h 412"/>
                <a:gd name="T84" fmla="*/ 535 w 633"/>
                <a:gd name="T85" fmla="*/ 98 h 412"/>
                <a:gd name="T86" fmla="*/ 535 w 633"/>
                <a:gd name="T87" fmla="*/ 313 h 412"/>
                <a:gd name="T88" fmla="*/ 99 w 633"/>
                <a:gd name="T89" fmla="*/ 313 h 412"/>
                <a:gd name="T90" fmla="*/ 99 w 633"/>
                <a:gd name="T91" fmla="*/ 98 h 412"/>
                <a:gd name="T92" fmla="*/ 535 w 633"/>
                <a:gd name="T93" fmla="*/ 98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3" h="412">
                  <a:moveTo>
                    <a:pt x="585" y="0"/>
                  </a:moveTo>
                  <a:lnTo>
                    <a:pt x="49" y="0"/>
                  </a:lnTo>
                  <a:lnTo>
                    <a:pt x="49" y="0"/>
                  </a:lnTo>
                  <a:lnTo>
                    <a:pt x="39" y="1"/>
                  </a:lnTo>
                  <a:lnTo>
                    <a:pt x="30" y="3"/>
                  </a:lnTo>
                  <a:lnTo>
                    <a:pt x="21" y="8"/>
                  </a:lnTo>
                  <a:lnTo>
                    <a:pt x="14" y="14"/>
                  </a:lnTo>
                  <a:lnTo>
                    <a:pt x="8" y="21"/>
                  </a:lnTo>
                  <a:lnTo>
                    <a:pt x="4" y="31"/>
                  </a:lnTo>
                  <a:lnTo>
                    <a:pt x="1" y="39"/>
                  </a:lnTo>
                  <a:lnTo>
                    <a:pt x="0" y="50"/>
                  </a:lnTo>
                  <a:lnTo>
                    <a:pt x="0" y="362"/>
                  </a:lnTo>
                  <a:lnTo>
                    <a:pt x="0" y="362"/>
                  </a:lnTo>
                  <a:lnTo>
                    <a:pt x="1" y="372"/>
                  </a:lnTo>
                  <a:lnTo>
                    <a:pt x="4" y="381"/>
                  </a:lnTo>
                  <a:lnTo>
                    <a:pt x="8" y="390"/>
                  </a:lnTo>
                  <a:lnTo>
                    <a:pt x="14" y="397"/>
                  </a:lnTo>
                  <a:lnTo>
                    <a:pt x="21" y="403"/>
                  </a:lnTo>
                  <a:lnTo>
                    <a:pt x="30" y="408"/>
                  </a:lnTo>
                  <a:lnTo>
                    <a:pt x="39" y="410"/>
                  </a:lnTo>
                  <a:lnTo>
                    <a:pt x="49" y="412"/>
                  </a:lnTo>
                  <a:lnTo>
                    <a:pt x="585" y="412"/>
                  </a:lnTo>
                  <a:lnTo>
                    <a:pt x="585" y="412"/>
                  </a:lnTo>
                  <a:lnTo>
                    <a:pt x="594" y="410"/>
                  </a:lnTo>
                  <a:lnTo>
                    <a:pt x="604" y="408"/>
                  </a:lnTo>
                  <a:lnTo>
                    <a:pt x="612" y="403"/>
                  </a:lnTo>
                  <a:lnTo>
                    <a:pt x="619" y="397"/>
                  </a:lnTo>
                  <a:lnTo>
                    <a:pt x="625" y="390"/>
                  </a:lnTo>
                  <a:lnTo>
                    <a:pt x="630" y="381"/>
                  </a:lnTo>
                  <a:lnTo>
                    <a:pt x="632" y="372"/>
                  </a:lnTo>
                  <a:lnTo>
                    <a:pt x="633" y="362"/>
                  </a:lnTo>
                  <a:lnTo>
                    <a:pt x="633" y="50"/>
                  </a:lnTo>
                  <a:lnTo>
                    <a:pt x="633" y="50"/>
                  </a:lnTo>
                  <a:lnTo>
                    <a:pt x="632" y="39"/>
                  </a:lnTo>
                  <a:lnTo>
                    <a:pt x="630" y="31"/>
                  </a:lnTo>
                  <a:lnTo>
                    <a:pt x="625" y="21"/>
                  </a:lnTo>
                  <a:lnTo>
                    <a:pt x="619" y="14"/>
                  </a:lnTo>
                  <a:lnTo>
                    <a:pt x="612" y="8"/>
                  </a:lnTo>
                  <a:lnTo>
                    <a:pt x="604" y="3"/>
                  </a:lnTo>
                  <a:lnTo>
                    <a:pt x="594" y="1"/>
                  </a:lnTo>
                  <a:lnTo>
                    <a:pt x="585" y="0"/>
                  </a:lnTo>
                  <a:lnTo>
                    <a:pt x="585" y="0"/>
                  </a:lnTo>
                  <a:close/>
                  <a:moveTo>
                    <a:pt x="535" y="98"/>
                  </a:moveTo>
                  <a:lnTo>
                    <a:pt x="535" y="313"/>
                  </a:lnTo>
                  <a:lnTo>
                    <a:pt x="99" y="313"/>
                  </a:lnTo>
                  <a:lnTo>
                    <a:pt x="99" y="98"/>
                  </a:lnTo>
                  <a:lnTo>
                    <a:pt x="535"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0" name="Freeform 18">
              <a:extLst>
                <a:ext uri="{FF2B5EF4-FFF2-40B4-BE49-F238E27FC236}">
                  <a16:creationId xmlns:a16="http://schemas.microsoft.com/office/drawing/2014/main" xmlns="" id="{B4C99A44-0733-41EA-BF43-8CD5D750F669}"/>
                </a:ext>
              </a:extLst>
            </p:cNvPr>
            <p:cNvSpPr>
              <a:spLocks noEditPoints="1"/>
            </p:cNvSpPr>
            <p:nvPr/>
          </p:nvSpPr>
          <p:spPr bwMode="auto">
            <a:xfrm>
              <a:off x="4373448" y="2650503"/>
              <a:ext cx="264869" cy="211450"/>
            </a:xfrm>
            <a:custGeom>
              <a:avLst/>
              <a:gdLst>
                <a:gd name="T0" fmla="*/ 665 w 714"/>
                <a:gd name="T1" fmla="*/ 0 h 570"/>
                <a:gd name="T2" fmla="*/ 50 w 714"/>
                <a:gd name="T3" fmla="*/ 0 h 570"/>
                <a:gd name="T4" fmla="*/ 50 w 714"/>
                <a:gd name="T5" fmla="*/ 0 h 570"/>
                <a:gd name="T6" fmla="*/ 39 w 714"/>
                <a:gd name="T7" fmla="*/ 2 h 570"/>
                <a:gd name="T8" fmla="*/ 31 w 714"/>
                <a:gd name="T9" fmla="*/ 5 h 570"/>
                <a:gd name="T10" fmla="*/ 23 w 714"/>
                <a:gd name="T11" fmla="*/ 9 h 570"/>
                <a:gd name="T12" fmla="*/ 14 w 714"/>
                <a:gd name="T13" fmla="*/ 16 h 570"/>
                <a:gd name="T14" fmla="*/ 8 w 714"/>
                <a:gd name="T15" fmla="*/ 23 h 570"/>
                <a:gd name="T16" fmla="*/ 5 w 714"/>
                <a:gd name="T17" fmla="*/ 31 h 570"/>
                <a:gd name="T18" fmla="*/ 1 w 714"/>
                <a:gd name="T19" fmla="*/ 41 h 570"/>
                <a:gd name="T20" fmla="*/ 0 w 714"/>
                <a:gd name="T21" fmla="*/ 50 h 570"/>
                <a:gd name="T22" fmla="*/ 0 w 714"/>
                <a:gd name="T23" fmla="*/ 522 h 570"/>
                <a:gd name="T24" fmla="*/ 0 w 714"/>
                <a:gd name="T25" fmla="*/ 522 h 570"/>
                <a:gd name="T26" fmla="*/ 1 w 714"/>
                <a:gd name="T27" fmla="*/ 531 h 570"/>
                <a:gd name="T28" fmla="*/ 5 w 714"/>
                <a:gd name="T29" fmla="*/ 540 h 570"/>
                <a:gd name="T30" fmla="*/ 8 w 714"/>
                <a:gd name="T31" fmla="*/ 549 h 570"/>
                <a:gd name="T32" fmla="*/ 14 w 714"/>
                <a:gd name="T33" fmla="*/ 556 h 570"/>
                <a:gd name="T34" fmla="*/ 23 w 714"/>
                <a:gd name="T35" fmla="*/ 562 h 570"/>
                <a:gd name="T36" fmla="*/ 31 w 714"/>
                <a:gd name="T37" fmla="*/ 567 h 570"/>
                <a:gd name="T38" fmla="*/ 39 w 714"/>
                <a:gd name="T39" fmla="*/ 569 h 570"/>
                <a:gd name="T40" fmla="*/ 50 w 714"/>
                <a:gd name="T41" fmla="*/ 570 h 570"/>
                <a:gd name="T42" fmla="*/ 665 w 714"/>
                <a:gd name="T43" fmla="*/ 570 h 570"/>
                <a:gd name="T44" fmla="*/ 665 w 714"/>
                <a:gd name="T45" fmla="*/ 570 h 570"/>
                <a:gd name="T46" fmla="*/ 675 w 714"/>
                <a:gd name="T47" fmla="*/ 569 h 570"/>
                <a:gd name="T48" fmla="*/ 684 w 714"/>
                <a:gd name="T49" fmla="*/ 567 h 570"/>
                <a:gd name="T50" fmla="*/ 693 w 714"/>
                <a:gd name="T51" fmla="*/ 562 h 570"/>
                <a:gd name="T52" fmla="*/ 700 w 714"/>
                <a:gd name="T53" fmla="*/ 556 h 570"/>
                <a:gd name="T54" fmla="*/ 706 w 714"/>
                <a:gd name="T55" fmla="*/ 549 h 570"/>
                <a:gd name="T56" fmla="*/ 711 w 714"/>
                <a:gd name="T57" fmla="*/ 540 h 570"/>
                <a:gd name="T58" fmla="*/ 714 w 714"/>
                <a:gd name="T59" fmla="*/ 531 h 570"/>
                <a:gd name="T60" fmla="*/ 714 w 714"/>
                <a:gd name="T61" fmla="*/ 522 h 570"/>
                <a:gd name="T62" fmla="*/ 714 w 714"/>
                <a:gd name="T63" fmla="*/ 50 h 570"/>
                <a:gd name="T64" fmla="*/ 714 w 714"/>
                <a:gd name="T65" fmla="*/ 50 h 570"/>
                <a:gd name="T66" fmla="*/ 714 w 714"/>
                <a:gd name="T67" fmla="*/ 41 h 570"/>
                <a:gd name="T68" fmla="*/ 711 w 714"/>
                <a:gd name="T69" fmla="*/ 31 h 570"/>
                <a:gd name="T70" fmla="*/ 706 w 714"/>
                <a:gd name="T71" fmla="*/ 23 h 570"/>
                <a:gd name="T72" fmla="*/ 700 w 714"/>
                <a:gd name="T73" fmla="*/ 16 h 570"/>
                <a:gd name="T74" fmla="*/ 693 w 714"/>
                <a:gd name="T75" fmla="*/ 9 h 570"/>
                <a:gd name="T76" fmla="*/ 684 w 714"/>
                <a:gd name="T77" fmla="*/ 5 h 570"/>
                <a:gd name="T78" fmla="*/ 675 w 714"/>
                <a:gd name="T79" fmla="*/ 2 h 570"/>
                <a:gd name="T80" fmla="*/ 665 w 714"/>
                <a:gd name="T81" fmla="*/ 0 h 570"/>
                <a:gd name="T82" fmla="*/ 665 w 714"/>
                <a:gd name="T83" fmla="*/ 0 h 570"/>
                <a:gd name="T84" fmla="*/ 616 w 714"/>
                <a:gd name="T85" fmla="*/ 100 h 570"/>
                <a:gd name="T86" fmla="*/ 616 w 714"/>
                <a:gd name="T87" fmla="*/ 472 h 570"/>
                <a:gd name="T88" fmla="*/ 99 w 714"/>
                <a:gd name="T89" fmla="*/ 472 h 570"/>
                <a:gd name="T90" fmla="*/ 99 w 714"/>
                <a:gd name="T91" fmla="*/ 100 h 570"/>
                <a:gd name="T92" fmla="*/ 616 w 714"/>
                <a:gd name="T93" fmla="*/ 10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4" h="570">
                  <a:moveTo>
                    <a:pt x="665" y="0"/>
                  </a:moveTo>
                  <a:lnTo>
                    <a:pt x="50" y="0"/>
                  </a:lnTo>
                  <a:lnTo>
                    <a:pt x="50" y="0"/>
                  </a:lnTo>
                  <a:lnTo>
                    <a:pt x="39" y="2"/>
                  </a:lnTo>
                  <a:lnTo>
                    <a:pt x="31" y="5"/>
                  </a:lnTo>
                  <a:lnTo>
                    <a:pt x="23" y="9"/>
                  </a:lnTo>
                  <a:lnTo>
                    <a:pt x="14" y="16"/>
                  </a:lnTo>
                  <a:lnTo>
                    <a:pt x="8" y="23"/>
                  </a:lnTo>
                  <a:lnTo>
                    <a:pt x="5" y="31"/>
                  </a:lnTo>
                  <a:lnTo>
                    <a:pt x="1" y="41"/>
                  </a:lnTo>
                  <a:lnTo>
                    <a:pt x="0" y="50"/>
                  </a:lnTo>
                  <a:lnTo>
                    <a:pt x="0" y="522"/>
                  </a:lnTo>
                  <a:lnTo>
                    <a:pt x="0" y="522"/>
                  </a:lnTo>
                  <a:lnTo>
                    <a:pt x="1" y="531"/>
                  </a:lnTo>
                  <a:lnTo>
                    <a:pt x="5" y="540"/>
                  </a:lnTo>
                  <a:lnTo>
                    <a:pt x="8" y="549"/>
                  </a:lnTo>
                  <a:lnTo>
                    <a:pt x="14" y="556"/>
                  </a:lnTo>
                  <a:lnTo>
                    <a:pt x="23" y="562"/>
                  </a:lnTo>
                  <a:lnTo>
                    <a:pt x="31" y="567"/>
                  </a:lnTo>
                  <a:lnTo>
                    <a:pt x="39" y="569"/>
                  </a:lnTo>
                  <a:lnTo>
                    <a:pt x="50" y="570"/>
                  </a:lnTo>
                  <a:lnTo>
                    <a:pt x="665" y="570"/>
                  </a:lnTo>
                  <a:lnTo>
                    <a:pt x="665" y="570"/>
                  </a:lnTo>
                  <a:lnTo>
                    <a:pt x="675" y="569"/>
                  </a:lnTo>
                  <a:lnTo>
                    <a:pt x="684" y="567"/>
                  </a:lnTo>
                  <a:lnTo>
                    <a:pt x="693" y="562"/>
                  </a:lnTo>
                  <a:lnTo>
                    <a:pt x="700" y="556"/>
                  </a:lnTo>
                  <a:lnTo>
                    <a:pt x="706" y="549"/>
                  </a:lnTo>
                  <a:lnTo>
                    <a:pt x="711" y="540"/>
                  </a:lnTo>
                  <a:lnTo>
                    <a:pt x="714" y="531"/>
                  </a:lnTo>
                  <a:lnTo>
                    <a:pt x="714" y="522"/>
                  </a:lnTo>
                  <a:lnTo>
                    <a:pt x="714" y="50"/>
                  </a:lnTo>
                  <a:lnTo>
                    <a:pt x="714" y="50"/>
                  </a:lnTo>
                  <a:lnTo>
                    <a:pt x="714" y="41"/>
                  </a:lnTo>
                  <a:lnTo>
                    <a:pt x="711" y="31"/>
                  </a:lnTo>
                  <a:lnTo>
                    <a:pt x="706" y="23"/>
                  </a:lnTo>
                  <a:lnTo>
                    <a:pt x="700" y="16"/>
                  </a:lnTo>
                  <a:lnTo>
                    <a:pt x="693" y="9"/>
                  </a:lnTo>
                  <a:lnTo>
                    <a:pt x="684" y="5"/>
                  </a:lnTo>
                  <a:lnTo>
                    <a:pt x="675" y="2"/>
                  </a:lnTo>
                  <a:lnTo>
                    <a:pt x="665" y="0"/>
                  </a:lnTo>
                  <a:lnTo>
                    <a:pt x="665" y="0"/>
                  </a:lnTo>
                  <a:close/>
                  <a:moveTo>
                    <a:pt x="616" y="100"/>
                  </a:moveTo>
                  <a:lnTo>
                    <a:pt x="616" y="472"/>
                  </a:lnTo>
                  <a:lnTo>
                    <a:pt x="99" y="472"/>
                  </a:lnTo>
                  <a:lnTo>
                    <a:pt x="99" y="100"/>
                  </a:lnTo>
                  <a:lnTo>
                    <a:pt x="616"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1" name="Freeform 19">
              <a:extLst>
                <a:ext uri="{FF2B5EF4-FFF2-40B4-BE49-F238E27FC236}">
                  <a16:creationId xmlns:a16="http://schemas.microsoft.com/office/drawing/2014/main" xmlns="" id="{044353E8-2004-4AC6-8A32-40F4EDEE2923}"/>
                </a:ext>
              </a:extLst>
            </p:cNvPr>
            <p:cNvSpPr>
              <a:spLocks noEditPoints="1"/>
            </p:cNvSpPr>
            <p:nvPr/>
          </p:nvSpPr>
          <p:spPr bwMode="auto">
            <a:xfrm>
              <a:off x="5016701" y="3263336"/>
              <a:ext cx="169160" cy="242611"/>
            </a:xfrm>
            <a:custGeom>
              <a:avLst/>
              <a:gdLst>
                <a:gd name="T0" fmla="*/ 454 w 457"/>
                <a:gd name="T1" fmla="*/ 186 h 653"/>
                <a:gd name="T2" fmla="*/ 446 w 457"/>
                <a:gd name="T3" fmla="*/ 160 h 653"/>
                <a:gd name="T4" fmla="*/ 427 w 457"/>
                <a:gd name="T5" fmla="*/ 130 h 653"/>
                <a:gd name="T6" fmla="*/ 404 w 457"/>
                <a:gd name="T7" fmla="*/ 110 h 653"/>
                <a:gd name="T8" fmla="*/ 372 w 457"/>
                <a:gd name="T9" fmla="*/ 97 h 653"/>
                <a:gd name="T10" fmla="*/ 343 w 457"/>
                <a:gd name="T11" fmla="*/ 47 h 653"/>
                <a:gd name="T12" fmla="*/ 338 w 457"/>
                <a:gd name="T13" fmla="*/ 28 h 653"/>
                <a:gd name="T14" fmla="*/ 320 w 457"/>
                <a:gd name="T15" fmla="*/ 8 h 653"/>
                <a:gd name="T16" fmla="*/ 293 w 457"/>
                <a:gd name="T17" fmla="*/ 0 h 653"/>
                <a:gd name="T18" fmla="*/ 143 w 457"/>
                <a:gd name="T19" fmla="*/ 1 h 653"/>
                <a:gd name="T20" fmla="*/ 119 w 457"/>
                <a:gd name="T21" fmla="*/ 14 h 653"/>
                <a:gd name="T22" fmla="*/ 105 w 457"/>
                <a:gd name="T23" fmla="*/ 39 h 653"/>
                <a:gd name="T24" fmla="*/ 103 w 457"/>
                <a:gd name="T25" fmla="*/ 89 h 653"/>
                <a:gd name="T26" fmla="*/ 61 w 457"/>
                <a:gd name="T27" fmla="*/ 101 h 653"/>
                <a:gd name="T28" fmla="*/ 38 w 457"/>
                <a:gd name="T29" fmla="*/ 116 h 653"/>
                <a:gd name="T30" fmla="*/ 19 w 457"/>
                <a:gd name="T31" fmla="*/ 139 h 653"/>
                <a:gd name="T32" fmla="*/ 5 w 457"/>
                <a:gd name="T33" fmla="*/ 172 h 653"/>
                <a:gd name="T34" fmla="*/ 0 w 457"/>
                <a:gd name="T35" fmla="*/ 196 h 653"/>
                <a:gd name="T36" fmla="*/ 0 w 457"/>
                <a:gd name="T37" fmla="*/ 414 h 653"/>
                <a:gd name="T38" fmla="*/ 0 w 457"/>
                <a:gd name="T39" fmla="*/ 602 h 653"/>
                <a:gd name="T40" fmla="*/ 4 w 457"/>
                <a:gd name="T41" fmla="*/ 621 h 653"/>
                <a:gd name="T42" fmla="*/ 22 w 457"/>
                <a:gd name="T43" fmla="*/ 643 h 653"/>
                <a:gd name="T44" fmla="*/ 49 w 457"/>
                <a:gd name="T45" fmla="*/ 651 h 653"/>
                <a:gd name="T46" fmla="*/ 415 w 457"/>
                <a:gd name="T47" fmla="*/ 651 h 653"/>
                <a:gd name="T48" fmla="*/ 440 w 457"/>
                <a:gd name="T49" fmla="*/ 637 h 653"/>
                <a:gd name="T50" fmla="*/ 452 w 457"/>
                <a:gd name="T51" fmla="*/ 622 h 653"/>
                <a:gd name="T52" fmla="*/ 455 w 457"/>
                <a:gd name="T53" fmla="*/ 603 h 653"/>
                <a:gd name="T54" fmla="*/ 457 w 457"/>
                <a:gd name="T55" fmla="*/ 297 h 653"/>
                <a:gd name="T56" fmla="*/ 99 w 457"/>
                <a:gd name="T57" fmla="*/ 200 h 653"/>
                <a:gd name="T58" fmla="*/ 103 w 457"/>
                <a:gd name="T59" fmla="*/ 191 h 653"/>
                <a:gd name="T60" fmla="*/ 124 w 457"/>
                <a:gd name="T61" fmla="*/ 186 h 653"/>
                <a:gd name="T62" fmla="*/ 149 w 457"/>
                <a:gd name="T63" fmla="*/ 181 h 653"/>
                <a:gd name="T64" fmla="*/ 176 w 457"/>
                <a:gd name="T65" fmla="*/ 170 h 653"/>
                <a:gd name="T66" fmla="*/ 192 w 457"/>
                <a:gd name="T67" fmla="*/ 154 h 653"/>
                <a:gd name="T68" fmla="*/ 200 w 457"/>
                <a:gd name="T69" fmla="*/ 134 h 653"/>
                <a:gd name="T70" fmla="*/ 245 w 457"/>
                <a:gd name="T71" fmla="*/ 98 h 653"/>
                <a:gd name="T72" fmla="*/ 246 w 457"/>
                <a:gd name="T73" fmla="*/ 136 h 653"/>
                <a:gd name="T74" fmla="*/ 256 w 457"/>
                <a:gd name="T75" fmla="*/ 156 h 653"/>
                <a:gd name="T76" fmla="*/ 271 w 457"/>
                <a:gd name="T77" fmla="*/ 172 h 653"/>
                <a:gd name="T78" fmla="*/ 299 w 457"/>
                <a:gd name="T79" fmla="*/ 184 h 653"/>
                <a:gd name="T80" fmla="*/ 326 w 457"/>
                <a:gd name="T81" fmla="*/ 189 h 653"/>
                <a:gd name="T82" fmla="*/ 353 w 457"/>
                <a:gd name="T83" fmla="*/ 196 h 653"/>
                <a:gd name="T84" fmla="*/ 357 w 457"/>
                <a:gd name="T85" fmla="*/ 204 h 653"/>
                <a:gd name="T86" fmla="*/ 357 w 457"/>
                <a:gd name="T87" fmla="*/ 401 h 653"/>
                <a:gd name="T88" fmla="*/ 99 w 457"/>
                <a:gd name="T89" fmla="*/ 553 h 653"/>
                <a:gd name="T90" fmla="*/ 99 w 457"/>
                <a:gd name="T91" fmla="*/ 416 h 653"/>
                <a:gd name="T92" fmla="*/ 99 w 457"/>
                <a:gd name="T93" fmla="*/ 20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7" h="653">
                  <a:moveTo>
                    <a:pt x="457" y="197"/>
                  </a:moveTo>
                  <a:lnTo>
                    <a:pt x="457" y="197"/>
                  </a:lnTo>
                  <a:lnTo>
                    <a:pt x="454" y="186"/>
                  </a:lnTo>
                  <a:lnTo>
                    <a:pt x="454" y="186"/>
                  </a:lnTo>
                  <a:lnTo>
                    <a:pt x="451" y="172"/>
                  </a:lnTo>
                  <a:lnTo>
                    <a:pt x="446" y="160"/>
                  </a:lnTo>
                  <a:lnTo>
                    <a:pt x="440" y="148"/>
                  </a:lnTo>
                  <a:lnTo>
                    <a:pt x="434" y="139"/>
                  </a:lnTo>
                  <a:lnTo>
                    <a:pt x="427" y="130"/>
                  </a:lnTo>
                  <a:lnTo>
                    <a:pt x="420" y="122"/>
                  </a:lnTo>
                  <a:lnTo>
                    <a:pt x="413" y="116"/>
                  </a:lnTo>
                  <a:lnTo>
                    <a:pt x="404" y="110"/>
                  </a:lnTo>
                  <a:lnTo>
                    <a:pt x="396" y="105"/>
                  </a:lnTo>
                  <a:lnTo>
                    <a:pt x="388" y="102"/>
                  </a:lnTo>
                  <a:lnTo>
                    <a:pt x="372" y="97"/>
                  </a:lnTo>
                  <a:lnTo>
                    <a:pt x="357" y="94"/>
                  </a:lnTo>
                  <a:lnTo>
                    <a:pt x="344" y="91"/>
                  </a:lnTo>
                  <a:lnTo>
                    <a:pt x="343" y="47"/>
                  </a:lnTo>
                  <a:lnTo>
                    <a:pt x="343" y="47"/>
                  </a:lnTo>
                  <a:lnTo>
                    <a:pt x="341" y="38"/>
                  </a:lnTo>
                  <a:lnTo>
                    <a:pt x="338" y="28"/>
                  </a:lnTo>
                  <a:lnTo>
                    <a:pt x="333" y="20"/>
                  </a:lnTo>
                  <a:lnTo>
                    <a:pt x="327" y="13"/>
                  </a:lnTo>
                  <a:lnTo>
                    <a:pt x="320" y="8"/>
                  </a:lnTo>
                  <a:lnTo>
                    <a:pt x="312" y="3"/>
                  </a:lnTo>
                  <a:lnTo>
                    <a:pt x="302" y="1"/>
                  </a:lnTo>
                  <a:lnTo>
                    <a:pt x="293" y="0"/>
                  </a:lnTo>
                  <a:lnTo>
                    <a:pt x="153" y="0"/>
                  </a:lnTo>
                  <a:lnTo>
                    <a:pt x="153" y="0"/>
                  </a:lnTo>
                  <a:lnTo>
                    <a:pt x="143" y="1"/>
                  </a:lnTo>
                  <a:lnTo>
                    <a:pt x="135" y="5"/>
                  </a:lnTo>
                  <a:lnTo>
                    <a:pt x="126" y="8"/>
                  </a:lnTo>
                  <a:lnTo>
                    <a:pt x="119" y="14"/>
                  </a:lnTo>
                  <a:lnTo>
                    <a:pt x="112" y="21"/>
                  </a:lnTo>
                  <a:lnTo>
                    <a:pt x="109" y="29"/>
                  </a:lnTo>
                  <a:lnTo>
                    <a:pt x="105" y="39"/>
                  </a:lnTo>
                  <a:lnTo>
                    <a:pt x="104" y="48"/>
                  </a:lnTo>
                  <a:lnTo>
                    <a:pt x="103" y="89"/>
                  </a:lnTo>
                  <a:lnTo>
                    <a:pt x="103" y="89"/>
                  </a:lnTo>
                  <a:lnTo>
                    <a:pt x="90" y="91"/>
                  </a:lnTo>
                  <a:lnTo>
                    <a:pt x="75" y="95"/>
                  </a:lnTo>
                  <a:lnTo>
                    <a:pt x="61" y="101"/>
                  </a:lnTo>
                  <a:lnTo>
                    <a:pt x="54" y="105"/>
                  </a:lnTo>
                  <a:lnTo>
                    <a:pt x="46" y="110"/>
                  </a:lnTo>
                  <a:lnTo>
                    <a:pt x="38" y="116"/>
                  </a:lnTo>
                  <a:lnTo>
                    <a:pt x="33" y="122"/>
                  </a:lnTo>
                  <a:lnTo>
                    <a:pt x="25" y="129"/>
                  </a:lnTo>
                  <a:lnTo>
                    <a:pt x="19" y="139"/>
                  </a:lnTo>
                  <a:lnTo>
                    <a:pt x="14" y="148"/>
                  </a:lnTo>
                  <a:lnTo>
                    <a:pt x="9" y="159"/>
                  </a:lnTo>
                  <a:lnTo>
                    <a:pt x="5" y="172"/>
                  </a:lnTo>
                  <a:lnTo>
                    <a:pt x="2" y="185"/>
                  </a:lnTo>
                  <a:lnTo>
                    <a:pt x="2" y="185"/>
                  </a:lnTo>
                  <a:lnTo>
                    <a:pt x="0" y="196"/>
                  </a:lnTo>
                  <a:lnTo>
                    <a:pt x="0" y="196"/>
                  </a:lnTo>
                  <a:lnTo>
                    <a:pt x="0" y="305"/>
                  </a:lnTo>
                  <a:lnTo>
                    <a:pt x="0" y="414"/>
                  </a:lnTo>
                  <a:lnTo>
                    <a:pt x="0" y="416"/>
                  </a:lnTo>
                  <a:lnTo>
                    <a:pt x="0" y="416"/>
                  </a:lnTo>
                  <a:lnTo>
                    <a:pt x="0" y="602"/>
                  </a:lnTo>
                  <a:lnTo>
                    <a:pt x="0" y="602"/>
                  </a:lnTo>
                  <a:lnTo>
                    <a:pt x="2" y="612"/>
                  </a:lnTo>
                  <a:lnTo>
                    <a:pt x="4" y="621"/>
                  </a:lnTo>
                  <a:lnTo>
                    <a:pt x="9" y="629"/>
                  </a:lnTo>
                  <a:lnTo>
                    <a:pt x="15" y="637"/>
                  </a:lnTo>
                  <a:lnTo>
                    <a:pt x="22" y="643"/>
                  </a:lnTo>
                  <a:lnTo>
                    <a:pt x="30" y="648"/>
                  </a:lnTo>
                  <a:lnTo>
                    <a:pt x="40" y="650"/>
                  </a:lnTo>
                  <a:lnTo>
                    <a:pt x="49" y="651"/>
                  </a:lnTo>
                  <a:lnTo>
                    <a:pt x="406" y="653"/>
                  </a:lnTo>
                  <a:lnTo>
                    <a:pt x="406" y="653"/>
                  </a:lnTo>
                  <a:lnTo>
                    <a:pt x="415" y="651"/>
                  </a:lnTo>
                  <a:lnTo>
                    <a:pt x="425" y="648"/>
                  </a:lnTo>
                  <a:lnTo>
                    <a:pt x="433" y="644"/>
                  </a:lnTo>
                  <a:lnTo>
                    <a:pt x="440" y="637"/>
                  </a:lnTo>
                  <a:lnTo>
                    <a:pt x="440" y="637"/>
                  </a:lnTo>
                  <a:lnTo>
                    <a:pt x="447" y="630"/>
                  </a:lnTo>
                  <a:lnTo>
                    <a:pt x="452" y="622"/>
                  </a:lnTo>
                  <a:lnTo>
                    <a:pt x="454" y="612"/>
                  </a:lnTo>
                  <a:lnTo>
                    <a:pt x="455" y="603"/>
                  </a:lnTo>
                  <a:lnTo>
                    <a:pt x="455" y="603"/>
                  </a:lnTo>
                  <a:lnTo>
                    <a:pt x="455" y="393"/>
                  </a:lnTo>
                  <a:lnTo>
                    <a:pt x="455" y="393"/>
                  </a:lnTo>
                  <a:lnTo>
                    <a:pt x="457" y="297"/>
                  </a:lnTo>
                  <a:lnTo>
                    <a:pt x="457" y="197"/>
                  </a:lnTo>
                  <a:lnTo>
                    <a:pt x="457" y="197"/>
                  </a:lnTo>
                  <a:close/>
                  <a:moveTo>
                    <a:pt x="99" y="200"/>
                  </a:moveTo>
                  <a:lnTo>
                    <a:pt x="99" y="200"/>
                  </a:lnTo>
                  <a:lnTo>
                    <a:pt x="101" y="193"/>
                  </a:lnTo>
                  <a:lnTo>
                    <a:pt x="103" y="191"/>
                  </a:lnTo>
                  <a:lnTo>
                    <a:pt x="105" y="190"/>
                  </a:lnTo>
                  <a:lnTo>
                    <a:pt x="112" y="187"/>
                  </a:lnTo>
                  <a:lnTo>
                    <a:pt x="124" y="186"/>
                  </a:lnTo>
                  <a:lnTo>
                    <a:pt x="124" y="186"/>
                  </a:lnTo>
                  <a:lnTo>
                    <a:pt x="141" y="184"/>
                  </a:lnTo>
                  <a:lnTo>
                    <a:pt x="149" y="181"/>
                  </a:lnTo>
                  <a:lnTo>
                    <a:pt x="158" y="179"/>
                  </a:lnTo>
                  <a:lnTo>
                    <a:pt x="167" y="175"/>
                  </a:lnTo>
                  <a:lnTo>
                    <a:pt x="176" y="170"/>
                  </a:lnTo>
                  <a:lnTo>
                    <a:pt x="183" y="162"/>
                  </a:lnTo>
                  <a:lnTo>
                    <a:pt x="192" y="154"/>
                  </a:lnTo>
                  <a:lnTo>
                    <a:pt x="192" y="154"/>
                  </a:lnTo>
                  <a:lnTo>
                    <a:pt x="195" y="148"/>
                  </a:lnTo>
                  <a:lnTo>
                    <a:pt x="198" y="141"/>
                  </a:lnTo>
                  <a:lnTo>
                    <a:pt x="200" y="134"/>
                  </a:lnTo>
                  <a:lnTo>
                    <a:pt x="200" y="127"/>
                  </a:lnTo>
                  <a:lnTo>
                    <a:pt x="201" y="98"/>
                  </a:lnTo>
                  <a:lnTo>
                    <a:pt x="245" y="98"/>
                  </a:lnTo>
                  <a:lnTo>
                    <a:pt x="245" y="128"/>
                  </a:lnTo>
                  <a:lnTo>
                    <a:pt x="245" y="128"/>
                  </a:lnTo>
                  <a:lnTo>
                    <a:pt x="246" y="136"/>
                  </a:lnTo>
                  <a:lnTo>
                    <a:pt x="249" y="143"/>
                  </a:lnTo>
                  <a:lnTo>
                    <a:pt x="251" y="151"/>
                  </a:lnTo>
                  <a:lnTo>
                    <a:pt x="256" y="156"/>
                  </a:lnTo>
                  <a:lnTo>
                    <a:pt x="256" y="156"/>
                  </a:lnTo>
                  <a:lnTo>
                    <a:pt x="263" y="165"/>
                  </a:lnTo>
                  <a:lnTo>
                    <a:pt x="271" y="172"/>
                  </a:lnTo>
                  <a:lnTo>
                    <a:pt x="281" y="178"/>
                  </a:lnTo>
                  <a:lnTo>
                    <a:pt x="290" y="181"/>
                  </a:lnTo>
                  <a:lnTo>
                    <a:pt x="299" y="184"/>
                  </a:lnTo>
                  <a:lnTo>
                    <a:pt x="308" y="186"/>
                  </a:lnTo>
                  <a:lnTo>
                    <a:pt x="326" y="189"/>
                  </a:lnTo>
                  <a:lnTo>
                    <a:pt x="326" y="189"/>
                  </a:lnTo>
                  <a:lnTo>
                    <a:pt x="341" y="191"/>
                  </a:lnTo>
                  <a:lnTo>
                    <a:pt x="351" y="193"/>
                  </a:lnTo>
                  <a:lnTo>
                    <a:pt x="353" y="196"/>
                  </a:lnTo>
                  <a:lnTo>
                    <a:pt x="354" y="197"/>
                  </a:lnTo>
                  <a:lnTo>
                    <a:pt x="357" y="204"/>
                  </a:lnTo>
                  <a:lnTo>
                    <a:pt x="357" y="204"/>
                  </a:lnTo>
                  <a:lnTo>
                    <a:pt x="358" y="299"/>
                  </a:lnTo>
                  <a:lnTo>
                    <a:pt x="357" y="393"/>
                  </a:lnTo>
                  <a:lnTo>
                    <a:pt x="357" y="401"/>
                  </a:lnTo>
                  <a:lnTo>
                    <a:pt x="357" y="401"/>
                  </a:lnTo>
                  <a:lnTo>
                    <a:pt x="356" y="553"/>
                  </a:lnTo>
                  <a:lnTo>
                    <a:pt x="99" y="553"/>
                  </a:lnTo>
                  <a:lnTo>
                    <a:pt x="99" y="553"/>
                  </a:lnTo>
                  <a:lnTo>
                    <a:pt x="99" y="416"/>
                  </a:lnTo>
                  <a:lnTo>
                    <a:pt x="99" y="416"/>
                  </a:lnTo>
                  <a:lnTo>
                    <a:pt x="100" y="308"/>
                  </a:lnTo>
                  <a:lnTo>
                    <a:pt x="99" y="200"/>
                  </a:lnTo>
                  <a:lnTo>
                    <a:pt x="99"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2" name="Freeform 20">
              <a:extLst>
                <a:ext uri="{FF2B5EF4-FFF2-40B4-BE49-F238E27FC236}">
                  <a16:creationId xmlns:a16="http://schemas.microsoft.com/office/drawing/2014/main" xmlns="" id="{6003E942-AC08-40B4-9D83-0D6B93171779}"/>
                </a:ext>
              </a:extLst>
            </p:cNvPr>
            <p:cNvSpPr>
              <a:spLocks noEditPoints="1"/>
            </p:cNvSpPr>
            <p:nvPr/>
          </p:nvSpPr>
          <p:spPr bwMode="auto">
            <a:xfrm>
              <a:off x="5314214" y="3263336"/>
              <a:ext cx="168418" cy="242611"/>
            </a:xfrm>
            <a:custGeom>
              <a:avLst/>
              <a:gdLst>
                <a:gd name="T0" fmla="*/ 451 w 453"/>
                <a:gd name="T1" fmla="*/ 186 h 653"/>
                <a:gd name="T2" fmla="*/ 443 w 453"/>
                <a:gd name="T3" fmla="*/ 160 h 653"/>
                <a:gd name="T4" fmla="*/ 425 w 453"/>
                <a:gd name="T5" fmla="*/ 130 h 653"/>
                <a:gd name="T6" fmla="*/ 401 w 453"/>
                <a:gd name="T7" fmla="*/ 110 h 653"/>
                <a:gd name="T8" fmla="*/ 369 w 453"/>
                <a:gd name="T9" fmla="*/ 97 h 653"/>
                <a:gd name="T10" fmla="*/ 339 w 453"/>
                <a:gd name="T11" fmla="*/ 47 h 653"/>
                <a:gd name="T12" fmla="*/ 336 w 453"/>
                <a:gd name="T13" fmla="*/ 28 h 653"/>
                <a:gd name="T14" fmla="*/ 318 w 453"/>
                <a:gd name="T15" fmla="*/ 8 h 653"/>
                <a:gd name="T16" fmla="*/ 291 w 453"/>
                <a:gd name="T17" fmla="*/ 0 h 653"/>
                <a:gd name="T18" fmla="*/ 142 w 453"/>
                <a:gd name="T19" fmla="*/ 1 h 653"/>
                <a:gd name="T20" fmla="*/ 117 w 453"/>
                <a:gd name="T21" fmla="*/ 14 h 653"/>
                <a:gd name="T22" fmla="*/ 104 w 453"/>
                <a:gd name="T23" fmla="*/ 39 h 653"/>
                <a:gd name="T24" fmla="*/ 102 w 453"/>
                <a:gd name="T25" fmla="*/ 89 h 653"/>
                <a:gd name="T26" fmla="*/ 60 w 453"/>
                <a:gd name="T27" fmla="*/ 102 h 653"/>
                <a:gd name="T28" fmla="*/ 38 w 453"/>
                <a:gd name="T29" fmla="*/ 116 h 653"/>
                <a:gd name="T30" fmla="*/ 19 w 453"/>
                <a:gd name="T31" fmla="*/ 139 h 653"/>
                <a:gd name="T32" fmla="*/ 4 w 453"/>
                <a:gd name="T33" fmla="*/ 172 h 653"/>
                <a:gd name="T34" fmla="*/ 0 w 453"/>
                <a:gd name="T35" fmla="*/ 196 h 653"/>
                <a:gd name="T36" fmla="*/ 0 w 453"/>
                <a:gd name="T37" fmla="*/ 416 h 653"/>
                <a:gd name="T38" fmla="*/ 0 w 453"/>
                <a:gd name="T39" fmla="*/ 602 h 653"/>
                <a:gd name="T40" fmla="*/ 8 w 453"/>
                <a:gd name="T41" fmla="*/ 629 h 653"/>
                <a:gd name="T42" fmla="*/ 29 w 453"/>
                <a:gd name="T43" fmla="*/ 648 h 653"/>
                <a:gd name="T44" fmla="*/ 402 w 453"/>
                <a:gd name="T45" fmla="*/ 653 h 653"/>
                <a:gd name="T46" fmla="*/ 421 w 453"/>
                <a:gd name="T47" fmla="*/ 648 h 653"/>
                <a:gd name="T48" fmla="*/ 437 w 453"/>
                <a:gd name="T49" fmla="*/ 637 h 653"/>
                <a:gd name="T50" fmla="*/ 451 w 453"/>
                <a:gd name="T51" fmla="*/ 612 h 653"/>
                <a:gd name="T52" fmla="*/ 452 w 453"/>
                <a:gd name="T53" fmla="*/ 399 h 653"/>
                <a:gd name="T54" fmla="*/ 453 w 453"/>
                <a:gd name="T55" fmla="*/ 295 h 653"/>
                <a:gd name="T56" fmla="*/ 98 w 453"/>
                <a:gd name="T57" fmla="*/ 200 h 653"/>
                <a:gd name="T58" fmla="*/ 102 w 453"/>
                <a:gd name="T59" fmla="*/ 191 h 653"/>
                <a:gd name="T60" fmla="*/ 123 w 453"/>
                <a:gd name="T61" fmla="*/ 186 h 653"/>
                <a:gd name="T62" fmla="*/ 148 w 453"/>
                <a:gd name="T63" fmla="*/ 181 h 653"/>
                <a:gd name="T64" fmla="*/ 174 w 453"/>
                <a:gd name="T65" fmla="*/ 170 h 653"/>
                <a:gd name="T66" fmla="*/ 190 w 453"/>
                <a:gd name="T67" fmla="*/ 154 h 653"/>
                <a:gd name="T68" fmla="*/ 198 w 453"/>
                <a:gd name="T69" fmla="*/ 134 h 653"/>
                <a:gd name="T70" fmla="*/ 242 w 453"/>
                <a:gd name="T71" fmla="*/ 98 h 653"/>
                <a:gd name="T72" fmla="*/ 244 w 453"/>
                <a:gd name="T73" fmla="*/ 136 h 653"/>
                <a:gd name="T74" fmla="*/ 253 w 453"/>
                <a:gd name="T75" fmla="*/ 156 h 653"/>
                <a:gd name="T76" fmla="*/ 269 w 453"/>
                <a:gd name="T77" fmla="*/ 172 h 653"/>
                <a:gd name="T78" fmla="*/ 297 w 453"/>
                <a:gd name="T79" fmla="*/ 184 h 653"/>
                <a:gd name="T80" fmla="*/ 323 w 453"/>
                <a:gd name="T81" fmla="*/ 189 h 653"/>
                <a:gd name="T82" fmla="*/ 350 w 453"/>
                <a:gd name="T83" fmla="*/ 194 h 653"/>
                <a:gd name="T84" fmla="*/ 354 w 453"/>
                <a:gd name="T85" fmla="*/ 204 h 653"/>
                <a:gd name="T86" fmla="*/ 354 w 453"/>
                <a:gd name="T87" fmla="*/ 396 h 653"/>
                <a:gd name="T88" fmla="*/ 98 w 453"/>
                <a:gd name="T89" fmla="*/ 553 h 653"/>
                <a:gd name="T90" fmla="*/ 99 w 453"/>
                <a:gd name="T91" fmla="*/ 414 h 653"/>
                <a:gd name="T92" fmla="*/ 98 w 453"/>
                <a:gd name="T93" fmla="*/ 20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3" h="653">
                  <a:moveTo>
                    <a:pt x="452" y="197"/>
                  </a:moveTo>
                  <a:lnTo>
                    <a:pt x="452" y="197"/>
                  </a:lnTo>
                  <a:lnTo>
                    <a:pt x="451" y="186"/>
                  </a:lnTo>
                  <a:lnTo>
                    <a:pt x="451" y="186"/>
                  </a:lnTo>
                  <a:lnTo>
                    <a:pt x="447" y="172"/>
                  </a:lnTo>
                  <a:lnTo>
                    <a:pt x="443" y="160"/>
                  </a:lnTo>
                  <a:lnTo>
                    <a:pt x="437" y="148"/>
                  </a:lnTo>
                  <a:lnTo>
                    <a:pt x="431" y="139"/>
                  </a:lnTo>
                  <a:lnTo>
                    <a:pt x="425" y="130"/>
                  </a:lnTo>
                  <a:lnTo>
                    <a:pt x="417" y="123"/>
                  </a:lnTo>
                  <a:lnTo>
                    <a:pt x="409" y="116"/>
                  </a:lnTo>
                  <a:lnTo>
                    <a:pt x="401" y="110"/>
                  </a:lnTo>
                  <a:lnTo>
                    <a:pt x="394" y="107"/>
                  </a:lnTo>
                  <a:lnTo>
                    <a:pt x="386" y="102"/>
                  </a:lnTo>
                  <a:lnTo>
                    <a:pt x="369" y="97"/>
                  </a:lnTo>
                  <a:lnTo>
                    <a:pt x="355" y="94"/>
                  </a:lnTo>
                  <a:lnTo>
                    <a:pt x="341" y="91"/>
                  </a:lnTo>
                  <a:lnTo>
                    <a:pt x="339" y="47"/>
                  </a:lnTo>
                  <a:lnTo>
                    <a:pt x="339" y="47"/>
                  </a:lnTo>
                  <a:lnTo>
                    <a:pt x="338" y="38"/>
                  </a:lnTo>
                  <a:lnTo>
                    <a:pt x="336" y="28"/>
                  </a:lnTo>
                  <a:lnTo>
                    <a:pt x="331" y="20"/>
                  </a:lnTo>
                  <a:lnTo>
                    <a:pt x="325" y="13"/>
                  </a:lnTo>
                  <a:lnTo>
                    <a:pt x="318" y="8"/>
                  </a:lnTo>
                  <a:lnTo>
                    <a:pt x="310" y="3"/>
                  </a:lnTo>
                  <a:lnTo>
                    <a:pt x="300" y="1"/>
                  </a:lnTo>
                  <a:lnTo>
                    <a:pt x="291" y="0"/>
                  </a:lnTo>
                  <a:lnTo>
                    <a:pt x="152" y="0"/>
                  </a:lnTo>
                  <a:lnTo>
                    <a:pt x="152" y="0"/>
                  </a:lnTo>
                  <a:lnTo>
                    <a:pt x="142" y="1"/>
                  </a:lnTo>
                  <a:lnTo>
                    <a:pt x="133" y="5"/>
                  </a:lnTo>
                  <a:lnTo>
                    <a:pt x="124" y="8"/>
                  </a:lnTo>
                  <a:lnTo>
                    <a:pt x="117" y="14"/>
                  </a:lnTo>
                  <a:lnTo>
                    <a:pt x="111" y="21"/>
                  </a:lnTo>
                  <a:lnTo>
                    <a:pt x="106" y="29"/>
                  </a:lnTo>
                  <a:lnTo>
                    <a:pt x="104" y="39"/>
                  </a:lnTo>
                  <a:lnTo>
                    <a:pt x="103" y="48"/>
                  </a:lnTo>
                  <a:lnTo>
                    <a:pt x="102" y="89"/>
                  </a:lnTo>
                  <a:lnTo>
                    <a:pt x="102" y="89"/>
                  </a:lnTo>
                  <a:lnTo>
                    <a:pt x="89" y="91"/>
                  </a:lnTo>
                  <a:lnTo>
                    <a:pt x="74" y="96"/>
                  </a:lnTo>
                  <a:lnTo>
                    <a:pt x="60" y="102"/>
                  </a:lnTo>
                  <a:lnTo>
                    <a:pt x="52" y="105"/>
                  </a:lnTo>
                  <a:lnTo>
                    <a:pt x="45" y="110"/>
                  </a:lnTo>
                  <a:lnTo>
                    <a:pt x="38" y="116"/>
                  </a:lnTo>
                  <a:lnTo>
                    <a:pt x="30" y="122"/>
                  </a:lnTo>
                  <a:lnTo>
                    <a:pt x="25" y="130"/>
                  </a:lnTo>
                  <a:lnTo>
                    <a:pt x="19" y="139"/>
                  </a:lnTo>
                  <a:lnTo>
                    <a:pt x="13" y="148"/>
                  </a:lnTo>
                  <a:lnTo>
                    <a:pt x="8" y="160"/>
                  </a:lnTo>
                  <a:lnTo>
                    <a:pt x="4" y="172"/>
                  </a:lnTo>
                  <a:lnTo>
                    <a:pt x="1" y="186"/>
                  </a:lnTo>
                  <a:lnTo>
                    <a:pt x="1" y="186"/>
                  </a:lnTo>
                  <a:lnTo>
                    <a:pt x="0" y="196"/>
                  </a:lnTo>
                  <a:lnTo>
                    <a:pt x="0" y="196"/>
                  </a:lnTo>
                  <a:lnTo>
                    <a:pt x="1" y="308"/>
                  </a:lnTo>
                  <a:lnTo>
                    <a:pt x="0" y="416"/>
                  </a:lnTo>
                  <a:lnTo>
                    <a:pt x="0" y="416"/>
                  </a:lnTo>
                  <a:lnTo>
                    <a:pt x="0" y="602"/>
                  </a:lnTo>
                  <a:lnTo>
                    <a:pt x="0" y="602"/>
                  </a:lnTo>
                  <a:lnTo>
                    <a:pt x="1" y="612"/>
                  </a:lnTo>
                  <a:lnTo>
                    <a:pt x="3" y="621"/>
                  </a:lnTo>
                  <a:lnTo>
                    <a:pt x="8" y="629"/>
                  </a:lnTo>
                  <a:lnTo>
                    <a:pt x="14" y="637"/>
                  </a:lnTo>
                  <a:lnTo>
                    <a:pt x="21" y="643"/>
                  </a:lnTo>
                  <a:lnTo>
                    <a:pt x="29" y="648"/>
                  </a:lnTo>
                  <a:lnTo>
                    <a:pt x="39" y="650"/>
                  </a:lnTo>
                  <a:lnTo>
                    <a:pt x="49" y="651"/>
                  </a:lnTo>
                  <a:lnTo>
                    <a:pt x="402" y="653"/>
                  </a:lnTo>
                  <a:lnTo>
                    <a:pt x="402" y="653"/>
                  </a:lnTo>
                  <a:lnTo>
                    <a:pt x="412" y="651"/>
                  </a:lnTo>
                  <a:lnTo>
                    <a:pt x="421" y="648"/>
                  </a:lnTo>
                  <a:lnTo>
                    <a:pt x="430" y="644"/>
                  </a:lnTo>
                  <a:lnTo>
                    <a:pt x="437" y="637"/>
                  </a:lnTo>
                  <a:lnTo>
                    <a:pt x="437" y="637"/>
                  </a:lnTo>
                  <a:lnTo>
                    <a:pt x="444" y="630"/>
                  </a:lnTo>
                  <a:lnTo>
                    <a:pt x="447" y="622"/>
                  </a:lnTo>
                  <a:lnTo>
                    <a:pt x="451" y="612"/>
                  </a:lnTo>
                  <a:lnTo>
                    <a:pt x="452" y="603"/>
                  </a:lnTo>
                  <a:lnTo>
                    <a:pt x="452" y="603"/>
                  </a:lnTo>
                  <a:lnTo>
                    <a:pt x="452" y="399"/>
                  </a:lnTo>
                  <a:lnTo>
                    <a:pt x="452" y="390"/>
                  </a:lnTo>
                  <a:lnTo>
                    <a:pt x="452" y="390"/>
                  </a:lnTo>
                  <a:lnTo>
                    <a:pt x="453" y="295"/>
                  </a:lnTo>
                  <a:lnTo>
                    <a:pt x="452" y="197"/>
                  </a:lnTo>
                  <a:lnTo>
                    <a:pt x="452" y="197"/>
                  </a:lnTo>
                  <a:close/>
                  <a:moveTo>
                    <a:pt x="98" y="200"/>
                  </a:moveTo>
                  <a:lnTo>
                    <a:pt x="98" y="200"/>
                  </a:lnTo>
                  <a:lnTo>
                    <a:pt x="101" y="193"/>
                  </a:lnTo>
                  <a:lnTo>
                    <a:pt x="102" y="191"/>
                  </a:lnTo>
                  <a:lnTo>
                    <a:pt x="104" y="190"/>
                  </a:lnTo>
                  <a:lnTo>
                    <a:pt x="111" y="187"/>
                  </a:lnTo>
                  <a:lnTo>
                    <a:pt x="123" y="186"/>
                  </a:lnTo>
                  <a:lnTo>
                    <a:pt x="123" y="186"/>
                  </a:lnTo>
                  <a:lnTo>
                    <a:pt x="140" y="184"/>
                  </a:lnTo>
                  <a:lnTo>
                    <a:pt x="148" y="181"/>
                  </a:lnTo>
                  <a:lnTo>
                    <a:pt x="156" y="179"/>
                  </a:lnTo>
                  <a:lnTo>
                    <a:pt x="166" y="175"/>
                  </a:lnTo>
                  <a:lnTo>
                    <a:pt x="174" y="170"/>
                  </a:lnTo>
                  <a:lnTo>
                    <a:pt x="183" y="162"/>
                  </a:lnTo>
                  <a:lnTo>
                    <a:pt x="190" y="154"/>
                  </a:lnTo>
                  <a:lnTo>
                    <a:pt x="190" y="154"/>
                  </a:lnTo>
                  <a:lnTo>
                    <a:pt x="194" y="148"/>
                  </a:lnTo>
                  <a:lnTo>
                    <a:pt x="197" y="141"/>
                  </a:lnTo>
                  <a:lnTo>
                    <a:pt x="198" y="134"/>
                  </a:lnTo>
                  <a:lnTo>
                    <a:pt x="199" y="127"/>
                  </a:lnTo>
                  <a:lnTo>
                    <a:pt x="200" y="98"/>
                  </a:lnTo>
                  <a:lnTo>
                    <a:pt x="242" y="98"/>
                  </a:lnTo>
                  <a:lnTo>
                    <a:pt x="243" y="128"/>
                  </a:lnTo>
                  <a:lnTo>
                    <a:pt x="243" y="128"/>
                  </a:lnTo>
                  <a:lnTo>
                    <a:pt x="244" y="136"/>
                  </a:lnTo>
                  <a:lnTo>
                    <a:pt x="245" y="143"/>
                  </a:lnTo>
                  <a:lnTo>
                    <a:pt x="249" y="151"/>
                  </a:lnTo>
                  <a:lnTo>
                    <a:pt x="253" y="156"/>
                  </a:lnTo>
                  <a:lnTo>
                    <a:pt x="253" y="156"/>
                  </a:lnTo>
                  <a:lnTo>
                    <a:pt x="261" y="165"/>
                  </a:lnTo>
                  <a:lnTo>
                    <a:pt x="269" y="172"/>
                  </a:lnTo>
                  <a:lnTo>
                    <a:pt x="278" y="178"/>
                  </a:lnTo>
                  <a:lnTo>
                    <a:pt x="287" y="181"/>
                  </a:lnTo>
                  <a:lnTo>
                    <a:pt x="297" y="184"/>
                  </a:lnTo>
                  <a:lnTo>
                    <a:pt x="306" y="186"/>
                  </a:lnTo>
                  <a:lnTo>
                    <a:pt x="323" y="189"/>
                  </a:lnTo>
                  <a:lnTo>
                    <a:pt x="323" y="189"/>
                  </a:lnTo>
                  <a:lnTo>
                    <a:pt x="338" y="191"/>
                  </a:lnTo>
                  <a:lnTo>
                    <a:pt x="346" y="193"/>
                  </a:lnTo>
                  <a:lnTo>
                    <a:pt x="350" y="194"/>
                  </a:lnTo>
                  <a:lnTo>
                    <a:pt x="351" y="197"/>
                  </a:lnTo>
                  <a:lnTo>
                    <a:pt x="354" y="204"/>
                  </a:lnTo>
                  <a:lnTo>
                    <a:pt x="354" y="204"/>
                  </a:lnTo>
                  <a:lnTo>
                    <a:pt x="355" y="300"/>
                  </a:lnTo>
                  <a:lnTo>
                    <a:pt x="354" y="393"/>
                  </a:lnTo>
                  <a:lnTo>
                    <a:pt x="354" y="396"/>
                  </a:lnTo>
                  <a:lnTo>
                    <a:pt x="354" y="396"/>
                  </a:lnTo>
                  <a:lnTo>
                    <a:pt x="352" y="553"/>
                  </a:lnTo>
                  <a:lnTo>
                    <a:pt x="98" y="553"/>
                  </a:lnTo>
                  <a:lnTo>
                    <a:pt x="98" y="553"/>
                  </a:lnTo>
                  <a:lnTo>
                    <a:pt x="99" y="416"/>
                  </a:lnTo>
                  <a:lnTo>
                    <a:pt x="99" y="414"/>
                  </a:lnTo>
                  <a:lnTo>
                    <a:pt x="99" y="414"/>
                  </a:lnTo>
                  <a:lnTo>
                    <a:pt x="99" y="307"/>
                  </a:lnTo>
                  <a:lnTo>
                    <a:pt x="98" y="200"/>
                  </a:lnTo>
                  <a:lnTo>
                    <a:pt x="98"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3" name="Freeform 21">
              <a:extLst>
                <a:ext uri="{FF2B5EF4-FFF2-40B4-BE49-F238E27FC236}">
                  <a16:creationId xmlns:a16="http://schemas.microsoft.com/office/drawing/2014/main" xmlns="" id="{EE07AF3F-EDC0-43CD-8CD9-68888AE1C5B6}"/>
                </a:ext>
              </a:extLst>
            </p:cNvPr>
            <p:cNvSpPr>
              <a:spLocks noEditPoints="1"/>
            </p:cNvSpPr>
            <p:nvPr/>
          </p:nvSpPr>
          <p:spPr bwMode="auto">
            <a:xfrm>
              <a:off x="4787445" y="2618600"/>
              <a:ext cx="168418" cy="243353"/>
            </a:xfrm>
            <a:custGeom>
              <a:avLst/>
              <a:gdLst>
                <a:gd name="T0" fmla="*/ 448 w 454"/>
                <a:gd name="T1" fmla="*/ 173 h 655"/>
                <a:gd name="T2" fmla="*/ 432 w 454"/>
                <a:gd name="T3" fmla="*/ 140 h 655"/>
                <a:gd name="T4" fmla="*/ 410 w 454"/>
                <a:gd name="T5" fmla="*/ 118 h 655"/>
                <a:gd name="T6" fmla="*/ 386 w 454"/>
                <a:gd name="T7" fmla="*/ 103 h 655"/>
                <a:gd name="T8" fmla="*/ 342 w 454"/>
                <a:gd name="T9" fmla="*/ 93 h 655"/>
                <a:gd name="T10" fmla="*/ 339 w 454"/>
                <a:gd name="T11" fmla="*/ 38 h 655"/>
                <a:gd name="T12" fmla="*/ 325 w 454"/>
                <a:gd name="T13" fmla="*/ 14 h 655"/>
                <a:gd name="T14" fmla="*/ 300 w 454"/>
                <a:gd name="T15" fmla="*/ 1 h 655"/>
                <a:gd name="T16" fmla="*/ 152 w 454"/>
                <a:gd name="T17" fmla="*/ 1 h 655"/>
                <a:gd name="T18" fmla="*/ 124 w 454"/>
                <a:gd name="T19" fmla="*/ 9 h 655"/>
                <a:gd name="T20" fmla="*/ 107 w 454"/>
                <a:gd name="T21" fmla="*/ 30 h 655"/>
                <a:gd name="T22" fmla="*/ 102 w 454"/>
                <a:gd name="T23" fmla="*/ 90 h 655"/>
                <a:gd name="T24" fmla="*/ 75 w 454"/>
                <a:gd name="T25" fmla="*/ 96 h 655"/>
                <a:gd name="T26" fmla="*/ 46 w 454"/>
                <a:gd name="T27" fmla="*/ 112 h 655"/>
                <a:gd name="T28" fmla="*/ 25 w 454"/>
                <a:gd name="T29" fmla="*/ 131 h 655"/>
                <a:gd name="T30" fmla="*/ 8 w 454"/>
                <a:gd name="T31" fmla="*/ 160 h 655"/>
                <a:gd name="T32" fmla="*/ 1 w 454"/>
                <a:gd name="T33" fmla="*/ 186 h 655"/>
                <a:gd name="T34" fmla="*/ 1 w 454"/>
                <a:gd name="T35" fmla="*/ 309 h 655"/>
                <a:gd name="T36" fmla="*/ 1 w 454"/>
                <a:gd name="T37" fmla="*/ 426 h 655"/>
                <a:gd name="T38" fmla="*/ 1 w 454"/>
                <a:gd name="T39" fmla="*/ 615 h 655"/>
                <a:gd name="T40" fmla="*/ 14 w 454"/>
                <a:gd name="T41" fmla="*/ 640 h 655"/>
                <a:gd name="T42" fmla="*/ 39 w 454"/>
                <a:gd name="T43" fmla="*/ 654 h 655"/>
                <a:gd name="T44" fmla="*/ 402 w 454"/>
                <a:gd name="T45" fmla="*/ 655 h 655"/>
                <a:gd name="T46" fmla="*/ 430 w 454"/>
                <a:gd name="T47" fmla="*/ 647 h 655"/>
                <a:gd name="T48" fmla="*/ 444 w 454"/>
                <a:gd name="T49" fmla="*/ 634 h 655"/>
                <a:gd name="T50" fmla="*/ 452 w 454"/>
                <a:gd name="T51" fmla="*/ 607 h 655"/>
                <a:gd name="T52" fmla="*/ 454 w 454"/>
                <a:gd name="T53" fmla="*/ 395 h 655"/>
                <a:gd name="T54" fmla="*/ 454 w 454"/>
                <a:gd name="T55" fmla="*/ 198 h 655"/>
                <a:gd name="T56" fmla="*/ 99 w 454"/>
                <a:gd name="T57" fmla="*/ 202 h 655"/>
                <a:gd name="T58" fmla="*/ 103 w 454"/>
                <a:gd name="T59" fmla="*/ 192 h 655"/>
                <a:gd name="T60" fmla="*/ 124 w 454"/>
                <a:gd name="T61" fmla="*/ 188 h 655"/>
                <a:gd name="T62" fmla="*/ 148 w 454"/>
                <a:gd name="T63" fmla="*/ 183 h 655"/>
                <a:gd name="T64" fmla="*/ 176 w 454"/>
                <a:gd name="T65" fmla="*/ 171 h 655"/>
                <a:gd name="T66" fmla="*/ 191 w 454"/>
                <a:gd name="T67" fmla="*/ 154 h 655"/>
                <a:gd name="T68" fmla="*/ 199 w 454"/>
                <a:gd name="T69" fmla="*/ 135 h 655"/>
                <a:gd name="T70" fmla="*/ 243 w 454"/>
                <a:gd name="T71" fmla="*/ 99 h 655"/>
                <a:gd name="T72" fmla="*/ 244 w 454"/>
                <a:gd name="T73" fmla="*/ 136 h 655"/>
                <a:gd name="T74" fmla="*/ 254 w 454"/>
                <a:gd name="T75" fmla="*/ 158 h 655"/>
                <a:gd name="T76" fmla="*/ 269 w 454"/>
                <a:gd name="T77" fmla="*/ 173 h 655"/>
                <a:gd name="T78" fmla="*/ 297 w 454"/>
                <a:gd name="T79" fmla="*/ 185 h 655"/>
                <a:gd name="T80" fmla="*/ 323 w 454"/>
                <a:gd name="T81" fmla="*/ 190 h 655"/>
                <a:gd name="T82" fmla="*/ 350 w 454"/>
                <a:gd name="T83" fmla="*/ 196 h 655"/>
                <a:gd name="T84" fmla="*/ 355 w 454"/>
                <a:gd name="T85" fmla="*/ 204 h 655"/>
                <a:gd name="T86" fmla="*/ 354 w 454"/>
                <a:gd name="T87" fmla="*/ 394 h 655"/>
                <a:gd name="T88" fmla="*/ 99 w 454"/>
                <a:gd name="T89" fmla="*/ 555 h 655"/>
                <a:gd name="T90" fmla="*/ 99 w 454"/>
                <a:gd name="T91" fmla="*/ 417 h 655"/>
                <a:gd name="T92" fmla="*/ 99 w 454"/>
                <a:gd name="T93" fmla="*/ 202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4" h="655">
                  <a:moveTo>
                    <a:pt x="452" y="188"/>
                  </a:moveTo>
                  <a:lnTo>
                    <a:pt x="452" y="188"/>
                  </a:lnTo>
                  <a:lnTo>
                    <a:pt x="448" y="173"/>
                  </a:lnTo>
                  <a:lnTo>
                    <a:pt x="443" y="161"/>
                  </a:lnTo>
                  <a:lnTo>
                    <a:pt x="438" y="150"/>
                  </a:lnTo>
                  <a:lnTo>
                    <a:pt x="432" y="140"/>
                  </a:lnTo>
                  <a:lnTo>
                    <a:pt x="425" y="132"/>
                  </a:lnTo>
                  <a:lnTo>
                    <a:pt x="418" y="123"/>
                  </a:lnTo>
                  <a:lnTo>
                    <a:pt x="410" y="118"/>
                  </a:lnTo>
                  <a:lnTo>
                    <a:pt x="402" y="112"/>
                  </a:lnTo>
                  <a:lnTo>
                    <a:pt x="394" y="107"/>
                  </a:lnTo>
                  <a:lnTo>
                    <a:pt x="386" y="103"/>
                  </a:lnTo>
                  <a:lnTo>
                    <a:pt x="369" y="97"/>
                  </a:lnTo>
                  <a:lnTo>
                    <a:pt x="355" y="94"/>
                  </a:lnTo>
                  <a:lnTo>
                    <a:pt x="342" y="93"/>
                  </a:lnTo>
                  <a:lnTo>
                    <a:pt x="341" y="49"/>
                  </a:lnTo>
                  <a:lnTo>
                    <a:pt x="341" y="49"/>
                  </a:lnTo>
                  <a:lnTo>
                    <a:pt x="339" y="38"/>
                  </a:lnTo>
                  <a:lnTo>
                    <a:pt x="336" y="30"/>
                  </a:lnTo>
                  <a:lnTo>
                    <a:pt x="331" y="21"/>
                  </a:lnTo>
                  <a:lnTo>
                    <a:pt x="325" y="14"/>
                  </a:lnTo>
                  <a:lnTo>
                    <a:pt x="318" y="8"/>
                  </a:lnTo>
                  <a:lnTo>
                    <a:pt x="310" y="4"/>
                  </a:lnTo>
                  <a:lnTo>
                    <a:pt x="300" y="1"/>
                  </a:lnTo>
                  <a:lnTo>
                    <a:pt x="291" y="0"/>
                  </a:lnTo>
                  <a:lnTo>
                    <a:pt x="152" y="1"/>
                  </a:lnTo>
                  <a:lnTo>
                    <a:pt x="152" y="1"/>
                  </a:lnTo>
                  <a:lnTo>
                    <a:pt x="142" y="2"/>
                  </a:lnTo>
                  <a:lnTo>
                    <a:pt x="133" y="5"/>
                  </a:lnTo>
                  <a:lnTo>
                    <a:pt x="124" y="9"/>
                  </a:lnTo>
                  <a:lnTo>
                    <a:pt x="117" y="15"/>
                  </a:lnTo>
                  <a:lnTo>
                    <a:pt x="111" y="21"/>
                  </a:lnTo>
                  <a:lnTo>
                    <a:pt x="107" y="30"/>
                  </a:lnTo>
                  <a:lnTo>
                    <a:pt x="104" y="39"/>
                  </a:lnTo>
                  <a:lnTo>
                    <a:pt x="103" y="49"/>
                  </a:lnTo>
                  <a:lnTo>
                    <a:pt x="102" y="90"/>
                  </a:lnTo>
                  <a:lnTo>
                    <a:pt x="102" y="90"/>
                  </a:lnTo>
                  <a:lnTo>
                    <a:pt x="89" y="93"/>
                  </a:lnTo>
                  <a:lnTo>
                    <a:pt x="75" y="96"/>
                  </a:lnTo>
                  <a:lnTo>
                    <a:pt x="60" y="102"/>
                  </a:lnTo>
                  <a:lnTo>
                    <a:pt x="53" y="107"/>
                  </a:lnTo>
                  <a:lnTo>
                    <a:pt x="46" y="112"/>
                  </a:lnTo>
                  <a:lnTo>
                    <a:pt x="39" y="118"/>
                  </a:lnTo>
                  <a:lnTo>
                    <a:pt x="32" y="123"/>
                  </a:lnTo>
                  <a:lnTo>
                    <a:pt x="25" y="131"/>
                  </a:lnTo>
                  <a:lnTo>
                    <a:pt x="19" y="140"/>
                  </a:lnTo>
                  <a:lnTo>
                    <a:pt x="14" y="150"/>
                  </a:lnTo>
                  <a:lnTo>
                    <a:pt x="8" y="160"/>
                  </a:lnTo>
                  <a:lnTo>
                    <a:pt x="4" y="173"/>
                  </a:lnTo>
                  <a:lnTo>
                    <a:pt x="1" y="186"/>
                  </a:lnTo>
                  <a:lnTo>
                    <a:pt x="1" y="186"/>
                  </a:lnTo>
                  <a:lnTo>
                    <a:pt x="0" y="197"/>
                  </a:lnTo>
                  <a:lnTo>
                    <a:pt x="0" y="197"/>
                  </a:lnTo>
                  <a:lnTo>
                    <a:pt x="1" y="309"/>
                  </a:lnTo>
                  <a:lnTo>
                    <a:pt x="1" y="419"/>
                  </a:lnTo>
                  <a:lnTo>
                    <a:pt x="1" y="426"/>
                  </a:lnTo>
                  <a:lnTo>
                    <a:pt x="1" y="426"/>
                  </a:lnTo>
                  <a:lnTo>
                    <a:pt x="0" y="605"/>
                  </a:lnTo>
                  <a:lnTo>
                    <a:pt x="0" y="605"/>
                  </a:lnTo>
                  <a:lnTo>
                    <a:pt x="1" y="615"/>
                  </a:lnTo>
                  <a:lnTo>
                    <a:pt x="4" y="624"/>
                  </a:lnTo>
                  <a:lnTo>
                    <a:pt x="8" y="633"/>
                  </a:lnTo>
                  <a:lnTo>
                    <a:pt x="14" y="640"/>
                  </a:lnTo>
                  <a:lnTo>
                    <a:pt x="22" y="646"/>
                  </a:lnTo>
                  <a:lnTo>
                    <a:pt x="31" y="650"/>
                  </a:lnTo>
                  <a:lnTo>
                    <a:pt x="39" y="654"/>
                  </a:lnTo>
                  <a:lnTo>
                    <a:pt x="50" y="654"/>
                  </a:lnTo>
                  <a:lnTo>
                    <a:pt x="402" y="655"/>
                  </a:lnTo>
                  <a:lnTo>
                    <a:pt x="402" y="655"/>
                  </a:lnTo>
                  <a:lnTo>
                    <a:pt x="412" y="654"/>
                  </a:lnTo>
                  <a:lnTo>
                    <a:pt x="421" y="652"/>
                  </a:lnTo>
                  <a:lnTo>
                    <a:pt x="430" y="647"/>
                  </a:lnTo>
                  <a:lnTo>
                    <a:pt x="438" y="641"/>
                  </a:lnTo>
                  <a:lnTo>
                    <a:pt x="438" y="641"/>
                  </a:lnTo>
                  <a:lnTo>
                    <a:pt x="444" y="634"/>
                  </a:lnTo>
                  <a:lnTo>
                    <a:pt x="449" y="625"/>
                  </a:lnTo>
                  <a:lnTo>
                    <a:pt x="451" y="616"/>
                  </a:lnTo>
                  <a:lnTo>
                    <a:pt x="452" y="607"/>
                  </a:lnTo>
                  <a:lnTo>
                    <a:pt x="452" y="607"/>
                  </a:lnTo>
                  <a:lnTo>
                    <a:pt x="454" y="395"/>
                  </a:lnTo>
                  <a:lnTo>
                    <a:pt x="454" y="395"/>
                  </a:lnTo>
                  <a:lnTo>
                    <a:pt x="454" y="299"/>
                  </a:lnTo>
                  <a:lnTo>
                    <a:pt x="454" y="198"/>
                  </a:lnTo>
                  <a:lnTo>
                    <a:pt x="454" y="198"/>
                  </a:lnTo>
                  <a:lnTo>
                    <a:pt x="452" y="188"/>
                  </a:lnTo>
                  <a:lnTo>
                    <a:pt x="452" y="188"/>
                  </a:lnTo>
                  <a:close/>
                  <a:moveTo>
                    <a:pt x="99" y="202"/>
                  </a:moveTo>
                  <a:lnTo>
                    <a:pt x="99" y="202"/>
                  </a:lnTo>
                  <a:lnTo>
                    <a:pt x="101" y="195"/>
                  </a:lnTo>
                  <a:lnTo>
                    <a:pt x="103" y="192"/>
                  </a:lnTo>
                  <a:lnTo>
                    <a:pt x="104" y="191"/>
                  </a:lnTo>
                  <a:lnTo>
                    <a:pt x="111" y="189"/>
                  </a:lnTo>
                  <a:lnTo>
                    <a:pt x="124" y="188"/>
                  </a:lnTo>
                  <a:lnTo>
                    <a:pt x="124" y="188"/>
                  </a:lnTo>
                  <a:lnTo>
                    <a:pt x="140" y="185"/>
                  </a:lnTo>
                  <a:lnTo>
                    <a:pt x="148" y="183"/>
                  </a:lnTo>
                  <a:lnTo>
                    <a:pt x="158" y="180"/>
                  </a:lnTo>
                  <a:lnTo>
                    <a:pt x="166" y="176"/>
                  </a:lnTo>
                  <a:lnTo>
                    <a:pt x="176" y="171"/>
                  </a:lnTo>
                  <a:lnTo>
                    <a:pt x="183" y="164"/>
                  </a:lnTo>
                  <a:lnTo>
                    <a:pt x="191" y="154"/>
                  </a:lnTo>
                  <a:lnTo>
                    <a:pt x="191" y="154"/>
                  </a:lnTo>
                  <a:lnTo>
                    <a:pt x="195" y="148"/>
                  </a:lnTo>
                  <a:lnTo>
                    <a:pt x="197" y="142"/>
                  </a:lnTo>
                  <a:lnTo>
                    <a:pt x="199" y="135"/>
                  </a:lnTo>
                  <a:lnTo>
                    <a:pt x="199" y="128"/>
                  </a:lnTo>
                  <a:lnTo>
                    <a:pt x="200" y="100"/>
                  </a:lnTo>
                  <a:lnTo>
                    <a:pt x="243" y="99"/>
                  </a:lnTo>
                  <a:lnTo>
                    <a:pt x="243" y="129"/>
                  </a:lnTo>
                  <a:lnTo>
                    <a:pt x="243" y="129"/>
                  </a:lnTo>
                  <a:lnTo>
                    <a:pt x="244" y="136"/>
                  </a:lnTo>
                  <a:lnTo>
                    <a:pt x="247" y="144"/>
                  </a:lnTo>
                  <a:lnTo>
                    <a:pt x="249" y="151"/>
                  </a:lnTo>
                  <a:lnTo>
                    <a:pt x="254" y="158"/>
                  </a:lnTo>
                  <a:lnTo>
                    <a:pt x="254" y="158"/>
                  </a:lnTo>
                  <a:lnTo>
                    <a:pt x="261" y="166"/>
                  </a:lnTo>
                  <a:lnTo>
                    <a:pt x="269" y="173"/>
                  </a:lnTo>
                  <a:lnTo>
                    <a:pt x="279" y="178"/>
                  </a:lnTo>
                  <a:lnTo>
                    <a:pt x="287" y="182"/>
                  </a:lnTo>
                  <a:lnTo>
                    <a:pt x="297" y="185"/>
                  </a:lnTo>
                  <a:lnTo>
                    <a:pt x="306" y="188"/>
                  </a:lnTo>
                  <a:lnTo>
                    <a:pt x="323" y="190"/>
                  </a:lnTo>
                  <a:lnTo>
                    <a:pt x="323" y="190"/>
                  </a:lnTo>
                  <a:lnTo>
                    <a:pt x="338" y="191"/>
                  </a:lnTo>
                  <a:lnTo>
                    <a:pt x="348" y="195"/>
                  </a:lnTo>
                  <a:lnTo>
                    <a:pt x="350" y="196"/>
                  </a:lnTo>
                  <a:lnTo>
                    <a:pt x="353" y="198"/>
                  </a:lnTo>
                  <a:lnTo>
                    <a:pt x="355" y="204"/>
                  </a:lnTo>
                  <a:lnTo>
                    <a:pt x="355" y="204"/>
                  </a:lnTo>
                  <a:lnTo>
                    <a:pt x="355" y="301"/>
                  </a:lnTo>
                  <a:lnTo>
                    <a:pt x="354" y="394"/>
                  </a:lnTo>
                  <a:lnTo>
                    <a:pt x="354" y="394"/>
                  </a:lnTo>
                  <a:lnTo>
                    <a:pt x="354" y="557"/>
                  </a:lnTo>
                  <a:lnTo>
                    <a:pt x="99" y="555"/>
                  </a:lnTo>
                  <a:lnTo>
                    <a:pt x="99" y="555"/>
                  </a:lnTo>
                  <a:lnTo>
                    <a:pt x="99" y="419"/>
                  </a:lnTo>
                  <a:lnTo>
                    <a:pt x="99" y="417"/>
                  </a:lnTo>
                  <a:lnTo>
                    <a:pt x="99" y="417"/>
                  </a:lnTo>
                  <a:lnTo>
                    <a:pt x="99" y="310"/>
                  </a:lnTo>
                  <a:lnTo>
                    <a:pt x="99" y="202"/>
                  </a:lnTo>
                  <a:lnTo>
                    <a:pt x="99" y="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4" name="Freeform 22">
              <a:extLst>
                <a:ext uri="{FF2B5EF4-FFF2-40B4-BE49-F238E27FC236}">
                  <a16:creationId xmlns:a16="http://schemas.microsoft.com/office/drawing/2014/main" xmlns="" id="{EF09ADB7-F45D-440C-AF54-A0450BFF86AE}"/>
                </a:ext>
              </a:extLst>
            </p:cNvPr>
            <p:cNvSpPr>
              <a:spLocks noEditPoints="1"/>
            </p:cNvSpPr>
            <p:nvPr/>
          </p:nvSpPr>
          <p:spPr bwMode="auto">
            <a:xfrm>
              <a:off x="5159893" y="2620826"/>
              <a:ext cx="189192" cy="241127"/>
            </a:xfrm>
            <a:custGeom>
              <a:avLst/>
              <a:gdLst>
                <a:gd name="T0" fmla="*/ 460 w 508"/>
                <a:gd name="T1" fmla="*/ 0 h 649"/>
                <a:gd name="T2" fmla="*/ 50 w 508"/>
                <a:gd name="T3" fmla="*/ 0 h 649"/>
                <a:gd name="T4" fmla="*/ 50 w 508"/>
                <a:gd name="T5" fmla="*/ 0 h 649"/>
                <a:gd name="T6" fmla="*/ 39 w 508"/>
                <a:gd name="T7" fmla="*/ 1 h 649"/>
                <a:gd name="T8" fmla="*/ 29 w 508"/>
                <a:gd name="T9" fmla="*/ 3 h 649"/>
                <a:gd name="T10" fmla="*/ 21 w 508"/>
                <a:gd name="T11" fmla="*/ 8 h 649"/>
                <a:gd name="T12" fmla="*/ 14 w 508"/>
                <a:gd name="T13" fmla="*/ 14 h 649"/>
                <a:gd name="T14" fmla="*/ 8 w 508"/>
                <a:gd name="T15" fmla="*/ 21 h 649"/>
                <a:gd name="T16" fmla="*/ 3 w 508"/>
                <a:gd name="T17" fmla="*/ 30 h 649"/>
                <a:gd name="T18" fmla="*/ 1 w 508"/>
                <a:gd name="T19" fmla="*/ 39 h 649"/>
                <a:gd name="T20" fmla="*/ 0 w 508"/>
                <a:gd name="T21" fmla="*/ 49 h 649"/>
                <a:gd name="T22" fmla="*/ 0 w 508"/>
                <a:gd name="T23" fmla="*/ 601 h 649"/>
                <a:gd name="T24" fmla="*/ 0 w 508"/>
                <a:gd name="T25" fmla="*/ 601 h 649"/>
                <a:gd name="T26" fmla="*/ 1 w 508"/>
                <a:gd name="T27" fmla="*/ 610 h 649"/>
                <a:gd name="T28" fmla="*/ 3 w 508"/>
                <a:gd name="T29" fmla="*/ 619 h 649"/>
                <a:gd name="T30" fmla="*/ 8 w 508"/>
                <a:gd name="T31" fmla="*/ 628 h 649"/>
                <a:gd name="T32" fmla="*/ 14 w 508"/>
                <a:gd name="T33" fmla="*/ 635 h 649"/>
                <a:gd name="T34" fmla="*/ 21 w 508"/>
                <a:gd name="T35" fmla="*/ 641 h 649"/>
                <a:gd name="T36" fmla="*/ 29 w 508"/>
                <a:gd name="T37" fmla="*/ 646 h 649"/>
                <a:gd name="T38" fmla="*/ 39 w 508"/>
                <a:gd name="T39" fmla="*/ 648 h 649"/>
                <a:gd name="T40" fmla="*/ 50 w 508"/>
                <a:gd name="T41" fmla="*/ 649 h 649"/>
                <a:gd name="T42" fmla="*/ 460 w 508"/>
                <a:gd name="T43" fmla="*/ 649 h 649"/>
                <a:gd name="T44" fmla="*/ 460 w 508"/>
                <a:gd name="T45" fmla="*/ 649 h 649"/>
                <a:gd name="T46" fmla="*/ 469 w 508"/>
                <a:gd name="T47" fmla="*/ 648 h 649"/>
                <a:gd name="T48" fmla="*/ 479 w 508"/>
                <a:gd name="T49" fmla="*/ 646 h 649"/>
                <a:gd name="T50" fmla="*/ 487 w 508"/>
                <a:gd name="T51" fmla="*/ 641 h 649"/>
                <a:gd name="T52" fmla="*/ 494 w 508"/>
                <a:gd name="T53" fmla="*/ 635 h 649"/>
                <a:gd name="T54" fmla="*/ 500 w 508"/>
                <a:gd name="T55" fmla="*/ 628 h 649"/>
                <a:gd name="T56" fmla="*/ 505 w 508"/>
                <a:gd name="T57" fmla="*/ 619 h 649"/>
                <a:gd name="T58" fmla="*/ 508 w 508"/>
                <a:gd name="T59" fmla="*/ 610 h 649"/>
                <a:gd name="T60" fmla="*/ 508 w 508"/>
                <a:gd name="T61" fmla="*/ 601 h 649"/>
                <a:gd name="T62" fmla="*/ 508 w 508"/>
                <a:gd name="T63" fmla="*/ 49 h 649"/>
                <a:gd name="T64" fmla="*/ 508 w 508"/>
                <a:gd name="T65" fmla="*/ 49 h 649"/>
                <a:gd name="T66" fmla="*/ 508 w 508"/>
                <a:gd name="T67" fmla="*/ 39 h 649"/>
                <a:gd name="T68" fmla="*/ 505 w 508"/>
                <a:gd name="T69" fmla="*/ 30 h 649"/>
                <a:gd name="T70" fmla="*/ 500 w 508"/>
                <a:gd name="T71" fmla="*/ 21 h 649"/>
                <a:gd name="T72" fmla="*/ 494 w 508"/>
                <a:gd name="T73" fmla="*/ 14 h 649"/>
                <a:gd name="T74" fmla="*/ 487 w 508"/>
                <a:gd name="T75" fmla="*/ 8 h 649"/>
                <a:gd name="T76" fmla="*/ 479 w 508"/>
                <a:gd name="T77" fmla="*/ 3 h 649"/>
                <a:gd name="T78" fmla="*/ 469 w 508"/>
                <a:gd name="T79" fmla="*/ 1 h 649"/>
                <a:gd name="T80" fmla="*/ 460 w 508"/>
                <a:gd name="T81" fmla="*/ 0 h 649"/>
                <a:gd name="T82" fmla="*/ 460 w 508"/>
                <a:gd name="T83" fmla="*/ 0 h 649"/>
                <a:gd name="T84" fmla="*/ 410 w 508"/>
                <a:gd name="T85" fmla="*/ 98 h 649"/>
                <a:gd name="T86" fmla="*/ 410 w 508"/>
                <a:gd name="T87" fmla="*/ 551 h 649"/>
                <a:gd name="T88" fmla="*/ 98 w 508"/>
                <a:gd name="T89" fmla="*/ 551 h 649"/>
                <a:gd name="T90" fmla="*/ 98 w 508"/>
                <a:gd name="T91" fmla="*/ 98 h 649"/>
                <a:gd name="T92" fmla="*/ 410 w 508"/>
                <a:gd name="T93" fmla="*/ 98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8" h="649">
                  <a:moveTo>
                    <a:pt x="460" y="0"/>
                  </a:moveTo>
                  <a:lnTo>
                    <a:pt x="50" y="0"/>
                  </a:lnTo>
                  <a:lnTo>
                    <a:pt x="50" y="0"/>
                  </a:lnTo>
                  <a:lnTo>
                    <a:pt x="39" y="1"/>
                  </a:lnTo>
                  <a:lnTo>
                    <a:pt x="29" y="3"/>
                  </a:lnTo>
                  <a:lnTo>
                    <a:pt x="21" y="8"/>
                  </a:lnTo>
                  <a:lnTo>
                    <a:pt x="14" y="14"/>
                  </a:lnTo>
                  <a:lnTo>
                    <a:pt x="8" y="21"/>
                  </a:lnTo>
                  <a:lnTo>
                    <a:pt x="3" y="30"/>
                  </a:lnTo>
                  <a:lnTo>
                    <a:pt x="1" y="39"/>
                  </a:lnTo>
                  <a:lnTo>
                    <a:pt x="0" y="49"/>
                  </a:lnTo>
                  <a:lnTo>
                    <a:pt x="0" y="601"/>
                  </a:lnTo>
                  <a:lnTo>
                    <a:pt x="0" y="601"/>
                  </a:lnTo>
                  <a:lnTo>
                    <a:pt x="1" y="610"/>
                  </a:lnTo>
                  <a:lnTo>
                    <a:pt x="3" y="619"/>
                  </a:lnTo>
                  <a:lnTo>
                    <a:pt x="8" y="628"/>
                  </a:lnTo>
                  <a:lnTo>
                    <a:pt x="14" y="635"/>
                  </a:lnTo>
                  <a:lnTo>
                    <a:pt x="21" y="641"/>
                  </a:lnTo>
                  <a:lnTo>
                    <a:pt x="29" y="646"/>
                  </a:lnTo>
                  <a:lnTo>
                    <a:pt x="39" y="648"/>
                  </a:lnTo>
                  <a:lnTo>
                    <a:pt x="50" y="649"/>
                  </a:lnTo>
                  <a:lnTo>
                    <a:pt x="460" y="649"/>
                  </a:lnTo>
                  <a:lnTo>
                    <a:pt x="460" y="649"/>
                  </a:lnTo>
                  <a:lnTo>
                    <a:pt x="469" y="648"/>
                  </a:lnTo>
                  <a:lnTo>
                    <a:pt x="479" y="646"/>
                  </a:lnTo>
                  <a:lnTo>
                    <a:pt x="487" y="641"/>
                  </a:lnTo>
                  <a:lnTo>
                    <a:pt x="494" y="635"/>
                  </a:lnTo>
                  <a:lnTo>
                    <a:pt x="500" y="628"/>
                  </a:lnTo>
                  <a:lnTo>
                    <a:pt x="505" y="619"/>
                  </a:lnTo>
                  <a:lnTo>
                    <a:pt x="508" y="610"/>
                  </a:lnTo>
                  <a:lnTo>
                    <a:pt x="508" y="601"/>
                  </a:lnTo>
                  <a:lnTo>
                    <a:pt x="508" y="49"/>
                  </a:lnTo>
                  <a:lnTo>
                    <a:pt x="508" y="49"/>
                  </a:lnTo>
                  <a:lnTo>
                    <a:pt x="508" y="39"/>
                  </a:lnTo>
                  <a:lnTo>
                    <a:pt x="505" y="30"/>
                  </a:lnTo>
                  <a:lnTo>
                    <a:pt x="500" y="21"/>
                  </a:lnTo>
                  <a:lnTo>
                    <a:pt x="494" y="14"/>
                  </a:lnTo>
                  <a:lnTo>
                    <a:pt x="487" y="8"/>
                  </a:lnTo>
                  <a:lnTo>
                    <a:pt x="479" y="3"/>
                  </a:lnTo>
                  <a:lnTo>
                    <a:pt x="469" y="1"/>
                  </a:lnTo>
                  <a:lnTo>
                    <a:pt x="460" y="0"/>
                  </a:lnTo>
                  <a:lnTo>
                    <a:pt x="460" y="0"/>
                  </a:lnTo>
                  <a:close/>
                  <a:moveTo>
                    <a:pt x="410" y="98"/>
                  </a:moveTo>
                  <a:lnTo>
                    <a:pt x="410" y="551"/>
                  </a:lnTo>
                  <a:lnTo>
                    <a:pt x="98" y="551"/>
                  </a:lnTo>
                  <a:lnTo>
                    <a:pt x="98" y="98"/>
                  </a:lnTo>
                  <a:lnTo>
                    <a:pt x="410"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5" name="Freeform 23">
              <a:extLst>
                <a:ext uri="{FF2B5EF4-FFF2-40B4-BE49-F238E27FC236}">
                  <a16:creationId xmlns:a16="http://schemas.microsoft.com/office/drawing/2014/main" xmlns="" id="{78A08566-A371-4137-B2E3-3888166DFDF7}"/>
                </a:ext>
              </a:extLst>
            </p:cNvPr>
            <p:cNvSpPr>
              <a:spLocks noEditPoints="1"/>
            </p:cNvSpPr>
            <p:nvPr/>
          </p:nvSpPr>
          <p:spPr bwMode="auto">
            <a:xfrm>
              <a:off x="4969959" y="2969532"/>
              <a:ext cx="189934" cy="187708"/>
            </a:xfrm>
            <a:custGeom>
              <a:avLst/>
              <a:gdLst>
                <a:gd name="T0" fmla="*/ 462 w 512"/>
                <a:gd name="T1" fmla="*/ 0 h 506"/>
                <a:gd name="T2" fmla="*/ 50 w 512"/>
                <a:gd name="T3" fmla="*/ 0 h 506"/>
                <a:gd name="T4" fmla="*/ 50 w 512"/>
                <a:gd name="T5" fmla="*/ 0 h 506"/>
                <a:gd name="T6" fmla="*/ 39 w 512"/>
                <a:gd name="T7" fmla="*/ 1 h 506"/>
                <a:gd name="T8" fmla="*/ 31 w 512"/>
                <a:gd name="T9" fmla="*/ 4 h 506"/>
                <a:gd name="T10" fmla="*/ 21 w 512"/>
                <a:gd name="T11" fmla="*/ 8 h 506"/>
                <a:gd name="T12" fmla="*/ 14 w 512"/>
                <a:gd name="T13" fmla="*/ 14 h 506"/>
                <a:gd name="T14" fmla="*/ 8 w 512"/>
                <a:gd name="T15" fmla="*/ 21 h 506"/>
                <a:gd name="T16" fmla="*/ 3 w 512"/>
                <a:gd name="T17" fmla="*/ 30 h 506"/>
                <a:gd name="T18" fmla="*/ 1 w 512"/>
                <a:gd name="T19" fmla="*/ 39 h 506"/>
                <a:gd name="T20" fmla="*/ 0 w 512"/>
                <a:gd name="T21" fmla="*/ 49 h 506"/>
                <a:gd name="T22" fmla="*/ 0 w 512"/>
                <a:gd name="T23" fmla="*/ 456 h 506"/>
                <a:gd name="T24" fmla="*/ 0 w 512"/>
                <a:gd name="T25" fmla="*/ 456 h 506"/>
                <a:gd name="T26" fmla="*/ 1 w 512"/>
                <a:gd name="T27" fmla="*/ 466 h 506"/>
                <a:gd name="T28" fmla="*/ 3 w 512"/>
                <a:gd name="T29" fmla="*/ 475 h 506"/>
                <a:gd name="T30" fmla="*/ 8 w 512"/>
                <a:gd name="T31" fmla="*/ 484 h 506"/>
                <a:gd name="T32" fmla="*/ 14 w 512"/>
                <a:gd name="T33" fmla="*/ 491 h 506"/>
                <a:gd name="T34" fmla="*/ 21 w 512"/>
                <a:gd name="T35" fmla="*/ 497 h 506"/>
                <a:gd name="T36" fmla="*/ 31 w 512"/>
                <a:gd name="T37" fmla="*/ 502 h 506"/>
                <a:gd name="T38" fmla="*/ 39 w 512"/>
                <a:gd name="T39" fmla="*/ 504 h 506"/>
                <a:gd name="T40" fmla="*/ 50 w 512"/>
                <a:gd name="T41" fmla="*/ 506 h 506"/>
                <a:gd name="T42" fmla="*/ 462 w 512"/>
                <a:gd name="T43" fmla="*/ 506 h 506"/>
                <a:gd name="T44" fmla="*/ 462 w 512"/>
                <a:gd name="T45" fmla="*/ 506 h 506"/>
                <a:gd name="T46" fmla="*/ 473 w 512"/>
                <a:gd name="T47" fmla="*/ 504 h 506"/>
                <a:gd name="T48" fmla="*/ 482 w 512"/>
                <a:gd name="T49" fmla="*/ 502 h 506"/>
                <a:gd name="T50" fmla="*/ 490 w 512"/>
                <a:gd name="T51" fmla="*/ 497 h 506"/>
                <a:gd name="T52" fmla="*/ 497 w 512"/>
                <a:gd name="T53" fmla="*/ 491 h 506"/>
                <a:gd name="T54" fmla="*/ 503 w 512"/>
                <a:gd name="T55" fmla="*/ 484 h 506"/>
                <a:gd name="T56" fmla="*/ 508 w 512"/>
                <a:gd name="T57" fmla="*/ 475 h 506"/>
                <a:gd name="T58" fmla="*/ 511 w 512"/>
                <a:gd name="T59" fmla="*/ 466 h 506"/>
                <a:gd name="T60" fmla="*/ 512 w 512"/>
                <a:gd name="T61" fmla="*/ 456 h 506"/>
                <a:gd name="T62" fmla="*/ 512 w 512"/>
                <a:gd name="T63" fmla="*/ 49 h 506"/>
                <a:gd name="T64" fmla="*/ 512 w 512"/>
                <a:gd name="T65" fmla="*/ 49 h 506"/>
                <a:gd name="T66" fmla="*/ 511 w 512"/>
                <a:gd name="T67" fmla="*/ 39 h 506"/>
                <a:gd name="T68" fmla="*/ 508 w 512"/>
                <a:gd name="T69" fmla="*/ 30 h 506"/>
                <a:gd name="T70" fmla="*/ 503 w 512"/>
                <a:gd name="T71" fmla="*/ 21 h 506"/>
                <a:gd name="T72" fmla="*/ 497 w 512"/>
                <a:gd name="T73" fmla="*/ 14 h 506"/>
                <a:gd name="T74" fmla="*/ 490 w 512"/>
                <a:gd name="T75" fmla="*/ 8 h 506"/>
                <a:gd name="T76" fmla="*/ 482 w 512"/>
                <a:gd name="T77" fmla="*/ 4 h 506"/>
                <a:gd name="T78" fmla="*/ 473 w 512"/>
                <a:gd name="T79" fmla="*/ 1 h 506"/>
                <a:gd name="T80" fmla="*/ 462 w 512"/>
                <a:gd name="T81" fmla="*/ 0 h 506"/>
                <a:gd name="T82" fmla="*/ 462 w 512"/>
                <a:gd name="T83" fmla="*/ 0 h 506"/>
                <a:gd name="T84" fmla="*/ 413 w 512"/>
                <a:gd name="T85" fmla="*/ 98 h 506"/>
                <a:gd name="T86" fmla="*/ 413 w 512"/>
                <a:gd name="T87" fmla="*/ 407 h 506"/>
                <a:gd name="T88" fmla="*/ 98 w 512"/>
                <a:gd name="T89" fmla="*/ 407 h 506"/>
                <a:gd name="T90" fmla="*/ 98 w 512"/>
                <a:gd name="T91" fmla="*/ 98 h 506"/>
                <a:gd name="T92" fmla="*/ 413 w 512"/>
                <a:gd name="T93" fmla="*/ 98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2" h="506">
                  <a:moveTo>
                    <a:pt x="462" y="0"/>
                  </a:moveTo>
                  <a:lnTo>
                    <a:pt x="50" y="0"/>
                  </a:lnTo>
                  <a:lnTo>
                    <a:pt x="50" y="0"/>
                  </a:lnTo>
                  <a:lnTo>
                    <a:pt x="39" y="1"/>
                  </a:lnTo>
                  <a:lnTo>
                    <a:pt x="31" y="4"/>
                  </a:lnTo>
                  <a:lnTo>
                    <a:pt x="21" y="8"/>
                  </a:lnTo>
                  <a:lnTo>
                    <a:pt x="14" y="14"/>
                  </a:lnTo>
                  <a:lnTo>
                    <a:pt x="8" y="21"/>
                  </a:lnTo>
                  <a:lnTo>
                    <a:pt x="3" y="30"/>
                  </a:lnTo>
                  <a:lnTo>
                    <a:pt x="1" y="39"/>
                  </a:lnTo>
                  <a:lnTo>
                    <a:pt x="0" y="49"/>
                  </a:lnTo>
                  <a:lnTo>
                    <a:pt x="0" y="456"/>
                  </a:lnTo>
                  <a:lnTo>
                    <a:pt x="0" y="456"/>
                  </a:lnTo>
                  <a:lnTo>
                    <a:pt x="1" y="466"/>
                  </a:lnTo>
                  <a:lnTo>
                    <a:pt x="3" y="475"/>
                  </a:lnTo>
                  <a:lnTo>
                    <a:pt x="8" y="484"/>
                  </a:lnTo>
                  <a:lnTo>
                    <a:pt x="14" y="491"/>
                  </a:lnTo>
                  <a:lnTo>
                    <a:pt x="21" y="497"/>
                  </a:lnTo>
                  <a:lnTo>
                    <a:pt x="31" y="502"/>
                  </a:lnTo>
                  <a:lnTo>
                    <a:pt x="39" y="504"/>
                  </a:lnTo>
                  <a:lnTo>
                    <a:pt x="50" y="506"/>
                  </a:lnTo>
                  <a:lnTo>
                    <a:pt x="462" y="506"/>
                  </a:lnTo>
                  <a:lnTo>
                    <a:pt x="462" y="506"/>
                  </a:lnTo>
                  <a:lnTo>
                    <a:pt x="473" y="504"/>
                  </a:lnTo>
                  <a:lnTo>
                    <a:pt x="482" y="502"/>
                  </a:lnTo>
                  <a:lnTo>
                    <a:pt x="490" y="497"/>
                  </a:lnTo>
                  <a:lnTo>
                    <a:pt x="497" y="491"/>
                  </a:lnTo>
                  <a:lnTo>
                    <a:pt x="503" y="484"/>
                  </a:lnTo>
                  <a:lnTo>
                    <a:pt x="508" y="475"/>
                  </a:lnTo>
                  <a:lnTo>
                    <a:pt x="511" y="466"/>
                  </a:lnTo>
                  <a:lnTo>
                    <a:pt x="512" y="456"/>
                  </a:lnTo>
                  <a:lnTo>
                    <a:pt x="512" y="49"/>
                  </a:lnTo>
                  <a:lnTo>
                    <a:pt x="512" y="49"/>
                  </a:lnTo>
                  <a:lnTo>
                    <a:pt x="511" y="39"/>
                  </a:lnTo>
                  <a:lnTo>
                    <a:pt x="508" y="30"/>
                  </a:lnTo>
                  <a:lnTo>
                    <a:pt x="503" y="21"/>
                  </a:lnTo>
                  <a:lnTo>
                    <a:pt x="497" y="14"/>
                  </a:lnTo>
                  <a:lnTo>
                    <a:pt x="490" y="8"/>
                  </a:lnTo>
                  <a:lnTo>
                    <a:pt x="482" y="4"/>
                  </a:lnTo>
                  <a:lnTo>
                    <a:pt x="473" y="1"/>
                  </a:lnTo>
                  <a:lnTo>
                    <a:pt x="462" y="0"/>
                  </a:lnTo>
                  <a:lnTo>
                    <a:pt x="462" y="0"/>
                  </a:lnTo>
                  <a:close/>
                  <a:moveTo>
                    <a:pt x="413" y="98"/>
                  </a:moveTo>
                  <a:lnTo>
                    <a:pt x="413" y="407"/>
                  </a:lnTo>
                  <a:lnTo>
                    <a:pt x="98" y="407"/>
                  </a:lnTo>
                  <a:lnTo>
                    <a:pt x="98" y="98"/>
                  </a:lnTo>
                  <a:lnTo>
                    <a:pt x="413"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6" name="Rectangle 24">
              <a:extLst>
                <a:ext uri="{FF2B5EF4-FFF2-40B4-BE49-F238E27FC236}">
                  <a16:creationId xmlns:a16="http://schemas.microsoft.com/office/drawing/2014/main" xmlns="" id="{9E6EB4A3-0FCC-43E8-93A1-91CA207D1129}"/>
                </a:ext>
              </a:extLst>
            </p:cNvPr>
            <p:cNvSpPr>
              <a:spLocks noChangeArrowheads="1"/>
            </p:cNvSpPr>
            <p:nvPr/>
          </p:nvSpPr>
          <p:spPr bwMode="auto">
            <a:xfrm>
              <a:off x="4305191" y="2859696"/>
              <a:ext cx="1253859" cy="363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7" name="Rectangle 25">
              <a:extLst>
                <a:ext uri="{FF2B5EF4-FFF2-40B4-BE49-F238E27FC236}">
                  <a16:creationId xmlns:a16="http://schemas.microsoft.com/office/drawing/2014/main" xmlns="" id="{00225823-5B90-4F6E-8044-1151FF6B8071}"/>
                </a:ext>
              </a:extLst>
            </p:cNvPr>
            <p:cNvSpPr>
              <a:spLocks noChangeArrowheads="1"/>
            </p:cNvSpPr>
            <p:nvPr/>
          </p:nvSpPr>
          <p:spPr bwMode="auto">
            <a:xfrm>
              <a:off x="4305191" y="3152789"/>
              <a:ext cx="1253859" cy="370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8" name="Rectangle 26">
              <a:extLst>
                <a:ext uri="{FF2B5EF4-FFF2-40B4-BE49-F238E27FC236}">
                  <a16:creationId xmlns:a16="http://schemas.microsoft.com/office/drawing/2014/main" xmlns="" id="{A35464DC-BB6F-42C6-B2FE-26EC9DA81B2B}"/>
                </a:ext>
              </a:extLst>
            </p:cNvPr>
            <p:cNvSpPr>
              <a:spLocks noChangeArrowheads="1"/>
            </p:cNvSpPr>
            <p:nvPr/>
          </p:nvSpPr>
          <p:spPr bwMode="auto">
            <a:xfrm>
              <a:off x="4331159" y="3496302"/>
              <a:ext cx="1253859" cy="363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9" name="Freeform 27">
              <a:extLst>
                <a:ext uri="{FF2B5EF4-FFF2-40B4-BE49-F238E27FC236}">
                  <a16:creationId xmlns:a16="http://schemas.microsoft.com/office/drawing/2014/main" xmlns="" id="{34F495E0-0A1F-42C6-9ACB-8034F9E29E1D}"/>
                </a:ext>
              </a:extLst>
            </p:cNvPr>
            <p:cNvSpPr>
              <a:spLocks noEditPoints="1"/>
            </p:cNvSpPr>
            <p:nvPr/>
          </p:nvSpPr>
          <p:spPr bwMode="auto">
            <a:xfrm>
              <a:off x="4388287" y="3354593"/>
              <a:ext cx="235191" cy="152837"/>
            </a:xfrm>
            <a:custGeom>
              <a:avLst/>
              <a:gdLst>
                <a:gd name="T0" fmla="*/ 584 w 634"/>
                <a:gd name="T1" fmla="*/ 0 h 412"/>
                <a:gd name="T2" fmla="*/ 49 w 634"/>
                <a:gd name="T3" fmla="*/ 0 h 412"/>
                <a:gd name="T4" fmla="*/ 49 w 634"/>
                <a:gd name="T5" fmla="*/ 0 h 412"/>
                <a:gd name="T6" fmla="*/ 39 w 634"/>
                <a:gd name="T7" fmla="*/ 2 h 412"/>
                <a:gd name="T8" fmla="*/ 30 w 634"/>
                <a:gd name="T9" fmla="*/ 5 h 412"/>
                <a:gd name="T10" fmla="*/ 21 w 634"/>
                <a:gd name="T11" fmla="*/ 10 h 412"/>
                <a:gd name="T12" fmla="*/ 14 w 634"/>
                <a:gd name="T13" fmla="*/ 16 h 412"/>
                <a:gd name="T14" fmla="*/ 8 w 634"/>
                <a:gd name="T15" fmla="*/ 23 h 412"/>
                <a:gd name="T16" fmla="*/ 3 w 634"/>
                <a:gd name="T17" fmla="*/ 31 h 412"/>
                <a:gd name="T18" fmla="*/ 1 w 634"/>
                <a:gd name="T19" fmla="*/ 41 h 412"/>
                <a:gd name="T20" fmla="*/ 0 w 634"/>
                <a:gd name="T21" fmla="*/ 50 h 412"/>
                <a:gd name="T22" fmla="*/ 0 w 634"/>
                <a:gd name="T23" fmla="*/ 364 h 412"/>
                <a:gd name="T24" fmla="*/ 0 w 634"/>
                <a:gd name="T25" fmla="*/ 364 h 412"/>
                <a:gd name="T26" fmla="*/ 1 w 634"/>
                <a:gd name="T27" fmla="*/ 373 h 412"/>
                <a:gd name="T28" fmla="*/ 3 w 634"/>
                <a:gd name="T29" fmla="*/ 383 h 412"/>
                <a:gd name="T30" fmla="*/ 8 w 634"/>
                <a:gd name="T31" fmla="*/ 391 h 412"/>
                <a:gd name="T32" fmla="*/ 14 w 634"/>
                <a:gd name="T33" fmla="*/ 398 h 412"/>
                <a:gd name="T34" fmla="*/ 21 w 634"/>
                <a:gd name="T35" fmla="*/ 404 h 412"/>
                <a:gd name="T36" fmla="*/ 30 w 634"/>
                <a:gd name="T37" fmla="*/ 409 h 412"/>
                <a:gd name="T38" fmla="*/ 39 w 634"/>
                <a:gd name="T39" fmla="*/ 411 h 412"/>
                <a:gd name="T40" fmla="*/ 49 w 634"/>
                <a:gd name="T41" fmla="*/ 412 h 412"/>
                <a:gd name="T42" fmla="*/ 584 w 634"/>
                <a:gd name="T43" fmla="*/ 412 h 412"/>
                <a:gd name="T44" fmla="*/ 584 w 634"/>
                <a:gd name="T45" fmla="*/ 412 h 412"/>
                <a:gd name="T46" fmla="*/ 594 w 634"/>
                <a:gd name="T47" fmla="*/ 411 h 412"/>
                <a:gd name="T48" fmla="*/ 603 w 634"/>
                <a:gd name="T49" fmla="*/ 409 h 412"/>
                <a:gd name="T50" fmla="*/ 611 w 634"/>
                <a:gd name="T51" fmla="*/ 404 h 412"/>
                <a:gd name="T52" fmla="*/ 618 w 634"/>
                <a:gd name="T53" fmla="*/ 398 h 412"/>
                <a:gd name="T54" fmla="*/ 624 w 634"/>
                <a:gd name="T55" fmla="*/ 391 h 412"/>
                <a:gd name="T56" fmla="*/ 629 w 634"/>
                <a:gd name="T57" fmla="*/ 383 h 412"/>
                <a:gd name="T58" fmla="*/ 633 w 634"/>
                <a:gd name="T59" fmla="*/ 373 h 412"/>
                <a:gd name="T60" fmla="*/ 634 w 634"/>
                <a:gd name="T61" fmla="*/ 364 h 412"/>
                <a:gd name="T62" fmla="*/ 634 w 634"/>
                <a:gd name="T63" fmla="*/ 50 h 412"/>
                <a:gd name="T64" fmla="*/ 634 w 634"/>
                <a:gd name="T65" fmla="*/ 50 h 412"/>
                <a:gd name="T66" fmla="*/ 633 w 634"/>
                <a:gd name="T67" fmla="*/ 41 h 412"/>
                <a:gd name="T68" fmla="*/ 629 w 634"/>
                <a:gd name="T69" fmla="*/ 31 h 412"/>
                <a:gd name="T70" fmla="*/ 624 w 634"/>
                <a:gd name="T71" fmla="*/ 23 h 412"/>
                <a:gd name="T72" fmla="*/ 618 w 634"/>
                <a:gd name="T73" fmla="*/ 16 h 412"/>
                <a:gd name="T74" fmla="*/ 611 w 634"/>
                <a:gd name="T75" fmla="*/ 10 h 412"/>
                <a:gd name="T76" fmla="*/ 603 w 634"/>
                <a:gd name="T77" fmla="*/ 5 h 412"/>
                <a:gd name="T78" fmla="*/ 594 w 634"/>
                <a:gd name="T79" fmla="*/ 2 h 412"/>
                <a:gd name="T80" fmla="*/ 584 w 634"/>
                <a:gd name="T81" fmla="*/ 0 h 412"/>
                <a:gd name="T82" fmla="*/ 584 w 634"/>
                <a:gd name="T83" fmla="*/ 0 h 412"/>
                <a:gd name="T84" fmla="*/ 534 w 634"/>
                <a:gd name="T85" fmla="*/ 100 h 412"/>
                <a:gd name="T86" fmla="*/ 534 w 634"/>
                <a:gd name="T87" fmla="*/ 314 h 412"/>
                <a:gd name="T88" fmla="*/ 98 w 634"/>
                <a:gd name="T89" fmla="*/ 314 h 412"/>
                <a:gd name="T90" fmla="*/ 98 w 634"/>
                <a:gd name="T91" fmla="*/ 100 h 412"/>
                <a:gd name="T92" fmla="*/ 534 w 634"/>
                <a:gd name="T93" fmla="*/ 10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4" h="412">
                  <a:moveTo>
                    <a:pt x="584" y="0"/>
                  </a:moveTo>
                  <a:lnTo>
                    <a:pt x="49" y="0"/>
                  </a:lnTo>
                  <a:lnTo>
                    <a:pt x="49" y="0"/>
                  </a:lnTo>
                  <a:lnTo>
                    <a:pt x="39" y="2"/>
                  </a:lnTo>
                  <a:lnTo>
                    <a:pt x="30" y="5"/>
                  </a:lnTo>
                  <a:lnTo>
                    <a:pt x="21" y="10"/>
                  </a:lnTo>
                  <a:lnTo>
                    <a:pt x="14" y="16"/>
                  </a:lnTo>
                  <a:lnTo>
                    <a:pt x="8" y="23"/>
                  </a:lnTo>
                  <a:lnTo>
                    <a:pt x="3" y="31"/>
                  </a:lnTo>
                  <a:lnTo>
                    <a:pt x="1" y="41"/>
                  </a:lnTo>
                  <a:lnTo>
                    <a:pt x="0" y="50"/>
                  </a:lnTo>
                  <a:lnTo>
                    <a:pt x="0" y="364"/>
                  </a:lnTo>
                  <a:lnTo>
                    <a:pt x="0" y="364"/>
                  </a:lnTo>
                  <a:lnTo>
                    <a:pt x="1" y="373"/>
                  </a:lnTo>
                  <a:lnTo>
                    <a:pt x="3" y="383"/>
                  </a:lnTo>
                  <a:lnTo>
                    <a:pt x="8" y="391"/>
                  </a:lnTo>
                  <a:lnTo>
                    <a:pt x="14" y="398"/>
                  </a:lnTo>
                  <a:lnTo>
                    <a:pt x="21" y="404"/>
                  </a:lnTo>
                  <a:lnTo>
                    <a:pt x="30" y="409"/>
                  </a:lnTo>
                  <a:lnTo>
                    <a:pt x="39" y="411"/>
                  </a:lnTo>
                  <a:lnTo>
                    <a:pt x="49" y="412"/>
                  </a:lnTo>
                  <a:lnTo>
                    <a:pt x="584" y="412"/>
                  </a:lnTo>
                  <a:lnTo>
                    <a:pt x="584" y="412"/>
                  </a:lnTo>
                  <a:lnTo>
                    <a:pt x="594" y="411"/>
                  </a:lnTo>
                  <a:lnTo>
                    <a:pt x="603" y="409"/>
                  </a:lnTo>
                  <a:lnTo>
                    <a:pt x="611" y="404"/>
                  </a:lnTo>
                  <a:lnTo>
                    <a:pt x="618" y="398"/>
                  </a:lnTo>
                  <a:lnTo>
                    <a:pt x="624" y="391"/>
                  </a:lnTo>
                  <a:lnTo>
                    <a:pt x="629" y="383"/>
                  </a:lnTo>
                  <a:lnTo>
                    <a:pt x="633" y="373"/>
                  </a:lnTo>
                  <a:lnTo>
                    <a:pt x="634" y="364"/>
                  </a:lnTo>
                  <a:lnTo>
                    <a:pt x="634" y="50"/>
                  </a:lnTo>
                  <a:lnTo>
                    <a:pt x="634" y="50"/>
                  </a:lnTo>
                  <a:lnTo>
                    <a:pt x="633" y="41"/>
                  </a:lnTo>
                  <a:lnTo>
                    <a:pt x="629" y="31"/>
                  </a:lnTo>
                  <a:lnTo>
                    <a:pt x="624" y="23"/>
                  </a:lnTo>
                  <a:lnTo>
                    <a:pt x="618" y="16"/>
                  </a:lnTo>
                  <a:lnTo>
                    <a:pt x="611" y="10"/>
                  </a:lnTo>
                  <a:lnTo>
                    <a:pt x="603" y="5"/>
                  </a:lnTo>
                  <a:lnTo>
                    <a:pt x="594" y="2"/>
                  </a:lnTo>
                  <a:lnTo>
                    <a:pt x="584" y="0"/>
                  </a:lnTo>
                  <a:lnTo>
                    <a:pt x="584" y="0"/>
                  </a:lnTo>
                  <a:close/>
                  <a:moveTo>
                    <a:pt x="534" y="100"/>
                  </a:moveTo>
                  <a:lnTo>
                    <a:pt x="534" y="314"/>
                  </a:lnTo>
                  <a:lnTo>
                    <a:pt x="98" y="314"/>
                  </a:lnTo>
                  <a:lnTo>
                    <a:pt x="98" y="100"/>
                  </a:lnTo>
                  <a:lnTo>
                    <a:pt x="534"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0" name="Freeform 28">
              <a:extLst>
                <a:ext uri="{FF2B5EF4-FFF2-40B4-BE49-F238E27FC236}">
                  <a16:creationId xmlns:a16="http://schemas.microsoft.com/office/drawing/2014/main" xmlns="" id="{8CAEEC1C-7335-47B7-978D-1B14242A349A}"/>
                </a:ext>
              </a:extLst>
            </p:cNvPr>
            <p:cNvSpPr>
              <a:spLocks noEditPoints="1"/>
            </p:cNvSpPr>
            <p:nvPr/>
          </p:nvSpPr>
          <p:spPr bwMode="auto">
            <a:xfrm>
              <a:off x="4698413" y="3270755"/>
              <a:ext cx="209966" cy="241127"/>
            </a:xfrm>
            <a:custGeom>
              <a:avLst/>
              <a:gdLst>
                <a:gd name="T0" fmla="*/ 515 w 564"/>
                <a:gd name="T1" fmla="*/ 0 h 649"/>
                <a:gd name="T2" fmla="*/ 50 w 564"/>
                <a:gd name="T3" fmla="*/ 0 h 649"/>
                <a:gd name="T4" fmla="*/ 50 w 564"/>
                <a:gd name="T5" fmla="*/ 0 h 649"/>
                <a:gd name="T6" fmla="*/ 40 w 564"/>
                <a:gd name="T7" fmla="*/ 1 h 649"/>
                <a:gd name="T8" fmla="*/ 31 w 564"/>
                <a:gd name="T9" fmla="*/ 4 h 649"/>
                <a:gd name="T10" fmla="*/ 22 w 564"/>
                <a:gd name="T11" fmla="*/ 8 h 649"/>
                <a:gd name="T12" fmla="*/ 14 w 564"/>
                <a:gd name="T13" fmla="*/ 14 h 649"/>
                <a:gd name="T14" fmla="*/ 8 w 564"/>
                <a:gd name="T15" fmla="*/ 21 h 649"/>
                <a:gd name="T16" fmla="*/ 5 w 564"/>
                <a:gd name="T17" fmla="*/ 30 h 649"/>
                <a:gd name="T18" fmla="*/ 1 w 564"/>
                <a:gd name="T19" fmla="*/ 39 h 649"/>
                <a:gd name="T20" fmla="*/ 0 w 564"/>
                <a:gd name="T21" fmla="*/ 49 h 649"/>
                <a:gd name="T22" fmla="*/ 0 w 564"/>
                <a:gd name="T23" fmla="*/ 601 h 649"/>
                <a:gd name="T24" fmla="*/ 0 w 564"/>
                <a:gd name="T25" fmla="*/ 601 h 649"/>
                <a:gd name="T26" fmla="*/ 1 w 564"/>
                <a:gd name="T27" fmla="*/ 610 h 649"/>
                <a:gd name="T28" fmla="*/ 5 w 564"/>
                <a:gd name="T29" fmla="*/ 620 h 649"/>
                <a:gd name="T30" fmla="*/ 8 w 564"/>
                <a:gd name="T31" fmla="*/ 628 h 649"/>
                <a:gd name="T32" fmla="*/ 14 w 564"/>
                <a:gd name="T33" fmla="*/ 635 h 649"/>
                <a:gd name="T34" fmla="*/ 22 w 564"/>
                <a:gd name="T35" fmla="*/ 641 h 649"/>
                <a:gd name="T36" fmla="*/ 31 w 564"/>
                <a:gd name="T37" fmla="*/ 646 h 649"/>
                <a:gd name="T38" fmla="*/ 40 w 564"/>
                <a:gd name="T39" fmla="*/ 648 h 649"/>
                <a:gd name="T40" fmla="*/ 50 w 564"/>
                <a:gd name="T41" fmla="*/ 649 h 649"/>
                <a:gd name="T42" fmla="*/ 515 w 564"/>
                <a:gd name="T43" fmla="*/ 649 h 649"/>
                <a:gd name="T44" fmla="*/ 515 w 564"/>
                <a:gd name="T45" fmla="*/ 649 h 649"/>
                <a:gd name="T46" fmla="*/ 525 w 564"/>
                <a:gd name="T47" fmla="*/ 648 h 649"/>
                <a:gd name="T48" fmla="*/ 535 w 564"/>
                <a:gd name="T49" fmla="*/ 646 h 649"/>
                <a:gd name="T50" fmla="*/ 543 w 564"/>
                <a:gd name="T51" fmla="*/ 641 h 649"/>
                <a:gd name="T52" fmla="*/ 550 w 564"/>
                <a:gd name="T53" fmla="*/ 635 h 649"/>
                <a:gd name="T54" fmla="*/ 556 w 564"/>
                <a:gd name="T55" fmla="*/ 628 h 649"/>
                <a:gd name="T56" fmla="*/ 561 w 564"/>
                <a:gd name="T57" fmla="*/ 620 h 649"/>
                <a:gd name="T58" fmla="*/ 564 w 564"/>
                <a:gd name="T59" fmla="*/ 610 h 649"/>
                <a:gd name="T60" fmla="*/ 564 w 564"/>
                <a:gd name="T61" fmla="*/ 601 h 649"/>
                <a:gd name="T62" fmla="*/ 564 w 564"/>
                <a:gd name="T63" fmla="*/ 49 h 649"/>
                <a:gd name="T64" fmla="*/ 564 w 564"/>
                <a:gd name="T65" fmla="*/ 49 h 649"/>
                <a:gd name="T66" fmla="*/ 564 w 564"/>
                <a:gd name="T67" fmla="*/ 39 h 649"/>
                <a:gd name="T68" fmla="*/ 561 w 564"/>
                <a:gd name="T69" fmla="*/ 30 h 649"/>
                <a:gd name="T70" fmla="*/ 556 w 564"/>
                <a:gd name="T71" fmla="*/ 21 h 649"/>
                <a:gd name="T72" fmla="*/ 550 w 564"/>
                <a:gd name="T73" fmla="*/ 14 h 649"/>
                <a:gd name="T74" fmla="*/ 543 w 564"/>
                <a:gd name="T75" fmla="*/ 8 h 649"/>
                <a:gd name="T76" fmla="*/ 535 w 564"/>
                <a:gd name="T77" fmla="*/ 4 h 649"/>
                <a:gd name="T78" fmla="*/ 525 w 564"/>
                <a:gd name="T79" fmla="*/ 1 h 649"/>
                <a:gd name="T80" fmla="*/ 515 w 564"/>
                <a:gd name="T81" fmla="*/ 0 h 649"/>
                <a:gd name="T82" fmla="*/ 515 w 564"/>
                <a:gd name="T83" fmla="*/ 0 h 649"/>
                <a:gd name="T84" fmla="*/ 466 w 564"/>
                <a:gd name="T85" fmla="*/ 98 h 649"/>
                <a:gd name="T86" fmla="*/ 466 w 564"/>
                <a:gd name="T87" fmla="*/ 551 h 649"/>
                <a:gd name="T88" fmla="*/ 99 w 564"/>
                <a:gd name="T89" fmla="*/ 551 h 649"/>
                <a:gd name="T90" fmla="*/ 99 w 564"/>
                <a:gd name="T91" fmla="*/ 98 h 649"/>
                <a:gd name="T92" fmla="*/ 466 w 564"/>
                <a:gd name="T93" fmla="*/ 98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4" h="649">
                  <a:moveTo>
                    <a:pt x="515" y="0"/>
                  </a:moveTo>
                  <a:lnTo>
                    <a:pt x="50" y="0"/>
                  </a:lnTo>
                  <a:lnTo>
                    <a:pt x="50" y="0"/>
                  </a:lnTo>
                  <a:lnTo>
                    <a:pt x="40" y="1"/>
                  </a:lnTo>
                  <a:lnTo>
                    <a:pt x="31" y="4"/>
                  </a:lnTo>
                  <a:lnTo>
                    <a:pt x="22" y="8"/>
                  </a:lnTo>
                  <a:lnTo>
                    <a:pt x="14" y="14"/>
                  </a:lnTo>
                  <a:lnTo>
                    <a:pt x="8" y="21"/>
                  </a:lnTo>
                  <a:lnTo>
                    <a:pt x="5" y="30"/>
                  </a:lnTo>
                  <a:lnTo>
                    <a:pt x="1" y="39"/>
                  </a:lnTo>
                  <a:lnTo>
                    <a:pt x="0" y="49"/>
                  </a:lnTo>
                  <a:lnTo>
                    <a:pt x="0" y="601"/>
                  </a:lnTo>
                  <a:lnTo>
                    <a:pt x="0" y="601"/>
                  </a:lnTo>
                  <a:lnTo>
                    <a:pt x="1" y="610"/>
                  </a:lnTo>
                  <a:lnTo>
                    <a:pt x="5" y="620"/>
                  </a:lnTo>
                  <a:lnTo>
                    <a:pt x="8" y="628"/>
                  </a:lnTo>
                  <a:lnTo>
                    <a:pt x="14" y="635"/>
                  </a:lnTo>
                  <a:lnTo>
                    <a:pt x="22" y="641"/>
                  </a:lnTo>
                  <a:lnTo>
                    <a:pt x="31" y="646"/>
                  </a:lnTo>
                  <a:lnTo>
                    <a:pt x="40" y="648"/>
                  </a:lnTo>
                  <a:lnTo>
                    <a:pt x="50" y="649"/>
                  </a:lnTo>
                  <a:lnTo>
                    <a:pt x="515" y="649"/>
                  </a:lnTo>
                  <a:lnTo>
                    <a:pt x="515" y="649"/>
                  </a:lnTo>
                  <a:lnTo>
                    <a:pt x="525" y="648"/>
                  </a:lnTo>
                  <a:lnTo>
                    <a:pt x="535" y="646"/>
                  </a:lnTo>
                  <a:lnTo>
                    <a:pt x="543" y="641"/>
                  </a:lnTo>
                  <a:lnTo>
                    <a:pt x="550" y="635"/>
                  </a:lnTo>
                  <a:lnTo>
                    <a:pt x="556" y="628"/>
                  </a:lnTo>
                  <a:lnTo>
                    <a:pt x="561" y="620"/>
                  </a:lnTo>
                  <a:lnTo>
                    <a:pt x="564" y="610"/>
                  </a:lnTo>
                  <a:lnTo>
                    <a:pt x="564" y="601"/>
                  </a:lnTo>
                  <a:lnTo>
                    <a:pt x="564" y="49"/>
                  </a:lnTo>
                  <a:lnTo>
                    <a:pt x="564" y="49"/>
                  </a:lnTo>
                  <a:lnTo>
                    <a:pt x="564" y="39"/>
                  </a:lnTo>
                  <a:lnTo>
                    <a:pt x="561" y="30"/>
                  </a:lnTo>
                  <a:lnTo>
                    <a:pt x="556" y="21"/>
                  </a:lnTo>
                  <a:lnTo>
                    <a:pt x="550" y="14"/>
                  </a:lnTo>
                  <a:lnTo>
                    <a:pt x="543" y="8"/>
                  </a:lnTo>
                  <a:lnTo>
                    <a:pt x="535" y="4"/>
                  </a:lnTo>
                  <a:lnTo>
                    <a:pt x="525" y="1"/>
                  </a:lnTo>
                  <a:lnTo>
                    <a:pt x="515" y="0"/>
                  </a:lnTo>
                  <a:lnTo>
                    <a:pt x="515" y="0"/>
                  </a:lnTo>
                  <a:close/>
                  <a:moveTo>
                    <a:pt x="466" y="98"/>
                  </a:moveTo>
                  <a:lnTo>
                    <a:pt x="466" y="551"/>
                  </a:lnTo>
                  <a:lnTo>
                    <a:pt x="99" y="551"/>
                  </a:lnTo>
                  <a:lnTo>
                    <a:pt x="99" y="98"/>
                  </a:lnTo>
                  <a:lnTo>
                    <a:pt x="466"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1" name="Freeform 29">
              <a:extLst>
                <a:ext uri="{FF2B5EF4-FFF2-40B4-BE49-F238E27FC236}">
                  <a16:creationId xmlns:a16="http://schemas.microsoft.com/office/drawing/2014/main" xmlns="" id="{8CD10529-827F-4648-8357-BFE8A4D5523B}"/>
                </a:ext>
              </a:extLst>
            </p:cNvPr>
            <p:cNvSpPr>
              <a:spLocks noEditPoints="1"/>
            </p:cNvSpPr>
            <p:nvPr/>
          </p:nvSpPr>
          <p:spPr bwMode="auto">
            <a:xfrm>
              <a:off x="5294924" y="2914630"/>
              <a:ext cx="169160" cy="242611"/>
            </a:xfrm>
            <a:custGeom>
              <a:avLst/>
              <a:gdLst>
                <a:gd name="T0" fmla="*/ 455 w 456"/>
                <a:gd name="T1" fmla="*/ 197 h 653"/>
                <a:gd name="T2" fmla="*/ 451 w 456"/>
                <a:gd name="T3" fmla="*/ 172 h 653"/>
                <a:gd name="T4" fmla="*/ 434 w 456"/>
                <a:gd name="T5" fmla="*/ 139 h 653"/>
                <a:gd name="T6" fmla="*/ 411 w 456"/>
                <a:gd name="T7" fmla="*/ 116 h 653"/>
                <a:gd name="T8" fmla="*/ 388 w 456"/>
                <a:gd name="T9" fmla="*/ 103 h 653"/>
                <a:gd name="T10" fmla="*/ 344 w 456"/>
                <a:gd name="T11" fmla="*/ 91 h 653"/>
                <a:gd name="T12" fmla="*/ 340 w 456"/>
                <a:gd name="T13" fmla="*/ 38 h 653"/>
                <a:gd name="T14" fmla="*/ 327 w 456"/>
                <a:gd name="T15" fmla="*/ 14 h 653"/>
                <a:gd name="T16" fmla="*/ 302 w 456"/>
                <a:gd name="T17" fmla="*/ 1 h 653"/>
                <a:gd name="T18" fmla="*/ 152 w 456"/>
                <a:gd name="T19" fmla="*/ 1 h 653"/>
                <a:gd name="T20" fmla="*/ 125 w 456"/>
                <a:gd name="T21" fmla="*/ 9 h 653"/>
                <a:gd name="T22" fmla="*/ 107 w 456"/>
                <a:gd name="T23" fmla="*/ 29 h 653"/>
                <a:gd name="T24" fmla="*/ 102 w 456"/>
                <a:gd name="T25" fmla="*/ 90 h 653"/>
                <a:gd name="T26" fmla="*/ 75 w 456"/>
                <a:gd name="T27" fmla="*/ 96 h 653"/>
                <a:gd name="T28" fmla="*/ 45 w 456"/>
                <a:gd name="T29" fmla="*/ 110 h 653"/>
                <a:gd name="T30" fmla="*/ 25 w 456"/>
                <a:gd name="T31" fmla="*/ 130 h 653"/>
                <a:gd name="T32" fmla="*/ 9 w 456"/>
                <a:gd name="T33" fmla="*/ 160 h 653"/>
                <a:gd name="T34" fmla="*/ 0 w 456"/>
                <a:gd name="T35" fmla="*/ 186 h 653"/>
                <a:gd name="T36" fmla="*/ 0 w 456"/>
                <a:gd name="T37" fmla="*/ 306 h 653"/>
                <a:gd name="T38" fmla="*/ 0 w 456"/>
                <a:gd name="T39" fmla="*/ 416 h 653"/>
                <a:gd name="T40" fmla="*/ 0 w 456"/>
                <a:gd name="T41" fmla="*/ 612 h 653"/>
                <a:gd name="T42" fmla="*/ 15 w 456"/>
                <a:gd name="T43" fmla="*/ 637 h 653"/>
                <a:gd name="T44" fmla="*/ 39 w 456"/>
                <a:gd name="T45" fmla="*/ 650 h 653"/>
                <a:gd name="T46" fmla="*/ 405 w 456"/>
                <a:gd name="T47" fmla="*/ 653 h 653"/>
                <a:gd name="T48" fmla="*/ 433 w 456"/>
                <a:gd name="T49" fmla="*/ 644 h 653"/>
                <a:gd name="T50" fmla="*/ 446 w 456"/>
                <a:gd name="T51" fmla="*/ 630 h 653"/>
                <a:gd name="T52" fmla="*/ 454 w 456"/>
                <a:gd name="T53" fmla="*/ 603 h 653"/>
                <a:gd name="T54" fmla="*/ 455 w 456"/>
                <a:gd name="T55" fmla="*/ 394 h 653"/>
                <a:gd name="T56" fmla="*/ 455 w 456"/>
                <a:gd name="T57" fmla="*/ 197 h 653"/>
                <a:gd name="T58" fmla="*/ 101 w 456"/>
                <a:gd name="T59" fmla="*/ 194 h 653"/>
                <a:gd name="T60" fmla="*/ 112 w 456"/>
                <a:gd name="T61" fmla="*/ 188 h 653"/>
                <a:gd name="T62" fmla="*/ 140 w 456"/>
                <a:gd name="T63" fmla="*/ 184 h 653"/>
                <a:gd name="T64" fmla="*/ 167 w 456"/>
                <a:gd name="T65" fmla="*/ 175 h 653"/>
                <a:gd name="T66" fmla="*/ 190 w 456"/>
                <a:gd name="T67" fmla="*/ 154 h 653"/>
                <a:gd name="T68" fmla="*/ 197 w 456"/>
                <a:gd name="T69" fmla="*/ 141 h 653"/>
                <a:gd name="T70" fmla="*/ 201 w 456"/>
                <a:gd name="T71" fmla="*/ 99 h 653"/>
                <a:gd name="T72" fmla="*/ 245 w 456"/>
                <a:gd name="T73" fmla="*/ 129 h 653"/>
                <a:gd name="T74" fmla="*/ 251 w 456"/>
                <a:gd name="T75" fmla="*/ 151 h 653"/>
                <a:gd name="T76" fmla="*/ 263 w 456"/>
                <a:gd name="T77" fmla="*/ 166 h 653"/>
                <a:gd name="T78" fmla="*/ 289 w 456"/>
                <a:gd name="T79" fmla="*/ 181 h 653"/>
                <a:gd name="T80" fmla="*/ 325 w 456"/>
                <a:gd name="T81" fmla="*/ 188 h 653"/>
                <a:gd name="T82" fmla="*/ 350 w 456"/>
                <a:gd name="T83" fmla="*/ 193 h 653"/>
                <a:gd name="T84" fmla="*/ 357 w 456"/>
                <a:gd name="T85" fmla="*/ 204 h 653"/>
                <a:gd name="T86" fmla="*/ 357 w 456"/>
                <a:gd name="T87" fmla="*/ 393 h 653"/>
                <a:gd name="T88" fmla="*/ 356 w 456"/>
                <a:gd name="T89" fmla="*/ 554 h 653"/>
                <a:gd name="T90" fmla="*/ 99 w 456"/>
                <a:gd name="T91" fmla="*/ 418 h 653"/>
                <a:gd name="T92" fmla="*/ 99 w 456"/>
                <a:gd name="T93" fmla="*/ 202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6" h="653">
                  <a:moveTo>
                    <a:pt x="455" y="197"/>
                  </a:moveTo>
                  <a:lnTo>
                    <a:pt x="455" y="197"/>
                  </a:lnTo>
                  <a:lnTo>
                    <a:pt x="455" y="197"/>
                  </a:lnTo>
                  <a:lnTo>
                    <a:pt x="454" y="186"/>
                  </a:lnTo>
                  <a:lnTo>
                    <a:pt x="454" y="186"/>
                  </a:lnTo>
                  <a:lnTo>
                    <a:pt x="451" y="172"/>
                  </a:lnTo>
                  <a:lnTo>
                    <a:pt x="446" y="160"/>
                  </a:lnTo>
                  <a:lnTo>
                    <a:pt x="440" y="149"/>
                  </a:lnTo>
                  <a:lnTo>
                    <a:pt x="434" y="139"/>
                  </a:lnTo>
                  <a:lnTo>
                    <a:pt x="427" y="130"/>
                  </a:lnTo>
                  <a:lnTo>
                    <a:pt x="420" y="123"/>
                  </a:lnTo>
                  <a:lnTo>
                    <a:pt x="411" y="116"/>
                  </a:lnTo>
                  <a:lnTo>
                    <a:pt x="404" y="111"/>
                  </a:lnTo>
                  <a:lnTo>
                    <a:pt x="396" y="107"/>
                  </a:lnTo>
                  <a:lnTo>
                    <a:pt x="388" y="103"/>
                  </a:lnTo>
                  <a:lnTo>
                    <a:pt x="371" y="97"/>
                  </a:lnTo>
                  <a:lnTo>
                    <a:pt x="357" y="94"/>
                  </a:lnTo>
                  <a:lnTo>
                    <a:pt x="344" y="91"/>
                  </a:lnTo>
                  <a:lnTo>
                    <a:pt x="342" y="48"/>
                  </a:lnTo>
                  <a:lnTo>
                    <a:pt x="342" y="48"/>
                  </a:lnTo>
                  <a:lnTo>
                    <a:pt x="340" y="38"/>
                  </a:lnTo>
                  <a:lnTo>
                    <a:pt x="338" y="29"/>
                  </a:lnTo>
                  <a:lnTo>
                    <a:pt x="333" y="21"/>
                  </a:lnTo>
                  <a:lnTo>
                    <a:pt x="327" y="14"/>
                  </a:lnTo>
                  <a:lnTo>
                    <a:pt x="320" y="8"/>
                  </a:lnTo>
                  <a:lnTo>
                    <a:pt x="312" y="3"/>
                  </a:lnTo>
                  <a:lnTo>
                    <a:pt x="302" y="1"/>
                  </a:lnTo>
                  <a:lnTo>
                    <a:pt x="293" y="0"/>
                  </a:lnTo>
                  <a:lnTo>
                    <a:pt x="152" y="1"/>
                  </a:lnTo>
                  <a:lnTo>
                    <a:pt x="152" y="1"/>
                  </a:lnTo>
                  <a:lnTo>
                    <a:pt x="143" y="2"/>
                  </a:lnTo>
                  <a:lnTo>
                    <a:pt x="133" y="5"/>
                  </a:lnTo>
                  <a:lnTo>
                    <a:pt x="125" y="9"/>
                  </a:lnTo>
                  <a:lnTo>
                    <a:pt x="118" y="15"/>
                  </a:lnTo>
                  <a:lnTo>
                    <a:pt x="112" y="22"/>
                  </a:lnTo>
                  <a:lnTo>
                    <a:pt x="107" y="29"/>
                  </a:lnTo>
                  <a:lnTo>
                    <a:pt x="105" y="39"/>
                  </a:lnTo>
                  <a:lnTo>
                    <a:pt x="104" y="48"/>
                  </a:lnTo>
                  <a:lnTo>
                    <a:pt x="102" y="90"/>
                  </a:lnTo>
                  <a:lnTo>
                    <a:pt x="102" y="90"/>
                  </a:lnTo>
                  <a:lnTo>
                    <a:pt x="89" y="92"/>
                  </a:lnTo>
                  <a:lnTo>
                    <a:pt x="75" y="96"/>
                  </a:lnTo>
                  <a:lnTo>
                    <a:pt x="61" y="102"/>
                  </a:lnTo>
                  <a:lnTo>
                    <a:pt x="53" y="105"/>
                  </a:lnTo>
                  <a:lnTo>
                    <a:pt x="45" y="110"/>
                  </a:lnTo>
                  <a:lnTo>
                    <a:pt x="38" y="116"/>
                  </a:lnTo>
                  <a:lnTo>
                    <a:pt x="31" y="123"/>
                  </a:lnTo>
                  <a:lnTo>
                    <a:pt x="25" y="130"/>
                  </a:lnTo>
                  <a:lnTo>
                    <a:pt x="19" y="139"/>
                  </a:lnTo>
                  <a:lnTo>
                    <a:pt x="13" y="148"/>
                  </a:lnTo>
                  <a:lnTo>
                    <a:pt x="9" y="160"/>
                  </a:lnTo>
                  <a:lnTo>
                    <a:pt x="4" y="172"/>
                  </a:lnTo>
                  <a:lnTo>
                    <a:pt x="0" y="186"/>
                  </a:lnTo>
                  <a:lnTo>
                    <a:pt x="0" y="186"/>
                  </a:lnTo>
                  <a:lnTo>
                    <a:pt x="0" y="197"/>
                  </a:lnTo>
                  <a:lnTo>
                    <a:pt x="0" y="197"/>
                  </a:lnTo>
                  <a:lnTo>
                    <a:pt x="0" y="306"/>
                  </a:lnTo>
                  <a:lnTo>
                    <a:pt x="0" y="414"/>
                  </a:lnTo>
                  <a:lnTo>
                    <a:pt x="0" y="416"/>
                  </a:lnTo>
                  <a:lnTo>
                    <a:pt x="0" y="416"/>
                  </a:lnTo>
                  <a:lnTo>
                    <a:pt x="0" y="603"/>
                  </a:lnTo>
                  <a:lnTo>
                    <a:pt x="0" y="603"/>
                  </a:lnTo>
                  <a:lnTo>
                    <a:pt x="0" y="612"/>
                  </a:lnTo>
                  <a:lnTo>
                    <a:pt x="4" y="622"/>
                  </a:lnTo>
                  <a:lnTo>
                    <a:pt x="9" y="630"/>
                  </a:lnTo>
                  <a:lnTo>
                    <a:pt x="15" y="637"/>
                  </a:lnTo>
                  <a:lnTo>
                    <a:pt x="22" y="643"/>
                  </a:lnTo>
                  <a:lnTo>
                    <a:pt x="30" y="648"/>
                  </a:lnTo>
                  <a:lnTo>
                    <a:pt x="39" y="650"/>
                  </a:lnTo>
                  <a:lnTo>
                    <a:pt x="49" y="651"/>
                  </a:lnTo>
                  <a:lnTo>
                    <a:pt x="405" y="653"/>
                  </a:lnTo>
                  <a:lnTo>
                    <a:pt x="405" y="653"/>
                  </a:lnTo>
                  <a:lnTo>
                    <a:pt x="415" y="651"/>
                  </a:lnTo>
                  <a:lnTo>
                    <a:pt x="424" y="649"/>
                  </a:lnTo>
                  <a:lnTo>
                    <a:pt x="433" y="644"/>
                  </a:lnTo>
                  <a:lnTo>
                    <a:pt x="440" y="638"/>
                  </a:lnTo>
                  <a:lnTo>
                    <a:pt x="440" y="638"/>
                  </a:lnTo>
                  <a:lnTo>
                    <a:pt x="446" y="630"/>
                  </a:lnTo>
                  <a:lnTo>
                    <a:pt x="451" y="622"/>
                  </a:lnTo>
                  <a:lnTo>
                    <a:pt x="454" y="612"/>
                  </a:lnTo>
                  <a:lnTo>
                    <a:pt x="454" y="603"/>
                  </a:lnTo>
                  <a:lnTo>
                    <a:pt x="454" y="603"/>
                  </a:lnTo>
                  <a:lnTo>
                    <a:pt x="455" y="394"/>
                  </a:lnTo>
                  <a:lnTo>
                    <a:pt x="455" y="394"/>
                  </a:lnTo>
                  <a:lnTo>
                    <a:pt x="456" y="298"/>
                  </a:lnTo>
                  <a:lnTo>
                    <a:pt x="455" y="197"/>
                  </a:lnTo>
                  <a:lnTo>
                    <a:pt x="455" y="197"/>
                  </a:lnTo>
                  <a:close/>
                  <a:moveTo>
                    <a:pt x="99" y="202"/>
                  </a:moveTo>
                  <a:lnTo>
                    <a:pt x="99" y="202"/>
                  </a:lnTo>
                  <a:lnTo>
                    <a:pt x="101" y="194"/>
                  </a:lnTo>
                  <a:lnTo>
                    <a:pt x="102" y="192"/>
                  </a:lnTo>
                  <a:lnTo>
                    <a:pt x="105" y="190"/>
                  </a:lnTo>
                  <a:lnTo>
                    <a:pt x="112" y="188"/>
                  </a:lnTo>
                  <a:lnTo>
                    <a:pt x="124" y="186"/>
                  </a:lnTo>
                  <a:lnTo>
                    <a:pt x="124" y="186"/>
                  </a:lnTo>
                  <a:lnTo>
                    <a:pt x="140" y="184"/>
                  </a:lnTo>
                  <a:lnTo>
                    <a:pt x="149" y="183"/>
                  </a:lnTo>
                  <a:lnTo>
                    <a:pt x="157" y="179"/>
                  </a:lnTo>
                  <a:lnTo>
                    <a:pt x="167" y="175"/>
                  </a:lnTo>
                  <a:lnTo>
                    <a:pt x="175" y="171"/>
                  </a:lnTo>
                  <a:lnTo>
                    <a:pt x="183" y="164"/>
                  </a:lnTo>
                  <a:lnTo>
                    <a:pt x="190" y="154"/>
                  </a:lnTo>
                  <a:lnTo>
                    <a:pt x="190" y="154"/>
                  </a:lnTo>
                  <a:lnTo>
                    <a:pt x="195" y="148"/>
                  </a:lnTo>
                  <a:lnTo>
                    <a:pt x="197" y="141"/>
                  </a:lnTo>
                  <a:lnTo>
                    <a:pt x="200" y="135"/>
                  </a:lnTo>
                  <a:lnTo>
                    <a:pt x="200" y="127"/>
                  </a:lnTo>
                  <a:lnTo>
                    <a:pt x="201" y="99"/>
                  </a:lnTo>
                  <a:lnTo>
                    <a:pt x="244" y="99"/>
                  </a:lnTo>
                  <a:lnTo>
                    <a:pt x="245" y="129"/>
                  </a:lnTo>
                  <a:lnTo>
                    <a:pt x="245" y="129"/>
                  </a:lnTo>
                  <a:lnTo>
                    <a:pt x="246" y="136"/>
                  </a:lnTo>
                  <a:lnTo>
                    <a:pt x="249" y="143"/>
                  </a:lnTo>
                  <a:lnTo>
                    <a:pt x="251" y="151"/>
                  </a:lnTo>
                  <a:lnTo>
                    <a:pt x="256" y="158"/>
                  </a:lnTo>
                  <a:lnTo>
                    <a:pt x="256" y="158"/>
                  </a:lnTo>
                  <a:lnTo>
                    <a:pt x="263" y="166"/>
                  </a:lnTo>
                  <a:lnTo>
                    <a:pt x="271" y="173"/>
                  </a:lnTo>
                  <a:lnTo>
                    <a:pt x="281" y="178"/>
                  </a:lnTo>
                  <a:lnTo>
                    <a:pt x="289" y="181"/>
                  </a:lnTo>
                  <a:lnTo>
                    <a:pt x="298" y="185"/>
                  </a:lnTo>
                  <a:lnTo>
                    <a:pt x="308" y="186"/>
                  </a:lnTo>
                  <a:lnTo>
                    <a:pt x="325" y="188"/>
                  </a:lnTo>
                  <a:lnTo>
                    <a:pt x="325" y="188"/>
                  </a:lnTo>
                  <a:lnTo>
                    <a:pt x="341" y="191"/>
                  </a:lnTo>
                  <a:lnTo>
                    <a:pt x="350" y="193"/>
                  </a:lnTo>
                  <a:lnTo>
                    <a:pt x="353" y="196"/>
                  </a:lnTo>
                  <a:lnTo>
                    <a:pt x="354" y="198"/>
                  </a:lnTo>
                  <a:lnTo>
                    <a:pt x="357" y="204"/>
                  </a:lnTo>
                  <a:lnTo>
                    <a:pt x="357" y="204"/>
                  </a:lnTo>
                  <a:lnTo>
                    <a:pt x="357" y="300"/>
                  </a:lnTo>
                  <a:lnTo>
                    <a:pt x="357" y="393"/>
                  </a:lnTo>
                  <a:lnTo>
                    <a:pt x="357" y="401"/>
                  </a:lnTo>
                  <a:lnTo>
                    <a:pt x="357" y="401"/>
                  </a:lnTo>
                  <a:lnTo>
                    <a:pt x="356" y="554"/>
                  </a:lnTo>
                  <a:lnTo>
                    <a:pt x="99" y="553"/>
                  </a:lnTo>
                  <a:lnTo>
                    <a:pt x="99" y="553"/>
                  </a:lnTo>
                  <a:lnTo>
                    <a:pt x="99" y="418"/>
                  </a:lnTo>
                  <a:lnTo>
                    <a:pt x="99" y="418"/>
                  </a:lnTo>
                  <a:lnTo>
                    <a:pt x="99" y="310"/>
                  </a:lnTo>
                  <a:lnTo>
                    <a:pt x="99" y="202"/>
                  </a:lnTo>
                  <a:lnTo>
                    <a:pt x="99" y="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grpSp>
        <p:nvGrpSpPr>
          <p:cNvPr id="22" name="Group 23">
            <a:extLst>
              <a:ext uri="{FF2B5EF4-FFF2-40B4-BE49-F238E27FC236}">
                <a16:creationId xmlns:a16="http://schemas.microsoft.com/office/drawing/2014/main" xmlns="" id="{32827B5B-F152-4319-B11A-5D3BD3E208B6}"/>
              </a:ext>
            </a:extLst>
          </p:cNvPr>
          <p:cNvGrpSpPr/>
          <p:nvPr/>
        </p:nvGrpSpPr>
        <p:grpSpPr>
          <a:xfrm>
            <a:off x="5454123" y="3467990"/>
            <a:ext cx="771796" cy="771796"/>
            <a:chOff x="-1970088" y="1146175"/>
            <a:chExt cx="1700213" cy="1700213"/>
          </a:xfrm>
          <a:solidFill>
            <a:schemeClr val="accent2"/>
          </a:solidFill>
        </p:grpSpPr>
        <p:sp>
          <p:nvSpPr>
            <p:cNvPr id="23" name="Freeform 16">
              <a:extLst>
                <a:ext uri="{FF2B5EF4-FFF2-40B4-BE49-F238E27FC236}">
                  <a16:creationId xmlns:a16="http://schemas.microsoft.com/office/drawing/2014/main" xmlns="" id="{F4CF539C-D128-4111-8481-3EC7A18FD31F}"/>
                </a:ext>
              </a:extLst>
            </p:cNvPr>
            <p:cNvSpPr>
              <a:spLocks noEditPoints="1"/>
            </p:cNvSpPr>
            <p:nvPr/>
          </p:nvSpPr>
          <p:spPr bwMode="auto">
            <a:xfrm>
              <a:off x="-1970088" y="1146175"/>
              <a:ext cx="1700213" cy="1700213"/>
            </a:xfrm>
            <a:custGeom>
              <a:avLst/>
              <a:gdLst>
                <a:gd name="T0" fmla="*/ 522 w 1071"/>
                <a:gd name="T1" fmla="*/ 1067 h 1071"/>
                <a:gd name="T2" fmla="*/ 293 w 1071"/>
                <a:gd name="T3" fmla="*/ 1000 h 1071"/>
                <a:gd name="T4" fmla="*/ 267 w 1071"/>
                <a:gd name="T5" fmla="*/ 999 h 1071"/>
                <a:gd name="T6" fmla="*/ 240 w 1071"/>
                <a:gd name="T7" fmla="*/ 831 h 1071"/>
                <a:gd name="T8" fmla="*/ 76 w 1071"/>
                <a:gd name="T9" fmla="*/ 808 h 1071"/>
                <a:gd name="T10" fmla="*/ 68 w 1071"/>
                <a:gd name="T11" fmla="*/ 782 h 1071"/>
                <a:gd name="T12" fmla="*/ 6 w 1071"/>
                <a:gd name="T13" fmla="*/ 553 h 1071"/>
                <a:gd name="T14" fmla="*/ 0 w 1071"/>
                <a:gd name="T15" fmla="*/ 527 h 1071"/>
                <a:gd name="T16" fmla="*/ 71 w 1071"/>
                <a:gd name="T17" fmla="*/ 292 h 1071"/>
                <a:gd name="T18" fmla="*/ 72 w 1071"/>
                <a:gd name="T19" fmla="*/ 266 h 1071"/>
                <a:gd name="T20" fmla="*/ 93 w 1071"/>
                <a:gd name="T21" fmla="*/ 252 h 1071"/>
                <a:gd name="T22" fmla="*/ 257 w 1071"/>
                <a:gd name="T23" fmla="*/ 79 h 1071"/>
                <a:gd name="T24" fmla="*/ 281 w 1071"/>
                <a:gd name="T25" fmla="*/ 67 h 1071"/>
                <a:gd name="T26" fmla="*/ 512 w 1071"/>
                <a:gd name="T27" fmla="*/ 11 h 1071"/>
                <a:gd name="T28" fmla="*/ 542 w 1071"/>
                <a:gd name="T29" fmla="*/ 0 h 1071"/>
                <a:gd name="T30" fmla="*/ 777 w 1071"/>
                <a:gd name="T31" fmla="*/ 69 h 1071"/>
                <a:gd name="T32" fmla="*/ 804 w 1071"/>
                <a:gd name="T33" fmla="*/ 71 h 1071"/>
                <a:gd name="T34" fmla="*/ 817 w 1071"/>
                <a:gd name="T35" fmla="*/ 92 h 1071"/>
                <a:gd name="T36" fmla="*/ 990 w 1071"/>
                <a:gd name="T37" fmla="*/ 257 h 1071"/>
                <a:gd name="T38" fmla="*/ 1004 w 1071"/>
                <a:gd name="T39" fmla="*/ 280 h 1071"/>
                <a:gd name="T40" fmla="*/ 1060 w 1071"/>
                <a:gd name="T41" fmla="*/ 511 h 1071"/>
                <a:gd name="T42" fmla="*/ 1071 w 1071"/>
                <a:gd name="T43" fmla="*/ 535 h 1071"/>
                <a:gd name="T44" fmla="*/ 940 w 1071"/>
                <a:gd name="T45" fmla="*/ 643 h 1071"/>
                <a:gd name="T46" fmla="*/ 1003 w 1071"/>
                <a:gd name="T47" fmla="*/ 796 h 1071"/>
                <a:gd name="T48" fmla="*/ 984 w 1071"/>
                <a:gd name="T49" fmla="*/ 814 h 1071"/>
                <a:gd name="T50" fmla="*/ 816 w 1071"/>
                <a:gd name="T51" fmla="*/ 984 h 1071"/>
                <a:gd name="T52" fmla="*/ 797 w 1071"/>
                <a:gd name="T53" fmla="*/ 1001 h 1071"/>
                <a:gd name="T54" fmla="*/ 558 w 1071"/>
                <a:gd name="T55" fmla="*/ 1058 h 1071"/>
                <a:gd name="T56" fmla="*/ 536 w 1071"/>
                <a:gd name="T57" fmla="*/ 1071 h 1071"/>
                <a:gd name="T58" fmla="*/ 450 w 1071"/>
                <a:gd name="T59" fmla="*/ 878 h 1071"/>
                <a:gd name="T60" fmla="*/ 612 w 1071"/>
                <a:gd name="T61" fmla="*/ 887 h 1071"/>
                <a:gd name="T62" fmla="*/ 632 w 1071"/>
                <a:gd name="T63" fmla="*/ 875 h 1071"/>
                <a:gd name="T64" fmla="*/ 777 w 1071"/>
                <a:gd name="T65" fmla="*/ 802 h 1071"/>
                <a:gd name="T66" fmla="*/ 786 w 1071"/>
                <a:gd name="T67" fmla="*/ 785 h 1071"/>
                <a:gd name="T68" fmla="*/ 933 w 1071"/>
                <a:gd name="T69" fmla="*/ 763 h 1071"/>
                <a:gd name="T70" fmla="*/ 876 w 1071"/>
                <a:gd name="T71" fmla="*/ 630 h 1071"/>
                <a:gd name="T72" fmla="*/ 888 w 1071"/>
                <a:gd name="T73" fmla="*/ 610 h 1071"/>
                <a:gd name="T74" fmla="*/ 881 w 1071"/>
                <a:gd name="T75" fmla="*/ 451 h 1071"/>
                <a:gd name="T76" fmla="*/ 877 w 1071"/>
                <a:gd name="T77" fmla="*/ 429 h 1071"/>
                <a:gd name="T78" fmla="*/ 799 w 1071"/>
                <a:gd name="T79" fmla="*/ 292 h 1071"/>
                <a:gd name="T80" fmla="*/ 780 w 1071"/>
                <a:gd name="T81" fmla="*/ 277 h 1071"/>
                <a:gd name="T82" fmla="*/ 647 w 1071"/>
                <a:gd name="T83" fmla="*/ 191 h 1071"/>
                <a:gd name="T84" fmla="*/ 623 w 1071"/>
                <a:gd name="T85" fmla="*/ 191 h 1071"/>
                <a:gd name="T86" fmla="*/ 460 w 1071"/>
                <a:gd name="T87" fmla="*/ 181 h 1071"/>
                <a:gd name="T88" fmla="*/ 444 w 1071"/>
                <a:gd name="T89" fmla="*/ 193 h 1071"/>
                <a:gd name="T90" fmla="*/ 306 w 1071"/>
                <a:gd name="T91" fmla="*/ 137 h 1071"/>
                <a:gd name="T92" fmla="*/ 288 w 1071"/>
                <a:gd name="T93" fmla="*/ 281 h 1071"/>
                <a:gd name="T94" fmla="*/ 269 w 1071"/>
                <a:gd name="T95" fmla="*/ 292 h 1071"/>
                <a:gd name="T96" fmla="*/ 195 w 1071"/>
                <a:gd name="T97" fmla="*/ 434 h 1071"/>
                <a:gd name="T98" fmla="*/ 186 w 1071"/>
                <a:gd name="T99" fmla="*/ 455 h 1071"/>
                <a:gd name="T100" fmla="*/ 186 w 1071"/>
                <a:gd name="T101" fmla="*/ 613 h 1071"/>
                <a:gd name="T102" fmla="*/ 195 w 1071"/>
                <a:gd name="T103" fmla="*/ 635 h 1071"/>
                <a:gd name="T104" fmla="*/ 269 w 1071"/>
                <a:gd name="T105" fmla="*/ 776 h 1071"/>
                <a:gd name="T106" fmla="*/ 288 w 1071"/>
                <a:gd name="T107" fmla="*/ 788 h 1071"/>
                <a:gd name="T108" fmla="*/ 425 w 1071"/>
                <a:gd name="T109" fmla="*/ 878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1" h="1071">
                  <a:moveTo>
                    <a:pt x="536" y="1071"/>
                  </a:moveTo>
                  <a:lnTo>
                    <a:pt x="536" y="1071"/>
                  </a:lnTo>
                  <a:lnTo>
                    <a:pt x="536" y="1071"/>
                  </a:lnTo>
                  <a:lnTo>
                    <a:pt x="529" y="1069"/>
                  </a:lnTo>
                  <a:lnTo>
                    <a:pt x="522" y="1067"/>
                  </a:lnTo>
                  <a:lnTo>
                    <a:pt x="517" y="1063"/>
                  </a:lnTo>
                  <a:lnTo>
                    <a:pt x="512" y="1058"/>
                  </a:lnTo>
                  <a:lnTo>
                    <a:pt x="428" y="939"/>
                  </a:lnTo>
                  <a:lnTo>
                    <a:pt x="293" y="1000"/>
                  </a:lnTo>
                  <a:lnTo>
                    <a:pt x="293" y="1000"/>
                  </a:lnTo>
                  <a:lnTo>
                    <a:pt x="287" y="1001"/>
                  </a:lnTo>
                  <a:lnTo>
                    <a:pt x="281" y="1002"/>
                  </a:lnTo>
                  <a:lnTo>
                    <a:pt x="273" y="1001"/>
                  </a:lnTo>
                  <a:lnTo>
                    <a:pt x="267" y="999"/>
                  </a:lnTo>
                  <a:lnTo>
                    <a:pt x="267" y="999"/>
                  </a:lnTo>
                  <a:lnTo>
                    <a:pt x="262" y="995"/>
                  </a:lnTo>
                  <a:lnTo>
                    <a:pt x="257" y="989"/>
                  </a:lnTo>
                  <a:lnTo>
                    <a:pt x="255" y="984"/>
                  </a:lnTo>
                  <a:lnTo>
                    <a:pt x="254" y="976"/>
                  </a:lnTo>
                  <a:lnTo>
                    <a:pt x="240" y="831"/>
                  </a:lnTo>
                  <a:lnTo>
                    <a:pt x="93" y="816"/>
                  </a:lnTo>
                  <a:lnTo>
                    <a:pt x="93" y="816"/>
                  </a:lnTo>
                  <a:lnTo>
                    <a:pt x="87" y="814"/>
                  </a:lnTo>
                  <a:lnTo>
                    <a:pt x="81" y="812"/>
                  </a:lnTo>
                  <a:lnTo>
                    <a:pt x="76" y="808"/>
                  </a:lnTo>
                  <a:lnTo>
                    <a:pt x="72" y="802"/>
                  </a:lnTo>
                  <a:lnTo>
                    <a:pt x="72" y="802"/>
                  </a:lnTo>
                  <a:lnTo>
                    <a:pt x="68" y="796"/>
                  </a:lnTo>
                  <a:lnTo>
                    <a:pt x="68" y="790"/>
                  </a:lnTo>
                  <a:lnTo>
                    <a:pt x="68" y="782"/>
                  </a:lnTo>
                  <a:lnTo>
                    <a:pt x="71" y="776"/>
                  </a:lnTo>
                  <a:lnTo>
                    <a:pt x="132" y="643"/>
                  </a:lnTo>
                  <a:lnTo>
                    <a:pt x="11" y="557"/>
                  </a:lnTo>
                  <a:lnTo>
                    <a:pt x="11" y="557"/>
                  </a:lnTo>
                  <a:lnTo>
                    <a:pt x="6" y="553"/>
                  </a:lnTo>
                  <a:lnTo>
                    <a:pt x="2" y="547"/>
                  </a:lnTo>
                  <a:lnTo>
                    <a:pt x="0" y="541"/>
                  </a:lnTo>
                  <a:lnTo>
                    <a:pt x="0" y="535"/>
                  </a:lnTo>
                  <a:lnTo>
                    <a:pt x="0" y="535"/>
                  </a:lnTo>
                  <a:lnTo>
                    <a:pt x="0" y="527"/>
                  </a:lnTo>
                  <a:lnTo>
                    <a:pt x="2" y="521"/>
                  </a:lnTo>
                  <a:lnTo>
                    <a:pt x="6" y="516"/>
                  </a:lnTo>
                  <a:lnTo>
                    <a:pt x="11" y="511"/>
                  </a:lnTo>
                  <a:lnTo>
                    <a:pt x="132" y="426"/>
                  </a:lnTo>
                  <a:lnTo>
                    <a:pt x="71" y="292"/>
                  </a:lnTo>
                  <a:lnTo>
                    <a:pt x="71" y="292"/>
                  </a:lnTo>
                  <a:lnTo>
                    <a:pt x="68" y="286"/>
                  </a:lnTo>
                  <a:lnTo>
                    <a:pt x="68" y="280"/>
                  </a:lnTo>
                  <a:lnTo>
                    <a:pt x="68" y="272"/>
                  </a:lnTo>
                  <a:lnTo>
                    <a:pt x="72" y="266"/>
                  </a:lnTo>
                  <a:lnTo>
                    <a:pt x="72" y="266"/>
                  </a:lnTo>
                  <a:lnTo>
                    <a:pt x="76" y="261"/>
                  </a:lnTo>
                  <a:lnTo>
                    <a:pt x="81" y="257"/>
                  </a:lnTo>
                  <a:lnTo>
                    <a:pt x="87" y="253"/>
                  </a:lnTo>
                  <a:lnTo>
                    <a:pt x="93" y="252"/>
                  </a:lnTo>
                  <a:lnTo>
                    <a:pt x="240" y="239"/>
                  </a:lnTo>
                  <a:lnTo>
                    <a:pt x="254" y="92"/>
                  </a:lnTo>
                  <a:lnTo>
                    <a:pt x="254" y="92"/>
                  </a:lnTo>
                  <a:lnTo>
                    <a:pt x="255" y="86"/>
                  </a:lnTo>
                  <a:lnTo>
                    <a:pt x="257" y="79"/>
                  </a:lnTo>
                  <a:lnTo>
                    <a:pt x="262" y="74"/>
                  </a:lnTo>
                  <a:lnTo>
                    <a:pt x="267" y="71"/>
                  </a:lnTo>
                  <a:lnTo>
                    <a:pt x="267" y="71"/>
                  </a:lnTo>
                  <a:lnTo>
                    <a:pt x="273" y="68"/>
                  </a:lnTo>
                  <a:lnTo>
                    <a:pt x="281" y="67"/>
                  </a:lnTo>
                  <a:lnTo>
                    <a:pt x="287" y="67"/>
                  </a:lnTo>
                  <a:lnTo>
                    <a:pt x="293" y="69"/>
                  </a:lnTo>
                  <a:lnTo>
                    <a:pt x="428" y="130"/>
                  </a:lnTo>
                  <a:lnTo>
                    <a:pt x="512" y="11"/>
                  </a:lnTo>
                  <a:lnTo>
                    <a:pt x="512" y="11"/>
                  </a:lnTo>
                  <a:lnTo>
                    <a:pt x="517" y="6"/>
                  </a:lnTo>
                  <a:lnTo>
                    <a:pt x="522" y="2"/>
                  </a:lnTo>
                  <a:lnTo>
                    <a:pt x="529" y="0"/>
                  </a:lnTo>
                  <a:lnTo>
                    <a:pt x="536" y="0"/>
                  </a:lnTo>
                  <a:lnTo>
                    <a:pt x="542" y="0"/>
                  </a:lnTo>
                  <a:lnTo>
                    <a:pt x="548" y="2"/>
                  </a:lnTo>
                  <a:lnTo>
                    <a:pt x="555" y="6"/>
                  </a:lnTo>
                  <a:lnTo>
                    <a:pt x="558" y="11"/>
                  </a:lnTo>
                  <a:lnTo>
                    <a:pt x="644" y="130"/>
                  </a:lnTo>
                  <a:lnTo>
                    <a:pt x="777" y="69"/>
                  </a:lnTo>
                  <a:lnTo>
                    <a:pt x="777" y="69"/>
                  </a:lnTo>
                  <a:lnTo>
                    <a:pt x="784" y="67"/>
                  </a:lnTo>
                  <a:lnTo>
                    <a:pt x="791" y="67"/>
                  </a:lnTo>
                  <a:lnTo>
                    <a:pt x="797" y="68"/>
                  </a:lnTo>
                  <a:lnTo>
                    <a:pt x="804" y="71"/>
                  </a:lnTo>
                  <a:lnTo>
                    <a:pt x="804" y="71"/>
                  </a:lnTo>
                  <a:lnTo>
                    <a:pt x="808" y="74"/>
                  </a:lnTo>
                  <a:lnTo>
                    <a:pt x="813" y="79"/>
                  </a:lnTo>
                  <a:lnTo>
                    <a:pt x="816" y="86"/>
                  </a:lnTo>
                  <a:lnTo>
                    <a:pt x="817" y="92"/>
                  </a:lnTo>
                  <a:lnTo>
                    <a:pt x="832" y="239"/>
                  </a:lnTo>
                  <a:lnTo>
                    <a:pt x="978" y="252"/>
                  </a:lnTo>
                  <a:lnTo>
                    <a:pt x="978" y="252"/>
                  </a:lnTo>
                  <a:lnTo>
                    <a:pt x="984" y="253"/>
                  </a:lnTo>
                  <a:lnTo>
                    <a:pt x="990" y="257"/>
                  </a:lnTo>
                  <a:lnTo>
                    <a:pt x="995" y="261"/>
                  </a:lnTo>
                  <a:lnTo>
                    <a:pt x="1000" y="266"/>
                  </a:lnTo>
                  <a:lnTo>
                    <a:pt x="1000" y="266"/>
                  </a:lnTo>
                  <a:lnTo>
                    <a:pt x="1003" y="272"/>
                  </a:lnTo>
                  <a:lnTo>
                    <a:pt x="1004" y="280"/>
                  </a:lnTo>
                  <a:lnTo>
                    <a:pt x="1003" y="286"/>
                  </a:lnTo>
                  <a:lnTo>
                    <a:pt x="1001" y="292"/>
                  </a:lnTo>
                  <a:lnTo>
                    <a:pt x="940" y="426"/>
                  </a:lnTo>
                  <a:lnTo>
                    <a:pt x="1060" y="511"/>
                  </a:lnTo>
                  <a:lnTo>
                    <a:pt x="1060" y="511"/>
                  </a:lnTo>
                  <a:lnTo>
                    <a:pt x="1065" y="516"/>
                  </a:lnTo>
                  <a:lnTo>
                    <a:pt x="1069" y="521"/>
                  </a:lnTo>
                  <a:lnTo>
                    <a:pt x="1071" y="527"/>
                  </a:lnTo>
                  <a:lnTo>
                    <a:pt x="1071" y="535"/>
                  </a:lnTo>
                  <a:lnTo>
                    <a:pt x="1071" y="535"/>
                  </a:lnTo>
                  <a:lnTo>
                    <a:pt x="1071" y="541"/>
                  </a:lnTo>
                  <a:lnTo>
                    <a:pt x="1069" y="547"/>
                  </a:lnTo>
                  <a:lnTo>
                    <a:pt x="1065" y="553"/>
                  </a:lnTo>
                  <a:lnTo>
                    <a:pt x="1060" y="557"/>
                  </a:lnTo>
                  <a:lnTo>
                    <a:pt x="940" y="643"/>
                  </a:lnTo>
                  <a:lnTo>
                    <a:pt x="1001" y="776"/>
                  </a:lnTo>
                  <a:lnTo>
                    <a:pt x="1001" y="776"/>
                  </a:lnTo>
                  <a:lnTo>
                    <a:pt x="1003" y="782"/>
                  </a:lnTo>
                  <a:lnTo>
                    <a:pt x="1004" y="790"/>
                  </a:lnTo>
                  <a:lnTo>
                    <a:pt x="1003" y="796"/>
                  </a:lnTo>
                  <a:lnTo>
                    <a:pt x="1000" y="802"/>
                  </a:lnTo>
                  <a:lnTo>
                    <a:pt x="1000" y="802"/>
                  </a:lnTo>
                  <a:lnTo>
                    <a:pt x="995" y="808"/>
                  </a:lnTo>
                  <a:lnTo>
                    <a:pt x="990" y="812"/>
                  </a:lnTo>
                  <a:lnTo>
                    <a:pt x="984" y="814"/>
                  </a:lnTo>
                  <a:lnTo>
                    <a:pt x="978" y="816"/>
                  </a:lnTo>
                  <a:lnTo>
                    <a:pt x="832" y="831"/>
                  </a:lnTo>
                  <a:lnTo>
                    <a:pt x="817" y="976"/>
                  </a:lnTo>
                  <a:lnTo>
                    <a:pt x="817" y="976"/>
                  </a:lnTo>
                  <a:lnTo>
                    <a:pt x="816" y="984"/>
                  </a:lnTo>
                  <a:lnTo>
                    <a:pt x="813" y="989"/>
                  </a:lnTo>
                  <a:lnTo>
                    <a:pt x="808" y="995"/>
                  </a:lnTo>
                  <a:lnTo>
                    <a:pt x="804" y="999"/>
                  </a:lnTo>
                  <a:lnTo>
                    <a:pt x="804" y="999"/>
                  </a:lnTo>
                  <a:lnTo>
                    <a:pt x="797" y="1001"/>
                  </a:lnTo>
                  <a:lnTo>
                    <a:pt x="791" y="1002"/>
                  </a:lnTo>
                  <a:lnTo>
                    <a:pt x="784" y="1001"/>
                  </a:lnTo>
                  <a:lnTo>
                    <a:pt x="777" y="1000"/>
                  </a:lnTo>
                  <a:lnTo>
                    <a:pt x="644" y="939"/>
                  </a:lnTo>
                  <a:lnTo>
                    <a:pt x="558" y="1058"/>
                  </a:lnTo>
                  <a:lnTo>
                    <a:pt x="558" y="1058"/>
                  </a:lnTo>
                  <a:lnTo>
                    <a:pt x="555" y="1063"/>
                  </a:lnTo>
                  <a:lnTo>
                    <a:pt x="548" y="1067"/>
                  </a:lnTo>
                  <a:lnTo>
                    <a:pt x="542" y="1069"/>
                  </a:lnTo>
                  <a:lnTo>
                    <a:pt x="536" y="1071"/>
                  </a:lnTo>
                  <a:lnTo>
                    <a:pt x="536" y="1071"/>
                  </a:lnTo>
                  <a:close/>
                  <a:moveTo>
                    <a:pt x="436" y="874"/>
                  </a:moveTo>
                  <a:lnTo>
                    <a:pt x="436" y="874"/>
                  </a:lnTo>
                  <a:lnTo>
                    <a:pt x="443" y="875"/>
                  </a:lnTo>
                  <a:lnTo>
                    <a:pt x="450" y="878"/>
                  </a:lnTo>
                  <a:lnTo>
                    <a:pt x="455" y="882"/>
                  </a:lnTo>
                  <a:lnTo>
                    <a:pt x="460" y="887"/>
                  </a:lnTo>
                  <a:lnTo>
                    <a:pt x="536" y="992"/>
                  </a:lnTo>
                  <a:lnTo>
                    <a:pt x="612" y="887"/>
                  </a:lnTo>
                  <a:lnTo>
                    <a:pt x="612" y="887"/>
                  </a:lnTo>
                  <a:lnTo>
                    <a:pt x="614" y="883"/>
                  </a:lnTo>
                  <a:lnTo>
                    <a:pt x="618" y="879"/>
                  </a:lnTo>
                  <a:lnTo>
                    <a:pt x="623" y="878"/>
                  </a:lnTo>
                  <a:lnTo>
                    <a:pt x="627" y="875"/>
                  </a:lnTo>
                  <a:lnTo>
                    <a:pt x="632" y="875"/>
                  </a:lnTo>
                  <a:lnTo>
                    <a:pt x="637" y="875"/>
                  </a:lnTo>
                  <a:lnTo>
                    <a:pt x="642" y="875"/>
                  </a:lnTo>
                  <a:lnTo>
                    <a:pt x="647" y="878"/>
                  </a:lnTo>
                  <a:lnTo>
                    <a:pt x="765" y="931"/>
                  </a:lnTo>
                  <a:lnTo>
                    <a:pt x="777" y="802"/>
                  </a:lnTo>
                  <a:lnTo>
                    <a:pt x="777" y="802"/>
                  </a:lnTo>
                  <a:lnTo>
                    <a:pt x="779" y="797"/>
                  </a:lnTo>
                  <a:lnTo>
                    <a:pt x="780" y="792"/>
                  </a:lnTo>
                  <a:lnTo>
                    <a:pt x="782" y="788"/>
                  </a:lnTo>
                  <a:lnTo>
                    <a:pt x="786" y="785"/>
                  </a:lnTo>
                  <a:lnTo>
                    <a:pt x="790" y="781"/>
                  </a:lnTo>
                  <a:lnTo>
                    <a:pt x="794" y="778"/>
                  </a:lnTo>
                  <a:lnTo>
                    <a:pt x="799" y="777"/>
                  </a:lnTo>
                  <a:lnTo>
                    <a:pt x="804" y="776"/>
                  </a:lnTo>
                  <a:lnTo>
                    <a:pt x="933" y="763"/>
                  </a:lnTo>
                  <a:lnTo>
                    <a:pt x="878" y="645"/>
                  </a:lnTo>
                  <a:lnTo>
                    <a:pt x="878" y="645"/>
                  </a:lnTo>
                  <a:lnTo>
                    <a:pt x="877" y="640"/>
                  </a:lnTo>
                  <a:lnTo>
                    <a:pt x="876" y="635"/>
                  </a:lnTo>
                  <a:lnTo>
                    <a:pt x="876" y="630"/>
                  </a:lnTo>
                  <a:lnTo>
                    <a:pt x="877" y="625"/>
                  </a:lnTo>
                  <a:lnTo>
                    <a:pt x="878" y="622"/>
                  </a:lnTo>
                  <a:lnTo>
                    <a:pt x="881" y="617"/>
                  </a:lnTo>
                  <a:lnTo>
                    <a:pt x="884" y="613"/>
                  </a:lnTo>
                  <a:lnTo>
                    <a:pt x="888" y="610"/>
                  </a:lnTo>
                  <a:lnTo>
                    <a:pt x="994" y="535"/>
                  </a:lnTo>
                  <a:lnTo>
                    <a:pt x="888" y="459"/>
                  </a:lnTo>
                  <a:lnTo>
                    <a:pt x="888" y="459"/>
                  </a:lnTo>
                  <a:lnTo>
                    <a:pt x="884" y="455"/>
                  </a:lnTo>
                  <a:lnTo>
                    <a:pt x="881" y="451"/>
                  </a:lnTo>
                  <a:lnTo>
                    <a:pt x="878" y="448"/>
                  </a:lnTo>
                  <a:lnTo>
                    <a:pt x="877" y="443"/>
                  </a:lnTo>
                  <a:lnTo>
                    <a:pt x="876" y="438"/>
                  </a:lnTo>
                  <a:lnTo>
                    <a:pt x="876" y="434"/>
                  </a:lnTo>
                  <a:lnTo>
                    <a:pt x="877" y="429"/>
                  </a:lnTo>
                  <a:lnTo>
                    <a:pt x="878" y="424"/>
                  </a:lnTo>
                  <a:lnTo>
                    <a:pt x="933" y="304"/>
                  </a:lnTo>
                  <a:lnTo>
                    <a:pt x="804" y="292"/>
                  </a:lnTo>
                  <a:lnTo>
                    <a:pt x="804" y="292"/>
                  </a:lnTo>
                  <a:lnTo>
                    <a:pt x="799" y="292"/>
                  </a:lnTo>
                  <a:lnTo>
                    <a:pt x="794" y="290"/>
                  </a:lnTo>
                  <a:lnTo>
                    <a:pt x="790" y="287"/>
                  </a:lnTo>
                  <a:lnTo>
                    <a:pt x="786" y="285"/>
                  </a:lnTo>
                  <a:lnTo>
                    <a:pt x="782" y="281"/>
                  </a:lnTo>
                  <a:lnTo>
                    <a:pt x="780" y="277"/>
                  </a:lnTo>
                  <a:lnTo>
                    <a:pt x="779" y="272"/>
                  </a:lnTo>
                  <a:lnTo>
                    <a:pt x="777" y="267"/>
                  </a:lnTo>
                  <a:lnTo>
                    <a:pt x="765" y="137"/>
                  </a:lnTo>
                  <a:lnTo>
                    <a:pt x="647" y="191"/>
                  </a:lnTo>
                  <a:lnTo>
                    <a:pt x="647" y="191"/>
                  </a:lnTo>
                  <a:lnTo>
                    <a:pt x="642" y="193"/>
                  </a:lnTo>
                  <a:lnTo>
                    <a:pt x="637" y="194"/>
                  </a:lnTo>
                  <a:lnTo>
                    <a:pt x="632" y="194"/>
                  </a:lnTo>
                  <a:lnTo>
                    <a:pt x="627" y="193"/>
                  </a:lnTo>
                  <a:lnTo>
                    <a:pt x="623" y="191"/>
                  </a:lnTo>
                  <a:lnTo>
                    <a:pt x="618" y="189"/>
                  </a:lnTo>
                  <a:lnTo>
                    <a:pt x="614" y="186"/>
                  </a:lnTo>
                  <a:lnTo>
                    <a:pt x="612" y="181"/>
                  </a:lnTo>
                  <a:lnTo>
                    <a:pt x="536" y="76"/>
                  </a:lnTo>
                  <a:lnTo>
                    <a:pt x="460" y="181"/>
                  </a:lnTo>
                  <a:lnTo>
                    <a:pt x="460" y="181"/>
                  </a:lnTo>
                  <a:lnTo>
                    <a:pt x="456" y="186"/>
                  </a:lnTo>
                  <a:lnTo>
                    <a:pt x="453" y="189"/>
                  </a:lnTo>
                  <a:lnTo>
                    <a:pt x="449" y="191"/>
                  </a:lnTo>
                  <a:lnTo>
                    <a:pt x="444" y="193"/>
                  </a:lnTo>
                  <a:lnTo>
                    <a:pt x="439" y="194"/>
                  </a:lnTo>
                  <a:lnTo>
                    <a:pt x="434" y="194"/>
                  </a:lnTo>
                  <a:lnTo>
                    <a:pt x="430" y="193"/>
                  </a:lnTo>
                  <a:lnTo>
                    <a:pt x="425" y="191"/>
                  </a:lnTo>
                  <a:lnTo>
                    <a:pt x="306" y="137"/>
                  </a:lnTo>
                  <a:lnTo>
                    <a:pt x="293" y="267"/>
                  </a:lnTo>
                  <a:lnTo>
                    <a:pt x="293" y="267"/>
                  </a:lnTo>
                  <a:lnTo>
                    <a:pt x="293" y="272"/>
                  </a:lnTo>
                  <a:lnTo>
                    <a:pt x="291" y="277"/>
                  </a:lnTo>
                  <a:lnTo>
                    <a:pt x="288" y="281"/>
                  </a:lnTo>
                  <a:lnTo>
                    <a:pt x="286" y="285"/>
                  </a:lnTo>
                  <a:lnTo>
                    <a:pt x="282" y="287"/>
                  </a:lnTo>
                  <a:lnTo>
                    <a:pt x="277" y="290"/>
                  </a:lnTo>
                  <a:lnTo>
                    <a:pt x="273" y="292"/>
                  </a:lnTo>
                  <a:lnTo>
                    <a:pt x="269" y="292"/>
                  </a:lnTo>
                  <a:lnTo>
                    <a:pt x="138" y="304"/>
                  </a:lnTo>
                  <a:lnTo>
                    <a:pt x="193" y="424"/>
                  </a:lnTo>
                  <a:lnTo>
                    <a:pt x="193" y="424"/>
                  </a:lnTo>
                  <a:lnTo>
                    <a:pt x="194" y="429"/>
                  </a:lnTo>
                  <a:lnTo>
                    <a:pt x="195" y="434"/>
                  </a:lnTo>
                  <a:lnTo>
                    <a:pt x="195" y="438"/>
                  </a:lnTo>
                  <a:lnTo>
                    <a:pt x="194" y="443"/>
                  </a:lnTo>
                  <a:lnTo>
                    <a:pt x="193" y="448"/>
                  </a:lnTo>
                  <a:lnTo>
                    <a:pt x="190" y="451"/>
                  </a:lnTo>
                  <a:lnTo>
                    <a:pt x="186" y="455"/>
                  </a:lnTo>
                  <a:lnTo>
                    <a:pt x="183" y="459"/>
                  </a:lnTo>
                  <a:lnTo>
                    <a:pt x="77" y="535"/>
                  </a:lnTo>
                  <a:lnTo>
                    <a:pt x="183" y="610"/>
                  </a:lnTo>
                  <a:lnTo>
                    <a:pt x="183" y="610"/>
                  </a:lnTo>
                  <a:lnTo>
                    <a:pt x="186" y="613"/>
                  </a:lnTo>
                  <a:lnTo>
                    <a:pt x="190" y="617"/>
                  </a:lnTo>
                  <a:lnTo>
                    <a:pt x="193" y="622"/>
                  </a:lnTo>
                  <a:lnTo>
                    <a:pt x="194" y="625"/>
                  </a:lnTo>
                  <a:lnTo>
                    <a:pt x="195" y="630"/>
                  </a:lnTo>
                  <a:lnTo>
                    <a:pt x="195" y="635"/>
                  </a:lnTo>
                  <a:lnTo>
                    <a:pt x="194" y="640"/>
                  </a:lnTo>
                  <a:lnTo>
                    <a:pt x="193" y="645"/>
                  </a:lnTo>
                  <a:lnTo>
                    <a:pt x="138" y="763"/>
                  </a:lnTo>
                  <a:lnTo>
                    <a:pt x="269" y="776"/>
                  </a:lnTo>
                  <a:lnTo>
                    <a:pt x="269" y="776"/>
                  </a:lnTo>
                  <a:lnTo>
                    <a:pt x="273" y="777"/>
                  </a:lnTo>
                  <a:lnTo>
                    <a:pt x="277" y="778"/>
                  </a:lnTo>
                  <a:lnTo>
                    <a:pt x="282" y="781"/>
                  </a:lnTo>
                  <a:lnTo>
                    <a:pt x="286" y="785"/>
                  </a:lnTo>
                  <a:lnTo>
                    <a:pt x="288" y="788"/>
                  </a:lnTo>
                  <a:lnTo>
                    <a:pt x="291" y="792"/>
                  </a:lnTo>
                  <a:lnTo>
                    <a:pt x="293" y="797"/>
                  </a:lnTo>
                  <a:lnTo>
                    <a:pt x="293" y="802"/>
                  </a:lnTo>
                  <a:lnTo>
                    <a:pt x="306" y="931"/>
                  </a:lnTo>
                  <a:lnTo>
                    <a:pt x="425" y="878"/>
                  </a:lnTo>
                  <a:lnTo>
                    <a:pt x="425" y="878"/>
                  </a:lnTo>
                  <a:lnTo>
                    <a:pt x="430" y="875"/>
                  </a:lnTo>
                  <a:lnTo>
                    <a:pt x="436" y="874"/>
                  </a:lnTo>
                  <a:lnTo>
                    <a:pt x="436" y="87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4" name="Freeform 17">
              <a:extLst>
                <a:ext uri="{FF2B5EF4-FFF2-40B4-BE49-F238E27FC236}">
                  <a16:creationId xmlns:a16="http://schemas.microsoft.com/office/drawing/2014/main" xmlns="" id="{9DEFCB83-51FA-415D-AA57-1937973EDF42}"/>
                </a:ext>
              </a:extLst>
            </p:cNvPr>
            <p:cNvSpPr>
              <a:spLocks/>
            </p:cNvSpPr>
            <p:nvPr/>
          </p:nvSpPr>
          <p:spPr bwMode="auto">
            <a:xfrm>
              <a:off x="-1549400" y="1811338"/>
              <a:ext cx="230188" cy="366713"/>
            </a:xfrm>
            <a:custGeom>
              <a:avLst/>
              <a:gdLst>
                <a:gd name="T0" fmla="*/ 47 w 145"/>
                <a:gd name="T1" fmla="*/ 102 h 231"/>
                <a:gd name="T2" fmla="*/ 47 w 145"/>
                <a:gd name="T3" fmla="*/ 102 h 231"/>
                <a:gd name="T4" fmla="*/ 52 w 145"/>
                <a:gd name="T5" fmla="*/ 231 h 231"/>
                <a:gd name="T6" fmla="*/ 0 w 145"/>
                <a:gd name="T7" fmla="*/ 231 h 231"/>
                <a:gd name="T8" fmla="*/ 0 w 145"/>
                <a:gd name="T9" fmla="*/ 0 h 231"/>
                <a:gd name="T10" fmla="*/ 56 w 145"/>
                <a:gd name="T11" fmla="*/ 0 h 231"/>
                <a:gd name="T12" fmla="*/ 98 w 145"/>
                <a:gd name="T13" fmla="*/ 129 h 231"/>
                <a:gd name="T14" fmla="*/ 98 w 145"/>
                <a:gd name="T15" fmla="*/ 129 h 231"/>
                <a:gd name="T16" fmla="*/ 93 w 145"/>
                <a:gd name="T17" fmla="*/ 0 h 231"/>
                <a:gd name="T18" fmla="*/ 145 w 145"/>
                <a:gd name="T19" fmla="*/ 0 h 231"/>
                <a:gd name="T20" fmla="*/ 145 w 145"/>
                <a:gd name="T21" fmla="*/ 231 h 231"/>
                <a:gd name="T22" fmla="*/ 89 w 145"/>
                <a:gd name="T23" fmla="*/ 231 h 231"/>
                <a:gd name="T24" fmla="*/ 47 w 145"/>
                <a:gd name="T25" fmla="*/ 10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231">
                  <a:moveTo>
                    <a:pt x="47" y="102"/>
                  </a:moveTo>
                  <a:lnTo>
                    <a:pt x="47" y="102"/>
                  </a:lnTo>
                  <a:lnTo>
                    <a:pt x="52" y="231"/>
                  </a:lnTo>
                  <a:lnTo>
                    <a:pt x="0" y="231"/>
                  </a:lnTo>
                  <a:lnTo>
                    <a:pt x="0" y="0"/>
                  </a:lnTo>
                  <a:lnTo>
                    <a:pt x="56" y="0"/>
                  </a:lnTo>
                  <a:lnTo>
                    <a:pt x="98" y="129"/>
                  </a:lnTo>
                  <a:lnTo>
                    <a:pt x="98" y="129"/>
                  </a:lnTo>
                  <a:lnTo>
                    <a:pt x="93" y="0"/>
                  </a:lnTo>
                  <a:lnTo>
                    <a:pt x="145" y="0"/>
                  </a:lnTo>
                  <a:lnTo>
                    <a:pt x="145" y="231"/>
                  </a:lnTo>
                  <a:lnTo>
                    <a:pt x="89" y="231"/>
                  </a:lnTo>
                  <a:lnTo>
                    <a:pt x="47" y="10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5" name="Freeform 18">
              <a:extLst>
                <a:ext uri="{FF2B5EF4-FFF2-40B4-BE49-F238E27FC236}">
                  <a16:creationId xmlns:a16="http://schemas.microsoft.com/office/drawing/2014/main" xmlns="" id="{65F397CC-5319-449C-B924-932F75256EF0}"/>
                </a:ext>
              </a:extLst>
            </p:cNvPr>
            <p:cNvSpPr>
              <a:spLocks/>
            </p:cNvSpPr>
            <p:nvPr/>
          </p:nvSpPr>
          <p:spPr bwMode="auto">
            <a:xfrm>
              <a:off x="-1274763" y="1811338"/>
              <a:ext cx="201613" cy="366713"/>
            </a:xfrm>
            <a:custGeom>
              <a:avLst/>
              <a:gdLst>
                <a:gd name="T0" fmla="*/ 0 w 127"/>
                <a:gd name="T1" fmla="*/ 231 h 231"/>
                <a:gd name="T2" fmla="*/ 0 w 127"/>
                <a:gd name="T3" fmla="*/ 0 h 231"/>
                <a:gd name="T4" fmla="*/ 123 w 127"/>
                <a:gd name="T5" fmla="*/ 0 h 231"/>
                <a:gd name="T6" fmla="*/ 123 w 127"/>
                <a:gd name="T7" fmla="*/ 46 h 231"/>
                <a:gd name="T8" fmla="*/ 53 w 127"/>
                <a:gd name="T9" fmla="*/ 46 h 231"/>
                <a:gd name="T10" fmla="*/ 53 w 127"/>
                <a:gd name="T11" fmla="*/ 88 h 231"/>
                <a:gd name="T12" fmla="*/ 122 w 127"/>
                <a:gd name="T13" fmla="*/ 88 h 231"/>
                <a:gd name="T14" fmla="*/ 122 w 127"/>
                <a:gd name="T15" fmla="*/ 136 h 231"/>
                <a:gd name="T16" fmla="*/ 53 w 127"/>
                <a:gd name="T17" fmla="*/ 136 h 231"/>
                <a:gd name="T18" fmla="*/ 53 w 127"/>
                <a:gd name="T19" fmla="*/ 185 h 231"/>
                <a:gd name="T20" fmla="*/ 127 w 127"/>
                <a:gd name="T21" fmla="*/ 185 h 231"/>
                <a:gd name="T22" fmla="*/ 127 w 127"/>
                <a:gd name="T23" fmla="*/ 231 h 231"/>
                <a:gd name="T24" fmla="*/ 0 w 127"/>
                <a:gd name="T25"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231">
                  <a:moveTo>
                    <a:pt x="0" y="231"/>
                  </a:moveTo>
                  <a:lnTo>
                    <a:pt x="0" y="0"/>
                  </a:lnTo>
                  <a:lnTo>
                    <a:pt x="123" y="0"/>
                  </a:lnTo>
                  <a:lnTo>
                    <a:pt x="123" y="46"/>
                  </a:lnTo>
                  <a:lnTo>
                    <a:pt x="53" y="46"/>
                  </a:lnTo>
                  <a:lnTo>
                    <a:pt x="53" y="88"/>
                  </a:lnTo>
                  <a:lnTo>
                    <a:pt x="122" y="88"/>
                  </a:lnTo>
                  <a:lnTo>
                    <a:pt x="122" y="136"/>
                  </a:lnTo>
                  <a:lnTo>
                    <a:pt x="53" y="136"/>
                  </a:lnTo>
                  <a:lnTo>
                    <a:pt x="53" y="185"/>
                  </a:lnTo>
                  <a:lnTo>
                    <a:pt x="127" y="185"/>
                  </a:lnTo>
                  <a:lnTo>
                    <a:pt x="127" y="231"/>
                  </a:lnTo>
                  <a:lnTo>
                    <a:pt x="0" y="23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6" name="Freeform 19">
              <a:extLst>
                <a:ext uri="{FF2B5EF4-FFF2-40B4-BE49-F238E27FC236}">
                  <a16:creationId xmlns:a16="http://schemas.microsoft.com/office/drawing/2014/main" xmlns="" id="{C08F48CC-708D-464E-BED2-BA15F068B7D3}"/>
                </a:ext>
              </a:extLst>
            </p:cNvPr>
            <p:cNvSpPr>
              <a:spLocks/>
            </p:cNvSpPr>
            <p:nvPr/>
          </p:nvSpPr>
          <p:spPr bwMode="auto">
            <a:xfrm>
              <a:off x="-1047750" y="1811338"/>
              <a:ext cx="368300" cy="366713"/>
            </a:xfrm>
            <a:custGeom>
              <a:avLst/>
              <a:gdLst>
                <a:gd name="T0" fmla="*/ 164 w 232"/>
                <a:gd name="T1" fmla="*/ 162 h 231"/>
                <a:gd name="T2" fmla="*/ 164 w 232"/>
                <a:gd name="T3" fmla="*/ 162 h 231"/>
                <a:gd name="T4" fmla="*/ 181 w 232"/>
                <a:gd name="T5" fmla="*/ 0 h 231"/>
                <a:gd name="T6" fmla="*/ 232 w 232"/>
                <a:gd name="T7" fmla="*/ 0 h 231"/>
                <a:gd name="T8" fmla="*/ 194 w 232"/>
                <a:gd name="T9" fmla="*/ 231 h 231"/>
                <a:gd name="T10" fmla="*/ 133 w 232"/>
                <a:gd name="T11" fmla="*/ 231 h 231"/>
                <a:gd name="T12" fmla="*/ 117 w 232"/>
                <a:gd name="T13" fmla="*/ 68 h 231"/>
                <a:gd name="T14" fmla="*/ 116 w 232"/>
                <a:gd name="T15" fmla="*/ 68 h 231"/>
                <a:gd name="T16" fmla="*/ 98 w 232"/>
                <a:gd name="T17" fmla="*/ 231 h 231"/>
                <a:gd name="T18" fmla="*/ 38 w 232"/>
                <a:gd name="T19" fmla="*/ 231 h 231"/>
                <a:gd name="T20" fmla="*/ 0 w 232"/>
                <a:gd name="T21" fmla="*/ 0 h 231"/>
                <a:gd name="T22" fmla="*/ 52 w 232"/>
                <a:gd name="T23" fmla="*/ 0 h 231"/>
                <a:gd name="T24" fmla="*/ 68 w 232"/>
                <a:gd name="T25" fmla="*/ 163 h 231"/>
                <a:gd name="T26" fmla="*/ 68 w 232"/>
                <a:gd name="T27" fmla="*/ 162 h 231"/>
                <a:gd name="T28" fmla="*/ 91 w 232"/>
                <a:gd name="T29" fmla="*/ 0 h 231"/>
                <a:gd name="T30" fmla="*/ 143 w 232"/>
                <a:gd name="T31" fmla="*/ 0 h 231"/>
                <a:gd name="T32" fmla="*/ 164 w 232"/>
                <a:gd name="T33" fmla="*/ 16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 h="231">
                  <a:moveTo>
                    <a:pt x="164" y="162"/>
                  </a:moveTo>
                  <a:lnTo>
                    <a:pt x="164" y="162"/>
                  </a:lnTo>
                  <a:lnTo>
                    <a:pt x="181" y="0"/>
                  </a:lnTo>
                  <a:lnTo>
                    <a:pt x="232" y="0"/>
                  </a:lnTo>
                  <a:lnTo>
                    <a:pt x="194" y="231"/>
                  </a:lnTo>
                  <a:lnTo>
                    <a:pt x="133" y="231"/>
                  </a:lnTo>
                  <a:lnTo>
                    <a:pt x="117" y="68"/>
                  </a:lnTo>
                  <a:lnTo>
                    <a:pt x="116" y="68"/>
                  </a:lnTo>
                  <a:lnTo>
                    <a:pt x="98" y="231"/>
                  </a:lnTo>
                  <a:lnTo>
                    <a:pt x="38" y="231"/>
                  </a:lnTo>
                  <a:lnTo>
                    <a:pt x="0" y="0"/>
                  </a:lnTo>
                  <a:lnTo>
                    <a:pt x="52" y="0"/>
                  </a:lnTo>
                  <a:lnTo>
                    <a:pt x="68" y="163"/>
                  </a:lnTo>
                  <a:lnTo>
                    <a:pt x="68" y="162"/>
                  </a:lnTo>
                  <a:lnTo>
                    <a:pt x="91" y="0"/>
                  </a:lnTo>
                  <a:lnTo>
                    <a:pt x="143" y="0"/>
                  </a:lnTo>
                  <a:lnTo>
                    <a:pt x="164" y="16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sp>
        <p:nvSpPr>
          <p:cNvPr id="27" name="Freeform 86">
            <a:extLst>
              <a:ext uri="{FF2B5EF4-FFF2-40B4-BE49-F238E27FC236}">
                <a16:creationId xmlns:a16="http://schemas.microsoft.com/office/drawing/2014/main" xmlns="" id="{CCC46E66-6083-405A-8051-36575F2BA92B}"/>
              </a:ext>
            </a:extLst>
          </p:cNvPr>
          <p:cNvSpPr>
            <a:spLocks noEditPoints="1"/>
          </p:cNvSpPr>
          <p:nvPr/>
        </p:nvSpPr>
        <p:spPr bwMode="auto">
          <a:xfrm>
            <a:off x="5658966" y="4978631"/>
            <a:ext cx="454527" cy="735967"/>
          </a:xfrm>
          <a:custGeom>
            <a:avLst/>
            <a:gdLst>
              <a:gd name="T0" fmla="*/ 2527 w 2668"/>
              <a:gd name="T1" fmla="*/ 90 h 4320"/>
              <a:gd name="T2" fmla="*/ 2439 w 2668"/>
              <a:gd name="T3" fmla="*/ 40 h 4320"/>
              <a:gd name="T4" fmla="*/ 2305 w 2668"/>
              <a:gd name="T5" fmla="*/ 6 h 4320"/>
              <a:gd name="T6" fmla="*/ 420 w 2668"/>
              <a:gd name="T7" fmla="*/ 0 h 4320"/>
              <a:gd name="T8" fmla="*/ 256 w 2668"/>
              <a:gd name="T9" fmla="*/ 34 h 4320"/>
              <a:gd name="T10" fmla="*/ 124 w 2668"/>
              <a:gd name="T11" fmla="*/ 126 h 4320"/>
              <a:gd name="T12" fmla="*/ 34 w 2668"/>
              <a:gd name="T13" fmla="*/ 264 h 4320"/>
              <a:gd name="T14" fmla="*/ 0 w 2668"/>
              <a:gd name="T15" fmla="*/ 432 h 4320"/>
              <a:gd name="T16" fmla="*/ 10 w 2668"/>
              <a:gd name="T17" fmla="*/ 3974 h 4320"/>
              <a:gd name="T18" fmla="*/ 73 w 2668"/>
              <a:gd name="T19" fmla="*/ 4129 h 4320"/>
              <a:gd name="T20" fmla="*/ 185 w 2668"/>
              <a:gd name="T21" fmla="*/ 4245 h 4320"/>
              <a:gd name="T22" fmla="*/ 336 w 2668"/>
              <a:gd name="T23" fmla="*/ 4310 h 4320"/>
              <a:gd name="T24" fmla="*/ 2223 w 2668"/>
              <a:gd name="T25" fmla="*/ 4320 h 4320"/>
              <a:gd name="T26" fmla="*/ 2385 w 2668"/>
              <a:gd name="T27" fmla="*/ 4286 h 4320"/>
              <a:gd name="T28" fmla="*/ 2517 w 2668"/>
              <a:gd name="T29" fmla="*/ 4192 h 4320"/>
              <a:gd name="T30" fmla="*/ 2609 w 2668"/>
              <a:gd name="T31" fmla="*/ 4056 h 4320"/>
              <a:gd name="T32" fmla="*/ 2641 w 2668"/>
              <a:gd name="T33" fmla="*/ 3888 h 4320"/>
              <a:gd name="T34" fmla="*/ 2668 w 2668"/>
              <a:gd name="T35" fmla="*/ 382 h 4320"/>
              <a:gd name="T36" fmla="*/ 2632 w 2668"/>
              <a:gd name="T37" fmla="*/ 222 h 4320"/>
              <a:gd name="T38" fmla="*/ 420 w 2668"/>
              <a:gd name="T39" fmla="*/ 212 h 4320"/>
              <a:gd name="T40" fmla="*/ 2267 w 2668"/>
              <a:gd name="T41" fmla="*/ 214 h 4320"/>
              <a:gd name="T42" fmla="*/ 2368 w 2668"/>
              <a:gd name="T43" fmla="*/ 241 h 4320"/>
              <a:gd name="T44" fmla="*/ 2412 w 2668"/>
              <a:gd name="T45" fmla="*/ 271 h 4320"/>
              <a:gd name="T46" fmla="*/ 2448 w 2668"/>
              <a:gd name="T47" fmla="*/ 335 h 4320"/>
              <a:gd name="T48" fmla="*/ 2458 w 2668"/>
              <a:gd name="T49" fmla="*/ 422 h 4320"/>
              <a:gd name="T50" fmla="*/ 214 w 2668"/>
              <a:gd name="T51" fmla="*/ 432 h 4320"/>
              <a:gd name="T52" fmla="*/ 229 w 2668"/>
              <a:gd name="T53" fmla="*/ 346 h 4320"/>
              <a:gd name="T54" fmla="*/ 273 w 2668"/>
              <a:gd name="T55" fmla="*/ 277 h 4320"/>
              <a:gd name="T56" fmla="*/ 340 w 2668"/>
              <a:gd name="T57" fmla="*/ 229 h 4320"/>
              <a:gd name="T58" fmla="*/ 420 w 2668"/>
              <a:gd name="T59" fmla="*/ 212 h 4320"/>
              <a:gd name="T60" fmla="*/ 2427 w 2668"/>
              <a:gd name="T61" fmla="*/ 3909 h 4320"/>
              <a:gd name="T62" fmla="*/ 2404 w 2668"/>
              <a:gd name="T63" fmla="*/ 3991 h 4320"/>
              <a:gd name="T64" fmla="*/ 2353 w 2668"/>
              <a:gd name="T65" fmla="*/ 4056 h 4320"/>
              <a:gd name="T66" fmla="*/ 2284 w 2668"/>
              <a:gd name="T67" fmla="*/ 4096 h 4320"/>
              <a:gd name="T68" fmla="*/ 420 w 2668"/>
              <a:gd name="T69" fmla="*/ 4106 h 4320"/>
              <a:gd name="T70" fmla="*/ 359 w 2668"/>
              <a:gd name="T71" fmla="*/ 4096 h 4320"/>
              <a:gd name="T72" fmla="*/ 289 w 2668"/>
              <a:gd name="T73" fmla="*/ 4056 h 4320"/>
              <a:gd name="T74" fmla="*/ 239 w 2668"/>
              <a:gd name="T75" fmla="*/ 3991 h 4320"/>
              <a:gd name="T76" fmla="*/ 214 w 2668"/>
              <a:gd name="T77" fmla="*/ 3909 h 4320"/>
              <a:gd name="T78" fmla="*/ 2429 w 2668"/>
              <a:gd name="T79" fmla="*/ 3886 h 4320"/>
              <a:gd name="T80" fmla="*/ 2433 w 2668"/>
              <a:gd name="T81" fmla="*/ 3242 h 4320"/>
              <a:gd name="T82" fmla="*/ 1021 w 2668"/>
              <a:gd name="T83" fmla="*/ 3762 h 4320"/>
              <a:gd name="T84" fmla="*/ 1065 w 2668"/>
              <a:gd name="T85" fmla="*/ 3697 h 4320"/>
              <a:gd name="T86" fmla="*/ 1518 w 2668"/>
              <a:gd name="T87" fmla="*/ 3678 h 4320"/>
              <a:gd name="T88" fmla="*/ 1579 w 2668"/>
              <a:gd name="T89" fmla="*/ 3697 h 4320"/>
              <a:gd name="T90" fmla="*/ 1623 w 2668"/>
              <a:gd name="T91" fmla="*/ 3762 h 4320"/>
              <a:gd name="T92" fmla="*/ 1617 w 2668"/>
              <a:gd name="T93" fmla="*/ 3825 h 4320"/>
              <a:gd name="T94" fmla="*/ 1560 w 2668"/>
              <a:gd name="T95" fmla="*/ 3882 h 4320"/>
              <a:gd name="T96" fmla="*/ 1124 w 2668"/>
              <a:gd name="T97" fmla="*/ 3890 h 4320"/>
              <a:gd name="T98" fmla="*/ 1049 w 2668"/>
              <a:gd name="T99" fmla="*/ 3859 h 4320"/>
              <a:gd name="T100" fmla="*/ 1019 w 2668"/>
              <a:gd name="T101" fmla="*/ 3785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8" h="4320">
                <a:moveTo>
                  <a:pt x="2565" y="124"/>
                </a:moveTo>
                <a:lnTo>
                  <a:pt x="2565" y="124"/>
                </a:lnTo>
                <a:lnTo>
                  <a:pt x="2546" y="107"/>
                </a:lnTo>
                <a:lnTo>
                  <a:pt x="2527" y="90"/>
                </a:lnTo>
                <a:lnTo>
                  <a:pt x="2506" y="75"/>
                </a:lnTo>
                <a:lnTo>
                  <a:pt x="2483" y="61"/>
                </a:lnTo>
                <a:lnTo>
                  <a:pt x="2462" y="50"/>
                </a:lnTo>
                <a:lnTo>
                  <a:pt x="2439" y="40"/>
                </a:lnTo>
                <a:lnTo>
                  <a:pt x="2418" y="31"/>
                </a:lnTo>
                <a:lnTo>
                  <a:pt x="2395" y="23"/>
                </a:lnTo>
                <a:lnTo>
                  <a:pt x="2349" y="11"/>
                </a:lnTo>
                <a:lnTo>
                  <a:pt x="2305" y="6"/>
                </a:lnTo>
                <a:lnTo>
                  <a:pt x="2263" y="2"/>
                </a:lnTo>
                <a:lnTo>
                  <a:pt x="2223" y="0"/>
                </a:lnTo>
                <a:lnTo>
                  <a:pt x="420" y="0"/>
                </a:lnTo>
                <a:lnTo>
                  <a:pt x="420" y="0"/>
                </a:lnTo>
                <a:lnTo>
                  <a:pt x="377" y="2"/>
                </a:lnTo>
                <a:lnTo>
                  <a:pt x="336" y="10"/>
                </a:lnTo>
                <a:lnTo>
                  <a:pt x="296" y="19"/>
                </a:lnTo>
                <a:lnTo>
                  <a:pt x="256" y="34"/>
                </a:lnTo>
                <a:lnTo>
                  <a:pt x="220" y="52"/>
                </a:lnTo>
                <a:lnTo>
                  <a:pt x="185" y="75"/>
                </a:lnTo>
                <a:lnTo>
                  <a:pt x="153" y="99"/>
                </a:lnTo>
                <a:lnTo>
                  <a:pt x="124" y="126"/>
                </a:lnTo>
                <a:lnTo>
                  <a:pt x="97" y="157"/>
                </a:lnTo>
                <a:lnTo>
                  <a:pt x="73" y="191"/>
                </a:lnTo>
                <a:lnTo>
                  <a:pt x="52" y="226"/>
                </a:lnTo>
                <a:lnTo>
                  <a:pt x="34" y="264"/>
                </a:lnTo>
                <a:lnTo>
                  <a:pt x="19" y="304"/>
                </a:lnTo>
                <a:lnTo>
                  <a:pt x="10" y="346"/>
                </a:lnTo>
                <a:lnTo>
                  <a:pt x="4" y="388"/>
                </a:lnTo>
                <a:lnTo>
                  <a:pt x="0" y="432"/>
                </a:lnTo>
                <a:lnTo>
                  <a:pt x="0" y="3886"/>
                </a:lnTo>
                <a:lnTo>
                  <a:pt x="0" y="3886"/>
                </a:lnTo>
                <a:lnTo>
                  <a:pt x="4" y="3930"/>
                </a:lnTo>
                <a:lnTo>
                  <a:pt x="10" y="3974"/>
                </a:lnTo>
                <a:lnTo>
                  <a:pt x="19" y="4016"/>
                </a:lnTo>
                <a:lnTo>
                  <a:pt x="34" y="4054"/>
                </a:lnTo>
                <a:lnTo>
                  <a:pt x="52" y="4093"/>
                </a:lnTo>
                <a:lnTo>
                  <a:pt x="73" y="4129"/>
                </a:lnTo>
                <a:lnTo>
                  <a:pt x="97" y="4161"/>
                </a:lnTo>
                <a:lnTo>
                  <a:pt x="124" y="4192"/>
                </a:lnTo>
                <a:lnTo>
                  <a:pt x="153" y="4221"/>
                </a:lnTo>
                <a:lnTo>
                  <a:pt x="185" y="4245"/>
                </a:lnTo>
                <a:lnTo>
                  <a:pt x="220" y="4266"/>
                </a:lnTo>
                <a:lnTo>
                  <a:pt x="256" y="4286"/>
                </a:lnTo>
                <a:lnTo>
                  <a:pt x="296" y="4299"/>
                </a:lnTo>
                <a:lnTo>
                  <a:pt x="336" y="4310"/>
                </a:lnTo>
                <a:lnTo>
                  <a:pt x="377" y="4316"/>
                </a:lnTo>
                <a:lnTo>
                  <a:pt x="420" y="4320"/>
                </a:lnTo>
                <a:lnTo>
                  <a:pt x="2223" y="4320"/>
                </a:lnTo>
                <a:lnTo>
                  <a:pt x="2223" y="4320"/>
                </a:lnTo>
                <a:lnTo>
                  <a:pt x="2265" y="4316"/>
                </a:lnTo>
                <a:lnTo>
                  <a:pt x="2307" y="4310"/>
                </a:lnTo>
                <a:lnTo>
                  <a:pt x="2347" y="4299"/>
                </a:lnTo>
                <a:lnTo>
                  <a:pt x="2385" y="4286"/>
                </a:lnTo>
                <a:lnTo>
                  <a:pt x="2422" y="4266"/>
                </a:lnTo>
                <a:lnTo>
                  <a:pt x="2456" y="4245"/>
                </a:lnTo>
                <a:lnTo>
                  <a:pt x="2488" y="4221"/>
                </a:lnTo>
                <a:lnTo>
                  <a:pt x="2517" y="4192"/>
                </a:lnTo>
                <a:lnTo>
                  <a:pt x="2546" y="4161"/>
                </a:lnTo>
                <a:lnTo>
                  <a:pt x="2569" y="4129"/>
                </a:lnTo>
                <a:lnTo>
                  <a:pt x="2590" y="4093"/>
                </a:lnTo>
                <a:lnTo>
                  <a:pt x="2609" y="4056"/>
                </a:lnTo>
                <a:lnTo>
                  <a:pt x="2622" y="4016"/>
                </a:lnTo>
                <a:lnTo>
                  <a:pt x="2632" y="3974"/>
                </a:lnTo>
                <a:lnTo>
                  <a:pt x="2639" y="3932"/>
                </a:lnTo>
                <a:lnTo>
                  <a:pt x="2641" y="3888"/>
                </a:lnTo>
                <a:lnTo>
                  <a:pt x="2664" y="600"/>
                </a:lnTo>
                <a:lnTo>
                  <a:pt x="2668" y="430"/>
                </a:lnTo>
                <a:lnTo>
                  <a:pt x="2668" y="430"/>
                </a:lnTo>
                <a:lnTo>
                  <a:pt x="2668" y="382"/>
                </a:lnTo>
                <a:lnTo>
                  <a:pt x="2664" y="338"/>
                </a:lnTo>
                <a:lnTo>
                  <a:pt x="2657" y="296"/>
                </a:lnTo>
                <a:lnTo>
                  <a:pt x="2645" y="258"/>
                </a:lnTo>
                <a:lnTo>
                  <a:pt x="2632" y="222"/>
                </a:lnTo>
                <a:lnTo>
                  <a:pt x="2613" y="185"/>
                </a:lnTo>
                <a:lnTo>
                  <a:pt x="2590" y="155"/>
                </a:lnTo>
                <a:lnTo>
                  <a:pt x="2565" y="124"/>
                </a:lnTo>
                <a:close/>
                <a:moveTo>
                  <a:pt x="420" y="212"/>
                </a:moveTo>
                <a:lnTo>
                  <a:pt x="2223" y="212"/>
                </a:lnTo>
                <a:lnTo>
                  <a:pt x="2223" y="212"/>
                </a:lnTo>
                <a:lnTo>
                  <a:pt x="2242" y="212"/>
                </a:lnTo>
                <a:lnTo>
                  <a:pt x="2267" y="214"/>
                </a:lnTo>
                <a:lnTo>
                  <a:pt x="2292" y="218"/>
                </a:lnTo>
                <a:lnTo>
                  <a:pt x="2316" y="224"/>
                </a:lnTo>
                <a:lnTo>
                  <a:pt x="2343" y="231"/>
                </a:lnTo>
                <a:lnTo>
                  <a:pt x="2368" y="241"/>
                </a:lnTo>
                <a:lnTo>
                  <a:pt x="2391" y="254"/>
                </a:lnTo>
                <a:lnTo>
                  <a:pt x="2402" y="264"/>
                </a:lnTo>
                <a:lnTo>
                  <a:pt x="2412" y="271"/>
                </a:lnTo>
                <a:lnTo>
                  <a:pt x="2412" y="271"/>
                </a:lnTo>
                <a:lnTo>
                  <a:pt x="2423" y="285"/>
                </a:lnTo>
                <a:lnTo>
                  <a:pt x="2433" y="300"/>
                </a:lnTo>
                <a:lnTo>
                  <a:pt x="2441" y="317"/>
                </a:lnTo>
                <a:lnTo>
                  <a:pt x="2448" y="335"/>
                </a:lnTo>
                <a:lnTo>
                  <a:pt x="2452" y="354"/>
                </a:lnTo>
                <a:lnTo>
                  <a:pt x="2456" y="375"/>
                </a:lnTo>
                <a:lnTo>
                  <a:pt x="2458" y="398"/>
                </a:lnTo>
                <a:lnTo>
                  <a:pt x="2458" y="422"/>
                </a:lnTo>
                <a:lnTo>
                  <a:pt x="2454" y="526"/>
                </a:lnTo>
                <a:lnTo>
                  <a:pt x="214" y="526"/>
                </a:lnTo>
                <a:lnTo>
                  <a:pt x="214" y="432"/>
                </a:lnTo>
                <a:lnTo>
                  <a:pt x="214" y="432"/>
                </a:lnTo>
                <a:lnTo>
                  <a:pt x="214" y="411"/>
                </a:lnTo>
                <a:lnTo>
                  <a:pt x="218" y="388"/>
                </a:lnTo>
                <a:lnTo>
                  <a:pt x="222" y="367"/>
                </a:lnTo>
                <a:lnTo>
                  <a:pt x="229" y="346"/>
                </a:lnTo>
                <a:lnTo>
                  <a:pt x="239" y="327"/>
                </a:lnTo>
                <a:lnTo>
                  <a:pt x="248" y="310"/>
                </a:lnTo>
                <a:lnTo>
                  <a:pt x="260" y="292"/>
                </a:lnTo>
                <a:lnTo>
                  <a:pt x="273" y="277"/>
                </a:lnTo>
                <a:lnTo>
                  <a:pt x="289" y="262"/>
                </a:lnTo>
                <a:lnTo>
                  <a:pt x="304" y="250"/>
                </a:lnTo>
                <a:lnTo>
                  <a:pt x="321" y="239"/>
                </a:lnTo>
                <a:lnTo>
                  <a:pt x="340" y="229"/>
                </a:lnTo>
                <a:lnTo>
                  <a:pt x="359" y="222"/>
                </a:lnTo>
                <a:lnTo>
                  <a:pt x="378" y="216"/>
                </a:lnTo>
                <a:lnTo>
                  <a:pt x="399" y="214"/>
                </a:lnTo>
                <a:lnTo>
                  <a:pt x="420" y="212"/>
                </a:lnTo>
                <a:lnTo>
                  <a:pt x="420" y="212"/>
                </a:lnTo>
                <a:close/>
                <a:moveTo>
                  <a:pt x="2429" y="3886"/>
                </a:moveTo>
                <a:lnTo>
                  <a:pt x="2429" y="3886"/>
                </a:lnTo>
                <a:lnTo>
                  <a:pt x="2427" y="3909"/>
                </a:lnTo>
                <a:lnTo>
                  <a:pt x="2425" y="3930"/>
                </a:lnTo>
                <a:lnTo>
                  <a:pt x="2420" y="3951"/>
                </a:lnTo>
                <a:lnTo>
                  <a:pt x="2412" y="3972"/>
                </a:lnTo>
                <a:lnTo>
                  <a:pt x="2404" y="3991"/>
                </a:lnTo>
                <a:lnTo>
                  <a:pt x="2393" y="4010"/>
                </a:lnTo>
                <a:lnTo>
                  <a:pt x="2381" y="4026"/>
                </a:lnTo>
                <a:lnTo>
                  <a:pt x="2368" y="4043"/>
                </a:lnTo>
                <a:lnTo>
                  <a:pt x="2353" y="4056"/>
                </a:lnTo>
                <a:lnTo>
                  <a:pt x="2337" y="4070"/>
                </a:lnTo>
                <a:lnTo>
                  <a:pt x="2320" y="4081"/>
                </a:lnTo>
                <a:lnTo>
                  <a:pt x="2303" y="4089"/>
                </a:lnTo>
                <a:lnTo>
                  <a:pt x="2284" y="4096"/>
                </a:lnTo>
                <a:lnTo>
                  <a:pt x="2265" y="4102"/>
                </a:lnTo>
                <a:lnTo>
                  <a:pt x="2244" y="4106"/>
                </a:lnTo>
                <a:lnTo>
                  <a:pt x="2223" y="4106"/>
                </a:lnTo>
                <a:lnTo>
                  <a:pt x="420" y="4106"/>
                </a:lnTo>
                <a:lnTo>
                  <a:pt x="420" y="4106"/>
                </a:lnTo>
                <a:lnTo>
                  <a:pt x="399" y="4106"/>
                </a:lnTo>
                <a:lnTo>
                  <a:pt x="378" y="4102"/>
                </a:lnTo>
                <a:lnTo>
                  <a:pt x="359" y="4096"/>
                </a:lnTo>
                <a:lnTo>
                  <a:pt x="340" y="4089"/>
                </a:lnTo>
                <a:lnTo>
                  <a:pt x="321" y="4081"/>
                </a:lnTo>
                <a:lnTo>
                  <a:pt x="304" y="4070"/>
                </a:lnTo>
                <a:lnTo>
                  <a:pt x="289" y="4056"/>
                </a:lnTo>
                <a:lnTo>
                  <a:pt x="273" y="4043"/>
                </a:lnTo>
                <a:lnTo>
                  <a:pt x="260" y="4028"/>
                </a:lnTo>
                <a:lnTo>
                  <a:pt x="248" y="4010"/>
                </a:lnTo>
                <a:lnTo>
                  <a:pt x="239" y="3991"/>
                </a:lnTo>
                <a:lnTo>
                  <a:pt x="229" y="3972"/>
                </a:lnTo>
                <a:lnTo>
                  <a:pt x="222" y="3953"/>
                </a:lnTo>
                <a:lnTo>
                  <a:pt x="218" y="3932"/>
                </a:lnTo>
                <a:lnTo>
                  <a:pt x="214" y="3909"/>
                </a:lnTo>
                <a:lnTo>
                  <a:pt x="214" y="3886"/>
                </a:lnTo>
                <a:lnTo>
                  <a:pt x="214" y="3454"/>
                </a:lnTo>
                <a:lnTo>
                  <a:pt x="2433" y="3454"/>
                </a:lnTo>
                <a:lnTo>
                  <a:pt x="2429" y="3886"/>
                </a:lnTo>
                <a:close/>
                <a:moveTo>
                  <a:pt x="214" y="3242"/>
                </a:moveTo>
                <a:lnTo>
                  <a:pt x="214" y="738"/>
                </a:lnTo>
                <a:lnTo>
                  <a:pt x="2450" y="738"/>
                </a:lnTo>
                <a:lnTo>
                  <a:pt x="2433" y="3242"/>
                </a:lnTo>
                <a:lnTo>
                  <a:pt x="214" y="3242"/>
                </a:lnTo>
                <a:close/>
                <a:moveTo>
                  <a:pt x="1019" y="3785"/>
                </a:moveTo>
                <a:lnTo>
                  <a:pt x="1019" y="3785"/>
                </a:lnTo>
                <a:lnTo>
                  <a:pt x="1021" y="3762"/>
                </a:lnTo>
                <a:lnTo>
                  <a:pt x="1026" y="3743"/>
                </a:lnTo>
                <a:lnTo>
                  <a:pt x="1036" y="3726"/>
                </a:lnTo>
                <a:lnTo>
                  <a:pt x="1049" y="3708"/>
                </a:lnTo>
                <a:lnTo>
                  <a:pt x="1065" y="3697"/>
                </a:lnTo>
                <a:lnTo>
                  <a:pt x="1084" y="3685"/>
                </a:lnTo>
                <a:lnTo>
                  <a:pt x="1103" y="3680"/>
                </a:lnTo>
                <a:lnTo>
                  <a:pt x="1124" y="3678"/>
                </a:lnTo>
                <a:lnTo>
                  <a:pt x="1518" y="3678"/>
                </a:lnTo>
                <a:lnTo>
                  <a:pt x="1518" y="3678"/>
                </a:lnTo>
                <a:lnTo>
                  <a:pt x="1540" y="3680"/>
                </a:lnTo>
                <a:lnTo>
                  <a:pt x="1560" y="3685"/>
                </a:lnTo>
                <a:lnTo>
                  <a:pt x="1579" y="3697"/>
                </a:lnTo>
                <a:lnTo>
                  <a:pt x="1594" y="3708"/>
                </a:lnTo>
                <a:lnTo>
                  <a:pt x="1607" y="3726"/>
                </a:lnTo>
                <a:lnTo>
                  <a:pt x="1617" y="3743"/>
                </a:lnTo>
                <a:lnTo>
                  <a:pt x="1623" y="3762"/>
                </a:lnTo>
                <a:lnTo>
                  <a:pt x="1625" y="3785"/>
                </a:lnTo>
                <a:lnTo>
                  <a:pt x="1625" y="3785"/>
                </a:lnTo>
                <a:lnTo>
                  <a:pt x="1623" y="3806"/>
                </a:lnTo>
                <a:lnTo>
                  <a:pt x="1617" y="3825"/>
                </a:lnTo>
                <a:lnTo>
                  <a:pt x="1607" y="3844"/>
                </a:lnTo>
                <a:lnTo>
                  <a:pt x="1594" y="3859"/>
                </a:lnTo>
                <a:lnTo>
                  <a:pt x="1579" y="3873"/>
                </a:lnTo>
                <a:lnTo>
                  <a:pt x="1560" y="3882"/>
                </a:lnTo>
                <a:lnTo>
                  <a:pt x="1540" y="3888"/>
                </a:lnTo>
                <a:lnTo>
                  <a:pt x="1518" y="3890"/>
                </a:lnTo>
                <a:lnTo>
                  <a:pt x="1124" y="3890"/>
                </a:lnTo>
                <a:lnTo>
                  <a:pt x="1124" y="3890"/>
                </a:lnTo>
                <a:lnTo>
                  <a:pt x="1103" y="3888"/>
                </a:lnTo>
                <a:lnTo>
                  <a:pt x="1084" y="3882"/>
                </a:lnTo>
                <a:lnTo>
                  <a:pt x="1065" y="3873"/>
                </a:lnTo>
                <a:lnTo>
                  <a:pt x="1049" y="3859"/>
                </a:lnTo>
                <a:lnTo>
                  <a:pt x="1036" y="3844"/>
                </a:lnTo>
                <a:lnTo>
                  <a:pt x="1026" y="3825"/>
                </a:lnTo>
                <a:lnTo>
                  <a:pt x="1021" y="3806"/>
                </a:lnTo>
                <a:lnTo>
                  <a:pt x="1019" y="3785"/>
                </a:lnTo>
                <a:lnTo>
                  <a:pt x="1019" y="3785"/>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cxnSp>
        <p:nvCxnSpPr>
          <p:cNvPr id="4" name="Connettore diritto 3">
            <a:extLst>
              <a:ext uri="{FF2B5EF4-FFF2-40B4-BE49-F238E27FC236}">
                <a16:creationId xmlns:a16="http://schemas.microsoft.com/office/drawing/2014/main" xmlns="" id="{7B95D724-BE31-40AF-AFBC-493601AFBEFA}"/>
              </a:ext>
            </a:extLst>
          </p:cNvPr>
          <p:cNvCxnSpPr>
            <a:cxnSpLocks/>
          </p:cNvCxnSpPr>
          <p:nvPr/>
        </p:nvCxnSpPr>
        <p:spPr>
          <a:xfrm>
            <a:off x="6154061" y="3056709"/>
            <a:ext cx="4817660" cy="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 name="Connettore diritto 28">
            <a:extLst>
              <a:ext uri="{FF2B5EF4-FFF2-40B4-BE49-F238E27FC236}">
                <a16:creationId xmlns:a16="http://schemas.microsoft.com/office/drawing/2014/main" xmlns="" id="{CC84F5D0-FC4F-4833-B4C6-9CEF24FFAB8A}"/>
              </a:ext>
            </a:extLst>
          </p:cNvPr>
          <p:cNvCxnSpPr>
            <a:cxnSpLocks/>
          </p:cNvCxnSpPr>
          <p:nvPr/>
        </p:nvCxnSpPr>
        <p:spPr>
          <a:xfrm>
            <a:off x="6059755" y="4689566"/>
            <a:ext cx="4817660" cy="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32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2438" y="2390180"/>
            <a:ext cx="9435916" cy="20005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srgbClr val="00E8EA"/>
                </a:solidFill>
                <a:effectLst/>
                <a:uLnTx/>
                <a:uFillTx/>
                <a:latin typeface="Kantar Brown" panose="020B0504020101010102" pitchFamily="34" charset="0"/>
                <a:ea typeface="+mn-ea"/>
                <a:cs typeface="Kantar Brown" panose="020B0504020101010102" pitchFamily="34" charset="0"/>
              </a:rPr>
              <a:t>THANK YOU</a:t>
            </a:r>
          </a:p>
        </p:txBody>
      </p:sp>
      <p:grpSp>
        <p:nvGrpSpPr>
          <p:cNvPr id="3" name="Gruppo 2">
            <a:extLst>
              <a:ext uri="{FF2B5EF4-FFF2-40B4-BE49-F238E27FC236}">
                <a16:creationId xmlns:a16="http://schemas.microsoft.com/office/drawing/2014/main" xmlns="" id="{C50F806F-99B3-4923-BBD1-2FDF12A4740E}"/>
              </a:ext>
            </a:extLst>
          </p:cNvPr>
          <p:cNvGrpSpPr/>
          <p:nvPr/>
        </p:nvGrpSpPr>
        <p:grpSpPr>
          <a:xfrm>
            <a:off x="2184581" y="4946863"/>
            <a:ext cx="6929000" cy="1377935"/>
            <a:chOff x="2184581" y="3849579"/>
            <a:chExt cx="6929000" cy="1377935"/>
          </a:xfrm>
        </p:grpSpPr>
        <p:sp>
          <p:nvSpPr>
            <p:cNvPr id="4" name="TextBox 18">
              <a:extLst>
                <a:ext uri="{FF2B5EF4-FFF2-40B4-BE49-F238E27FC236}">
                  <a16:creationId xmlns:a16="http://schemas.microsoft.com/office/drawing/2014/main" xmlns="" id="{A3DBDF31-38E6-4D5A-B62D-33DD7B04809E}"/>
                </a:ext>
              </a:extLst>
            </p:cNvPr>
            <p:cNvSpPr txBox="1"/>
            <p:nvPr/>
          </p:nvSpPr>
          <p:spPr>
            <a:xfrm>
              <a:off x="2184581" y="3849579"/>
              <a:ext cx="4203700"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Kantar Brown" panose="020B0504020101010102" pitchFamily="34" charset="0"/>
                  <a:ea typeface="+mn-ea"/>
                  <a:cs typeface="Kantar Brown" panose="020B0504020101010102" pitchFamily="34" charset="0"/>
                </a:rPr>
                <a:t>DIANA SHEEHAN</a:t>
              </a:r>
            </a:p>
          </p:txBody>
        </p:sp>
        <p:sp>
          <p:nvSpPr>
            <p:cNvPr id="5" name="TextBox 11">
              <a:extLst>
                <a:ext uri="{FF2B5EF4-FFF2-40B4-BE49-F238E27FC236}">
                  <a16:creationId xmlns:a16="http://schemas.microsoft.com/office/drawing/2014/main" xmlns="" id="{1EDFD4A2-7BB5-48AF-B1CF-60AE2A8C9B6C}"/>
                </a:ext>
              </a:extLst>
            </p:cNvPr>
            <p:cNvSpPr txBox="1"/>
            <p:nvPr/>
          </p:nvSpPr>
          <p:spPr>
            <a:xfrm>
              <a:off x="2184581" y="4353685"/>
              <a:ext cx="6929000" cy="873829"/>
            </a:xfrm>
            <a:prstGeom prst="rect">
              <a:avLst/>
            </a:prstGeom>
            <a:noFill/>
          </p:spPr>
          <p:txBody>
            <a:bodyPr wrap="square" lIns="0" tIns="0" rIns="0" bIns="0" rtlCol="0">
              <a:spAutoFit/>
            </a:bodyPr>
            <a:lstStyle/>
            <a:p>
              <a:pPr marL="0" marR="0" lvl="0" indent="0" algn="l" defTabSz="914400" rtl="0" eaLnBrk="1" fontAlgn="auto" latinLnBrk="0" hangingPunct="1">
                <a:lnSpc>
                  <a:spcPct val="107000"/>
                </a:lnSpc>
                <a:spcBef>
                  <a:spcPts val="100"/>
                </a:spcBef>
                <a:spcAft>
                  <a:spcPts val="3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VP Retail &amp; Shopper Insights,</a:t>
              </a:r>
            </a:p>
            <a:p>
              <a:pPr marL="0" marR="0" lvl="0" indent="0" algn="l" defTabSz="914400" rtl="0" eaLnBrk="1" fontAlgn="auto" latinLnBrk="0" hangingPunct="1">
                <a:lnSpc>
                  <a:spcPct val="107000"/>
                </a:lnSpc>
                <a:spcBef>
                  <a:spcPts val="100"/>
                </a:spcBef>
                <a:spcAft>
                  <a:spcPts val="3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Kantar Consulting Americas</a:t>
              </a:r>
            </a:p>
            <a:p>
              <a:pPr marL="0" marR="0" lvl="0" indent="0" algn="l" defTabSz="914400" rtl="0" eaLnBrk="1" fontAlgn="auto" latinLnBrk="0" hangingPunct="1">
                <a:lnSpc>
                  <a:spcPct val="107000"/>
                </a:lnSpc>
                <a:spcBef>
                  <a:spcPts val="100"/>
                </a:spcBef>
                <a:spcAft>
                  <a:spcPts val="300"/>
                </a:spcAft>
                <a:buClrTx/>
                <a:buSzTx/>
                <a:buFontTx/>
                <a:buNone/>
                <a:tabLst/>
                <a:defRPr/>
              </a:pPr>
              <a:r>
                <a:rPr kumimoji="0" lang="it-IT" sz="1600" b="0" i="0" u="none" strike="noStrike" kern="1200" cap="none" spc="0" normalizeH="0" baseline="0" noProof="0" dirty="0">
                  <a:ln>
                    <a:noFill/>
                  </a:ln>
                  <a:solidFill>
                    <a:srgbClr val="00E8EA"/>
                  </a:solidFill>
                  <a:effectLst/>
                  <a:uLnTx/>
                  <a:uFillTx/>
                  <a:latin typeface="Arial"/>
                  <a:ea typeface="+mn-ea"/>
                  <a:cs typeface="+mn-cs"/>
                </a:rPr>
                <a:t>diana.sheehan@kantarconsulting.com</a:t>
              </a:r>
              <a:endParaRPr kumimoji="0" lang="en-US" sz="1800" b="0" i="0" u="none" strike="noStrike" kern="1200" cap="none" spc="0" normalizeH="0" baseline="0" noProof="0" dirty="0" err="1">
                <a:ln>
                  <a:noFill/>
                </a:ln>
                <a:solidFill>
                  <a:srgbClr val="00E8EA"/>
                </a:solidFill>
                <a:effectLst/>
                <a:uLnTx/>
                <a:uFillTx/>
                <a:latin typeface="Arial"/>
                <a:ea typeface="+mn-ea"/>
                <a:cs typeface="+mn-cs"/>
              </a:endParaRPr>
            </a:p>
          </p:txBody>
        </p:sp>
      </p:grpSp>
      <p:pic>
        <p:nvPicPr>
          <p:cNvPr id="7" name="Immagine 6">
            <a:extLst>
              <a:ext uri="{FF2B5EF4-FFF2-40B4-BE49-F238E27FC236}">
                <a16:creationId xmlns:a16="http://schemas.microsoft.com/office/drawing/2014/main" xmlns="" id="{640FE8F2-8868-4F4E-9BC7-E45E962BF7A6}"/>
              </a:ext>
            </a:extLst>
          </p:cNvPr>
          <p:cNvPicPr>
            <a:picLocks noChangeAspect="1"/>
          </p:cNvPicPr>
          <p:nvPr/>
        </p:nvPicPr>
        <p:blipFill>
          <a:blip r:embed="rId3"/>
          <a:stretch>
            <a:fillRect/>
          </a:stretch>
        </p:blipFill>
        <p:spPr>
          <a:xfrm>
            <a:off x="283231" y="4917033"/>
            <a:ext cx="1434525" cy="1440000"/>
          </a:xfrm>
          <a:prstGeom prst="rect">
            <a:avLst/>
          </a:prstGeom>
        </p:spPr>
      </p:pic>
    </p:spTree>
    <p:extLst>
      <p:ext uri="{BB962C8B-B14F-4D97-AF65-F5344CB8AC3E}">
        <p14:creationId xmlns:p14="http://schemas.microsoft.com/office/powerpoint/2010/main" val="159973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CBD8726-4CDF-4122-98E6-85DE5AF6998B}"/>
              </a:ext>
            </a:extLst>
          </p:cNvPr>
          <p:cNvSpPr>
            <a:spLocks noGrp="1"/>
          </p:cNvSpPr>
          <p:nvPr>
            <p:ph type="title"/>
          </p:nvPr>
        </p:nvSpPr>
        <p:spPr/>
        <p:txBody>
          <a:bodyPr/>
          <a:lstStyle/>
          <a:p>
            <a:r>
              <a:rPr lang="en-US" dirty="0"/>
              <a:t>Three types of ‘winners’ emerge in this environment</a:t>
            </a:r>
            <a:endParaRPr lang="en-GB" dirty="0"/>
          </a:p>
        </p:txBody>
      </p:sp>
      <p:graphicFrame>
        <p:nvGraphicFramePr>
          <p:cNvPr id="11" name="Content Placeholder 12">
            <a:extLst>
              <a:ext uri="{FF2B5EF4-FFF2-40B4-BE49-F238E27FC236}">
                <a16:creationId xmlns:a16="http://schemas.microsoft.com/office/drawing/2014/main" xmlns="" id="{3F84F9B5-2E9E-424A-9E91-9C2E3A55011E}"/>
              </a:ext>
            </a:extLst>
          </p:cNvPr>
          <p:cNvGraphicFramePr>
            <a:graphicFrameLocks/>
          </p:cNvGraphicFramePr>
          <p:nvPr>
            <p:extLst/>
          </p:nvPr>
        </p:nvGraphicFramePr>
        <p:xfrm>
          <a:off x="734290" y="1727199"/>
          <a:ext cx="11100524" cy="3842328"/>
        </p:xfrm>
        <a:graphic>
          <a:graphicData uri="http://schemas.openxmlformats.org/drawingml/2006/table">
            <a:tbl>
              <a:tblPr>
                <a:tableStyleId>{5C22544A-7EE6-4342-B048-85BDC9FD1C3A}</a:tableStyleId>
              </a:tblPr>
              <a:tblGrid>
                <a:gridCol w="5550262">
                  <a:extLst>
                    <a:ext uri="{9D8B030D-6E8A-4147-A177-3AD203B41FA5}">
                      <a16:colId xmlns:a16="http://schemas.microsoft.com/office/drawing/2014/main" xmlns="" val="2994909403"/>
                    </a:ext>
                  </a:extLst>
                </a:gridCol>
                <a:gridCol w="5550262">
                  <a:extLst>
                    <a:ext uri="{9D8B030D-6E8A-4147-A177-3AD203B41FA5}">
                      <a16:colId xmlns:a16="http://schemas.microsoft.com/office/drawing/2014/main" xmlns="" val="1946271285"/>
                    </a:ext>
                  </a:extLst>
                </a:gridCol>
              </a:tblGrid>
              <a:tr h="1921164">
                <a:tc>
                  <a:txBody>
                    <a:bodyPr/>
                    <a:lstStyle/>
                    <a:p>
                      <a:pPr algn="ctr"/>
                      <a:r>
                        <a:rPr lang="en-US" b="1" dirty="0">
                          <a:solidFill>
                            <a:schemeClr val="bg1"/>
                          </a:solidFill>
                        </a:rPr>
                        <a:t>Deepening Loyalty</a:t>
                      </a:r>
                      <a:br>
                        <a:rPr lang="en-US" b="1" dirty="0">
                          <a:solidFill>
                            <a:schemeClr val="bg1"/>
                          </a:solidFill>
                        </a:rPr>
                      </a:br>
                      <a:endParaRPr lang="en-US" b="1" dirty="0">
                        <a:solidFill>
                          <a:schemeClr val="bg1"/>
                        </a:solidFill>
                      </a:endParaRPr>
                    </a:p>
                  </a:txBody>
                  <a:tcPr anchor="b">
                    <a:solidFill>
                      <a:schemeClr val="accent5"/>
                    </a:solidFill>
                  </a:tcPr>
                </a:tc>
                <a:tc>
                  <a:txBody>
                    <a:bodyPr/>
                    <a:lstStyle/>
                    <a:p>
                      <a:pPr algn="ctr"/>
                      <a:r>
                        <a:rPr lang="en-US" b="1" dirty="0">
                          <a:solidFill>
                            <a:schemeClr val="bg1"/>
                          </a:solidFill>
                        </a:rPr>
                        <a:t>Winning Big</a:t>
                      </a:r>
                      <a:br>
                        <a:rPr lang="en-US" b="1" dirty="0">
                          <a:solidFill>
                            <a:schemeClr val="bg1"/>
                          </a:solidFill>
                        </a:rPr>
                      </a:br>
                      <a:endParaRPr lang="en-US" b="1" dirty="0">
                        <a:solidFill>
                          <a:schemeClr val="bg1"/>
                        </a:solidFill>
                      </a:endParaRPr>
                    </a:p>
                  </a:txBody>
                  <a:tcPr anchor="b">
                    <a:solidFill>
                      <a:schemeClr val="accent2"/>
                    </a:solidFill>
                  </a:tcPr>
                </a:tc>
                <a:extLst>
                  <a:ext uri="{0D108BD9-81ED-4DB2-BD59-A6C34878D82A}">
                    <a16:rowId xmlns:a16="http://schemas.microsoft.com/office/drawing/2014/main" xmlns="" val="2729871892"/>
                  </a:ext>
                </a:extLst>
              </a:tr>
              <a:tr h="1921164">
                <a:tc>
                  <a:txBody>
                    <a:bodyPr/>
                    <a:lstStyle/>
                    <a:p>
                      <a:pPr algn="ctr"/>
                      <a:r>
                        <a:rPr lang="en-US" b="1" dirty="0">
                          <a:solidFill>
                            <a:schemeClr val="bg1"/>
                          </a:solidFill>
                        </a:rPr>
                        <a:t>Lagging</a:t>
                      </a:r>
                      <a:br>
                        <a:rPr lang="en-US" b="1" dirty="0">
                          <a:solidFill>
                            <a:schemeClr val="bg1"/>
                          </a:solidFill>
                        </a:rPr>
                      </a:br>
                      <a:endParaRPr lang="en-US" b="1" dirty="0">
                        <a:solidFill>
                          <a:schemeClr val="bg1"/>
                        </a:solidFill>
                      </a:endParaRPr>
                    </a:p>
                  </a:txBody>
                  <a:tcPr anchor="b">
                    <a:solidFill>
                      <a:schemeClr val="tx2"/>
                    </a:solidFill>
                  </a:tcPr>
                </a:tc>
                <a:tc>
                  <a:txBody>
                    <a:bodyPr/>
                    <a:lstStyle/>
                    <a:p>
                      <a:pPr algn="ctr"/>
                      <a:r>
                        <a:rPr lang="en-US" b="1" dirty="0">
                          <a:solidFill>
                            <a:schemeClr val="bg1"/>
                          </a:solidFill>
                        </a:rPr>
                        <a:t>Broadening Appeal</a:t>
                      </a:r>
                      <a:br>
                        <a:rPr lang="en-US" b="1" dirty="0">
                          <a:solidFill>
                            <a:schemeClr val="bg1"/>
                          </a:solidFill>
                        </a:rPr>
                      </a:br>
                      <a:endParaRPr lang="en-US" b="1" dirty="0">
                        <a:solidFill>
                          <a:schemeClr val="bg1"/>
                        </a:solidFill>
                      </a:endParaRPr>
                    </a:p>
                  </a:txBody>
                  <a:tcPr anchor="b">
                    <a:solidFill>
                      <a:schemeClr val="accent4"/>
                    </a:solidFill>
                  </a:tcPr>
                </a:tc>
                <a:extLst>
                  <a:ext uri="{0D108BD9-81ED-4DB2-BD59-A6C34878D82A}">
                    <a16:rowId xmlns:a16="http://schemas.microsoft.com/office/drawing/2014/main" xmlns="" val="2406570297"/>
                  </a:ext>
                </a:extLst>
              </a:tr>
            </a:tbl>
          </a:graphicData>
        </a:graphic>
      </p:graphicFrame>
      <p:sp>
        <p:nvSpPr>
          <p:cNvPr id="12" name="Arrow: Right 13">
            <a:extLst>
              <a:ext uri="{FF2B5EF4-FFF2-40B4-BE49-F238E27FC236}">
                <a16:creationId xmlns:a16="http://schemas.microsoft.com/office/drawing/2014/main" xmlns="" id="{3BC1DD50-2682-4260-8672-F399608157AA}"/>
              </a:ext>
            </a:extLst>
          </p:cNvPr>
          <p:cNvSpPr/>
          <p:nvPr/>
        </p:nvSpPr>
        <p:spPr>
          <a:xfrm>
            <a:off x="789709" y="5524303"/>
            <a:ext cx="11044810" cy="5806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BROADENING APPEAL</a:t>
            </a:r>
          </a:p>
        </p:txBody>
      </p:sp>
      <p:sp>
        <p:nvSpPr>
          <p:cNvPr id="13" name="Arrow: Right 14">
            <a:extLst>
              <a:ext uri="{FF2B5EF4-FFF2-40B4-BE49-F238E27FC236}">
                <a16:creationId xmlns:a16="http://schemas.microsoft.com/office/drawing/2014/main" xmlns="" id="{D60A6F8A-9C73-4CD0-81A2-7C11B9452B85}"/>
              </a:ext>
            </a:extLst>
          </p:cNvPr>
          <p:cNvSpPr/>
          <p:nvPr/>
        </p:nvSpPr>
        <p:spPr>
          <a:xfrm rot="16200000">
            <a:off x="-1427773" y="3352044"/>
            <a:ext cx="3842327" cy="592636"/>
          </a:xfrm>
          <a:prstGeom prst="rightArrow">
            <a:avLst>
              <a:gd name="adj1" fmla="val 50001"/>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DEEPENING LOYALTY</a:t>
            </a:r>
          </a:p>
        </p:txBody>
      </p:sp>
      <p:grpSp>
        <p:nvGrpSpPr>
          <p:cNvPr id="14" name="Group 11">
            <a:extLst>
              <a:ext uri="{FF2B5EF4-FFF2-40B4-BE49-F238E27FC236}">
                <a16:creationId xmlns:a16="http://schemas.microsoft.com/office/drawing/2014/main" xmlns="" id="{C58904F0-0AE7-4624-A66D-65A47D2D7CDA}"/>
              </a:ext>
            </a:extLst>
          </p:cNvPr>
          <p:cNvGrpSpPr/>
          <p:nvPr/>
        </p:nvGrpSpPr>
        <p:grpSpPr>
          <a:xfrm>
            <a:off x="3132496" y="2062736"/>
            <a:ext cx="830567" cy="859968"/>
            <a:chOff x="7842250" y="3752850"/>
            <a:chExt cx="1076325" cy="1114426"/>
          </a:xfrm>
          <a:solidFill>
            <a:schemeClr val="bg1"/>
          </a:solidFill>
        </p:grpSpPr>
        <p:sp>
          <p:nvSpPr>
            <p:cNvPr id="15" name="Freeform 14">
              <a:extLst>
                <a:ext uri="{FF2B5EF4-FFF2-40B4-BE49-F238E27FC236}">
                  <a16:creationId xmlns:a16="http://schemas.microsoft.com/office/drawing/2014/main" xmlns="" id="{A0E25B74-CC93-48E0-BD78-04D6AF7A2763}"/>
                </a:ext>
              </a:extLst>
            </p:cNvPr>
            <p:cNvSpPr>
              <a:spLocks/>
            </p:cNvSpPr>
            <p:nvPr/>
          </p:nvSpPr>
          <p:spPr bwMode="auto">
            <a:xfrm>
              <a:off x="7842250" y="4065588"/>
              <a:ext cx="263525" cy="687388"/>
            </a:xfrm>
            <a:custGeom>
              <a:avLst/>
              <a:gdLst>
                <a:gd name="T0" fmla="*/ 126 w 166"/>
                <a:gd name="T1" fmla="*/ 393 h 433"/>
                <a:gd name="T2" fmla="*/ 113 w 166"/>
                <a:gd name="T3" fmla="*/ 394 h 433"/>
                <a:gd name="T4" fmla="*/ 100 w 166"/>
                <a:gd name="T5" fmla="*/ 393 h 433"/>
                <a:gd name="T6" fmla="*/ 100 w 166"/>
                <a:gd name="T7" fmla="*/ 113 h 433"/>
                <a:gd name="T8" fmla="*/ 61 w 166"/>
                <a:gd name="T9" fmla="*/ 83 h 433"/>
                <a:gd name="T10" fmla="*/ 61 w 166"/>
                <a:gd name="T11" fmla="*/ 213 h 433"/>
                <a:gd name="T12" fmla="*/ 50 w 166"/>
                <a:gd name="T13" fmla="*/ 213 h 433"/>
                <a:gd name="T14" fmla="*/ 43 w 166"/>
                <a:gd name="T15" fmla="*/ 210 h 433"/>
                <a:gd name="T16" fmla="*/ 40 w 166"/>
                <a:gd name="T17" fmla="*/ 201 h 433"/>
                <a:gd name="T18" fmla="*/ 40 w 166"/>
                <a:gd name="T19" fmla="*/ 49 h 433"/>
                <a:gd name="T20" fmla="*/ 43 w 166"/>
                <a:gd name="T21" fmla="*/ 42 h 433"/>
                <a:gd name="T22" fmla="*/ 50 w 166"/>
                <a:gd name="T23" fmla="*/ 39 h 433"/>
                <a:gd name="T24" fmla="*/ 146 w 166"/>
                <a:gd name="T25" fmla="*/ 0 h 433"/>
                <a:gd name="T26" fmla="*/ 50 w 166"/>
                <a:gd name="T27" fmla="*/ 0 h 433"/>
                <a:gd name="T28" fmla="*/ 30 w 166"/>
                <a:gd name="T29" fmla="*/ 4 h 433"/>
                <a:gd name="T30" fmla="*/ 15 w 166"/>
                <a:gd name="T31" fmla="*/ 14 h 433"/>
                <a:gd name="T32" fmla="*/ 4 w 166"/>
                <a:gd name="T33" fmla="*/ 30 h 433"/>
                <a:gd name="T34" fmla="*/ 0 w 166"/>
                <a:gd name="T35" fmla="*/ 49 h 433"/>
                <a:gd name="T36" fmla="*/ 0 w 166"/>
                <a:gd name="T37" fmla="*/ 201 h 433"/>
                <a:gd name="T38" fmla="*/ 4 w 166"/>
                <a:gd name="T39" fmla="*/ 221 h 433"/>
                <a:gd name="T40" fmla="*/ 15 w 166"/>
                <a:gd name="T41" fmla="*/ 237 h 433"/>
                <a:gd name="T42" fmla="*/ 30 w 166"/>
                <a:gd name="T43" fmla="*/ 248 h 433"/>
                <a:gd name="T44" fmla="*/ 50 w 166"/>
                <a:gd name="T45" fmla="*/ 252 h 433"/>
                <a:gd name="T46" fmla="*/ 61 w 166"/>
                <a:gd name="T47" fmla="*/ 400 h 433"/>
                <a:gd name="T48" fmla="*/ 62 w 166"/>
                <a:gd name="T49" fmla="*/ 407 h 433"/>
                <a:gd name="T50" fmla="*/ 69 w 166"/>
                <a:gd name="T51" fmla="*/ 419 h 433"/>
                <a:gd name="T52" fmla="*/ 83 w 166"/>
                <a:gd name="T53" fmla="*/ 428 h 433"/>
                <a:gd name="T54" fmla="*/ 102 w 166"/>
                <a:gd name="T55" fmla="*/ 432 h 433"/>
                <a:gd name="T56" fmla="*/ 113 w 166"/>
                <a:gd name="T57" fmla="*/ 433 h 433"/>
                <a:gd name="T58" fmla="*/ 135 w 166"/>
                <a:gd name="T59" fmla="*/ 430 h 433"/>
                <a:gd name="T60" fmla="*/ 151 w 166"/>
                <a:gd name="T61" fmla="*/ 424 h 433"/>
                <a:gd name="T62" fmla="*/ 162 w 166"/>
                <a:gd name="T63" fmla="*/ 414 h 433"/>
                <a:gd name="T64" fmla="*/ 166 w 166"/>
                <a:gd name="T65" fmla="*/ 400 h 433"/>
                <a:gd name="T66" fmla="*/ 126 w 166"/>
                <a:gd name="T67" fmla="*/ 302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6" h="433">
                  <a:moveTo>
                    <a:pt x="126" y="393"/>
                  </a:moveTo>
                  <a:lnTo>
                    <a:pt x="126" y="393"/>
                  </a:lnTo>
                  <a:lnTo>
                    <a:pt x="120" y="394"/>
                  </a:lnTo>
                  <a:lnTo>
                    <a:pt x="113" y="394"/>
                  </a:lnTo>
                  <a:lnTo>
                    <a:pt x="106" y="394"/>
                  </a:lnTo>
                  <a:lnTo>
                    <a:pt x="100" y="393"/>
                  </a:lnTo>
                  <a:lnTo>
                    <a:pt x="100" y="252"/>
                  </a:lnTo>
                  <a:lnTo>
                    <a:pt x="100" y="113"/>
                  </a:lnTo>
                  <a:lnTo>
                    <a:pt x="100" y="83"/>
                  </a:lnTo>
                  <a:lnTo>
                    <a:pt x="61" y="83"/>
                  </a:lnTo>
                  <a:lnTo>
                    <a:pt x="61" y="113"/>
                  </a:lnTo>
                  <a:lnTo>
                    <a:pt x="61" y="213"/>
                  </a:lnTo>
                  <a:lnTo>
                    <a:pt x="50" y="213"/>
                  </a:lnTo>
                  <a:lnTo>
                    <a:pt x="50" y="213"/>
                  </a:lnTo>
                  <a:lnTo>
                    <a:pt x="46" y="212"/>
                  </a:lnTo>
                  <a:lnTo>
                    <a:pt x="43" y="210"/>
                  </a:lnTo>
                  <a:lnTo>
                    <a:pt x="41" y="207"/>
                  </a:lnTo>
                  <a:lnTo>
                    <a:pt x="40" y="201"/>
                  </a:lnTo>
                  <a:lnTo>
                    <a:pt x="40" y="49"/>
                  </a:lnTo>
                  <a:lnTo>
                    <a:pt x="40" y="49"/>
                  </a:lnTo>
                  <a:lnTo>
                    <a:pt x="41" y="45"/>
                  </a:lnTo>
                  <a:lnTo>
                    <a:pt x="43" y="42"/>
                  </a:lnTo>
                  <a:lnTo>
                    <a:pt x="46" y="40"/>
                  </a:lnTo>
                  <a:lnTo>
                    <a:pt x="50" y="39"/>
                  </a:lnTo>
                  <a:lnTo>
                    <a:pt x="146" y="39"/>
                  </a:lnTo>
                  <a:lnTo>
                    <a:pt x="146" y="0"/>
                  </a:lnTo>
                  <a:lnTo>
                    <a:pt x="50" y="0"/>
                  </a:lnTo>
                  <a:lnTo>
                    <a:pt x="50" y="0"/>
                  </a:lnTo>
                  <a:lnTo>
                    <a:pt x="41" y="1"/>
                  </a:lnTo>
                  <a:lnTo>
                    <a:pt x="30" y="4"/>
                  </a:lnTo>
                  <a:lnTo>
                    <a:pt x="22" y="8"/>
                  </a:lnTo>
                  <a:lnTo>
                    <a:pt x="15" y="14"/>
                  </a:lnTo>
                  <a:lnTo>
                    <a:pt x="8" y="21"/>
                  </a:lnTo>
                  <a:lnTo>
                    <a:pt x="4" y="30"/>
                  </a:lnTo>
                  <a:lnTo>
                    <a:pt x="1" y="39"/>
                  </a:lnTo>
                  <a:lnTo>
                    <a:pt x="0" y="49"/>
                  </a:lnTo>
                  <a:lnTo>
                    <a:pt x="0" y="201"/>
                  </a:lnTo>
                  <a:lnTo>
                    <a:pt x="0" y="201"/>
                  </a:lnTo>
                  <a:lnTo>
                    <a:pt x="1" y="212"/>
                  </a:lnTo>
                  <a:lnTo>
                    <a:pt x="4" y="221"/>
                  </a:lnTo>
                  <a:lnTo>
                    <a:pt x="8" y="229"/>
                  </a:lnTo>
                  <a:lnTo>
                    <a:pt x="15" y="237"/>
                  </a:lnTo>
                  <a:lnTo>
                    <a:pt x="22" y="243"/>
                  </a:lnTo>
                  <a:lnTo>
                    <a:pt x="30" y="248"/>
                  </a:lnTo>
                  <a:lnTo>
                    <a:pt x="41" y="251"/>
                  </a:lnTo>
                  <a:lnTo>
                    <a:pt x="50" y="252"/>
                  </a:lnTo>
                  <a:lnTo>
                    <a:pt x="61" y="252"/>
                  </a:lnTo>
                  <a:lnTo>
                    <a:pt x="61" y="400"/>
                  </a:lnTo>
                  <a:lnTo>
                    <a:pt x="61" y="400"/>
                  </a:lnTo>
                  <a:lnTo>
                    <a:pt x="62" y="407"/>
                  </a:lnTo>
                  <a:lnTo>
                    <a:pt x="64" y="414"/>
                  </a:lnTo>
                  <a:lnTo>
                    <a:pt x="69" y="419"/>
                  </a:lnTo>
                  <a:lnTo>
                    <a:pt x="75" y="424"/>
                  </a:lnTo>
                  <a:lnTo>
                    <a:pt x="83" y="428"/>
                  </a:lnTo>
                  <a:lnTo>
                    <a:pt x="91" y="430"/>
                  </a:lnTo>
                  <a:lnTo>
                    <a:pt x="102" y="432"/>
                  </a:lnTo>
                  <a:lnTo>
                    <a:pt x="113" y="433"/>
                  </a:lnTo>
                  <a:lnTo>
                    <a:pt x="113" y="433"/>
                  </a:lnTo>
                  <a:lnTo>
                    <a:pt x="124" y="432"/>
                  </a:lnTo>
                  <a:lnTo>
                    <a:pt x="135" y="430"/>
                  </a:lnTo>
                  <a:lnTo>
                    <a:pt x="144" y="428"/>
                  </a:lnTo>
                  <a:lnTo>
                    <a:pt x="151" y="424"/>
                  </a:lnTo>
                  <a:lnTo>
                    <a:pt x="157" y="419"/>
                  </a:lnTo>
                  <a:lnTo>
                    <a:pt x="162" y="414"/>
                  </a:lnTo>
                  <a:lnTo>
                    <a:pt x="165" y="407"/>
                  </a:lnTo>
                  <a:lnTo>
                    <a:pt x="166" y="400"/>
                  </a:lnTo>
                  <a:lnTo>
                    <a:pt x="166" y="302"/>
                  </a:lnTo>
                  <a:lnTo>
                    <a:pt x="126" y="302"/>
                  </a:lnTo>
                  <a:lnTo>
                    <a:pt x="126" y="3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6" name="Freeform 15">
              <a:extLst>
                <a:ext uri="{FF2B5EF4-FFF2-40B4-BE49-F238E27FC236}">
                  <a16:creationId xmlns:a16="http://schemas.microsoft.com/office/drawing/2014/main" xmlns="" id="{C4307F55-6438-477A-82D7-FCC37834A98E}"/>
                </a:ext>
              </a:extLst>
            </p:cNvPr>
            <p:cNvSpPr>
              <a:spLocks noEditPoints="1"/>
            </p:cNvSpPr>
            <p:nvPr/>
          </p:nvSpPr>
          <p:spPr bwMode="auto">
            <a:xfrm>
              <a:off x="7964488" y="3825875"/>
              <a:ext cx="215900" cy="217488"/>
            </a:xfrm>
            <a:custGeom>
              <a:avLst/>
              <a:gdLst>
                <a:gd name="T0" fmla="*/ 68 w 136"/>
                <a:gd name="T1" fmla="*/ 137 h 137"/>
                <a:gd name="T2" fmla="*/ 82 w 136"/>
                <a:gd name="T3" fmla="*/ 136 h 137"/>
                <a:gd name="T4" fmla="*/ 95 w 136"/>
                <a:gd name="T5" fmla="*/ 132 h 137"/>
                <a:gd name="T6" fmla="*/ 106 w 136"/>
                <a:gd name="T7" fmla="*/ 126 h 137"/>
                <a:gd name="T8" fmla="*/ 117 w 136"/>
                <a:gd name="T9" fmla="*/ 117 h 137"/>
                <a:gd name="T10" fmla="*/ 125 w 136"/>
                <a:gd name="T11" fmla="*/ 107 h 137"/>
                <a:gd name="T12" fmla="*/ 131 w 136"/>
                <a:gd name="T13" fmla="*/ 96 h 137"/>
                <a:gd name="T14" fmla="*/ 135 w 136"/>
                <a:gd name="T15" fmla="*/ 82 h 137"/>
                <a:gd name="T16" fmla="*/ 136 w 136"/>
                <a:gd name="T17" fmla="*/ 69 h 137"/>
                <a:gd name="T18" fmla="*/ 136 w 136"/>
                <a:gd name="T19" fmla="*/ 62 h 137"/>
                <a:gd name="T20" fmla="*/ 133 w 136"/>
                <a:gd name="T21" fmla="*/ 48 h 137"/>
                <a:gd name="T22" fmla="*/ 128 w 136"/>
                <a:gd name="T23" fmla="*/ 36 h 137"/>
                <a:gd name="T24" fmla="*/ 121 w 136"/>
                <a:gd name="T25" fmla="*/ 25 h 137"/>
                <a:gd name="T26" fmla="*/ 112 w 136"/>
                <a:gd name="T27" fmla="*/ 16 h 137"/>
                <a:gd name="T28" fmla="*/ 101 w 136"/>
                <a:gd name="T29" fmla="*/ 9 h 137"/>
                <a:gd name="T30" fmla="*/ 89 w 136"/>
                <a:gd name="T31" fmla="*/ 4 h 137"/>
                <a:gd name="T32" fmla="*/ 75 w 136"/>
                <a:gd name="T33" fmla="*/ 0 h 137"/>
                <a:gd name="T34" fmla="*/ 68 w 136"/>
                <a:gd name="T35" fmla="*/ 0 h 137"/>
                <a:gd name="T36" fmla="*/ 55 w 136"/>
                <a:gd name="T37" fmla="*/ 1 h 137"/>
                <a:gd name="T38" fmla="*/ 41 w 136"/>
                <a:gd name="T39" fmla="*/ 6 h 137"/>
                <a:gd name="T40" fmla="*/ 30 w 136"/>
                <a:gd name="T41" fmla="*/ 12 h 137"/>
                <a:gd name="T42" fmla="*/ 19 w 136"/>
                <a:gd name="T43" fmla="*/ 20 h 137"/>
                <a:gd name="T44" fmla="*/ 11 w 136"/>
                <a:gd name="T45" fmla="*/ 30 h 137"/>
                <a:gd name="T46" fmla="*/ 5 w 136"/>
                <a:gd name="T47" fmla="*/ 42 h 137"/>
                <a:gd name="T48" fmla="*/ 1 w 136"/>
                <a:gd name="T49" fmla="*/ 55 h 137"/>
                <a:gd name="T50" fmla="*/ 0 w 136"/>
                <a:gd name="T51" fmla="*/ 69 h 137"/>
                <a:gd name="T52" fmla="*/ 0 w 136"/>
                <a:gd name="T53" fmla="*/ 76 h 137"/>
                <a:gd name="T54" fmla="*/ 3 w 136"/>
                <a:gd name="T55" fmla="*/ 89 h 137"/>
                <a:gd name="T56" fmla="*/ 8 w 136"/>
                <a:gd name="T57" fmla="*/ 101 h 137"/>
                <a:gd name="T58" fmla="*/ 15 w 136"/>
                <a:gd name="T59" fmla="*/ 112 h 137"/>
                <a:gd name="T60" fmla="*/ 25 w 136"/>
                <a:gd name="T61" fmla="*/ 122 h 137"/>
                <a:gd name="T62" fmla="*/ 35 w 136"/>
                <a:gd name="T63" fmla="*/ 129 h 137"/>
                <a:gd name="T64" fmla="*/ 47 w 136"/>
                <a:gd name="T65" fmla="*/ 134 h 137"/>
                <a:gd name="T66" fmla="*/ 61 w 136"/>
                <a:gd name="T67" fmla="*/ 137 h 137"/>
                <a:gd name="T68" fmla="*/ 68 w 136"/>
                <a:gd name="T69" fmla="*/ 137 h 137"/>
                <a:gd name="T70" fmla="*/ 68 w 136"/>
                <a:gd name="T71" fmla="*/ 39 h 137"/>
                <a:gd name="T72" fmla="*/ 79 w 136"/>
                <a:gd name="T73" fmla="*/ 42 h 137"/>
                <a:gd name="T74" fmla="*/ 89 w 136"/>
                <a:gd name="T75" fmla="*/ 48 h 137"/>
                <a:gd name="T76" fmla="*/ 95 w 136"/>
                <a:gd name="T77" fmla="*/ 57 h 137"/>
                <a:gd name="T78" fmla="*/ 98 w 136"/>
                <a:gd name="T79" fmla="*/ 69 h 137"/>
                <a:gd name="T80" fmla="*/ 97 w 136"/>
                <a:gd name="T81" fmla="*/ 75 h 137"/>
                <a:gd name="T82" fmla="*/ 93 w 136"/>
                <a:gd name="T83" fmla="*/ 85 h 137"/>
                <a:gd name="T84" fmla="*/ 85 w 136"/>
                <a:gd name="T85" fmla="*/ 94 h 137"/>
                <a:gd name="T86" fmla="*/ 74 w 136"/>
                <a:gd name="T87" fmla="*/ 98 h 137"/>
                <a:gd name="T88" fmla="*/ 68 w 136"/>
                <a:gd name="T89" fmla="*/ 98 h 137"/>
                <a:gd name="T90" fmla="*/ 57 w 136"/>
                <a:gd name="T91" fmla="*/ 96 h 137"/>
                <a:gd name="T92" fmla="*/ 47 w 136"/>
                <a:gd name="T93" fmla="*/ 89 h 137"/>
                <a:gd name="T94" fmla="*/ 41 w 136"/>
                <a:gd name="T95" fmla="*/ 80 h 137"/>
                <a:gd name="T96" fmla="*/ 38 w 136"/>
                <a:gd name="T97" fmla="*/ 69 h 137"/>
                <a:gd name="T98" fmla="*/ 39 w 136"/>
                <a:gd name="T99" fmla="*/ 63 h 137"/>
                <a:gd name="T100" fmla="*/ 43 w 136"/>
                <a:gd name="T101" fmla="*/ 52 h 137"/>
                <a:gd name="T102" fmla="*/ 52 w 136"/>
                <a:gd name="T103" fmla="*/ 44 h 137"/>
                <a:gd name="T104" fmla="*/ 62 w 136"/>
                <a:gd name="T105" fmla="*/ 40 h 137"/>
                <a:gd name="T106" fmla="*/ 68 w 136"/>
                <a:gd name="T107"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6" h="137">
                  <a:moveTo>
                    <a:pt x="68" y="137"/>
                  </a:moveTo>
                  <a:lnTo>
                    <a:pt x="68" y="137"/>
                  </a:lnTo>
                  <a:lnTo>
                    <a:pt x="75" y="137"/>
                  </a:lnTo>
                  <a:lnTo>
                    <a:pt x="82" y="136"/>
                  </a:lnTo>
                  <a:lnTo>
                    <a:pt x="89" y="134"/>
                  </a:lnTo>
                  <a:lnTo>
                    <a:pt x="95" y="132"/>
                  </a:lnTo>
                  <a:lnTo>
                    <a:pt x="101" y="129"/>
                  </a:lnTo>
                  <a:lnTo>
                    <a:pt x="106" y="126"/>
                  </a:lnTo>
                  <a:lnTo>
                    <a:pt x="112" y="122"/>
                  </a:lnTo>
                  <a:lnTo>
                    <a:pt x="117" y="117"/>
                  </a:lnTo>
                  <a:lnTo>
                    <a:pt x="121" y="112"/>
                  </a:lnTo>
                  <a:lnTo>
                    <a:pt x="125" y="107"/>
                  </a:lnTo>
                  <a:lnTo>
                    <a:pt x="128" y="101"/>
                  </a:lnTo>
                  <a:lnTo>
                    <a:pt x="131" y="96"/>
                  </a:lnTo>
                  <a:lnTo>
                    <a:pt x="133" y="89"/>
                  </a:lnTo>
                  <a:lnTo>
                    <a:pt x="135" y="82"/>
                  </a:lnTo>
                  <a:lnTo>
                    <a:pt x="136" y="76"/>
                  </a:lnTo>
                  <a:lnTo>
                    <a:pt x="136" y="69"/>
                  </a:lnTo>
                  <a:lnTo>
                    <a:pt x="136" y="69"/>
                  </a:lnTo>
                  <a:lnTo>
                    <a:pt x="136" y="62"/>
                  </a:lnTo>
                  <a:lnTo>
                    <a:pt x="135" y="55"/>
                  </a:lnTo>
                  <a:lnTo>
                    <a:pt x="133" y="48"/>
                  </a:lnTo>
                  <a:lnTo>
                    <a:pt x="131" y="42"/>
                  </a:lnTo>
                  <a:lnTo>
                    <a:pt x="128" y="36"/>
                  </a:lnTo>
                  <a:lnTo>
                    <a:pt x="125" y="30"/>
                  </a:lnTo>
                  <a:lnTo>
                    <a:pt x="121" y="25"/>
                  </a:lnTo>
                  <a:lnTo>
                    <a:pt x="117" y="20"/>
                  </a:lnTo>
                  <a:lnTo>
                    <a:pt x="112" y="16"/>
                  </a:lnTo>
                  <a:lnTo>
                    <a:pt x="106" y="12"/>
                  </a:lnTo>
                  <a:lnTo>
                    <a:pt x="101" y="9"/>
                  </a:lnTo>
                  <a:lnTo>
                    <a:pt x="95" y="6"/>
                  </a:lnTo>
                  <a:lnTo>
                    <a:pt x="89" y="4"/>
                  </a:lnTo>
                  <a:lnTo>
                    <a:pt x="82" y="1"/>
                  </a:lnTo>
                  <a:lnTo>
                    <a:pt x="75" y="0"/>
                  </a:lnTo>
                  <a:lnTo>
                    <a:pt x="68" y="0"/>
                  </a:lnTo>
                  <a:lnTo>
                    <a:pt x="68" y="0"/>
                  </a:lnTo>
                  <a:lnTo>
                    <a:pt x="61" y="0"/>
                  </a:lnTo>
                  <a:lnTo>
                    <a:pt x="55" y="1"/>
                  </a:lnTo>
                  <a:lnTo>
                    <a:pt x="47" y="4"/>
                  </a:lnTo>
                  <a:lnTo>
                    <a:pt x="41" y="6"/>
                  </a:lnTo>
                  <a:lnTo>
                    <a:pt x="35" y="9"/>
                  </a:lnTo>
                  <a:lnTo>
                    <a:pt x="30" y="12"/>
                  </a:lnTo>
                  <a:lnTo>
                    <a:pt x="25" y="16"/>
                  </a:lnTo>
                  <a:lnTo>
                    <a:pt x="19" y="20"/>
                  </a:lnTo>
                  <a:lnTo>
                    <a:pt x="15" y="25"/>
                  </a:lnTo>
                  <a:lnTo>
                    <a:pt x="11" y="30"/>
                  </a:lnTo>
                  <a:lnTo>
                    <a:pt x="8" y="36"/>
                  </a:lnTo>
                  <a:lnTo>
                    <a:pt x="5" y="42"/>
                  </a:lnTo>
                  <a:lnTo>
                    <a:pt x="3" y="48"/>
                  </a:lnTo>
                  <a:lnTo>
                    <a:pt x="1" y="55"/>
                  </a:lnTo>
                  <a:lnTo>
                    <a:pt x="0" y="62"/>
                  </a:lnTo>
                  <a:lnTo>
                    <a:pt x="0" y="69"/>
                  </a:lnTo>
                  <a:lnTo>
                    <a:pt x="0" y="69"/>
                  </a:lnTo>
                  <a:lnTo>
                    <a:pt x="0" y="76"/>
                  </a:lnTo>
                  <a:lnTo>
                    <a:pt x="1" y="82"/>
                  </a:lnTo>
                  <a:lnTo>
                    <a:pt x="3" y="89"/>
                  </a:lnTo>
                  <a:lnTo>
                    <a:pt x="5" y="96"/>
                  </a:lnTo>
                  <a:lnTo>
                    <a:pt x="8" y="101"/>
                  </a:lnTo>
                  <a:lnTo>
                    <a:pt x="11" y="107"/>
                  </a:lnTo>
                  <a:lnTo>
                    <a:pt x="15" y="112"/>
                  </a:lnTo>
                  <a:lnTo>
                    <a:pt x="19" y="117"/>
                  </a:lnTo>
                  <a:lnTo>
                    <a:pt x="25" y="122"/>
                  </a:lnTo>
                  <a:lnTo>
                    <a:pt x="30" y="126"/>
                  </a:lnTo>
                  <a:lnTo>
                    <a:pt x="35" y="129"/>
                  </a:lnTo>
                  <a:lnTo>
                    <a:pt x="41" y="132"/>
                  </a:lnTo>
                  <a:lnTo>
                    <a:pt x="47" y="134"/>
                  </a:lnTo>
                  <a:lnTo>
                    <a:pt x="55" y="136"/>
                  </a:lnTo>
                  <a:lnTo>
                    <a:pt x="61" y="137"/>
                  </a:lnTo>
                  <a:lnTo>
                    <a:pt x="68" y="137"/>
                  </a:lnTo>
                  <a:lnTo>
                    <a:pt x="68" y="137"/>
                  </a:lnTo>
                  <a:close/>
                  <a:moveTo>
                    <a:pt x="68" y="39"/>
                  </a:moveTo>
                  <a:lnTo>
                    <a:pt x="68" y="39"/>
                  </a:lnTo>
                  <a:lnTo>
                    <a:pt x="74" y="40"/>
                  </a:lnTo>
                  <a:lnTo>
                    <a:pt x="79" y="42"/>
                  </a:lnTo>
                  <a:lnTo>
                    <a:pt x="85" y="44"/>
                  </a:lnTo>
                  <a:lnTo>
                    <a:pt x="89" y="48"/>
                  </a:lnTo>
                  <a:lnTo>
                    <a:pt x="93" y="52"/>
                  </a:lnTo>
                  <a:lnTo>
                    <a:pt x="95" y="57"/>
                  </a:lnTo>
                  <a:lnTo>
                    <a:pt x="97" y="63"/>
                  </a:lnTo>
                  <a:lnTo>
                    <a:pt x="98" y="69"/>
                  </a:lnTo>
                  <a:lnTo>
                    <a:pt x="98" y="69"/>
                  </a:lnTo>
                  <a:lnTo>
                    <a:pt x="97" y="75"/>
                  </a:lnTo>
                  <a:lnTo>
                    <a:pt x="95" y="80"/>
                  </a:lnTo>
                  <a:lnTo>
                    <a:pt x="93" y="85"/>
                  </a:lnTo>
                  <a:lnTo>
                    <a:pt x="89" y="89"/>
                  </a:lnTo>
                  <a:lnTo>
                    <a:pt x="85" y="94"/>
                  </a:lnTo>
                  <a:lnTo>
                    <a:pt x="79" y="96"/>
                  </a:lnTo>
                  <a:lnTo>
                    <a:pt x="74" y="98"/>
                  </a:lnTo>
                  <a:lnTo>
                    <a:pt x="68" y="98"/>
                  </a:lnTo>
                  <a:lnTo>
                    <a:pt x="68" y="98"/>
                  </a:lnTo>
                  <a:lnTo>
                    <a:pt x="62" y="98"/>
                  </a:lnTo>
                  <a:lnTo>
                    <a:pt x="57" y="96"/>
                  </a:lnTo>
                  <a:lnTo>
                    <a:pt x="52" y="94"/>
                  </a:lnTo>
                  <a:lnTo>
                    <a:pt x="47" y="89"/>
                  </a:lnTo>
                  <a:lnTo>
                    <a:pt x="43" y="85"/>
                  </a:lnTo>
                  <a:lnTo>
                    <a:pt x="41" y="80"/>
                  </a:lnTo>
                  <a:lnTo>
                    <a:pt x="39" y="75"/>
                  </a:lnTo>
                  <a:lnTo>
                    <a:pt x="38" y="69"/>
                  </a:lnTo>
                  <a:lnTo>
                    <a:pt x="38" y="69"/>
                  </a:lnTo>
                  <a:lnTo>
                    <a:pt x="39" y="63"/>
                  </a:lnTo>
                  <a:lnTo>
                    <a:pt x="41" y="57"/>
                  </a:lnTo>
                  <a:lnTo>
                    <a:pt x="43" y="52"/>
                  </a:lnTo>
                  <a:lnTo>
                    <a:pt x="47" y="48"/>
                  </a:lnTo>
                  <a:lnTo>
                    <a:pt x="52" y="44"/>
                  </a:lnTo>
                  <a:lnTo>
                    <a:pt x="57" y="42"/>
                  </a:lnTo>
                  <a:lnTo>
                    <a:pt x="62" y="40"/>
                  </a:lnTo>
                  <a:lnTo>
                    <a:pt x="68" y="39"/>
                  </a:lnTo>
                  <a:lnTo>
                    <a:pt x="6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7" name="Freeform 16">
              <a:extLst>
                <a:ext uri="{FF2B5EF4-FFF2-40B4-BE49-F238E27FC236}">
                  <a16:creationId xmlns:a16="http://schemas.microsoft.com/office/drawing/2014/main" xmlns="" id="{0726ABFA-BE9B-4562-B276-37C17DD22BEE}"/>
                </a:ext>
              </a:extLst>
            </p:cNvPr>
            <p:cNvSpPr>
              <a:spLocks noEditPoints="1"/>
            </p:cNvSpPr>
            <p:nvPr/>
          </p:nvSpPr>
          <p:spPr bwMode="auto">
            <a:xfrm>
              <a:off x="8580438" y="3825875"/>
              <a:ext cx="217488" cy="217488"/>
            </a:xfrm>
            <a:custGeom>
              <a:avLst/>
              <a:gdLst>
                <a:gd name="T0" fmla="*/ 68 w 137"/>
                <a:gd name="T1" fmla="*/ 137 h 137"/>
                <a:gd name="T2" fmla="*/ 83 w 137"/>
                <a:gd name="T3" fmla="*/ 136 h 137"/>
                <a:gd name="T4" fmla="*/ 95 w 137"/>
                <a:gd name="T5" fmla="*/ 132 h 137"/>
                <a:gd name="T6" fmla="*/ 106 w 137"/>
                <a:gd name="T7" fmla="*/ 126 h 137"/>
                <a:gd name="T8" fmla="*/ 117 w 137"/>
                <a:gd name="T9" fmla="*/ 117 h 137"/>
                <a:gd name="T10" fmla="*/ 125 w 137"/>
                <a:gd name="T11" fmla="*/ 107 h 137"/>
                <a:gd name="T12" fmla="*/ 131 w 137"/>
                <a:gd name="T13" fmla="*/ 96 h 137"/>
                <a:gd name="T14" fmla="*/ 135 w 137"/>
                <a:gd name="T15" fmla="*/ 82 h 137"/>
                <a:gd name="T16" fmla="*/ 137 w 137"/>
                <a:gd name="T17" fmla="*/ 69 h 137"/>
                <a:gd name="T18" fmla="*/ 136 w 137"/>
                <a:gd name="T19" fmla="*/ 62 h 137"/>
                <a:gd name="T20" fmla="*/ 134 w 137"/>
                <a:gd name="T21" fmla="*/ 48 h 137"/>
                <a:gd name="T22" fmla="*/ 129 w 137"/>
                <a:gd name="T23" fmla="*/ 36 h 137"/>
                <a:gd name="T24" fmla="*/ 121 w 137"/>
                <a:gd name="T25" fmla="*/ 25 h 137"/>
                <a:gd name="T26" fmla="*/ 112 w 137"/>
                <a:gd name="T27" fmla="*/ 16 h 137"/>
                <a:gd name="T28" fmla="*/ 101 w 137"/>
                <a:gd name="T29" fmla="*/ 9 h 137"/>
                <a:gd name="T30" fmla="*/ 89 w 137"/>
                <a:gd name="T31" fmla="*/ 4 h 137"/>
                <a:gd name="T32" fmla="*/ 75 w 137"/>
                <a:gd name="T33" fmla="*/ 0 h 137"/>
                <a:gd name="T34" fmla="*/ 68 w 137"/>
                <a:gd name="T35" fmla="*/ 0 h 137"/>
                <a:gd name="T36" fmla="*/ 55 w 137"/>
                <a:gd name="T37" fmla="*/ 1 h 137"/>
                <a:gd name="T38" fmla="*/ 42 w 137"/>
                <a:gd name="T39" fmla="*/ 6 h 137"/>
                <a:gd name="T40" fmla="*/ 30 w 137"/>
                <a:gd name="T41" fmla="*/ 12 h 137"/>
                <a:gd name="T42" fmla="*/ 21 w 137"/>
                <a:gd name="T43" fmla="*/ 20 h 137"/>
                <a:gd name="T44" fmla="*/ 11 w 137"/>
                <a:gd name="T45" fmla="*/ 30 h 137"/>
                <a:gd name="T46" fmla="*/ 5 w 137"/>
                <a:gd name="T47" fmla="*/ 42 h 137"/>
                <a:gd name="T48" fmla="*/ 1 w 137"/>
                <a:gd name="T49" fmla="*/ 55 h 137"/>
                <a:gd name="T50" fmla="*/ 0 w 137"/>
                <a:gd name="T51" fmla="*/ 69 h 137"/>
                <a:gd name="T52" fmla="*/ 0 w 137"/>
                <a:gd name="T53" fmla="*/ 76 h 137"/>
                <a:gd name="T54" fmla="*/ 3 w 137"/>
                <a:gd name="T55" fmla="*/ 89 h 137"/>
                <a:gd name="T56" fmla="*/ 8 w 137"/>
                <a:gd name="T57" fmla="*/ 101 h 137"/>
                <a:gd name="T58" fmla="*/ 15 w 137"/>
                <a:gd name="T59" fmla="*/ 112 h 137"/>
                <a:gd name="T60" fmla="*/ 25 w 137"/>
                <a:gd name="T61" fmla="*/ 122 h 137"/>
                <a:gd name="T62" fmla="*/ 36 w 137"/>
                <a:gd name="T63" fmla="*/ 129 h 137"/>
                <a:gd name="T64" fmla="*/ 48 w 137"/>
                <a:gd name="T65" fmla="*/ 134 h 137"/>
                <a:gd name="T66" fmla="*/ 62 w 137"/>
                <a:gd name="T67" fmla="*/ 137 h 137"/>
                <a:gd name="T68" fmla="*/ 68 w 137"/>
                <a:gd name="T69" fmla="*/ 137 h 137"/>
                <a:gd name="T70" fmla="*/ 68 w 137"/>
                <a:gd name="T71" fmla="*/ 39 h 137"/>
                <a:gd name="T72" fmla="*/ 80 w 137"/>
                <a:gd name="T73" fmla="*/ 42 h 137"/>
                <a:gd name="T74" fmla="*/ 89 w 137"/>
                <a:gd name="T75" fmla="*/ 48 h 137"/>
                <a:gd name="T76" fmla="*/ 96 w 137"/>
                <a:gd name="T77" fmla="*/ 57 h 137"/>
                <a:gd name="T78" fmla="*/ 98 w 137"/>
                <a:gd name="T79" fmla="*/ 69 h 137"/>
                <a:gd name="T80" fmla="*/ 97 w 137"/>
                <a:gd name="T81" fmla="*/ 75 h 137"/>
                <a:gd name="T82" fmla="*/ 93 w 137"/>
                <a:gd name="T83" fmla="*/ 85 h 137"/>
                <a:gd name="T84" fmla="*/ 85 w 137"/>
                <a:gd name="T85" fmla="*/ 94 h 137"/>
                <a:gd name="T86" fmla="*/ 74 w 137"/>
                <a:gd name="T87" fmla="*/ 98 h 137"/>
                <a:gd name="T88" fmla="*/ 68 w 137"/>
                <a:gd name="T89" fmla="*/ 98 h 137"/>
                <a:gd name="T90" fmla="*/ 57 w 137"/>
                <a:gd name="T91" fmla="*/ 96 h 137"/>
                <a:gd name="T92" fmla="*/ 47 w 137"/>
                <a:gd name="T93" fmla="*/ 89 h 137"/>
                <a:gd name="T94" fmla="*/ 41 w 137"/>
                <a:gd name="T95" fmla="*/ 80 h 137"/>
                <a:gd name="T96" fmla="*/ 39 w 137"/>
                <a:gd name="T97" fmla="*/ 69 h 137"/>
                <a:gd name="T98" fmla="*/ 39 w 137"/>
                <a:gd name="T99" fmla="*/ 63 h 137"/>
                <a:gd name="T100" fmla="*/ 44 w 137"/>
                <a:gd name="T101" fmla="*/ 52 h 137"/>
                <a:gd name="T102" fmla="*/ 52 w 137"/>
                <a:gd name="T103" fmla="*/ 44 h 137"/>
                <a:gd name="T104" fmla="*/ 63 w 137"/>
                <a:gd name="T105" fmla="*/ 40 h 137"/>
                <a:gd name="T106" fmla="*/ 68 w 137"/>
                <a:gd name="T107"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 h="137">
                  <a:moveTo>
                    <a:pt x="68" y="137"/>
                  </a:moveTo>
                  <a:lnTo>
                    <a:pt x="68" y="137"/>
                  </a:lnTo>
                  <a:lnTo>
                    <a:pt x="75" y="137"/>
                  </a:lnTo>
                  <a:lnTo>
                    <a:pt x="83" y="136"/>
                  </a:lnTo>
                  <a:lnTo>
                    <a:pt x="89" y="134"/>
                  </a:lnTo>
                  <a:lnTo>
                    <a:pt x="95" y="132"/>
                  </a:lnTo>
                  <a:lnTo>
                    <a:pt x="101" y="129"/>
                  </a:lnTo>
                  <a:lnTo>
                    <a:pt x="106" y="126"/>
                  </a:lnTo>
                  <a:lnTo>
                    <a:pt x="112" y="122"/>
                  </a:lnTo>
                  <a:lnTo>
                    <a:pt x="117" y="117"/>
                  </a:lnTo>
                  <a:lnTo>
                    <a:pt x="121" y="112"/>
                  </a:lnTo>
                  <a:lnTo>
                    <a:pt x="125" y="107"/>
                  </a:lnTo>
                  <a:lnTo>
                    <a:pt x="129" y="101"/>
                  </a:lnTo>
                  <a:lnTo>
                    <a:pt x="131" y="96"/>
                  </a:lnTo>
                  <a:lnTo>
                    <a:pt x="134" y="89"/>
                  </a:lnTo>
                  <a:lnTo>
                    <a:pt x="135" y="82"/>
                  </a:lnTo>
                  <a:lnTo>
                    <a:pt x="136" y="76"/>
                  </a:lnTo>
                  <a:lnTo>
                    <a:pt x="137" y="69"/>
                  </a:lnTo>
                  <a:lnTo>
                    <a:pt x="137" y="69"/>
                  </a:lnTo>
                  <a:lnTo>
                    <a:pt x="136" y="62"/>
                  </a:lnTo>
                  <a:lnTo>
                    <a:pt x="135" y="55"/>
                  </a:lnTo>
                  <a:lnTo>
                    <a:pt x="134" y="48"/>
                  </a:lnTo>
                  <a:lnTo>
                    <a:pt x="131" y="42"/>
                  </a:lnTo>
                  <a:lnTo>
                    <a:pt x="129" y="36"/>
                  </a:lnTo>
                  <a:lnTo>
                    <a:pt x="125" y="30"/>
                  </a:lnTo>
                  <a:lnTo>
                    <a:pt x="121" y="25"/>
                  </a:lnTo>
                  <a:lnTo>
                    <a:pt x="117" y="20"/>
                  </a:lnTo>
                  <a:lnTo>
                    <a:pt x="112" y="16"/>
                  </a:lnTo>
                  <a:lnTo>
                    <a:pt x="106" y="12"/>
                  </a:lnTo>
                  <a:lnTo>
                    <a:pt x="101" y="9"/>
                  </a:lnTo>
                  <a:lnTo>
                    <a:pt x="95" y="6"/>
                  </a:lnTo>
                  <a:lnTo>
                    <a:pt x="89" y="4"/>
                  </a:lnTo>
                  <a:lnTo>
                    <a:pt x="83" y="1"/>
                  </a:lnTo>
                  <a:lnTo>
                    <a:pt x="75" y="0"/>
                  </a:lnTo>
                  <a:lnTo>
                    <a:pt x="68" y="0"/>
                  </a:lnTo>
                  <a:lnTo>
                    <a:pt x="68" y="0"/>
                  </a:lnTo>
                  <a:lnTo>
                    <a:pt x="62" y="0"/>
                  </a:lnTo>
                  <a:lnTo>
                    <a:pt x="55" y="1"/>
                  </a:lnTo>
                  <a:lnTo>
                    <a:pt x="48" y="4"/>
                  </a:lnTo>
                  <a:lnTo>
                    <a:pt x="42" y="6"/>
                  </a:lnTo>
                  <a:lnTo>
                    <a:pt x="36" y="9"/>
                  </a:lnTo>
                  <a:lnTo>
                    <a:pt x="30" y="12"/>
                  </a:lnTo>
                  <a:lnTo>
                    <a:pt x="25" y="16"/>
                  </a:lnTo>
                  <a:lnTo>
                    <a:pt x="21" y="20"/>
                  </a:lnTo>
                  <a:lnTo>
                    <a:pt x="15" y="25"/>
                  </a:lnTo>
                  <a:lnTo>
                    <a:pt x="11" y="30"/>
                  </a:lnTo>
                  <a:lnTo>
                    <a:pt x="8" y="36"/>
                  </a:lnTo>
                  <a:lnTo>
                    <a:pt x="5" y="42"/>
                  </a:lnTo>
                  <a:lnTo>
                    <a:pt x="3" y="48"/>
                  </a:lnTo>
                  <a:lnTo>
                    <a:pt x="1" y="55"/>
                  </a:lnTo>
                  <a:lnTo>
                    <a:pt x="0" y="62"/>
                  </a:lnTo>
                  <a:lnTo>
                    <a:pt x="0" y="69"/>
                  </a:lnTo>
                  <a:lnTo>
                    <a:pt x="0" y="69"/>
                  </a:lnTo>
                  <a:lnTo>
                    <a:pt x="0" y="76"/>
                  </a:lnTo>
                  <a:lnTo>
                    <a:pt x="1" y="82"/>
                  </a:lnTo>
                  <a:lnTo>
                    <a:pt x="3" y="89"/>
                  </a:lnTo>
                  <a:lnTo>
                    <a:pt x="5" y="96"/>
                  </a:lnTo>
                  <a:lnTo>
                    <a:pt x="8" y="101"/>
                  </a:lnTo>
                  <a:lnTo>
                    <a:pt x="11" y="107"/>
                  </a:lnTo>
                  <a:lnTo>
                    <a:pt x="15" y="112"/>
                  </a:lnTo>
                  <a:lnTo>
                    <a:pt x="21" y="117"/>
                  </a:lnTo>
                  <a:lnTo>
                    <a:pt x="25" y="122"/>
                  </a:lnTo>
                  <a:lnTo>
                    <a:pt x="30" y="126"/>
                  </a:lnTo>
                  <a:lnTo>
                    <a:pt x="36" y="129"/>
                  </a:lnTo>
                  <a:lnTo>
                    <a:pt x="42" y="132"/>
                  </a:lnTo>
                  <a:lnTo>
                    <a:pt x="48" y="134"/>
                  </a:lnTo>
                  <a:lnTo>
                    <a:pt x="55" y="136"/>
                  </a:lnTo>
                  <a:lnTo>
                    <a:pt x="62" y="137"/>
                  </a:lnTo>
                  <a:lnTo>
                    <a:pt x="68" y="137"/>
                  </a:lnTo>
                  <a:lnTo>
                    <a:pt x="68" y="137"/>
                  </a:lnTo>
                  <a:close/>
                  <a:moveTo>
                    <a:pt x="68" y="39"/>
                  </a:moveTo>
                  <a:lnTo>
                    <a:pt x="68" y="39"/>
                  </a:lnTo>
                  <a:lnTo>
                    <a:pt x="74" y="40"/>
                  </a:lnTo>
                  <a:lnTo>
                    <a:pt x="80" y="42"/>
                  </a:lnTo>
                  <a:lnTo>
                    <a:pt x="85" y="44"/>
                  </a:lnTo>
                  <a:lnTo>
                    <a:pt x="89" y="48"/>
                  </a:lnTo>
                  <a:lnTo>
                    <a:pt x="93" y="52"/>
                  </a:lnTo>
                  <a:lnTo>
                    <a:pt x="96" y="57"/>
                  </a:lnTo>
                  <a:lnTo>
                    <a:pt x="97" y="63"/>
                  </a:lnTo>
                  <a:lnTo>
                    <a:pt x="98" y="69"/>
                  </a:lnTo>
                  <a:lnTo>
                    <a:pt x="98" y="69"/>
                  </a:lnTo>
                  <a:lnTo>
                    <a:pt x="97" y="75"/>
                  </a:lnTo>
                  <a:lnTo>
                    <a:pt x="96" y="80"/>
                  </a:lnTo>
                  <a:lnTo>
                    <a:pt x="93" y="85"/>
                  </a:lnTo>
                  <a:lnTo>
                    <a:pt x="89" y="89"/>
                  </a:lnTo>
                  <a:lnTo>
                    <a:pt x="85" y="94"/>
                  </a:lnTo>
                  <a:lnTo>
                    <a:pt x="80" y="96"/>
                  </a:lnTo>
                  <a:lnTo>
                    <a:pt x="74" y="98"/>
                  </a:lnTo>
                  <a:lnTo>
                    <a:pt x="68" y="98"/>
                  </a:lnTo>
                  <a:lnTo>
                    <a:pt x="68" y="98"/>
                  </a:lnTo>
                  <a:lnTo>
                    <a:pt x="63" y="98"/>
                  </a:lnTo>
                  <a:lnTo>
                    <a:pt x="57" y="96"/>
                  </a:lnTo>
                  <a:lnTo>
                    <a:pt x="52" y="94"/>
                  </a:lnTo>
                  <a:lnTo>
                    <a:pt x="47" y="89"/>
                  </a:lnTo>
                  <a:lnTo>
                    <a:pt x="44" y="85"/>
                  </a:lnTo>
                  <a:lnTo>
                    <a:pt x="41" y="80"/>
                  </a:lnTo>
                  <a:lnTo>
                    <a:pt x="39" y="75"/>
                  </a:lnTo>
                  <a:lnTo>
                    <a:pt x="39" y="69"/>
                  </a:lnTo>
                  <a:lnTo>
                    <a:pt x="39" y="69"/>
                  </a:lnTo>
                  <a:lnTo>
                    <a:pt x="39" y="63"/>
                  </a:lnTo>
                  <a:lnTo>
                    <a:pt x="41" y="57"/>
                  </a:lnTo>
                  <a:lnTo>
                    <a:pt x="44" y="52"/>
                  </a:lnTo>
                  <a:lnTo>
                    <a:pt x="47" y="48"/>
                  </a:lnTo>
                  <a:lnTo>
                    <a:pt x="52" y="44"/>
                  </a:lnTo>
                  <a:lnTo>
                    <a:pt x="57" y="42"/>
                  </a:lnTo>
                  <a:lnTo>
                    <a:pt x="63" y="40"/>
                  </a:lnTo>
                  <a:lnTo>
                    <a:pt x="68" y="39"/>
                  </a:lnTo>
                  <a:lnTo>
                    <a:pt x="6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8" name="Freeform 17">
              <a:extLst>
                <a:ext uri="{FF2B5EF4-FFF2-40B4-BE49-F238E27FC236}">
                  <a16:creationId xmlns:a16="http://schemas.microsoft.com/office/drawing/2014/main" xmlns="" id="{7E175F07-63F4-4899-A82A-6002FC5BF849}"/>
                </a:ext>
              </a:extLst>
            </p:cNvPr>
            <p:cNvSpPr>
              <a:spLocks/>
            </p:cNvSpPr>
            <p:nvPr/>
          </p:nvSpPr>
          <p:spPr bwMode="auto">
            <a:xfrm>
              <a:off x="8655050" y="4065588"/>
              <a:ext cx="263525" cy="687388"/>
            </a:xfrm>
            <a:custGeom>
              <a:avLst/>
              <a:gdLst>
                <a:gd name="T0" fmla="*/ 20 w 166"/>
                <a:gd name="T1" fmla="*/ 0 h 433"/>
                <a:gd name="T2" fmla="*/ 116 w 166"/>
                <a:gd name="T3" fmla="*/ 39 h 433"/>
                <a:gd name="T4" fmla="*/ 120 w 166"/>
                <a:gd name="T5" fmla="*/ 40 h 433"/>
                <a:gd name="T6" fmla="*/ 127 w 166"/>
                <a:gd name="T7" fmla="*/ 45 h 433"/>
                <a:gd name="T8" fmla="*/ 128 w 166"/>
                <a:gd name="T9" fmla="*/ 201 h 433"/>
                <a:gd name="T10" fmla="*/ 127 w 166"/>
                <a:gd name="T11" fmla="*/ 207 h 433"/>
                <a:gd name="T12" fmla="*/ 120 w 166"/>
                <a:gd name="T13" fmla="*/ 212 h 433"/>
                <a:gd name="T14" fmla="*/ 106 w 166"/>
                <a:gd name="T15" fmla="*/ 213 h 433"/>
                <a:gd name="T16" fmla="*/ 106 w 166"/>
                <a:gd name="T17" fmla="*/ 83 h 433"/>
                <a:gd name="T18" fmla="*/ 67 w 166"/>
                <a:gd name="T19" fmla="*/ 113 h 433"/>
                <a:gd name="T20" fmla="*/ 67 w 166"/>
                <a:gd name="T21" fmla="*/ 393 h 433"/>
                <a:gd name="T22" fmla="*/ 60 w 166"/>
                <a:gd name="T23" fmla="*/ 394 h 433"/>
                <a:gd name="T24" fmla="*/ 46 w 166"/>
                <a:gd name="T25" fmla="*/ 394 h 433"/>
                <a:gd name="T26" fmla="*/ 40 w 166"/>
                <a:gd name="T27" fmla="*/ 302 h 433"/>
                <a:gd name="T28" fmla="*/ 0 w 166"/>
                <a:gd name="T29" fmla="*/ 400 h 433"/>
                <a:gd name="T30" fmla="*/ 1 w 166"/>
                <a:gd name="T31" fmla="*/ 407 h 433"/>
                <a:gd name="T32" fmla="*/ 9 w 166"/>
                <a:gd name="T33" fmla="*/ 419 h 433"/>
                <a:gd name="T34" fmla="*/ 22 w 166"/>
                <a:gd name="T35" fmla="*/ 428 h 433"/>
                <a:gd name="T36" fmla="*/ 42 w 166"/>
                <a:gd name="T37" fmla="*/ 432 h 433"/>
                <a:gd name="T38" fmla="*/ 53 w 166"/>
                <a:gd name="T39" fmla="*/ 433 h 433"/>
                <a:gd name="T40" fmla="*/ 75 w 166"/>
                <a:gd name="T41" fmla="*/ 430 h 433"/>
                <a:gd name="T42" fmla="*/ 91 w 166"/>
                <a:gd name="T43" fmla="*/ 424 h 433"/>
                <a:gd name="T44" fmla="*/ 102 w 166"/>
                <a:gd name="T45" fmla="*/ 414 h 433"/>
                <a:gd name="T46" fmla="*/ 106 w 166"/>
                <a:gd name="T47" fmla="*/ 400 h 433"/>
                <a:gd name="T48" fmla="*/ 116 w 166"/>
                <a:gd name="T49" fmla="*/ 252 h 433"/>
                <a:gd name="T50" fmla="*/ 127 w 166"/>
                <a:gd name="T51" fmla="*/ 251 h 433"/>
                <a:gd name="T52" fmla="*/ 144 w 166"/>
                <a:gd name="T53" fmla="*/ 243 h 433"/>
                <a:gd name="T54" fmla="*/ 158 w 166"/>
                <a:gd name="T55" fmla="*/ 229 h 433"/>
                <a:gd name="T56" fmla="*/ 165 w 166"/>
                <a:gd name="T57" fmla="*/ 212 h 433"/>
                <a:gd name="T58" fmla="*/ 166 w 166"/>
                <a:gd name="T59" fmla="*/ 49 h 433"/>
                <a:gd name="T60" fmla="*/ 165 w 166"/>
                <a:gd name="T61" fmla="*/ 39 h 433"/>
                <a:gd name="T62" fmla="*/ 158 w 166"/>
                <a:gd name="T63" fmla="*/ 21 h 433"/>
                <a:gd name="T64" fmla="*/ 144 w 166"/>
                <a:gd name="T65" fmla="*/ 8 h 433"/>
                <a:gd name="T66" fmla="*/ 127 w 166"/>
                <a:gd name="T67" fmla="*/ 1 h 433"/>
                <a:gd name="T68" fmla="*/ 116 w 166"/>
                <a:gd name="T69"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433">
                  <a:moveTo>
                    <a:pt x="116" y="0"/>
                  </a:moveTo>
                  <a:lnTo>
                    <a:pt x="20" y="0"/>
                  </a:lnTo>
                  <a:lnTo>
                    <a:pt x="20" y="39"/>
                  </a:lnTo>
                  <a:lnTo>
                    <a:pt x="116" y="39"/>
                  </a:lnTo>
                  <a:lnTo>
                    <a:pt x="116" y="39"/>
                  </a:lnTo>
                  <a:lnTo>
                    <a:pt x="120" y="40"/>
                  </a:lnTo>
                  <a:lnTo>
                    <a:pt x="124" y="42"/>
                  </a:lnTo>
                  <a:lnTo>
                    <a:pt x="127" y="45"/>
                  </a:lnTo>
                  <a:lnTo>
                    <a:pt x="128" y="49"/>
                  </a:lnTo>
                  <a:lnTo>
                    <a:pt x="128" y="201"/>
                  </a:lnTo>
                  <a:lnTo>
                    <a:pt x="128" y="201"/>
                  </a:lnTo>
                  <a:lnTo>
                    <a:pt x="127" y="207"/>
                  </a:lnTo>
                  <a:lnTo>
                    <a:pt x="124" y="210"/>
                  </a:lnTo>
                  <a:lnTo>
                    <a:pt x="120" y="212"/>
                  </a:lnTo>
                  <a:lnTo>
                    <a:pt x="116" y="213"/>
                  </a:lnTo>
                  <a:lnTo>
                    <a:pt x="106" y="213"/>
                  </a:lnTo>
                  <a:lnTo>
                    <a:pt x="106" y="113"/>
                  </a:lnTo>
                  <a:lnTo>
                    <a:pt x="106" y="83"/>
                  </a:lnTo>
                  <a:lnTo>
                    <a:pt x="67" y="83"/>
                  </a:lnTo>
                  <a:lnTo>
                    <a:pt x="67" y="113"/>
                  </a:lnTo>
                  <a:lnTo>
                    <a:pt x="67" y="252"/>
                  </a:lnTo>
                  <a:lnTo>
                    <a:pt x="67" y="393"/>
                  </a:lnTo>
                  <a:lnTo>
                    <a:pt x="67" y="393"/>
                  </a:lnTo>
                  <a:lnTo>
                    <a:pt x="60" y="394"/>
                  </a:lnTo>
                  <a:lnTo>
                    <a:pt x="53" y="394"/>
                  </a:lnTo>
                  <a:lnTo>
                    <a:pt x="46" y="394"/>
                  </a:lnTo>
                  <a:lnTo>
                    <a:pt x="40" y="393"/>
                  </a:lnTo>
                  <a:lnTo>
                    <a:pt x="40" y="302"/>
                  </a:lnTo>
                  <a:lnTo>
                    <a:pt x="0" y="302"/>
                  </a:lnTo>
                  <a:lnTo>
                    <a:pt x="0" y="400"/>
                  </a:lnTo>
                  <a:lnTo>
                    <a:pt x="0" y="400"/>
                  </a:lnTo>
                  <a:lnTo>
                    <a:pt x="1" y="407"/>
                  </a:lnTo>
                  <a:lnTo>
                    <a:pt x="5" y="414"/>
                  </a:lnTo>
                  <a:lnTo>
                    <a:pt x="9" y="419"/>
                  </a:lnTo>
                  <a:lnTo>
                    <a:pt x="15" y="424"/>
                  </a:lnTo>
                  <a:lnTo>
                    <a:pt x="22" y="428"/>
                  </a:lnTo>
                  <a:lnTo>
                    <a:pt x="31" y="430"/>
                  </a:lnTo>
                  <a:lnTo>
                    <a:pt x="42" y="432"/>
                  </a:lnTo>
                  <a:lnTo>
                    <a:pt x="53" y="433"/>
                  </a:lnTo>
                  <a:lnTo>
                    <a:pt x="53" y="433"/>
                  </a:lnTo>
                  <a:lnTo>
                    <a:pt x="65" y="432"/>
                  </a:lnTo>
                  <a:lnTo>
                    <a:pt x="75" y="430"/>
                  </a:lnTo>
                  <a:lnTo>
                    <a:pt x="84" y="428"/>
                  </a:lnTo>
                  <a:lnTo>
                    <a:pt x="91" y="424"/>
                  </a:lnTo>
                  <a:lnTo>
                    <a:pt x="98" y="419"/>
                  </a:lnTo>
                  <a:lnTo>
                    <a:pt x="102" y="414"/>
                  </a:lnTo>
                  <a:lnTo>
                    <a:pt x="105" y="407"/>
                  </a:lnTo>
                  <a:lnTo>
                    <a:pt x="106" y="400"/>
                  </a:lnTo>
                  <a:lnTo>
                    <a:pt x="106" y="252"/>
                  </a:lnTo>
                  <a:lnTo>
                    <a:pt x="116" y="252"/>
                  </a:lnTo>
                  <a:lnTo>
                    <a:pt x="116" y="252"/>
                  </a:lnTo>
                  <a:lnTo>
                    <a:pt x="127" y="251"/>
                  </a:lnTo>
                  <a:lnTo>
                    <a:pt x="136" y="248"/>
                  </a:lnTo>
                  <a:lnTo>
                    <a:pt x="144" y="243"/>
                  </a:lnTo>
                  <a:lnTo>
                    <a:pt x="152" y="237"/>
                  </a:lnTo>
                  <a:lnTo>
                    <a:pt x="158" y="229"/>
                  </a:lnTo>
                  <a:lnTo>
                    <a:pt x="162" y="221"/>
                  </a:lnTo>
                  <a:lnTo>
                    <a:pt x="165" y="212"/>
                  </a:lnTo>
                  <a:lnTo>
                    <a:pt x="166" y="201"/>
                  </a:lnTo>
                  <a:lnTo>
                    <a:pt x="166" y="49"/>
                  </a:lnTo>
                  <a:lnTo>
                    <a:pt x="166" y="49"/>
                  </a:lnTo>
                  <a:lnTo>
                    <a:pt x="165" y="39"/>
                  </a:lnTo>
                  <a:lnTo>
                    <a:pt x="162" y="30"/>
                  </a:lnTo>
                  <a:lnTo>
                    <a:pt x="158" y="21"/>
                  </a:lnTo>
                  <a:lnTo>
                    <a:pt x="152" y="14"/>
                  </a:lnTo>
                  <a:lnTo>
                    <a:pt x="144" y="8"/>
                  </a:lnTo>
                  <a:lnTo>
                    <a:pt x="136" y="4"/>
                  </a:lnTo>
                  <a:lnTo>
                    <a:pt x="127" y="1"/>
                  </a:lnTo>
                  <a:lnTo>
                    <a:pt x="116" y="0"/>
                  </a:lnTo>
                  <a:lnTo>
                    <a:pt x="1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9" name="Freeform 18">
              <a:extLst>
                <a:ext uri="{FF2B5EF4-FFF2-40B4-BE49-F238E27FC236}">
                  <a16:creationId xmlns:a16="http://schemas.microsoft.com/office/drawing/2014/main" xmlns="" id="{A86B06C4-B421-4238-A4FA-F798655CCC61}"/>
                </a:ext>
              </a:extLst>
            </p:cNvPr>
            <p:cNvSpPr>
              <a:spLocks noEditPoints="1"/>
            </p:cNvSpPr>
            <p:nvPr/>
          </p:nvSpPr>
          <p:spPr bwMode="auto">
            <a:xfrm>
              <a:off x="8255000" y="3752850"/>
              <a:ext cx="250825" cy="250825"/>
            </a:xfrm>
            <a:custGeom>
              <a:avLst/>
              <a:gdLst>
                <a:gd name="T0" fmla="*/ 80 w 158"/>
                <a:gd name="T1" fmla="*/ 158 h 158"/>
                <a:gd name="T2" fmla="*/ 95 w 158"/>
                <a:gd name="T3" fmla="*/ 156 h 158"/>
                <a:gd name="T4" fmla="*/ 110 w 158"/>
                <a:gd name="T5" fmla="*/ 152 h 158"/>
                <a:gd name="T6" fmla="*/ 123 w 158"/>
                <a:gd name="T7" fmla="*/ 145 h 158"/>
                <a:gd name="T8" fmla="*/ 136 w 158"/>
                <a:gd name="T9" fmla="*/ 134 h 158"/>
                <a:gd name="T10" fmla="*/ 145 w 158"/>
                <a:gd name="T11" fmla="*/ 123 h 158"/>
                <a:gd name="T12" fmla="*/ 152 w 158"/>
                <a:gd name="T13" fmla="*/ 110 h 158"/>
                <a:gd name="T14" fmla="*/ 156 w 158"/>
                <a:gd name="T15" fmla="*/ 95 h 158"/>
                <a:gd name="T16" fmla="*/ 158 w 158"/>
                <a:gd name="T17" fmla="*/ 79 h 158"/>
                <a:gd name="T18" fmla="*/ 158 w 158"/>
                <a:gd name="T19" fmla="*/ 71 h 158"/>
                <a:gd name="T20" fmla="*/ 155 w 158"/>
                <a:gd name="T21" fmla="*/ 56 h 158"/>
                <a:gd name="T22" fmla="*/ 149 w 158"/>
                <a:gd name="T23" fmla="*/ 41 h 158"/>
                <a:gd name="T24" fmla="*/ 141 w 158"/>
                <a:gd name="T25" fmla="*/ 29 h 158"/>
                <a:gd name="T26" fmla="*/ 129 w 158"/>
                <a:gd name="T27" fmla="*/ 17 h 158"/>
                <a:gd name="T28" fmla="*/ 117 w 158"/>
                <a:gd name="T29" fmla="*/ 9 h 158"/>
                <a:gd name="T30" fmla="*/ 102 w 158"/>
                <a:gd name="T31" fmla="*/ 3 h 158"/>
                <a:gd name="T32" fmla="*/ 87 w 158"/>
                <a:gd name="T33" fmla="*/ 0 h 158"/>
                <a:gd name="T34" fmla="*/ 80 w 158"/>
                <a:gd name="T35" fmla="*/ 0 h 158"/>
                <a:gd name="T36" fmla="*/ 63 w 158"/>
                <a:gd name="T37" fmla="*/ 1 h 158"/>
                <a:gd name="T38" fmla="*/ 49 w 158"/>
                <a:gd name="T39" fmla="*/ 6 h 158"/>
                <a:gd name="T40" fmla="*/ 35 w 158"/>
                <a:gd name="T41" fmla="*/ 13 h 158"/>
                <a:gd name="T42" fmla="*/ 24 w 158"/>
                <a:gd name="T43" fmla="*/ 23 h 158"/>
                <a:gd name="T44" fmla="*/ 13 w 158"/>
                <a:gd name="T45" fmla="*/ 35 h 158"/>
                <a:gd name="T46" fmla="*/ 6 w 158"/>
                <a:gd name="T47" fmla="*/ 49 h 158"/>
                <a:gd name="T48" fmla="*/ 2 w 158"/>
                <a:gd name="T49" fmla="*/ 63 h 158"/>
                <a:gd name="T50" fmla="*/ 0 w 158"/>
                <a:gd name="T51" fmla="*/ 79 h 158"/>
                <a:gd name="T52" fmla="*/ 1 w 158"/>
                <a:gd name="T53" fmla="*/ 87 h 158"/>
                <a:gd name="T54" fmla="*/ 4 w 158"/>
                <a:gd name="T55" fmla="*/ 102 h 158"/>
                <a:gd name="T56" fmla="*/ 9 w 158"/>
                <a:gd name="T57" fmla="*/ 117 h 158"/>
                <a:gd name="T58" fmla="*/ 19 w 158"/>
                <a:gd name="T59" fmla="*/ 129 h 158"/>
                <a:gd name="T60" fmla="*/ 29 w 158"/>
                <a:gd name="T61" fmla="*/ 140 h 158"/>
                <a:gd name="T62" fmla="*/ 41 w 158"/>
                <a:gd name="T63" fmla="*/ 148 h 158"/>
                <a:gd name="T64" fmla="*/ 56 w 158"/>
                <a:gd name="T65" fmla="*/ 154 h 158"/>
                <a:gd name="T66" fmla="*/ 71 w 158"/>
                <a:gd name="T67" fmla="*/ 157 h 158"/>
                <a:gd name="T68" fmla="*/ 80 w 158"/>
                <a:gd name="T69" fmla="*/ 158 h 158"/>
                <a:gd name="T70" fmla="*/ 80 w 158"/>
                <a:gd name="T71" fmla="*/ 39 h 158"/>
                <a:gd name="T72" fmla="*/ 95 w 158"/>
                <a:gd name="T73" fmla="*/ 42 h 158"/>
                <a:gd name="T74" fmla="*/ 108 w 158"/>
                <a:gd name="T75" fmla="*/ 51 h 158"/>
                <a:gd name="T76" fmla="*/ 116 w 158"/>
                <a:gd name="T77" fmla="*/ 63 h 158"/>
                <a:gd name="T78" fmla="*/ 119 w 158"/>
                <a:gd name="T79" fmla="*/ 79 h 158"/>
                <a:gd name="T80" fmla="*/ 119 w 158"/>
                <a:gd name="T81" fmla="*/ 87 h 158"/>
                <a:gd name="T82" fmla="*/ 113 w 158"/>
                <a:gd name="T83" fmla="*/ 101 h 158"/>
                <a:gd name="T84" fmla="*/ 101 w 158"/>
                <a:gd name="T85" fmla="*/ 112 h 158"/>
                <a:gd name="T86" fmla="*/ 87 w 158"/>
                <a:gd name="T87" fmla="*/ 118 h 158"/>
                <a:gd name="T88" fmla="*/ 80 w 158"/>
                <a:gd name="T89" fmla="*/ 119 h 158"/>
                <a:gd name="T90" fmla="*/ 64 w 158"/>
                <a:gd name="T91" fmla="*/ 116 h 158"/>
                <a:gd name="T92" fmla="*/ 51 w 158"/>
                <a:gd name="T93" fmla="*/ 108 h 158"/>
                <a:gd name="T94" fmla="*/ 42 w 158"/>
                <a:gd name="T95" fmla="*/ 94 h 158"/>
                <a:gd name="T96" fmla="*/ 39 w 158"/>
                <a:gd name="T97" fmla="*/ 79 h 158"/>
                <a:gd name="T98" fmla="*/ 40 w 158"/>
                <a:gd name="T99" fmla="*/ 71 h 158"/>
                <a:gd name="T100" fmla="*/ 47 w 158"/>
                <a:gd name="T101" fmla="*/ 57 h 158"/>
                <a:gd name="T102" fmla="*/ 57 w 158"/>
                <a:gd name="T103" fmla="*/ 45 h 158"/>
                <a:gd name="T104" fmla="*/ 71 w 158"/>
                <a:gd name="T105" fmla="*/ 39 h 158"/>
                <a:gd name="T106" fmla="*/ 80 w 158"/>
                <a:gd name="T107" fmla="*/ 3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 h="158">
                  <a:moveTo>
                    <a:pt x="80" y="158"/>
                  </a:moveTo>
                  <a:lnTo>
                    <a:pt x="80" y="158"/>
                  </a:lnTo>
                  <a:lnTo>
                    <a:pt x="87" y="157"/>
                  </a:lnTo>
                  <a:lnTo>
                    <a:pt x="95" y="156"/>
                  </a:lnTo>
                  <a:lnTo>
                    <a:pt x="102" y="154"/>
                  </a:lnTo>
                  <a:lnTo>
                    <a:pt x="110" y="152"/>
                  </a:lnTo>
                  <a:lnTo>
                    <a:pt x="117" y="148"/>
                  </a:lnTo>
                  <a:lnTo>
                    <a:pt x="123" y="145"/>
                  </a:lnTo>
                  <a:lnTo>
                    <a:pt x="129" y="140"/>
                  </a:lnTo>
                  <a:lnTo>
                    <a:pt x="136" y="134"/>
                  </a:lnTo>
                  <a:lnTo>
                    <a:pt x="141" y="129"/>
                  </a:lnTo>
                  <a:lnTo>
                    <a:pt x="145" y="123"/>
                  </a:lnTo>
                  <a:lnTo>
                    <a:pt x="149" y="117"/>
                  </a:lnTo>
                  <a:lnTo>
                    <a:pt x="152" y="110"/>
                  </a:lnTo>
                  <a:lnTo>
                    <a:pt x="155" y="102"/>
                  </a:lnTo>
                  <a:lnTo>
                    <a:pt x="156" y="95"/>
                  </a:lnTo>
                  <a:lnTo>
                    <a:pt x="158" y="87"/>
                  </a:lnTo>
                  <a:lnTo>
                    <a:pt x="158" y="79"/>
                  </a:lnTo>
                  <a:lnTo>
                    <a:pt x="158" y="79"/>
                  </a:lnTo>
                  <a:lnTo>
                    <a:pt x="158" y="71"/>
                  </a:lnTo>
                  <a:lnTo>
                    <a:pt x="156" y="63"/>
                  </a:lnTo>
                  <a:lnTo>
                    <a:pt x="155" y="56"/>
                  </a:lnTo>
                  <a:lnTo>
                    <a:pt x="152" y="49"/>
                  </a:lnTo>
                  <a:lnTo>
                    <a:pt x="149" y="41"/>
                  </a:lnTo>
                  <a:lnTo>
                    <a:pt x="145" y="35"/>
                  </a:lnTo>
                  <a:lnTo>
                    <a:pt x="141" y="29"/>
                  </a:lnTo>
                  <a:lnTo>
                    <a:pt x="136" y="23"/>
                  </a:lnTo>
                  <a:lnTo>
                    <a:pt x="129" y="17"/>
                  </a:lnTo>
                  <a:lnTo>
                    <a:pt x="123" y="13"/>
                  </a:lnTo>
                  <a:lnTo>
                    <a:pt x="117" y="9"/>
                  </a:lnTo>
                  <a:lnTo>
                    <a:pt x="110" y="6"/>
                  </a:lnTo>
                  <a:lnTo>
                    <a:pt x="102" y="3"/>
                  </a:lnTo>
                  <a:lnTo>
                    <a:pt x="95" y="1"/>
                  </a:lnTo>
                  <a:lnTo>
                    <a:pt x="87" y="0"/>
                  </a:lnTo>
                  <a:lnTo>
                    <a:pt x="80" y="0"/>
                  </a:lnTo>
                  <a:lnTo>
                    <a:pt x="80" y="0"/>
                  </a:lnTo>
                  <a:lnTo>
                    <a:pt x="71" y="0"/>
                  </a:lnTo>
                  <a:lnTo>
                    <a:pt x="63" y="1"/>
                  </a:lnTo>
                  <a:lnTo>
                    <a:pt x="56" y="3"/>
                  </a:lnTo>
                  <a:lnTo>
                    <a:pt x="49" y="6"/>
                  </a:lnTo>
                  <a:lnTo>
                    <a:pt x="41" y="9"/>
                  </a:lnTo>
                  <a:lnTo>
                    <a:pt x="35" y="13"/>
                  </a:lnTo>
                  <a:lnTo>
                    <a:pt x="29" y="17"/>
                  </a:lnTo>
                  <a:lnTo>
                    <a:pt x="24" y="23"/>
                  </a:lnTo>
                  <a:lnTo>
                    <a:pt x="19" y="29"/>
                  </a:lnTo>
                  <a:lnTo>
                    <a:pt x="13" y="35"/>
                  </a:lnTo>
                  <a:lnTo>
                    <a:pt x="9" y="41"/>
                  </a:lnTo>
                  <a:lnTo>
                    <a:pt x="6" y="49"/>
                  </a:lnTo>
                  <a:lnTo>
                    <a:pt x="4" y="56"/>
                  </a:lnTo>
                  <a:lnTo>
                    <a:pt x="2" y="63"/>
                  </a:lnTo>
                  <a:lnTo>
                    <a:pt x="1" y="71"/>
                  </a:lnTo>
                  <a:lnTo>
                    <a:pt x="0" y="79"/>
                  </a:lnTo>
                  <a:lnTo>
                    <a:pt x="0" y="79"/>
                  </a:lnTo>
                  <a:lnTo>
                    <a:pt x="1" y="87"/>
                  </a:lnTo>
                  <a:lnTo>
                    <a:pt x="2" y="95"/>
                  </a:lnTo>
                  <a:lnTo>
                    <a:pt x="4" y="102"/>
                  </a:lnTo>
                  <a:lnTo>
                    <a:pt x="6" y="110"/>
                  </a:lnTo>
                  <a:lnTo>
                    <a:pt x="9" y="117"/>
                  </a:lnTo>
                  <a:lnTo>
                    <a:pt x="13" y="123"/>
                  </a:lnTo>
                  <a:lnTo>
                    <a:pt x="19" y="129"/>
                  </a:lnTo>
                  <a:lnTo>
                    <a:pt x="24" y="134"/>
                  </a:lnTo>
                  <a:lnTo>
                    <a:pt x="29" y="140"/>
                  </a:lnTo>
                  <a:lnTo>
                    <a:pt x="35" y="145"/>
                  </a:lnTo>
                  <a:lnTo>
                    <a:pt x="41" y="148"/>
                  </a:lnTo>
                  <a:lnTo>
                    <a:pt x="49" y="152"/>
                  </a:lnTo>
                  <a:lnTo>
                    <a:pt x="56" y="154"/>
                  </a:lnTo>
                  <a:lnTo>
                    <a:pt x="63" y="156"/>
                  </a:lnTo>
                  <a:lnTo>
                    <a:pt x="71" y="157"/>
                  </a:lnTo>
                  <a:lnTo>
                    <a:pt x="80" y="158"/>
                  </a:lnTo>
                  <a:lnTo>
                    <a:pt x="80" y="158"/>
                  </a:lnTo>
                  <a:close/>
                  <a:moveTo>
                    <a:pt x="80" y="39"/>
                  </a:moveTo>
                  <a:lnTo>
                    <a:pt x="80" y="39"/>
                  </a:lnTo>
                  <a:lnTo>
                    <a:pt x="87" y="39"/>
                  </a:lnTo>
                  <a:lnTo>
                    <a:pt x="95" y="42"/>
                  </a:lnTo>
                  <a:lnTo>
                    <a:pt x="101" y="45"/>
                  </a:lnTo>
                  <a:lnTo>
                    <a:pt x="108" y="51"/>
                  </a:lnTo>
                  <a:lnTo>
                    <a:pt x="113" y="57"/>
                  </a:lnTo>
                  <a:lnTo>
                    <a:pt x="116" y="63"/>
                  </a:lnTo>
                  <a:lnTo>
                    <a:pt x="119" y="71"/>
                  </a:lnTo>
                  <a:lnTo>
                    <a:pt x="119" y="79"/>
                  </a:lnTo>
                  <a:lnTo>
                    <a:pt x="119" y="79"/>
                  </a:lnTo>
                  <a:lnTo>
                    <a:pt x="119" y="87"/>
                  </a:lnTo>
                  <a:lnTo>
                    <a:pt x="116" y="94"/>
                  </a:lnTo>
                  <a:lnTo>
                    <a:pt x="113" y="101"/>
                  </a:lnTo>
                  <a:lnTo>
                    <a:pt x="108" y="108"/>
                  </a:lnTo>
                  <a:lnTo>
                    <a:pt x="101" y="112"/>
                  </a:lnTo>
                  <a:lnTo>
                    <a:pt x="95" y="116"/>
                  </a:lnTo>
                  <a:lnTo>
                    <a:pt x="87" y="118"/>
                  </a:lnTo>
                  <a:lnTo>
                    <a:pt x="80" y="119"/>
                  </a:lnTo>
                  <a:lnTo>
                    <a:pt x="80" y="119"/>
                  </a:lnTo>
                  <a:lnTo>
                    <a:pt x="71" y="118"/>
                  </a:lnTo>
                  <a:lnTo>
                    <a:pt x="64" y="116"/>
                  </a:lnTo>
                  <a:lnTo>
                    <a:pt x="57" y="112"/>
                  </a:lnTo>
                  <a:lnTo>
                    <a:pt x="51" y="108"/>
                  </a:lnTo>
                  <a:lnTo>
                    <a:pt x="47" y="101"/>
                  </a:lnTo>
                  <a:lnTo>
                    <a:pt x="42" y="94"/>
                  </a:lnTo>
                  <a:lnTo>
                    <a:pt x="40" y="87"/>
                  </a:lnTo>
                  <a:lnTo>
                    <a:pt x="39" y="79"/>
                  </a:lnTo>
                  <a:lnTo>
                    <a:pt x="39" y="79"/>
                  </a:lnTo>
                  <a:lnTo>
                    <a:pt x="40" y="71"/>
                  </a:lnTo>
                  <a:lnTo>
                    <a:pt x="42" y="63"/>
                  </a:lnTo>
                  <a:lnTo>
                    <a:pt x="47" y="57"/>
                  </a:lnTo>
                  <a:lnTo>
                    <a:pt x="51" y="51"/>
                  </a:lnTo>
                  <a:lnTo>
                    <a:pt x="57" y="45"/>
                  </a:lnTo>
                  <a:lnTo>
                    <a:pt x="64" y="42"/>
                  </a:lnTo>
                  <a:lnTo>
                    <a:pt x="71" y="39"/>
                  </a:lnTo>
                  <a:lnTo>
                    <a:pt x="80" y="39"/>
                  </a:lnTo>
                  <a:lnTo>
                    <a:pt x="8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0" name="Freeform 19">
              <a:extLst>
                <a:ext uri="{FF2B5EF4-FFF2-40B4-BE49-F238E27FC236}">
                  <a16:creationId xmlns:a16="http://schemas.microsoft.com/office/drawing/2014/main" xmlns="" id="{981A72E9-82FF-4369-B6C3-91D4EB5870FF}"/>
                </a:ext>
              </a:extLst>
            </p:cNvPr>
            <p:cNvSpPr>
              <a:spLocks noEditPoints="1"/>
            </p:cNvSpPr>
            <p:nvPr/>
          </p:nvSpPr>
          <p:spPr bwMode="auto">
            <a:xfrm>
              <a:off x="8108950" y="4043363"/>
              <a:ext cx="544513" cy="823913"/>
            </a:xfrm>
            <a:custGeom>
              <a:avLst/>
              <a:gdLst>
                <a:gd name="T0" fmla="*/ 56 w 343"/>
                <a:gd name="T1" fmla="*/ 0 h 519"/>
                <a:gd name="T2" fmla="*/ 25 w 343"/>
                <a:gd name="T3" fmla="*/ 9 h 519"/>
                <a:gd name="T4" fmla="*/ 4 w 343"/>
                <a:gd name="T5" fmla="*/ 34 h 519"/>
                <a:gd name="T6" fmla="*/ 0 w 343"/>
                <a:gd name="T7" fmla="*/ 241 h 519"/>
                <a:gd name="T8" fmla="*/ 4 w 343"/>
                <a:gd name="T9" fmla="*/ 263 h 519"/>
                <a:gd name="T10" fmla="*/ 25 w 343"/>
                <a:gd name="T11" fmla="*/ 288 h 519"/>
                <a:gd name="T12" fmla="*/ 56 w 343"/>
                <a:gd name="T13" fmla="*/ 297 h 519"/>
                <a:gd name="T14" fmla="*/ 73 w 343"/>
                <a:gd name="T15" fmla="*/ 481 h 519"/>
                <a:gd name="T16" fmla="*/ 83 w 343"/>
                <a:gd name="T17" fmla="*/ 503 h 519"/>
                <a:gd name="T18" fmla="*/ 107 w 343"/>
                <a:gd name="T19" fmla="*/ 515 h 519"/>
                <a:gd name="T20" fmla="*/ 132 w 343"/>
                <a:gd name="T21" fmla="*/ 518 h 519"/>
                <a:gd name="T22" fmla="*/ 163 w 343"/>
                <a:gd name="T23" fmla="*/ 513 h 519"/>
                <a:gd name="T24" fmla="*/ 180 w 343"/>
                <a:gd name="T25" fmla="*/ 513 h 519"/>
                <a:gd name="T26" fmla="*/ 211 w 343"/>
                <a:gd name="T27" fmla="*/ 519 h 519"/>
                <a:gd name="T28" fmla="*/ 236 w 343"/>
                <a:gd name="T29" fmla="*/ 515 h 519"/>
                <a:gd name="T30" fmla="*/ 261 w 343"/>
                <a:gd name="T31" fmla="*/ 504 h 519"/>
                <a:gd name="T32" fmla="*/ 269 w 343"/>
                <a:gd name="T33" fmla="*/ 483 h 519"/>
                <a:gd name="T34" fmla="*/ 286 w 343"/>
                <a:gd name="T35" fmla="*/ 297 h 519"/>
                <a:gd name="T36" fmla="*/ 319 w 343"/>
                <a:gd name="T37" fmla="*/ 288 h 519"/>
                <a:gd name="T38" fmla="*/ 338 w 343"/>
                <a:gd name="T39" fmla="*/ 263 h 519"/>
                <a:gd name="T40" fmla="*/ 343 w 343"/>
                <a:gd name="T41" fmla="*/ 56 h 519"/>
                <a:gd name="T42" fmla="*/ 338 w 343"/>
                <a:gd name="T43" fmla="*/ 34 h 519"/>
                <a:gd name="T44" fmla="*/ 319 w 343"/>
                <a:gd name="T45" fmla="*/ 9 h 519"/>
                <a:gd name="T46" fmla="*/ 286 w 343"/>
                <a:gd name="T47" fmla="*/ 0 h 519"/>
                <a:gd name="T48" fmla="*/ 192 w 343"/>
                <a:gd name="T49" fmla="*/ 483 h 519"/>
                <a:gd name="T50" fmla="*/ 192 w 343"/>
                <a:gd name="T51" fmla="*/ 480 h 519"/>
                <a:gd name="T52" fmla="*/ 304 w 343"/>
                <a:gd name="T53" fmla="*/ 241 h 519"/>
                <a:gd name="T54" fmla="*/ 303 w 343"/>
                <a:gd name="T55" fmla="*/ 247 h 519"/>
                <a:gd name="T56" fmla="*/ 297 w 343"/>
                <a:gd name="T57" fmla="*/ 256 h 519"/>
                <a:gd name="T58" fmla="*/ 286 w 343"/>
                <a:gd name="T59" fmla="*/ 259 h 519"/>
                <a:gd name="T60" fmla="*/ 269 w 343"/>
                <a:gd name="T61" fmla="*/ 97 h 519"/>
                <a:gd name="T62" fmla="*/ 231 w 343"/>
                <a:gd name="T63" fmla="*/ 278 h 519"/>
                <a:gd name="T64" fmla="*/ 231 w 343"/>
                <a:gd name="T65" fmla="*/ 477 h 519"/>
                <a:gd name="T66" fmla="*/ 201 w 343"/>
                <a:gd name="T67" fmla="*/ 479 h 519"/>
                <a:gd name="T68" fmla="*/ 153 w 343"/>
                <a:gd name="T69" fmla="*/ 271 h 519"/>
                <a:gd name="T70" fmla="*/ 144 w 343"/>
                <a:gd name="T71" fmla="*/ 478 h 519"/>
                <a:gd name="T72" fmla="*/ 113 w 343"/>
                <a:gd name="T73" fmla="*/ 476 h 519"/>
                <a:gd name="T74" fmla="*/ 113 w 343"/>
                <a:gd name="T75" fmla="*/ 97 h 519"/>
                <a:gd name="T76" fmla="*/ 73 w 343"/>
                <a:gd name="T77" fmla="*/ 259 h 519"/>
                <a:gd name="T78" fmla="*/ 53 w 343"/>
                <a:gd name="T79" fmla="*/ 258 h 519"/>
                <a:gd name="T80" fmla="*/ 43 w 343"/>
                <a:gd name="T81" fmla="*/ 254 h 519"/>
                <a:gd name="T82" fmla="*/ 39 w 343"/>
                <a:gd name="T83" fmla="*/ 244 h 519"/>
                <a:gd name="T84" fmla="*/ 38 w 343"/>
                <a:gd name="T85" fmla="*/ 56 h 519"/>
                <a:gd name="T86" fmla="*/ 41 w 343"/>
                <a:gd name="T87" fmla="*/ 47 h 519"/>
                <a:gd name="T88" fmla="*/ 50 w 343"/>
                <a:gd name="T89" fmla="*/ 40 h 519"/>
                <a:gd name="T90" fmla="*/ 286 w 343"/>
                <a:gd name="T91" fmla="*/ 38 h 519"/>
                <a:gd name="T92" fmla="*/ 294 w 343"/>
                <a:gd name="T93" fmla="*/ 40 h 519"/>
                <a:gd name="T94" fmla="*/ 301 w 343"/>
                <a:gd name="T95" fmla="*/ 47 h 519"/>
                <a:gd name="T96" fmla="*/ 304 w 343"/>
                <a:gd name="T97" fmla="*/ 56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3" h="519">
                  <a:moveTo>
                    <a:pt x="286" y="0"/>
                  </a:moveTo>
                  <a:lnTo>
                    <a:pt x="56" y="0"/>
                  </a:lnTo>
                  <a:lnTo>
                    <a:pt x="56" y="0"/>
                  </a:lnTo>
                  <a:lnTo>
                    <a:pt x="44" y="1"/>
                  </a:lnTo>
                  <a:lnTo>
                    <a:pt x="34" y="4"/>
                  </a:lnTo>
                  <a:lnTo>
                    <a:pt x="25" y="9"/>
                  </a:lnTo>
                  <a:lnTo>
                    <a:pt x="16" y="17"/>
                  </a:lnTo>
                  <a:lnTo>
                    <a:pt x="9" y="25"/>
                  </a:lnTo>
                  <a:lnTo>
                    <a:pt x="4" y="34"/>
                  </a:lnTo>
                  <a:lnTo>
                    <a:pt x="1" y="45"/>
                  </a:lnTo>
                  <a:lnTo>
                    <a:pt x="0" y="56"/>
                  </a:lnTo>
                  <a:lnTo>
                    <a:pt x="0" y="241"/>
                  </a:lnTo>
                  <a:lnTo>
                    <a:pt x="0" y="241"/>
                  </a:lnTo>
                  <a:lnTo>
                    <a:pt x="1" y="253"/>
                  </a:lnTo>
                  <a:lnTo>
                    <a:pt x="4" y="263"/>
                  </a:lnTo>
                  <a:lnTo>
                    <a:pt x="9" y="272"/>
                  </a:lnTo>
                  <a:lnTo>
                    <a:pt x="16" y="281"/>
                  </a:lnTo>
                  <a:lnTo>
                    <a:pt x="25" y="288"/>
                  </a:lnTo>
                  <a:lnTo>
                    <a:pt x="34" y="293"/>
                  </a:lnTo>
                  <a:lnTo>
                    <a:pt x="44" y="296"/>
                  </a:lnTo>
                  <a:lnTo>
                    <a:pt x="56" y="297"/>
                  </a:lnTo>
                  <a:lnTo>
                    <a:pt x="73" y="297"/>
                  </a:lnTo>
                  <a:lnTo>
                    <a:pt x="73" y="481"/>
                  </a:lnTo>
                  <a:lnTo>
                    <a:pt x="73" y="481"/>
                  </a:lnTo>
                  <a:lnTo>
                    <a:pt x="74" y="490"/>
                  </a:lnTo>
                  <a:lnTo>
                    <a:pt x="77" y="497"/>
                  </a:lnTo>
                  <a:lnTo>
                    <a:pt x="83" y="503"/>
                  </a:lnTo>
                  <a:lnTo>
                    <a:pt x="89" y="508"/>
                  </a:lnTo>
                  <a:lnTo>
                    <a:pt x="98" y="512"/>
                  </a:lnTo>
                  <a:lnTo>
                    <a:pt x="107" y="515"/>
                  </a:lnTo>
                  <a:lnTo>
                    <a:pt x="120" y="517"/>
                  </a:lnTo>
                  <a:lnTo>
                    <a:pt x="132" y="518"/>
                  </a:lnTo>
                  <a:lnTo>
                    <a:pt x="132" y="518"/>
                  </a:lnTo>
                  <a:lnTo>
                    <a:pt x="144" y="518"/>
                  </a:lnTo>
                  <a:lnTo>
                    <a:pt x="154" y="515"/>
                  </a:lnTo>
                  <a:lnTo>
                    <a:pt x="163" y="513"/>
                  </a:lnTo>
                  <a:lnTo>
                    <a:pt x="172" y="510"/>
                  </a:lnTo>
                  <a:lnTo>
                    <a:pt x="172" y="510"/>
                  </a:lnTo>
                  <a:lnTo>
                    <a:pt x="180" y="513"/>
                  </a:lnTo>
                  <a:lnTo>
                    <a:pt x="189" y="517"/>
                  </a:lnTo>
                  <a:lnTo>
                    <a:pt x="200" y="518"/>
                  </a:lnTo>
                  <a:lnTo>
                    <a:pt x="211" y="519"/>
                  </a:lnTo>
                  <a:lnTo>
                    <a:pt x="211" y="519"/>
                  </a:lnTo>
                  <a:lnTo>
                    <a:pt x="224" y="518"/>
                  </a:lnTo>
                  <a:lnTo>
                    <a:pt x="236" y="515"/>
                  </a:lnTo>
                  <a:lnTo>
                    <a:pt x="245" y="513"/>
                  </a:lnTo>
                  <a:lnTo>
                    <a:pt x="253" y="509"/>
                  </a:lnTo>
                  <a:lnTo>
                    <a:pt x="261" y="504"/>
                  </a:lnTo>
                  <a:lnTo>
                    <a:pt x="266" y="498"/>
                  </a:lnTo>
                  <a:lnTo>
                    <a:pt x="268" y="491"/>
                  </a:lnTo>
                  <a:lnTo>
                    <a:pt x="269" y="483"/>
                  </a:lnTo>
                  <a:lnTo>
                    <a:pt x="269" y="297"/>
                  </a:lnTo>
                  <a:lnTo>
                    <a:pt x="286" y="297"/>
                  </a:lnTo>
                  <a:lnTo>
                    <a:pt x="286" y="297"/>
                  </a:lnTo>
                  <a:lnTo>
                    <a:pt x="298" y="296"/>
                  </a:lnTo>
                  <a:lnTo>
                    <a:pt x="308" y="293"/>
                  </a:lnTo>
                  <a:lnTo>
                    <a:pt x="319" y="288"/>
                  </a:lnTo>
                  <a:lnTo>
                    <a:pt x="327" y="281"/>
                  </a:lnTo>
                  <a:lnTo>
                    <a:pt x="333" y="272"/>
                  </a:lnTo>
                  <a:lnTo>
                    <a:pt x="338" y="263"/>
                  </a:lnTo>
                  <a:lnTo>
                    <a:pt x="341" y="253"/>
                  </a:lnTo>
                  <a:lnTo>
                    <a:pt x="343" y="241"/>
                  </a:lnTo>
                  <a:lnTo>
                    <a:pt x="343" y="56"/>
                  </a:lnTo>
                  <a:lnTo>
                    <a:pt x="343" y="56"/>
                  </a:lnTo>
                  <a:lnTo>
                    <a:pt x="341" y="45"/>
                  </a:lnTo>
                  <a:lnTo>
                    <a:pt x="338" y="34"/>
                  </a:lnTo>
                  <a:lnTo>
                    <a:pt x="333" y="25"/>
                  </a:lnTo>
                  <a:lnTo>
                    <a:pt x="327" y="17"/>
                  </a:lnTo>
                  <a:lnTo>
                    <a:pt x="319" y="9"/>
                  </a:lnTo>
                  <a:lnTo>
                    <a:pt x="308" y="4"/>
                  </a:lnTo>
                  <a:lnTo>
                    <a:pt x="298" y="1"/>
                  </a:lnTo>
                  <a:lnTo>
                    <a:pt x="286" y="0"/>
                  </a:lnTo>
                  <a:lnTo>
                    <a:pt x="286" y="0"/>
                  </a:lnTo>
                  <a:close/>
                  <a:moveTo>
                    <a:pt x="192" y="483"/>
                  </a:moveTo>
                  <a:lnTo>
                    <a:pt x="192" y="483"/>
                  </a:lnTo>
                  <a:lnTo>
                    <a:pt x="192" y="481"/>
                  </a:lnTo>
                  <a:lnTo>
                    <a:pt x="192" y="480"/>
                  </a:lnTo>
                  <a:lnTo>
                    <a:pt x="192" y="480"/>
                  </a:lnTo>
                  <a:lnTo>
                    <a:pt x="192" y="483"/>
                  </a:lnTo>
                  <a:lnTo>
                    <a:pt x="192" y="483"/>
                  </a:lnTo>
                  <a:close/>
                  <a:moveTo>
                    <a:pt x="304" y="241"/>
                  </a:moveTo>
                  <a:lnTo>
                    <a:pt x="304" y="241"/>
                  </a:lnTo>
                  <a:lnTo>
                    <a:pt x="304" y="244"/>
                  </a:lnTo>
                  <a:lnTo>
                    <a:pt x="303" y="247"/>
                  </a:lnTo>
                  <a:lnTo>
                    <a:pt x="301" y="251"/>
                  </a:lnTo>
                  <a:lnTo>
                    <a:pt x="299" y="254"/>
                  </a:lnTo>
                  <a:lnTo>
                    <a:pt x="297" y="256"/>
                  </a:lnTo>
                  <a:lnTo>
                    <a:pt x="294" y="257"/>
                  </a:lnTo>
                  <a:lnTo>
                    <a:pt x="291" y="258"/>
                  </a:lnTo>
                  <a:lnTo>
                    <a:pt x="286" y="259"/>
                  </a:lnTo>
                  <a:lnTo>
                    <a:pt x="269" y="259"/>
                  </a:lnTo>
                  <a:lnTo>
                    <a:pt x="269" y="134"/>
                  </a:lnTo>
                  <a:lnTo>
                    <a:pt x="269" y="97"/>
                  </a:lnTo>
                  <a:lnTo>
                    <a:pt x="231" y="97"/>
                  </a:lnTo>
                  <a:lnTo>
                    <a:pt x="231" y="134"/>
                  </a:lnTo>
                  <a:lnTo>
                    <a:pt x="231" y="278"/>
                  </a:lnTo>
                  <a:lnTo>
                    <a:pt x="231" y="297"/>
                  </a:lnTo>
                  <a:lnTo>
                    <a:pt x="231" y="477"/>
                  </a:lnTo>
                  <a:lnTo>
                    <a:pt x="231" y="477"/>
                  </a:lnTo>
                  <a:lnTo>
                    <a:pt x="221" y="479"/>
                  </a:lnTo>
                  <a:lnTo>
                    <a:pt x="211" y="479"/>
                  </a:lnTo>
                  <a:lnTo>
                    <a:pt x="201" y="479"/>
                  </a:lnTo>
                  <a:lnTo>
                    <a:pt x="192" y="477"/>
                  </a:lnTo>
                  <a:lnTo>
                    <a:pt x="192" y="271"/>
                  </a:lnTo>
                  <a:lnTo>
                    <a:pt x="153" y="271"/>
                  </a:lnTo>
                  <a:lnTo>
                    <a:pt x="153" y="476"/>
                  </a:lnTo>
                  <a:lnTo>
                    <a:pt x="153" y="476"/>
                  </a:lnTo>
                  <a:lnTo>
                    <a:pt x="144" y="478"/>
                  </a:lnTo>
                  <a:lnTo>
                    <a:pt x="132" y="478"/>
                  </a:lnTo>
                  <a:lnTo>
                    <a:pt x="121" y="478"/>
                  </a:lnTo>
                  <a:lnTo>
                    <a:pt x="113" y="476"/>
                  </a:lnTo>
                  <a:lnTo>
                    <a:pt x="113" y="297"/>
                  </a:lnTo>
                  <a:lnTo>
                    <a:pt x="113" y="134"/>
                  </a:lnTo>
                  <a:lnTo>
                    <a:pt x="113" y="97"/>
                  </a:lnTo>
                  <a:lnTo>
                    <a:pt x="73" y="97"/>
                  </a:lnTo>
                  <a:lnTo>
                    <a:pt x="73" y="134"/>
                  </a:lnTo>
                  <a:lnTo>
                    <a:pt x="73" y="259"/>
                  </a:lnTo>
                  <a:lnTo>
                    <a:pt x="56" y="259"/>
                  </a:lnTo>
                  <a:lnTo>
                    <a:pt x="56" y="259"/>
                  </a:lnTo>
                  <a:lnTo>
                    <a:pt x="53" y="258"/>
                  </a:lnTo>
                  <a:lnTo>
                    <a:pt x="50" y="257"/>
                  </a:lnTo>
                  <a:lnTo>
                    <a:pt x="46" y="256"/>
                  </a:lnTo>
                  <a:lnTo>
                    <a:pt x="43" y="254"/>
                  </a:lnTo>
                  <a:lnTo>
                    <a:pt x="41" y="251"/>
                  </a:lnTo>
                  <a:lnTo>
                    <a:pt x="40" y="247"/>
                  </a:lnTo>
                  <a:lnTo>
                    <a:pt x="39" y="244"/>
                  </a:lnTo>
                  <a:lnTo>
                    <a:pt x="38" y="241"/>
                  </a:lnTo>
                  <a:lnTo>
                    <a:pt x="38" y="56"/>
                  </a:lnTo>
                  <a:lnTo>
                    <a:pt x="38" y="56"/>
                  </a:lnTo>
                  <a:lnTo>
                    <a:pt x="39" y="53"/>
                  </a:lnTo>
                  <a:lnTo>
                    <a:pt x="40" y="49"/>
                  </a:lnTo>
                  <a:lnTo>
                    <a:pt x="41" y="47"/>
                  </a:lnTo>
                  <a:lnTo>
                    <a:pt x="43" y="44"/>
                  </a:lnTo>
                  <a:lnTo>
                    <a:pt x="46" y="41"/>
                  </a:lnTo>
                  <a:lnTo>
                    <a:pt x="50" y="40"/>
                  </a:lnTo>
                  <a:lnTo>
                    <a:pt x="53" y="39"/>
                  </a:lnTo>
                  <a:lnTo>
                    <a:pt x="56" y="38"/>
                  </a:lnTo>
                  <a:lnTo>
                    <a:pt x="286" y="38"/>
                  </a:lnTo>
                  <a:lnTo>
                    <a:pt x="286" y="38"/>
                  </a:lnTo>
                  <a:lnTo>
                    <a:pt x="291" y="39"/>
                  </a:lnTo>
                  <a:lnTo>
                    <a:pt x="294" y="40"/>
                  </a:lnTo>
                  <a:lnTo>
                    <a:pt x="297" y="41"/>
                  </a:lnTo>
                  <a:lnTo>
                    <a:pt x="299" y="44"/>
                  </a:lnTo>
                  <a:lnTo>
                    <a:pt x="301" y="47"/>
                  </a:lnTo>
                  <a:lnTo>
                    <a:pt x="303" y="49"/>
                  </a:lnTo>
                  <a:lnTo>
                    <a:pt x="304" y="53"/>
                  </a:lnTo>
                  <a:lnTo>
                    <a:pt x="304" y="56"/>
                  </a:lnTo>
                  <a:lnTo>
                    <a:pt x="304"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grpSp>
        <p:nvGrpSpPr>
          <p:cNvPr id="21" name="Group 21">
            <a:extLst>
              <a:ext uri="{FF2B5EF4-FFF2-40B4-BE49-F238E27FC236}">
                <a16:creationId xmlns:a16="http://schemas.microsoft.com/office/drawing/2014/main" xmlns="" id="{D46A261B-AC82-42C9-A9D0-AD9623F7E50A}"/>
              </a:ext>
            </a:extLst>
          </p:cNvPr>
          <p:cNvGrpSpPr/>
          <p:nvPr/>
        </p:nvGrpSpPr>
        <p:grpSpPr>
          <a:xfrm>
            <a:off x="8596698" y="2059037"/>
            <a:ext cx="917264" cy="917264"/>
            <a:chOff x="2127250" y="3840163"/>
            <a:chExt cx="1036638" cy="1036637"/>
          </a:xfrm>
          <a:solidFill>
            <a:schemeClr val="bg1"/>
          </a:solidFill>
        </p:grpSpPr>
        <p:sp>
          <p:nvSpPr>
            <p:cNvPr id="22" name="Freeform 32">
              <a:extLst>
                <a:ext uri="{FF2B5EF4-FFF2-40B4-BE49-F238E27FC236}">
                  <a16:creationId xmlns:a16="http://schemas.microsoft.com/office/drawing/2014/main" xmlns="" id="{4175D0FA-6CB9-4E97-966A-2CA8C1FBBEDE}"/>
                </a:ext>
              </a:extLst>
            </p:cNvPr>
            <p:cNvSpPr>
              <a:spLocks/>
            </p:cNvSpPr>
            <p:nvPr/>
          </p:nvSpPr>
          <p:spPr bwMode="auto">
            <a:xfrm>
              <a:off x="2127250" y="3902075"/>
              <a:ext cx="974725" cy="974725"/>
            </a:xfrm>
            <a:custGeom>
              <a:avLst/>
              <a:gdLst>
                <a:gd name="T0" fmla="*/ 568 w 614"/>
                <a:gd name="T1" fmla="*/ 256 h 614"/>
                <a:gd name="T2" fmla="*/ 573 w 614"/>
                <a:gd name="T3" fmla="*/ 307 h 614"/>
                <a:gd name="T4" fmla="*/ 570 w 614"/>
                <a:gd name="T5" fmla="*/ 348 h 614"/>
                <a:gd name="T6" fmla="*/ 557 w 614"/>
                <a:gd name="T7" fmla="*/ 399 h 614"/>
                <a:gd name="T8" fmla="*/ 528 w 614"/>
                <a:gd name="T9" fmla="*/ 455 h 614"/>
                <a:gd name="T10" fmla="*/ 455 w 614"/>
                <a:gd name="T11" fmla="*/ 528 h 614"/>
                <a:gd name="T12" fmla="*/ 399 w 614"/>
                <a:gd name="T13" fmla="*/ 557 h 614"/>
                <a:gd name="T14" fmla="*/ 348 w 614"/>
                <a:gd name="T15" fmla="*/ 570 h 614"/>
                <a:gd name="T16" fmla="*/ 307 w 614"/>
                <a:gd name="T17" fmla="*/ 573 h 614"/>
                <a:gd name="T18" fmla="*/ 254 w 614"/>
                <a:gd name="T19" fmla="*/ 568 h 614"/>
                <a:gd name="T20" fmla="*/ 204 w 614"/>
                <a:gd name="T21" fmla="*/ 552 h 614"/>
                <a:gd name="T22" fmla="*/ 138 w 614"/>
                <a:gd name="T23" fmla="*/ 512 h 614"/>
                <a:gd name="T24" fmla="*/ 74 w 614"/>
                <a:gd name="T25" fmla="*/ 434 h 614"/>
                <a:gd name="T26" fmla="*/ 53 w 614"/>
                <a:gd name="T27" fmla="*/ 386 h 614"/>
                <a:gd name="T28" fmla="*/ 43 w 614"/>
                <a:gd name="T29" fmla="*/ 334 h 614"/>
                <a:gd name="T30" fmla="*/ 42 w 614"/>
                <a:gd name="T31" fmla="*/ 293 h 614"/>
                <a:gd name="T32" fmla="*/ 50 w 614"/>
                <a:gd name="T33" fmla="*/ 240 h 614"/>
                <a:gd name="T34" fmla="*/ 67 w 614"/>
                <a:gd name="T35" fmla="*/ 192 h 614"/>
                <a:gd name="T36" fmla="*/ 119 w 614"/>
                <a:gd name="T37" fmla="*/ 119 h 614"/>
                <a:gd name="T38" fmla="*/ 192 w 614"/>
                <a:gd name="T39" fmla="*/ 67 h 614"/>
                <a:gd name="T40" fmla="*/ 240 w 614"/>
                <a:gd name="T41" fmla="*/ 50 h 614"/>
                <a:gd name="T42" fmla="*/ 293 w 614"/>
                <a:gd name="T43" fmla="*/ 41 h 614"/>
                <a:gd name="T44" fmla="*/ 333 w 614"/>
                <a:gd name="T45" fmla="*/ 42 h 614"/>
                <a:gd name="T46" fmla="*/ 407 w 614"/>
                <a:gd name="T47" fmla="*/ 60 h 614"/>
                <a:gd name="T48" fmla="*/ 408 w 614"/>
                <a:gd name="T49" fmla="*/ 17 h 614"/>
                <a:gd name="T50" fmla="*/ 342 w 614"/>
                <a:gd name="T51" fmla="*/ 2 h 614"/>
                <a:gd name="T52" fmla="*/ 291 w 614"/>
                <a:gd name="T53" fmla="*/ 0 h 614"/>
                <a:gd name="T54" fmla="*/ 230 w 614"/>
                <a:gd name="T55" fmla="*/ 9 h 614"/>
                <a:gd name="T56" fmla="*/ 174 w 614"/>
                <a:gd name="T57" fmla="*/ 30 h 614"/>
                <a:gd name="T58" fmla="*/ 123 w 614"/>
                <a:gd name="T59" fmla="*/ 61 h 614"/>
                <a:gd name="T60" fmla="*/ 80 w 614"/>
                <a:gd name="T61" fmla="*/ 100 h 614"/>
                <a:gd name="T62" fmla="*/ 45 w 614"/>
                <a:gd name="T63" fmla="*/ 148 h 614"/>
                <a:gd name="T64" fmla="*/ 19 w 614"/>
                <a:gd name="T65" fmla="*/ 202 h 614"/>
                <a:gd name="T66" fmla="*/ 3 w 614"/>
                <a:gd name="T67" fmla="*/ 260 h 614"/>
                <a:gd name="T68" fmla="*/ 0 w 614"/>
                <a:gd name="T69" fmla="*/ 307 h 614"/>
                <a:gd name="T70" fmla="*/ 6 w 614"/>
                <a:gd name="T71" fmla="*/ 369 h 614"/>
                <a:gd name="T72" fmla="*/ 24 w 614"/>
                <a:gd name="T73" fmla="*/ 426 h 614"/>
                <a:gd name="T74" fmla="*/ 52 w 614"/>
                <a:gd name="T75" fmla="*/ 478 h 614"/>
                <a:gd name="T76" fmla="*/ 90 w 614"/>
                <a:gd name="T77" fmla="*/ 524 h 614"/>
                <a:gd name="T78" fmla="*/ 136 w 614"/>
                <a:gd name="T79" fmla="*/ 562 h 614"/>
                <a:gd name="T80" fmla="*/ 187 w 614"/>
                <a:gd name="T81" fmla="*/ 590 h 614"/>
                <a:gd name="T82" fmla="*/ 245 w 614"/>
                <a:gd name="T83" fmla="*/ 608 h 614"/>
                <a:gd name="T84" fmla="*/ 307 w 614"/>
                <a:gd name="T85" fmla="*/ 614 h 614"/>
                <a:gd name="T86" fmla="*/ 354 w 614"/>
                <a:gd name="T87" fmla="*/ 611 h 614"/>
                <a:gd name="T88" fmla="*/ 413 w 614"/>
                <a:gd name="T89" fmla="*/ 595 h 614"/>
                <a:gd name="T90" fmla="*/ 466 w 614"/>
                <a:gd name="T91" fmla="*/ 569 h 614"/>
                <a:gd name="T92" fmla="*/ 513 w 614"/>
                <a:gd name="T93" fmla="*/ 534 h 614"/>
                <a:gd name="T94" fmla="*/ 553 w 614"/>
                <a:gd name="T95" fmla="*/ 491 h 614"/>
                <a:gd name="T96" fmla="*/ 584 w 614"/>
                <a:gd name="T97" fmla="*/ 440 h 614"/>
                <a:gd name="T98" fmla="*/ 604 w 614"/>
                <a:gd name="T99" fmla="*/ 384 h 614"/>
                <a:gd name="T100" fmla="*/ 614 w 614"/>
                <a:gd name="T101" fmla="*/ 323 h 614"/>
                <a:gd name="T102" fmla="*/ 613 w 614"/>
                <a:gd name="T103" fmla="*/ 272 h 614"/>
                <a:gd name="T104" fmla="*/ 597 w 614"/>
                <a:gd name="T105" fmla="*/ 207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4" h="614">
                  <a:moveTo>
                    <a:pt x="554" y="207"/>
                  </a:moveTo>
                  <a:lnTo>
                    <a:pt x="554" y="207"/>
                  </a:lnTo>
                  <a:lnTo>
                    <a:pt x="562" y="231"/>
                  </a:lnTo>
                  <a:lnTo>
                    <a:pt x="568" y="256"/>
                  </a:lnTo>
                  <a:lnTo>
                    <a:pt x="570" y="268"/>
                  </a:lnTo>
                  <a:lnTo>
                    <a:pt x="571" y="281"/>
                  </a:lnTo>
                  <a:lnTo>
                    <a:pt x="572" y="294"/>
                  </a:lnTo>
                  <a:lnTo>
                    <a:pt x="573" y="307"/>
                  </a:lnTo>
                  <a:lnTo>
                    <a:pt x="573" y="307"/>
                  </a:lnTo>
                  <a:lnTo>
                    <a:pt x="572" y="321"/>
                  </a:lnTo>
                  <a:lnTo>
                    <a:pt x="571" y="334"/>
                  </a:lnTo>
                  <a:lnTo>
                    <a:pt x="570" y="348"/>
                  </a:lnTo>
                  <a:lnTo>
                    <a:pt x="567" y="360"/>
                  </a:lnTo>
                  <a:lnTo>
                    <a:pt x="565" y="374"/>
                  </a:lnTo>
                  <a:lnTo>
                    <a:pt x="561" y="386"/>
                  </a:lnTo>
                  <a:lnTo>
                    <a:pt x="557" y="399"/>
                  </a:lnTo>
                  <a:lnTo>
                    <a:pt x="552" y="411"/>
                  </a:lnTo>
                  <a:lnTo>
                    <a:pt x="547" y="422"/>
                  </a:lnTo>
                  <a:lnTo>
                    <a:pt x="541" y="434"/>
                  </a:lnTo>
                  <a:lnTo>
                    <a:pt x="528" y="455"/>
                  </a:lnTo>
                  <a:lnTo>
                    <a:pt x="512" y="476"/>
                  </a:lnTo>
                  <a:lnTo>
                    <a:pt x="495" y="495"/>
                  </a:lnTo>
                  <a:lnTo>
                    <a:pt x="476" y="512"/>
                  </a:lnTo>
                  <a:lnTo>
                    <a:pt x="455" y="528"/>
                  </a:lnTo>
                  <a:lnTo>
                    <a:pt x="434" y="541"/>
                  </a:lnTo>
                  <a:lnTo>
                    <a:pt x="422" y="547"/>
                  </a:lnTo>
                  <a:lnTo>
                    <a:pt x="411" y="552"/>
                  </a:lnTo>
                  <a:lnTo>
                    <a:pt x="399" y="557"/>
                  </a:lnTo>
                  <a:lnTo>
                    <a:pt x="386" y="561"/>
                  </a:lnTo>
                  <a:lnTo>
                    <a:pt x="374" y="565"/>
                  </a:lnTo>
                  <a:lnTo>
                    <a:pt x="360" y="568"/>
                  </a:lnTo>
                  <a:lnTo>
                    <a:pt x="348" y="570"/>
                  </a:lnTo>
                  <a:lnTo>
                    <a:pt x="334" y="571"/>
                  </a:lnTo>
                  <a:lnTo>
                    <a:pt x="321" y="572"/>
                  </a:lnTo>
                  <a:lnTo>
                    <a:pt x="307" y="573"/>
                  </a:lnTo>
                  <a:lnTo>
                    <a:pt x="307" y="573"/>
                  </a:lnTo>
                  <a:lnTo>
                    <a:pt x="293" y="572"/>
                  </a:lnTo>
                  <a:lnTo>
                    <a:pt x="280" y="571"/>
                  </a:lnTo>
                  <a:lnTo>
                    <a:pt x="266" y="570"/>
                  </a:lnTo>
                  <a:lnTo>
                    <a:pt x="254" y="568"/>
                  </a:lnTo>
                  <a:lnTo>
                    <a:pt x="240" y="565"/>
                  </a:lnTo>
                  <a:lnTo>
                    <a:pt x="228" y="561"/>
                  </a:lnTo>
                  <a:lnTo>
                    <a:pt x="215" y="557"/>
                  </a:lnTo>
                  <a:lnTo>
                    <a:pt x="204" y="552"/>
                  </a:lnTo>
                  <a:lnTo>
                    <a:pt x="192" y="547"/>
                  </a:lnTo>
                  <a:lnTo>
                    <a:pt x="180" y="541"/>
                  </a:lnTo>
                  <a:lnTo>
                    <a:pt x="158" y="528"/>
                  </a:lnTo>
                  <a:lnTo>
                    <a:pt x="138" y="512"/>
                  </a:lnTo>
                  <a:lnTo>
                    <a:pt x="119" y="495"/>
                  </a:lnTo>
                  <a:lnTo>
                    <a:pt x="102" y="476"/>
                  </a:lnTo>
                  <a:lnTo>
                    <a:pt x="86" y="455"/>
                  </a:lnTo>
                  <a:lnTo>
                    <a:pt x="74" y="434"/>
                  </a:lnTo>
                  <a:lnTo>
                    <a:pt x="67" y="422"/>
                  </a:lnTo>
                  <a:lnTo>
                    <a:pt x="62" y="411"/>
                  </a:lnTo>
                  <a:lnTo>
                    <a:pt x="57" y="399"/>
                  </a:lnTo>
                  <a:lnTo>
                    <a:pt x="53" y="386"/>
                  </a:lnTo>
                  <a:lnTo>
                    <a:pt x="50" y="374"/>
                  </a:lnTo>
                  <a:lnTo>
                    <a:pt x="47" y="360"/>
                  </a:lnTo>
                  <a:lnTo>
                    <a:pt x="44" y="348"/>
                  </a:lnTo>
                  <a:lnTo>
                    <a:pt x="43" y="334"/>
                  </a:lnTo>
                  <a:lnTo>
                    <a:pt x="42" y="321"/>
                  </a:lnTo>
                  <a:lnTo>
                    <a:pt x="41" y="307"/>
                  </a:lnTo>
                  <a:lnTo>
                    <a:pt x="41" y="307"/>
                  </a:lnTo>
                  <a:lnTo>
                    <a:pt x="42" y="293"/>
                  </a:lnTo>
                  <a:lnTo>
                    <a:pt x="43" y="280"/>
                  </a:lnTo>
                  <a:lnTo>
                    <a:pt x="44" y="266"/>
                  </a:lnTo>
                  <a:lnTo>
                    <a:pt x="47" y="254"/>
                  </a:lnTo>
                  <a:lnTo>
                    <a:pt x="50" y="240"/>
                  </a:lnTo>
                  <a:lnTo>
                    <a:pt x="53" y="228"/>
                  </a:lnTo>
                  <a:lnTo>
                    <a:pt x="57" y="215"/>
                  </a:lnTo>
                  <a:lnTo>
                    <a:pt x="62" y="204"/>
                  </a:lnTo>
                  <a:lnTo>
                    <a:pt x="67" y="192"/>
                  </a:lnTo>
                  <a:lnTo>
                    <a:pt x="74" y="180"/>
                  </a:lnTo>
                  <a:lnTo>
                    <a:pt x="86" y="158"/>
                  </a:lnTo>
                  <a:lnTo>
                    <a:pt x="102" y="138"/>
                  </a:lnTo>
                  <a:lnTo>
                    <a:pt x="119" y="119"/>
                  </a:lnTo>
                  <a:lnTo>
                    <a:pt x="138" y="101"/>
                  </a:lnTo>
                  <a:lnTo>
                    <a:pt x="158" y="86"/>
                  </a:lnTo>
                  <a:lnTo>
                    <a:pt x="180" y="74"/>
                  </a:lnTo>
                  <a:lnTo>
                    <a:pt x="192" y="67"/>
                  </a:lnTo>
                  <a:lnTo>
                    <a:pt x="204" y="62"/>
                  </a:lnTo>
                  <a:lnTo>
                    <a:pt x="215" y="57"/>
                  </a:lnTo>
                  <a:lnTo>
                    <a:pt x="228" y="53"/>
                  </a:lnTo>
                  <a:lnTo>
                    <a:pt x="240" y="50"/>
                  </a:lnTo>
                  <a:lnTo>
                    <a:pt x="254" y="47"/>
                  </a:lnTo>
                  <a:lnTo>
                    <a:pt x="266" y="44"/>
                  </a:lnTo>
                  <a:lnTo>
                    <a:pt x="280" y="42"/>
                  </a:lnTo>
                  <a:lnTo>
                    <a:pt x="293" y="41"/>
                  </a:lnTo>
                  <a:lnTo>
                    <a:pt x="307" y="40"/>
                  </a:lnTo>
                  <a:lnTo>
                    <a:pt x="307" y="40"/>
                  </a:lnTo>
                  <a:lnTo>
                    <a:pt x="320" y="41"/>
                  </a:lnTo>
                  <a:lnTo>
                    <a:pt x="333" y="42"/>
                  </a:lnTo>
                  <a:lnTo>
                    <a:pt x="346" y="44"/>
                  </a:lnTo>
                  <a:lnTo>
                    <a:pt x="358" y="46"/>
                  </a:lnTo>
                  <a:lnTo>
                    <a:pt x="383" y="52"/>
                  </a:lnTo>
                  <a:lnTo>
                    <a:pt x="407" y="60"/>
                  </a:lnTo>
                  <a:lnTo>
                    <a:pt x="438" y="29"/>
                  </a:lnTo>
                  <a:lnTo>
                    <a:pt x="438" y="29"/>
                  </a:lnTo>
                  <a:lnTo>
                    <a:pt x="423" y="23"/>
                  </a:lnTo>
                  <a:lnTo>
                    <a:pt x="408" y="17"/>
                  </a:lnTo>
                  <a:lnTo>
                    <a:pt x="391" y="11"/>
                  </a:lnTo>
                  <a:lnTo>
                    <a:pt x="375" y="7"/>
                  </a:lnTo>
                  <a:lnTo>
                    <a:pt x="358" y="4"/>
                  </a:lnTo>
                  <a:lnTo>
                    <a:pt x="342" y="2"/>
                  </a:lnTo>
                  <a:lnTo>
                    <a:pt x="324" y="0"/>
                  </a:lnTo>
                  <a:lnTo>
                    <a:pt x="307" y="0"/>
                  </a:lnTo>
                  <a:lnTo>
                    <a:pt x="307" y="0"/>
                  </a:lnTo>
                  <a:lnTo>
                    <a:pt x="291" y="0"/>
                  </a:lnTo>
                  <a:lnTo>
                    <a:pt x="275" y="1"/>
                  </a:lnTo>
                  <a:lnTo>
                    <a:pt x="260" y="3"/>
                  </a:lnTo>
                  <a:lnTo>
                    <a:pt x="245" y="6"/>
                  </a:lnTo>
                  <a:lnTo>
                    <a:pt x="230" y="9"/>
                  </a:lnTo>
                  <a:lnTo>
                    <a:pt x="215" y="14"/>
                  </a:lnTo>
                  <a:lnTo>
                    <a:pt x="202" y="19"/>
                  </a:lnTo>
                  <a:lnTo>
                    <a:pt x="187" y="24"/>
                  </a:lnTo>
                  <a:lnTo>
                    <a:pt x="174" y="30"/>
                  </a:lnTo>
                  <a:lnTo>
                    <a:pt x="161" y="37"/>
                  </a:lnTo>
                  <a:lnTo>
                    <a:pt x="148" y="45"/>
                  </a:lnTo>
                  <a:lnTo>
                    <a:pt x="136" y="53"/>
                  </a:lnTo>
                  <a:lnTo>
                    <a:pt x="123" y="61"/>
                  </a:lnTo>
                  <a:lnTo>
                    <a:pt x="112" y="70"/>
                  </a:lnTo>
                  <a:lnTo>
                    <a:pt x="101" y="80"/>
                  </a:lnTo>
                  <a:lnTo>
                    <a:pt x="90" y="90"/>
                  </a:lnTo>
                  <a:lnTo>
                    <a:pt x="80" y="100"/>
                  </a:lnTo>
                  <a:lnTo>
                    <a:pt x="71" y="112"/>
                  </a:lnTo>
                  <a:lnTo>
                    <a:pt x="61" y="123"/>
                  </a:lnTo>
                  <a:lnTo>
                    <a:pt x="52" y="136"/>
                  </a:lnTo>
                  <a:lnTo>
                    <a:pt x="45" y="148"/>
                  </a:lnTo>
                  <a:lnTo>
                    <a:pt x="37" y="160"/>
                  </a:lnTo>
                  <a:lnTo>
                    <a:pt x="30" y="174"/>
                  </a:lnTo>
                  <a:lnTo>
                    <a:pt x="24" y="187"/>
                  </a:lnTo>
                  <a:lnTo>
                    <a:pt x="19" y="202"/>
                  </a:lnTo>
                  <a:lnTo>
                    <a:pt x="14" y="215"/>
                  </a:lnTo>
                  <a:lnTo>
                    <a:pt x="9" y="230"/>
                  </a:lnTo>
                  <a:lnTo>
                    <a:pt x="6" y="245"/>
                  </a:lnTo>
                  <a:lnTo>
                    <a:pt x="3" y="260"/>
                  </a:lnTo>
                  <a:lnTo>
                    <a:pt x="1" y="275"/>
                  </a:lnTo>
                  <a:lnTo>
                    <a:pt x="0" y="291"/>
                  </a:lnTo>
                  <a:lnTo>
                    <a:pt x="0" y="307"/>
                  </a:lnTo>
                  <a:lnTo>
                    <a:pt x="0" y="307"/>
                  </a:lnTo>
                  <a:lnTo>
                    <a:pt x="0" y="323"/>
                  </a:lnTo>
                  <a:lnTo>
                    <a:pt x="1" y="338"/>
                  </a:lnTo>
                  <a:lnTo>
                    <a:pt x="3" y="354"/>
                  </a:lnTo>
                  <a:lnTo>
                    <a:pt x="6" y="369"/>
                  </a:lnTo>
                  <a:lnTo>
                    <a:pt x="9" y="384"/>
                  </a:lnTo>
                  <a:lnTo>
                    <a:pt x="14" y="399"/>
                  </a:lnTo>
                  <a:lnTo>
                    <a:pt x="19" y="413"/>
                  </a:lnTo>
                  <a:lnTo>
                    <a:pt x="24" y="426"/>
                  </a:lnTo>
                  <a:lnTo>
                    <a:pt x="30" y="440"/>
                  </a:lnTo>
                  <a:lnTo>
                    <a:pt x="37" y="453"/>
                  </a:lnTo>
                  <a:lnTo>
                    <a:pt x="45" y="466"/>
                  </a:lnTo>
                  <a:lnTo>
                    <a:pt x="52" y="478"/>
                  </a:lnTo>
                  <a:lnTo>
                    <a:pt x="61" y="491"/>
                  </a:lnTo>
                  <a:lnTo>
                    <a:pt x="71" y="502"/>
                  </a:lnTo>
                  <a:lnTo>
                    <a:pt x="80" y="513"/>
                  </a:lnTo>
                  <a:lnTo>
                    <a:pt x="90" y="524"/>
                  </a:lnTo>
                  <a:lnTo>
                    <a:pt x="101" y="534"/>
                  </a:lnTo>
                  <a:lnTo>
                    <a:pt x="112" y="544"/>
                  </a:lnTo>
                  <a:lnTo>
                    <a:pt x="123" y="553"/>
                  </a:lnTo>
                  <a:lnTo>
                    <a:pt x="136" y="562"/>
                  </a:lnTo>
                  <a:lnTo>
                    <a:pt x="148" y="569"/>
                  </a:lnTo>
                  <a:lnTo>
                    <a:pt x="161" y="578"/>
                  </a:lnTo>
                  <a:lnTo>
                    <a:pt x="174" y="584"/>
                  </a:lnTo>
                  <a:lnTo>
                    <a:pt x="187" y="590"/>
                  </a:lnTo>
                  <a:lnTo>
                    <a:pt x="202" y="595"/>
                  </a:lnTo>
                  <a:lnTo>
                    <a:pt x="215" y="600"/>
                  </a:lnTo>
                  <a:lnTo>
                    <a:pt x="230" y="604"/>
                  </a:lnTo>
                  <a:lnTo>
                    <a:pt x="245" y="608"/>
                  </a:lnTo>
                  <a:lnTo>
                    <a:pt x="260" y="611"/>
                  </a:lnTo>
                  <a:lnTo>
                    <a:pt x="275" y="613"/>
                  </a:lnTo>
                  <a:lnTo>
                    <a:pt x="291" y="614"/>
                  </a:lnTo>
                  <a:lnTo>
                    <a:pt x="307" y="614"/>
                  </a:lnTo>
                  <a:lnTo>
                    <a:pt x="307" y="614"/>
                  </a:lnTo>
                  <a:lnTo>
                    <a:pt x="323" y="614"/>
                  </a:lnTo>
                  <a:lnTo>
                    <a:pt x="339" y="613"/>
                  </a:lnTo>
                  <a:lnTo>
                    <a:pt x="354" y="611"/>
                  </a:lnTo>
                  <a:lnTo>
                    <a:pt x="369" y="608"/>
                  </a:lnTo>
                  <a:lnTo>
                    <a:pt x="384" y="604"/>
                  </a:lnTo>
                  <a:lnTo>
                    <a:pt x="399" y="600"/>
                  </a:lnTo>
                  <a:lnTo>
                    <a:pt x="413" y="595"/>
                  </a:lnTo>
                  <a:lnTo>
                    <a:pt x="426" y="590"/>
                  </a:lnTo>
                  <a:lnTo>
                    <a:pt x="440" y="584"/>
                  </a:lnTo>
                  <a:lnTo>
                    <a:pt x="453" y="578"/>
                  </a:lnTo>
                  <a:lnTo>
                    <a:pt x="466" y="569"/>
                  </a:lnTo>
                  <a:lnTo>
                    <a:pt x="478" y="562"/>
                  </a:lnTo>
                  <a:lnTo>
                    <a:pt x="491" y="553"/>
                  </a:lnTo>
                  <a:lnTo>
                    <a:pt x="502" y="544"/>
                  </a:lnTo>
                  <a:lnTo>
                    <a:pt x="513" y="534"/>
                  </a:lnTo>
                  <a:lnTo>
                    <a:pt x="524" y="524"/>
                  </a:lnTo>
                  <a:lnTo>
                    <a:pt x="534" y="513"/>
                  </a:lnTo>
                  <a:lnTo>
                    <a:pt x="544" y="502"/>
                  </a:lnTo>
                  <a:lnTo>
                    <a:pt x="553" y="491"/>
                  </a:lnTo>
                  <a:lnTo>
                    <a:pt x="562" y="478"/>
                  </a:lnTo>
                  <a:lnTo>
                    <a:pt x="569" y="466"/>
                  </a:lnTo>
                  <a:lnTo>
                    <a:pt x="578" y="453"/>
                  </a:lnTo>
                  <a:lnTo>
                    <a:pt x="584" y="440"/>
                  </a:lnTo>
                  <a:lnTo>
                    <a:pt x="590" y="426"/>
                  </a:lnTo>
                  <a:lnTo>
                    <a:pt x="595" y="413"/>
                  </a:lnTo>
                  <a:lnTo>
                    <a:pt x="600" y="399"/>
                  </a:lnTo>
                  <a:lnTo>
                    <a:pt x="604" y="384"/>
                  </a:lnTo>
                  <a:lnTo>
                    <a:pt x="608" y="369"/>
                  </a:lnTo>
                  <a:lnTo>
                    <a:pt x="611" y="354"/>
                  </a:lnTo>
                  <a:lnTo>
                    <a:pt x="613" y="338"/>
                  </a:lnTo>
                  <a:lnTo>
                    <a:pt x="614" y="323"/>
                  </a:lnTo>
                  <a:lnTo>
                    <a:pt x="614" y="307"/>
                  </a:lnTo>
                  <a:lnTo>
                    <a:pt x="614" y="307"/>
                  </a:lnTo>
                  <a:lnTo>
                    <a:pt x="614" y="290"/>
                  </a:lnTo>
                  <a:lnTo>
                    <a:pt x="613" y="272"/>
                  </a:lnTo>
                  <a:lnTo>
                    <a:pt x="610" y="256"/>
                  </a:lnTo>
                  <a:lnTo>
                    <a:pt x="607" y="239"/>
                  </a:lnTo>
                  <a:lnTo>
                    <a:pt x="602" y="223"/>
                  </a:lnTo>
                  <a:lnTo>
                    <a:pt x="597" y="207"/>
                  </a:lnTo>
                  <a:lnTo>
                    <a:pt x="591" y="192"/>
                  </a:lnTo>
                  <a:lnTo>
                    <a:pt x="585" y="176"/>
                  </a:lnTo>
                  <a:lnTo>
                    <a:pt x="554" y="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3" name="Freeform 33">
              <a:extLst>
                <a:ext uri="{FF2B5EF4-FFF2-40B4-BE49-F238E27FC236}">
                  <a16:creationId xmlns:a16="http://schemas.microsoft.com/office/drawing/2014/main" xmlns="" id="{CA357B17-7738-4B6B-9B09-6449A8175234}"/>
                </a:ext>
              </a:extLst>
            </p:cNvPr>
            <p:cNvSpPr>
              <a:spLocks/>
            </p:cNvSpPr>
            <p:nvPr/>
          </p:nvSpPr>
          <p:spPr bwMode="auto">
            <a:xfrm>
              <a:off x="2357438" y="4132263"/>
              <a:ext cx="514350" cy="514350"/>
            </a:xfrm>
            <a:custGeom>
              <a:avLst/>
              <a:gdLst>
                <a:gd name="T0" fmla="*/ 162 w 324"/>
                <a:gd name="T1" fmla="*/ 40 h 324"/>
                <a:gd name="T2" fmla="*/ 191 w 324"/>
                <a:gd name="T3" fmla="*/ 44 h 324"/>
                <a:gd name="T4" fmla="*/ 224 w 324"/>
                <a:gd name="T5" fmla="*/ 12 h 324"/>
                <a:gd name="T6" fmla="*/ 194 w 324"/>
                <a:gd name="T7" fmla="*/ 3 h 324"/>
                <a:gd name="T8" fmla="*/ 162 w 324"/>
                <a:gd name="T9" fmla="*/ 0 h 324"/>
                <a:gd name="T10" fmla="*/ 146 w 324"/>
                <a:gd name="T11" fmla="*/ 1 h 324"/>
                <a:gd name="T12" fmla="*/ 114 w 324"/>
                <a:gd name="T13" fmla="*/ 7 h 324"/>
                <a:gd name="T14" fmla="*/ 85 w 324"/>
                <a:gd name="T15" fmla="*/ 20 h 324"/>
                <a:gd name="T16" fmla="*/ 59 w 324"/>
                <a:gd name="T17" fmla="*/ 37 h 324"/>
                <a:gd name="T18" fmla="*/ 37 w 324"/>
                <a:gd name="T19" fmla="*/ 59 h 324"/>
                <a:gd name="T20" fmla="*/ 20 w 324"/>
                <a:gd name="T21" fmla="*/ 85 h 324"/>
                <a:gd name="T22" fmla="*/ 7 w 324"/>
                <a:gd name="T23" fmla="*/ 114 h 324"/>
                <a:gd name="T24" fmla="*/ 1 w 324"/>
                <a:gd name="T25" fmla="*/ 146 h 324"/>
                <a:gd name="T26" fmla="*/ 0 w 324"/>
                <a:gd name="T27" fmla="*/ 162 h 324"/>
                <a:gd name="T28" fmla="*/ 3 w 324"/>
                <a:gd name="T29" fmla="*/ 195 h 324"/>
                <a:gd name="T30" fmla="*/ 12 w 324"/>
                <a:gd name="T31" fmla="*/ 226 h 324"/>
                <a:gd name="T32" fmla="*/ 28 w 324"/>
                <a:gd name="T33" fmla="*/ 252 h 324"/>
                <a:gd name="T34" fmla="*/ 48 w 324"/>
                <a:gd name="T35" fmla="*/ 276 h 324"/>
                <a:gd name="T36" fmla="*/ 71 w 324"/>
                <a:gd name="T37" fmla="*/ 297 h 324"/>
                <a:gd name="T38" fmla="*/ 99 w 324"/>
                <a:gd name="T39" fmla="*/ 311 h 324"/>
                <a:gd name="T40" fmla="*/ 129 w 324"/>
                <a:gd name="T41" fmla="*/ 321 h 324"/>
                <a:gd name="T42" fmla="*/ 162 w 324"/>
                <a:gd name="T43" fmla="*/ 324 h 324"/>
                <a:gd name="T44" fmla="*/ 179 w 324"/>
                <a:gd name="T45" fmla="*/ 324 h 324"/>
                <a:gd name="T46" fmla="*/ 210 w 324"/>
                <a:gd name="T47" fmla="*/ 317 h 324"/>
                <a:gd name="T48" fmla="*/ 239 w 324"/>
                <a:gd name="T49" fmla="*/ 304 h 324"/>
                <a:gd name="T50" fmla="*/ 265 w 324"/>
                <a:gd name="T51" fmla="*/ 288 h 324"/>
                <a:gd name="T52" fmla="*/ 288 w 324"/>
                <a:gd name="T53" fmla="*/ 265 h 324"/>
                <a:gd name="T54" fmla="*/ 304 w 324"/>
                <a:gd name="T55" fmla="*/ 239 h 324"/>
                <a:gd name="T56" fmla="*/ 317 w 324"/>
                <a:gd name="T57" fmla="*/ 210 h 324"/>
                <a:gd name="T58" fmla="*/ 324 w 324"/>
                <a:gd name="T59" fmla="*/ 179 h 324"/>
                <a:gd name="T60" fmla="*/ 324 w 324"/>
                <a:gd name="T61" fmla="*/ 162 h 324"/>
                <a:gd name="T62" fmla="*/ 321 w 324"/>
                <a:gd name="T63" fmla="*/ 130 h 324"/>
                <a:gd name="T64" fmla="*/ 313 w 324"/>
                <a:gd name="T65" fmla="*/ 100 h 324"/>
                <a:gd name="T66" fmla="*/ 279 w 324"/>
                <a:gd name="T67" fmla="*/ 133 h 324"/>
                <a:gd name="T68" fmla="*/ 284 w 324"/>
                <a:gd name="T69" fmla="*/ 162 h 324"/>
                <a:gd name="T70" fmla="*/ 283 w 324"/>
                <a:gd name="T71" fmla="*/ 175 h 324"/>
                <a:gd name="T72" fmla="*/ 277 w 324"/>
                <a:gd name="T73" fmla="*/ 198 h 324"/>
                <a:gd name="T74" fmla="*/ 269 w 324"/>
                <a:gd name="T75" fmla="*/ 219 h 324"/>
                <a:gd name="T76" fmla="*/ 256 w 324"/>
                <a:gd name="T77" fmla="*/ 239 h 324"/>
                <a:gd name="T78" fmla="*/ 239 w 324"/>
                <a:gd name="T79" fmla="*/ 256 h 324"/>
                <a:gd name="T80" fmla="*/ 219 w 324"/>
                <a:gd name="T81" fmla="*/ 269 h 324"/>
                <a:gd name="T82" fmla="*/ 198 w 324"/>
                <a:gd name="T83" fmla="*/ 277 h 324"/>
                <a:gd name="T84" fmla="*/ 175 w 324"/>
                <a:gd name="T85" fmla="*/ 283 h 324"/>
                <a:gd name="T86" fmla="*/ 162 w 324"/>
                <a:gd name="T87" fmla="*/ 284 h 324"/>
                <a:gd name="T88" fmla="*/ 138 w 324"/>
                <a:gd name="T89" fmla="*/ 280 h 324"/>
                <a:gd name="T90" fmla="*/ 115 w 324"/>
                <a:gd name="T91" fmla="*/ 274 h 324"/>
                <a:gd name="T92" fmla="*/ 94 w 324"/>
                <a:gd name="T93" fmla="*/ 263 h 324"/>
                <a:gd name="T94" fmla="*/ 77 w 324"/>
                <a:gd name="T95" fmla="*/ 247 h 324"/>
                <a:gd name="T96" fmla="*/ 61 w 324"/>
                <a:gd name="T97" fmla="*/ 230 h 324"/>
                <a:gd name="T98" fmla="*/ 51 w 324"/>
                <a:gd name="T99" fmla="*/ 209 h 324"/>
                <a:gd name="T100" fmla="*/ 43 w 324"/>
                <a:gd name="T101" fmla="*/ 186 h 324"/>
                <a:gd name="T102" fmla="*/ 40 w 324"/>
                <a:gd name="T103" fmla="*/ 162 h 324"/>
                <a:gd name="T104" fmla="*/ 41 w 324"/>
                <a:gd name="T105" fmla="*/ 150 h 324"/>
                <a:gd name="T106" fmla="*/ 47 w 324"/>
                <a:gd name="T107" fmla="*/ 126 h 324"/>
                <a:gd name="T108" fmla="*/ 56 w 324"/>
                <a:gd name="T109" fmla="*/ 104 h 324"/>
                <a:gd name="T110" fmla="*/ 68 w 324"/>
                <a:gd name="T111" fmla="*/ 85 h 324"/>
                <a:gd name="T112" fmla="*/ 85 w 324"/>
                <a:gd name="T113" fmla="*/ 68 h 324"/>
                <a:gd name="T114" fmla="*/ 105 w 324"/>
                <a:gd name="T115" fmla="*/ 56 h 324"/>
                <a:gd name="T116" fmla="*/ 126 w 324"/>
                <a:gd name="T117" fmla="*/ 47 h 324"/>
                <a:gd name="T118" fmla="*/ 150 w 324"/>
                <a:gd name="T119" fmla="*/ 41 h 324"/>
                <a:gd name="T120" fmla="*/ 162 w 324"/>
                <a:gd name="T121" fmla="*/ 4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4" h="324">
                  <a:moveTo>
                    <a:pt x="162" y="40"/>
                  </a:moveTo>
                  <a:lnTo>
                    <a:pt x="162" y="40"/>
                  </a:lnTo>
                  <a:lnTo>
                    <a:pt x="177" y="41"/>
                  </a:lnTo>
                  <a:lnTo>
                    <a:pt x="191" y="44"/>
                  </a:lnTo>
                  <a:lnTo>
                    <a:pt x="224" y="12"/>
                  </a:lnTo>
                  <a:lnTo>
                    <a:pt x="224" y="12"/>
                  </a:lnTo>
                  <a:lnTo>
                    <a:pt x="209" y="7"/>
                  </a:lnTo>
                  <a:lnTo>
                    <a:pt x="194" y="3"/>
                  </a:lnTo>
                  <a:lnTo>
                    <a:pt x="178" y="1"/>
                  </a:lnTo>
                  <a:lnTo>
                    <a:pt x="162" y="0"/>
                  </a:lnTo>
                  <a:lnTo>
                    <a:pt x="162" y="0"/>
                  </a:lnTo>
                  <a:lnTo>
                    <a:pt x="146" y="1"/>
                  </a:lnTo>
                  <a:lnTo>
                    <a:pt x="129" y="3"/>
                  </a:lnTo>
                  <a:lnTo>
                    <a:pt x="114" y="7"/>
                  </a:lnTo>
                  <a:lnTo>
                    <a:pt x="99" y="12"/>
                  </a:lnTo>
                  <a:lnTo>
                    <a:pt x="85" y="20"/>
                  </a:lnTo>
                  <a:lnTo>
                    <a:pt x="71" y="28"/>
                  </a:lnTo>
                  <a:lnTo>
                    <a:pt x="59" y="37"/>
                  </a:lnTo>
                  <a:lnTo>
                    <a:pt x="48" y="48"/>
                  </a:lnTo>
                  <a:lnTo>
                    <a:pt x="37" y="59"/>
                  </a:lnTo>
                  <a:lnTo>
                    <a:pt x="28" y="71"/>
                  </a:lnTo>
                  <a:lnTo>
                    <a:pt x="20" y="85"/>
                  </a:lnTo>
                  <a:lnTo>
                    <a:pt x="12" y="99"/>
                  </a:lnTo>
                  <a:lnTo>
                    <a:pt x="7" y="114"/>
                  </a:lnTo>
                  <a:lnTo>
                    <a:pt x="3" y="129"/>
                  </a:lnTo>
                  <a:lnTo>
                    <a:pt x="1" y="146"/>
                  </a:lnTo>
                  <a:lnTo>
                    <a:pt x="0" y="162"/>
                  </a:lnTo>
                  <a:lnTo>
                    <a:pt x="0" y="162"/>
                  </a:lnTo>
                  <a:lnTo>
                    <a:pt x="1" y="179"/>
                  </a:lnTo>
                  <a:lnTo>
                    <a:pt x="3" y="195"/>
                  </a:lnTo>
                  <a:lnTo>
                    <a:pt x="7" y="210"/>
                  </a:lnTo>
                  <a:lnTo>
                    <a:pt x="12" y="226"/>
                  </a:lnTo>
                  <a:lnTo>
                    <a:pt x="20" y="239"/>
                  </a:lnTo>
                  <a:lnTo>
                    <a:pt x="28" y="252"/>
                  </a:lnTo>
                  <a:lnTo>
                    <a:pt x="37" y="265"/>
                  </a:lnTo>
                  <a:lnTo>
                    <a:pt x="48" y="276"/>
                  </a:lnTo>
                  <a:lnTo>
                    <a:pt x="59" y="288"/>
                  </a:lnTo>
                  <a:lnTo>
                    <a:pt x="71" y="297"/>
                  </a:lnTo>
                  <a:lnTo>
                    <a:pt x="85" y="304"/>
                  </a:lnTo>
                  <a:lnTo>
                    <a:pt x="99" y="311"/>
                  </a:lnTo>
                  <a:lnTo>
                    <a:pt x="114" y="317"/>
                  </a:lnTo>
                  <a:lnTo>
                    <a:pt x="129" y="321"/>
                  </a:lnTo>
                  <a:lnTo>
                    <a:pt x="146" y="324"/>
                  </a:lnTo>
                  <a:lnTo>
                    <a:pt x="162" y="324"/>
                  </a:lnTo>
                  <a:lnTo>
                    <a:pt x="162" y="324"/>
                  </a:lnTo>
                  <a:lnTo>
                    <a:pt x="179" y="324"/>
                  </a:lnTo>
                  <a:lnTo>
                    <a:pt x="195" y="321"/>
                  </a:lnTo>
                  <a:lnTo>
                    <a:pt x="210" y="317"/>
                  </a:lnTo>
                  <a:lnTo>
                    <a:pt x="226" y="311"/>
                  </a:lnTo>
                  <a:lnTo>
                    <a:pt x="239" y="304"/>
                  </a:lnTo>
                  <a:lnTo>
                    <a:pt x="253" y="297"/>
                  </a:lnTo>
                  <a:lnTo>
                    <a:pt x="265" y="288"/>
                  </a:lnTo>
                  <a:lnTo>
                    <a:pt x="276" y="276"/>
                  </a:lnTo>
                  <a:lnTo>
                    <a:pt x="288" y="265"/>
                  </a:lnTo>
                  <a:lnTo>
                    <a:pt x="297" y="252"/>
                  </a:lnTo>
                  <a:lnTo>
                    <a:pt x="304" y="239"/>
                  </a:lnTo>
                  <a:lnTo>
                    <a:pt x="312" y="226"/>
                  </a:lnTo>
                  <a:lnTo>
                    <a:pt x="317" y="210"/>
                  </a:lnTo>
                  <a:lnTo>
                    <a:pt x="321" y="195"/>
                  </a:lnTo>
                  <a:lnTo>
                    <a:pt x="324" y="179"/>
                  </a:lnTo>
                  <a:lnTo>
                    <a:pt x="324" y="162"/>
                  </a:lnTo>
                  <a:lnTo>
                    <a:pt x="324" y="162"/>
                  </a:lnTo>
                  <a:lnTo>
                    <a:pt x="324" y="146"/>
                  </a:lnTo>
                  <a:lnTo>
                    <a:pt x="321" y="130"/>
                  </a:lnTo>
                  <a:lnTo>
                    <a:pt x="318" y="115"/>
                  </a:lnTo>
                  <a:lnTo>
                    <a:pt x="313" y="100"/>
                  </a:lnTo>
                  <a:lnTo>
                    <a:pt x="279" y="133"/>
                  </a:lnTo>
                  <a:lnTo>
                    <a:pt x="279" y="133"/>
                  </a:lnTo>
                  <a:lnTo>
                    <a:pt x="283" y="147"/>
                  </a:lnTo>
                  <a:lnTo>
                    <a:pt x="284" y="162"/>
                  </a:lnTo>
                  <a:lnTo>
                    <a:pt x="284" y="162"/>
                  </a:lnTo>
                  <a:lnTo>
                    <a:pt x="283" y="175"/>
                  </a:lnTo>
                  <a:lnTo>
                    <a:pt x="280" y="186"/>
                  </a:lnTo>
                  <a:lnTo>
                    <a:pt x="277" y="198"/>
                  </a:lnTo>
                  <a:lnTo>
                    <a:pt x="274" y="209"/>
                  </a:lnTo>
                  <a:lnTo>
                    <a:pt x="269" y="219"/>
                  </a:lnTo>
                  <a:lnTo>
                    <a:pt x="263" y="230"/>
                  </a:lnTo>
                  <a:lnTo>
                    <a:pt x="256" y="239"/>
                  </a:lnTo>
                  <a:lnTo>
                    <a:pt x="247" y="247"/>
                  </a:lnTo>
                  <a:lnTo>
                    <a:pt x="239" y="256"/>
                  </a:lnTo>
                  <a:lnTo>
                    <a:pt x="230" y="263"/>
                  </a:lnTo>
                  <a:lnTo>
                    <a:pt x="219" y="269"/>
                  </a:lnTo>
                  <a:lnTo>
                    <a:pt x="209" y="274"/>
                  </a:lnTo>
                  <a:lnTo>
                    <a:pt x="198" y="277"/>
                  </a:lnTo>
                  <a:lnTo>
                    <a:pt x="186" y="280"/>
                  </a:lnTo>
                  <a:lnTo>
                    <a:pt x="175" y="283"/>
                  </a:lnTo>
                  <a:lnTo>
                    <a:pt x="162" y="284"/>
                  </a:lnTo>
                  <a:lnTo>
                    <a:pt x="162" y="284"/>
                  </a:lnTo>
                  <a:lnTo>
                    <a:pt x="150" y="283"/>
                  </a:lnTo>
                  <a:lnTo>
                    <a:pt x="138" y="280"/>
                  </a:lnTo>
                  <a:lnTo>
                    <a:pt x="126" y="277"/>
                  </a:lnTo>
                  <a:lnTo>
                    <a:pt x="115" y="274"/>
                  </a:lnTo>
                  <a:lnTo>
                    <a:pt x="105" y="269"/>
                  </a:lnTo>
                  <a:lnTo>
                    <a:pt x="94" y="263"/>
                  </a:lnTo>
                  <a:lnTo>
                    <a:pt x="85" y="256"/>
                  </a:lnTo>
                  <a:lnTo>
                    <a:pt x="77" y="247"/>
                  </a:lnTo>
                  <a:lnTo>
                    <a:pt x="68" y="239"/>
                  </a:lnTo>
                  <a:lnTo>
                    <a:pt x="61" y="230"/>
                  </a:lnTo>
                  <a:lnTo>
                    <a:pt x="56" y="219"/>
                  </a:lnTo>
                  <a:lnTo>
                    <a:pt x="51" y="209"/>
                  </a:lnTo>
                  <a:lnTo>
                    <a:pt x="47" y="198"/>
                  </a:lnTo>
                  <a:lnTo>
                    <a:pt x="43" y="186"/>
                  </a:lnTo>
                  <a:lnTo>
                    <a:pt x="41" y="175"/>
                  </a:lnTo>
                  <a:lnTo>
                    <a:pt x="40" y="162"/>
                  </a:lnTo>
                  <a:lnTo>
                    <a:pt x="40" y="162"/>
                  </a:lnTo>
                  <a:lnTo>
                    <a:pt x="41" y="150"/>
                  </a:lnTo>
                  <a:lnTo>
                    <a:pt x="43" y="138"/>
                  </a:lnTo>
                  <a:lnTo>
                    <a:pt x="47" y="126"/>
                  </a:lnTo>
                  <a:lnTo>
                    <a:pt x="51" y="115"/>
                  </a:lnTo>
                  <a:lnTo>
                    <a:pt x="56" y="104"/>
                  </a:lnTo>
                  <a:lnTo>
                    <a:pt x="61" y="94"/>
                  </a:lnTo>
                  <a:lnTo>
                    <a:pt x="68" y="85"/>
                  </a:lnTo>
                  <a:lnTo>
                    <a:pt x="77" y="77"/>
                  </a:lnTo>
                  <a:lnTo>
                    <a:pt x="85" y="68"/>
                  </a:lnTo>
                  <a:lnTo>
                    <a:pt x="94" y="61"/>
                  </a:lnTo>
                  <a:lnTo>
                    <a:pt x="105" y="56"/>
                  </a:lnTo>
                  <a:lnTo>
                    <a:pt x="115" y="51"/>
                  </a:lnTo>
                  <a:lnTo>
                    <a:pt x="126" y="47"/>
                  </a:lnTo>
                  <a:lnTo>
                    <a:pt x="138" y="43"/>
                  </a:lnTo>
                  <a:lnTo>
                    <a:pt x="150" y="41"/>
                  </a:lnTo>
                  <a:lnTo>
                    <a:pt x="162" y="40"/>
                  </a:lnTo>
                  <a:lnTo>
                    <a:pt x="16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4" name="Freeform 34">
              <a:extLst>
                <a:ext uri="{FF2B5EF4-FFF2-40B4-BE49-F238E27FC236}">
                  <a16:creationId xmlns:a16="http://schemas.microsoft.com/office/drawing/2014/main" xmlns="" id="{78EB666B-CE87-4AA6-A5F0-9E3B877E0765}"/>
                </a:ext>
              </a:extLst>
            </p:cNvPr>
            <p:cNvSpPr>
              <a:spLocks noEditPoints="1"/>
            </p:cNvSpPr>
            <p:nvPr/>
          </p:nvSpPr>
          <p:spPr bwMode="auto">
            <a:xfrm>
              <a:off x="2562225" y="3840163"/>
              <a:ext cx="601663" cy="601663"/>
            </a:xfrm>
            <a:custGeom>
              <a:avLst/>
              <a:gdLst>
                <a:gd name="T0" fmla="*/ 378 w 379"/>
                <a:gd name="T1" fmla="*/ 80 h 379"/>
                <a:gd name="T2" fmla="*/ 373 w 379"/>
                <a:gd name="T3" fmla="*/ 71 h 379"/>
                <a:gd name="T4" fmla="*/ 366 w 379"/>
                <a:gd name="T5" fmla="*/ 65 h 379"/>
                <a:gd name="T6" fmla="*/ 348 w 379"/>
                <a:gd name="T7" fmla="*/ 60 h 379"/>
                <a:gd name="T8" fmla="*/ 337 w 379"/>
                <a:gd name="T9" fmla="*/ 57 h 379"/>
                <a:gd name="T10" fmla="*/ 327 w 379"/>
                <a:gd name="T11" fmla="*/ 53 h 379"/>
                <a:gd name="T12" fmla="*/ 324 w 379"/>
                <a:gd name="T13" fmla="*/ 48 h 379"/>
                <a:gd name="T14" fmla="*/ 319 w 379"/>
                <a:gd name="T15" fmla="*/ 31 h 379"/>
                <a:gd name="T16" fmla="*/ 317 w 379"/>
                <a:gd name="T17" fmla="*/ 21 h 379"/>
                <a:gd name="T18" fmla="*/ 313 w 379"/>
                <a:gd name="T19" fmla="*/ 11 h 379"/>
                <a:gd name="T20" fmla="*/ 305 w 379"/>
                <a:gd name="T21" fmla="*/ 3 h 379"/>
                <a:gd name="T22" fmla="*/ 292 w 379"/>
                <a:gd name="T23" fmla="*/ 0 h 379"/>
                <a:gd name="T24" fmla="*/ 285 w 379"/>
                <a:gd name="T25" fmla="*/ 1 h 379"/>
                <a:gd name="T26" fmla="*/ 274 w 379"/>
                <a:gd name="T27" fmla="*/ 7 h 379"/>
                <a:gd name="T28" fmla="*/ 159 w 379"/>
                <a:gd name="T29" fmla="*/ 122 h 379"/>
                <a:gd name="T30" fmla="*/ 156 w 379"/>
                <a:gd name="T31" fmla="*/ 125 h 379"/>
                <a:gd name="T32" fmla="*/ 149 w 379"/>
                <a:gd name="T33" fmla="*/ 139 h 379"/>
                <a:gd name="T34" fmla="*/ 143 w 379"/>
                <a:gd name="T35" fmla="*/ 163 h 379"/>
                <a:gd name="T36" fmla="*/ 141 w 379"/>
                <a:gd name="T37" fmla="*/ 188 h 379"/>
                <a:gd name="T38" fmla="*/ 37 w 379"/>
                <a:gd name="T39" fmla="*/ 314 h 379"/>
                <a:gd name="T40" fmla="*/ 33 w 379"/>
                <a:gd name="T41" fmla="*/ 313 h 379"/>
                <a:gd name="T42" fmla="*/ 26 w 379"/>
                <a:gd name="T43" fmla="*/ 314 h 379"/>
                <a:gd name="T44" fmla="*/ 15 w 379"/>
                <a:gd name="T45" fmla="*/ 320 h 379"/>
                <a:gd name="T46" fmla="*/ 7 w 379"/>
                <a:gd name="T47" fmla="*/ 328 h 379"/>
                <a:gd name="T48" fmla="*/ 1 w 379"/>
                <a:gd name="T49" fmla="*/ 339 h 379"/>
                <a:gd name="T50" fmla="*/ 0 w 379"/>
                <a:gd name="T51" fmla="*/ 346 h 379"/>
                <a:gd name="T52" fmla="*/ 3 w 379"/>
                <a:gd name="T53" fmla="*/ 359 h 379"/>
                <a:gd name="T54" fmla="*/ 10 w 379"/>
                <a:gd name="T55" fmla="*/ 369 h 379"/>
                <a:gd name="T56" fmla="*/ 20 w 379"/>
                <a:gd name="T57" fmla="*/ 375 h 379"/>
                <a:gd name="T58" fmla="*/ 33 w 379"/>
                <a:gd name="T59" fmla="*/ 379 h 379"/>
                <a:gd name="T60" fmla="*/ 40 w 379"/>
                <a:gd name="T61" fmla="*/ 377 h 379"/>
                <a:gd name="T62" fmla="*/ 51 w 379"/>
                <a:gd name="T63" fmla="*/ 373 h 379"/>
                <a:gd name="T64" fmla="*/ 60 w 379"/>
                <a:gd name="T65" fmla="*/ 364 h 379"/>
                <a:gd name="T66" fmla="*/ 65 w 379"/>
                <a:gd name="T67" fmla="*/ 353 h 379"/>
                <a:gd name="T68" fmla="*/ 66 w 379"/>
                <a:gd name="T69" fmla="*/ 346 h 379"/>
                <a:gd name="T70" fmla="*/ 170 w 379"/>
                <a:gd name="T71" fmla="*/ 239 h 379"/>
                <a:gd name="T72" fmla="*/ 190 w 379"/>
                <a:gd name="T73" fmla="*/ 237 h 379"/>
                <a:gd name="T74" fmla="*/ 229 w 379"/>
                <a:gd name="T75" fmla="*/ 232 h 379"/>
                <a:gd name="T76" fmla="*/ 251 w 379"/>
                <a:gd name="T77" fmla="*/ 224 h 379"/>
                <a:gd name="T78" fmla="*/ 258 w 379"/>
                <a:gd name="T79" fmla="*/ 220 h 379"/>
                <a:gd name="T80" fmla="*/ 369 w 379"/>
                <a:gd name="T81" fmla="*/ 109 h 379"/>
                <a:gd name="T82" fmla="*/ 378 w 379"/>
                <a:gd name="T83" fmla="*/ 95 h 379"/>
                <a:gd name="T84" fmla="*/ 378 w 379"/>
                <a:gd name="T85" fmla="*/ 80 h 379"/>
                <a:gd name="T86" fmla="*/ 230 w 379"/>
                <a:gd name="T87" fmla="*/ 189 h 379"/>
                <a:gd name="T88" fmla="*/ 223 w 379"/>
                <a:gd name="T89" fmla="*/ 191 h 379"/>
                <a:gd name="T90" fmla="*/ 183 w 379"/>
                <a:gd name="T91" fmla="*/ 196 h 379"/>
                <a:gd name="T92" fmla="*/ 183 w 379"/>
                <a:gd name="T93" fmla="*/ 182 h 379"/>
                <a:gd name="T94" fmla="*/ 187 w 379"/>
                <a:gd name="T95" fmla="*/ 157 h 379"/>
                <a:gd name="T96" fmla="*/ 283 w 379"/>
                <a:gd name="T97" fmla="*/ 56 h 379"/>
                <a:gd name="T98" fmla="*/ 285 w 379"/>
                <a:gd name="T99" fmla="*/ 62 h 379"/>
                <a:gd name="T100" fmla="*/ 293 w 379"/>
                <a:gd name="T101" fmla="*/ 75 h 379"/>
                <a:gd name="T102" fmla="*/ 297 w 379"/>
                <a:gd name="T103" fmla="*/ 81 h 379"/>
                <a:gd name="T104" fmla="*/ 311 w 379"/>
                <a:gd name="T105" fmla="*/ 91 h 379"/>
                <a:gd name="T106" fmla="*/ 323 w 379"/>
                <a:gd name="T107" fmla="*/ 9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9" h="379">
                  <a:moveTo>
                    <a:pt x="378" y="80"/>
                  </a:moveTo>
                  <a:lnTo>
                    <a:pt x="378" y="80"/>
                  </a:lnTo>
                  <a:lnTo>
                    <a:pt x="376" y="75"/>
                  </a:lnTo>
                  <a:lnTo>
                    <a:pt x="373" y="71"/>
                  </a:lnTo>
                  <a:lnTo>
                    <a:pt x="370" y="68"/>
                  </a:lnTo>
                  <a:lnTo>
                    <a:pt x="366" y="65"/>
                  </a:lnTo>
                  <a:lnTo>
                    <a:pt x="357" y="62"/>
                  </a:lnTo>
                  <a:lnTo>
                    <a:pt x="348" y="60"/>
                  </a:lnTo>
                  <a:lnTo>
                    <a:pt x="348" y="60"/>
                  </a:lnTo>
                  <a:lnTo>
                    <a:pt x="337" y="57"/>
                  </a:lnTo>
                  <a:lnTo>
                    <a:pt x="330" y="55"/>
                  </a:lnTo>
                  <a:lnTo>
                    <a:pt x="327" y="53"/>
                  </a:lnTo>
                  <a:lnTo>
                    <a:pt x="327" y="53"/>
                  </a:lnTo>
                  <a:lnTo>
                    <a:pt x="324" y="48"/>
                  </a:lnTo>
                  <a:lnTo>
                    <a:pt x="322" y="42"/>
                  </a:lnTo>
                  <a:lnTo>
                    <a:pt x="319" y="31"/>
                  </a:lnTo>
                  <a:lnTo>
                    <a:pt x="319" y="31"/>
                  </a:lnTo>
                  <a:lnTo>
                    <a:pt x="317" y="21"/>
                  </a:lnTo>
                  <a:lnTo>
                    <a:pt x="315" y="16"/>
                  </a:lnTo>
                  <a:lnTo>
                    <a:pt x="313" y="11"/>
                  </a:lnTo>
                  <a:lnTo>
                    <a:pt x="310" y="7"/>
                  </a:lnTo>
                  <a:lnTo>
                    <a:pt x="305" y="3"/>
                  </a:lnTo>
                  <a:lnTo>
                    <a:pt x="299" y="1"/>
                  </a:lnTo>
                  <a:lnTo>
                    <a:pt x="292" y="0"/>
                  </a:lnTo>
                  <a:lnTo>
                    <a:pt x="292" y="0"/>
                  </a:lnTo>
                  <a:lnTo>
                    <a:pt x="285" y="1"/>
                  </a:lnTo>
                  <a:lnTo>
                    <a:pt x="279" y="4"/>
                  </a:lnTo>
                  <a:lnTo>
                    <a:pt x="274" y="7"/>
                  </a:lnTo>
                  <a:lnTo>
                    <a:pt x="269" y="11"/>
                  </a:lnTo>
                  <a:lnTo>
                    <a:pt x="159" y="122"/>
                  </a:lnTo>
                  <a:lnTo>
                    <a:pt x="159" y="122"/>
                  </a:lnTo>
                  <a:lnTo>
                    <a:pt x="156" y="125"/>
                  </a:lnTo>
                  <a:lnTo>
                    <a:pt x="154" y="129"/>
                  </a:lnTo>
                  <a:lnTo>
                    <a:pt x="149" y="139"/>
                  </a:lnTo>
                  <a:lnTo>
                    <a:pt x="145" y="151"/>
                  </a:lnTo>
                  <a:lnTo>
                    <a:pt x="143" y="163"/>
                  </a:lnTo>
                  <a:lnTo>
                    <a:pt x="142" y="176"/>
                  </a:lnTo>
                  <a:lnTo>
                    <a:pt x="141" y="188"/>
                  </a:lnTo>
                  <a:lnTo>
                    <a:pt x="141" y="209"/>
                  </a:lnTo>
                  <a:lnTo>
                    <a:pt x="37" y="314"/>
                  </a:lnTo>
                  <a:lnTo>
                    <a:pt x="37" y="314"/>
                  </a:lnTo>
                  <a:lnTo>
                    <a:pt x="33" y="313"/>
                  </a:lnTo>
                  <a:lnTo>
                    <a:pt x="33" y="313"/>
                  </a:lnTo>
                  <a:lnTo>
                    <a:pt x="26" y="314"/>
                  </a:lnTo>
                  <a:lnTo>
                    <a:pt x="20" y="316"/>
                  </a:lnTo>
                  <a:lnTo>
                    <a:pt x="15" y="320"/>
                  </a:lnTo>
                  <a:lnTo>
                    <a:pt x="10" y="323"/>
                  </a:lnTo>
                  <a:lnTo>
                    <a:pt x="7" y="328"/>
                  </a:lnTo>
                  <a:lnTo>
                    <a:pt x="3" y="333"/>
                  </a:lnTo>
                  <a:lnTo>
                    <a:pt x="1" y="339"/>
                  </a:lnTo>
                  <a:lnTo>
                    <a:pt x="0" y="346"/>
                  </a:lnTo>
                  <a:lnTo>
                    <a:pt x="0" y="346"/>
                  </a:lnTo>
                  <a:lnTo>
                    <a:pt x="1" y="353"/>
                  </a:lnTo>
                  <a:lnTo>
                    <a:pt x="3" y="359"/>
                  </a:lnTo>
                  <a:lnTo>
                    <a:pt x="7" y="364"/>
                  </a:lnTo>
                  <a:lnTo>
                    <a:pt x="10" y="369"/>
                  </a:lnTo>
                  <a:lnTo>
                    <a:pt x="15" y="373"/>
                  </a:lnTo>
                  <a:lnTo>
                    <a:pt x="20" y="375"/>
                  </a:lnTo>
                  <a:lnTo>
                    <a:pt x="26" y="377"/>
                  </a:lnTo>
                  <a:lnTo>
                    <a:pt x="33" y="379"/>
                  </a:lnTo>
                  <a:lnTo>
                    <a:pt x="33" y="379"/>
                  </a:lnTo>
                  <a:lnTo>
                    <a:pt x="40" y="377"/>
                  </a:lnTo>
                  <a:lnTo>
                    <a:pt x="46" y="375"/>
                  </a:lnTo>
                  <a:lnTo>
                    <a:pt x="51" y="373"/>
                  </a:lnTo>
                  <a:lnTo>
                    <a:pt x="56" y="369"/>
                  </a:lnTo>
                  <a:lnTo>
                    <a:pt x="60" y="364"/>
                  </a:lnTo>
                  <a:lnTo>
                    <a:pt x="62" y="359"/>
                  </a:lnTo>
                  <a:lnTo>
                    <a:pt x="65" y="353"/>
                  </a:lnTo>
                  <a:lnTo>
                    <a:pt x="66" y="346"/>
                  </a:lnTo>
                  <a:lnTo>
                    <a:pt x="66" y="346"/>
                  </a:lnTo>
                  <a:lnTo>
                    <a:pt x="66" y="343"/>
                  </a:lnTo>
                  <a:lnTo>
                    <a:pt x="170" y="239"/>
                  </a:lnTo>
                  <a:lnTo>
                    <a:pt x="170" y="239"/>
                  </a:lnTo>
                  <a:lnTo>
                    <a:pt x="190" y="237"/>
                  </a:lnTo>
                  <a:lnTo>
                    <a:pt x="216" y="234"/>
                  </a:lnTo>
                  <a:lnTo>
                    <a:pt x="229" y="232"/>
                  </a:lnTo>
                  <a:lnTo>
                    <a:pt x="240" y="228"/>
                  </a:lnTo>
                  <a:lnTo>
                    <a:pt x="251" y="224"/>
                  </a:lnTo>
                  <a:lnTo>
                    <a:pt x="255" y="222"/>
                  </a:lnTo>
                  <a:lnTo>
                    <a:pt x="258" y="220"/>
                  </a:lnTo>
                  <a:lnTo>
                    <a:pt x="369" y="109"/>
                  </a:lnTo>
                  <a:lnTo>
                    <a:pt x="369" y="109"/>
                  </a:lnTo>
                  <a:lnTo>
                    <a:pt x="374" y="102"/>
                  </a:lnTo>
                  <a:lnTo>
                    <a:pt x="378" y="95"/>
                  </a:lnTo>
                  <a:lnTo>
                    <a:pt x="379" y="88"/>
                  </a:lnTo>
                  <a:lnTo>
                    <a:pt x="378" y="80"/>
                  </a:lnTo>
                  <a:lnTo>
                    <a:pt x="378" y="80"/>
                  </a:lnTo>
                  <a:close/>
                  <a:moveTo>
                    <a:pt x="230" y="189"/>
                  </a:moveTo>
                  <a:lnTo>
                    <a:pt x="230" y="189"/>
                  </a:lnTo>
                  <a:lnTo>
                    <a:pt x="223" y="191"/>
                  </a:lnTo>
                  <a:lnTo>
                    <a:pt x="210" y="193"/>
                  </a:lnTo>
                  <a:lnTo>
                    <a:pt x="183" y="196"/>
                  </a:lnTo>
                  <a:lnTo>
                    <a:pt x="183" y="196"/>
                  </a:lnTo>
                  <a:lnTo>
                    <a:pt x="183" y="182"/>
                  </a:lnTo>
                  <a:lnTo>
                    <a:pt x="185" y="168"/>
                  </a:lnTo>
                  <a:lnTo>
                    <a:pt x="187" y="157"/>
                  </a:lnTo>
                  <a:lnTo>
                    <a:pt x="189" y="150"/>
                  </a:lnTo>
                  <a:lnTo>
                    <a:pt x="283" y="56"/>
                  </a:lnTo>
                  <a:lnTo>
                    <a:pt x="283" y="56"/>
                  </a:lnTo>
                  <a:lnTo>
                    <a:pt x="285" y="62"/>
                  </a:lnTo>
                  <a:lnTo>
                    <a:pt x="289" y="69"/>
                  </a:lnTo>
                  <a:lnTo>
                    <a:pt x="293" y="75"/>
                  </a:lnTo>
                  <a:lnTo>
                    <a:pt x="297" y="81"/>
                  </a:lnTo>
                  <a:lnTo>
                    <a:pt x="297" y="81"/>
                  </a:lnTo>
                  <a:lnTo>
                    <a:pt x="304" y="87"/>
                  </a:lnTo>
                  <a:lnTo>
                    <a:pt x="311" y="91"/>
                  </a:lnTo>
                  <a:lnTo>
                    <a:pt x="317" y="94"/>
                  </a:lnTo>
                  <a:lnTo>
                    <a:pt x="323" y="96"/>
                  </a:lnTo>
                  <a:lnTo>
                    <a:pt x="230"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grpSp>
        <p:nvGrpSpPr>
          <p:cNvPr id="25" name="Group 25">
            <a:extLst>
              <a:ext uri="{FF2B5EF4-FFF2-40B4-BE49-F238E27FC236}">
                <a16:creationId xmlns:a16="http://schemas.microsoft.com/office/drawing/2014/main" xmlns="" id="{C48E3BD1-6B92-4D66-9D55-413E7B67FC71}"/>
              </a:ext>
            </a:extLst>
          </p:cNvPr>
          <p:cNvGrpSpPr/>
          <p:nvPr/>
        </p:nvGrpSpPr>
        <p:grpSpPr>
          <a:xfrm>
            <a:off x="3041566" y="3877461"/>
            <a:ext cx="1012428" cy="908270"/>
            <a:chOff x="-1663700" y="4991101"/>
            <a:chExt cx="771525" cy="692150"/>
          </a:xfrm>
          <a:solidFill>
            <a:schemeClr val="bg1"/>
          </a:solidFill>
        </p:grpSpPr>
        <p:sp>
          <p:nvSpPr>
            <p:cNvPr id="26" name="Freeform 54">
              <a:extLst>
                <a:ext uri="{FF2B5EF4-FFF2-40B4-BE49-F238E27FC236}">
                  <a16:creationId xmlns:a16="http://schemas.microsoft.com/office/drawing/2014/main" xmlns="" id="{913F6221-E651-4E9A-95D1-B19740BB1B5B}"/>
                </a:ext>
              </a:extLst>
            </p:cNvPr>
            <p:cNvSpPr>
              <a:spLocks noEditPoints="1"/>
            </p:cNvSpPr>
            <p:nvPr/>
          </p:nvSpPr>
          <p:spPr bwMode="auto">
            <a:xfrm>
              <a:off x="-1663700" y="4991101"/>
              <a:ext cx="771525" cy="692150"/>
            </a:xfrm>
            <a:custGeom>
              <a:avLst/>
              <a:gdLst>
                <a:gd name="T0" fmla="*/ 288 w 486"/>
                <a:gd name="T1" fmla="*/ 31 h 436"/>
                <a:gd name="T2" fmla="*/ 284 w 486"/>
                <a:gd name="T3" fmla="*/ 24 h 436"/>
                <a:gd name="T4" fmla="*/ 273 w 486"/>
                <a:gd name="T5" fmla="*/ 13 h 436"/>
                <a:gd name="T6" fmla="*/ 262 w 486"/>
                <a:gd name="T7" fmla="*/ 6 h 436"/>
                <a:gd name="T8" fmla="*/ 250 w 486"/>
                <a:gd name="T9" fmla="*/ 2 h 436"/>
                <a:gd name="T10" fmla="*/ 244 w 486"/>
                <a:gd name="T11" fmla="*/ 0 h 436"/>
                <a:gd name="T12" fmla="*/ 231 w 486"/>
                <a:gd name="T13" fmla="*/ 3 h 436"/>
                <a:gd name="T14" fmla="*/ 219 w 486"/>
                <a:gd name="T15" fmla="*/ 8 h 436"/>
                <a:gd name="T16" fmla="*/ 209 w 486"/>
                <a:gd name="T17" fmla="*/ 18 h 436"/>
                <a:gd name="T18" fmla="*/ 199 w 486"/>
                <a:gd name="T19" fmla="*/ 31 h 436"/>
                <a:gd name="T20" fmla="*/ 9 w 486"/>
                <a:gd name="T21" fmla="*/ 359 h 436"/>
                <a:gd name="T22" fmla="*/ 3 w 486"/>
                <a:gd name="T23" fmla="*/ 373 h 436"/>
                <a:gd name="T24" fmla="*/ 0 w 486"/>
                <a:gd name="T25" fmla="*/ 387 h 436"/>
                <a:gd name="T26" fmla="*/ 0 w 486"/>
                <a:gd name="T27" fmla="*/ 400 h 436"/>
                <a:gd name="T28" fmla="*/ 5 w 486"/>
                <a:gd name="T29" fmla="*/ 413 h 436"/>
                <a:gd name="T30" fmla="*/ 9 w 486"/>
                <a:gd name="T31" fmla="*/ 418 h 436"/>
                <a:gd name="T32" fmla="*/ 18 w 486"/>
                <a:gd name="T33" fmla="*/ 426 h 436"/>
                <a:gd name="T34" fmla="*/ 31 w 486"/>
                <a:gd name="T35" fmla="*/ 432 h 436"/>
                <a:gd name="T36" fmla="*/ 45 w 486"/>
                <a:gd name="T37" fmla="*/ 435 h 436"/>
                <a:gd name="T38" fmla="*/ 433 w 486"/>
                <a:gd name="T39" fmla="*/ 436 h 436"/>
                <a:gd name="T40" fmla="*/ 441 w 486"/>
                <a:gd name="T41" fmla="*/ 435 h 436"/>
                <a:gd name="T42" fmla="*/ 456 w 486"/>
                <a:gd name="T43" fmla="*/ 432 h 436"/>
                <a:gd name="T44" fmla="*/ 468 w 486"/>
                <a:gd name="T45" fmla="*/ 426 h 436"/>
                <a:gd name="T46" fmla="*/ 477 w 486"/>
                <a:gd name="T47" fmla="*/ 418 h 436"/>
                <a:gd name="T48" fmla="*/ 481 w 486"/>
                <a:gd name="T49" fmla="*/ 412 h 436"/>
                <a:gd name="T50" fmla="*/ 486 w 486"/>
                <a:gd name="T51" fmla="*/ 400 h 436"/>
                <a:gd name="T52" fmla="*/ 486 w 486"/>
                <a:gd name="T53" fmla="*/ 387 h 436"/>
                <a:gd name="T54" fmla="*/ 483 w 486"/>
                <a:gd name="T55" fmla="*/ 373 h 436"/>
                <a:gd name="T56" fmla="*/ 477 w 486"/>
                <a:gd name="T57" fmla="*/ 359 h 436"/>
                <a:gd name="T58" fmla="*/ 458 w 486"/>
                <a:gd name="T59" fmla="*/ 399 h 436"/>
                <a:gd name="T60" fmla="*/ 454 w 486"/>
                <a:gd name="T61" fmla="*/ 403 h 436"/>
                <a:gd name="T62" fmla="*/ 442 w 486"/>
                <a:gd name="T63" fmla="*/ 408 h 436"/>
                <a:gd name="T64" fmla="*/ 53 w 486"/>
                <a:gd name="T65" fmla="*/ 409 h 436"/>
                <a:gd name="T66" fmla="*/ 45 w 486"/>
                <a:gd name="T67" fmla="*/ 408 h 436"/>
                <a:gd name="T68" fmla="*/ 32 w 486"/>
                <a:gd name="T69" fmla="*/ 403 h 436"/>
                <a:gd name="T70" fmla="*/ 28 w 486"/>
                <a:gd name="T71" fmla="*/ 399 h 436"/>
                <a:gd name="T72" fmla="*/ 27 w 486"/>
                <a:gd name="T73" fmla="*/ 387 h 436"/>
                <a:gd name="T74" fmla="*/ 32 w 486"/>
                <a:gd name="T75" fmla="*/ 373 h 436"/>
                <a:gd name="T76" fmla="*/ 222 w 486"/>
                <a:gd name="T77" fmla="*/ 44 h 436"/>
                <a:gd name="T78" fmla="*/ 232 w 486"/>
                <a:gd name="T79" fmla="*/ 31 h 436"/>
                <a:gd name="T80" fmla="*/ 244 w 486"/>
                <a:gd name="T81" fmla="*/ 27 h 436"/>
                <a:gd name="T82" fmla="*/ 249 w 486"/>
                <a:gd name="T83" fmla="*/ 29 h 436"/>
                <a:gd name="T84" fmla="*/ 259 w 486"/>
                <a:gd name="T85" fmla="*/ 36 h 436"/>
                <a:gd name="T86" fmla="*/ 454 w 486"/>
                <a:gd name="T87" fmla="*/ 373 h 436"/>
                <a:gd name="T88" fmla="*/ 458 w 486"/>
                <a:gd name="T89" fmla="*/ 381 h 436"/>
                <a:gd name="T90" fmla="*/ 460 w 486"/>
                <a:gd name="T91" fmla="*/ 394 h 436"/>
                <a:gd name="T92" fmla="*/ 458 w 486"/>
                <a:gd name="T93" fmla="*/ 399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6" h="436">
                  <a:moveTo>
                    <a:pt x="477" y="359"/>
                  </a:moveTo>
                  <a:lnTo>
                    <a:pt x="288" y="31"/>
                  </a:lnTo>
                  <a:lnTo>
                    <a:pt x="288" y="31"/>
                  </a:lnTo>
                  <a:lnTo>
                    <a:pt x="284" y="24"/>
                  </a:lnTo>
                  <a:lnTo>
                    <a:pt x="279" y="18"/>
                  </a:lnTo>
                  <a:lnTo>
                    <a:pt x="273" y="13"/>
                  </a:lnTo>
                  <a:lnTo>
                    <a:pt x="268" y="8"/>
                  </a:lnTo>
                  <a:lnTo>
                    <a:pt x="262" y="6"/>
                  </a:lnTo>
                  <a:lnTo>
                    <a:pt x="257" y="3"/>
                  </a:lnTo>
                  <a:lnTo>
                    <a:pt x="250" y="2"/>
                  </a:lnTo>
                  <a:lnTo>
                    <a:pt x="244" y="0"/>
                  </a:lnTo>
                  <a:lnTo>
                    <a:pt x="244" y="0"/>
                  </a:lnTo>
                  <a:lnTo>
                    <a:pt x="237" y="2"/>
                  </a:lnTo>
                  <a:lnTo>
                    <a:pt x="231" y="3"/>
                  </a:lnTo>
                  <a:lnTo>
                    <a:pt x="224" y="6"/>
                  </a:lnTo>
                  <a:lnTo>
                    <a:pt x="219" y="8"/>
                  </a:lnTo>
                  <a:lnTo>
                    <a:pt x="214" y="13"/>
                  </a:lnTo>
                  <a:lnTo>
                    <a:pt x="209" y="18"/>
                  </a:lnTo>
                  <a:lnTo>
                    <a:pt x="204" y="24"/>
                  </a:lnTo>
                  <a:lnTo>
                    <a:pt x="199" y="31"/>
                  </a:lnTo>
                  <a:lnTo>
                    <a:pt x="9" y="359"/>
                  </a:lnTo>
                  <a:lnTo>
                    <a:pt x="9" y="359"/>
                  </a:lnTo>
                  <a:lnTo>
                    <a:pt x="5" y="366"/>
                  </a:lnTo>
                  <a:lnTo>
                    <a:pt x="3" y="373"/>
                  </a:lnTo>
                  <a:lnTo>
                    <a:pt x="1" y="381"/>
                  </a:lnTo>
                  <a:lnTo>
                    <a:pt x="0" y="387"/>
                  </a:lnTo>
                  <a:lnTo>
                    <a:pt x="0" y="394"/>
                  </a:lnTo>
                  <a:lnTo>
                    <a:pt x="0" y="400"/>
                  </a:lnTo>
                  <a:lnTo>
                    <a:pt x="3" y="406"/>
                  </a:lnTo>
                  <a:lnTo>
                    <a:pt x="5" y="413"/>
                  </a:lnTo>
                  <a:lnTo>
                    <a:pt x="5" y="413"/>
                  </a:lnTo>
                  <a:lnTo>
                    <a:pt x="9" y="418"/>
                  </a:lnTo>
                  <a:lnTo>
                    <a:pt x="13" y="422"/>
                  </a:lnTo>
                  <a:lnTo>
                    <a:pt x="18" y="426"/>
                  </a:lnTo>
                  <a:lnTo>
                    <a:pt x="25" y="430"/>
                  </a:lnTo>
                  <a:lnTo>
                    <a:pt x="31" y="432"/>
                  </a:lnTo>
                  <a:lnTo>
                    <a:pt x="37" y="434"/>
                  </a:lnTo>
                  <a:lnTo>
                    <a:pt x="45" y="435"/>
                  </a:lnTo>
                  <a:lnTo>
                    <a:pt x="53" y="436"/>
                  </a:lnTo>
                  <a:lnTo>
                    <a:pt x="433" y="436"/>
                  </a:lnTo>
                  <a:lnTo>
                    <a:pt x="433" y="436"/>
                  </a:lnTo>
                  <a:lnTo>
                    <a:pt x="441" y="435"/>
                  </a:lnTo>
                  <a:lnTo>
                    <a:pt x="449" y="434"/>
                  </a:lnTo>
                  <a:lnTo>
                    <a:pt x="456" y="432"/>
                  </a:lnTo>
                  <a:lnTo>
                    <a:pt x="463" y="430"/>
                  </a:lnTo>
                  <a:lnTo>
                    <a:pt x="468" y="426"/>
                  </a:lnTo>
                  <a:lnTo>
                    <a:pt x="473" y="422"/>
                  </a:lnTo>
                  <a:lnTo>
                    <a:pt x="477" y="418"/>
                  </a:lnTo>
                  <a:lnTo>
                    <a:pt x="481" y="412"/>
                  </a:lnTo>
                  <a:lnTo>
                    <a:pt x="481" y="412"/>
                  </a:lnTo>
                  <a:lnTo>
                    <a:pt x="483" y="406"/>
                  </a:lnTo>
                  <a:lnTo>
                    <a:pt x="486" y="400"/>
                  </a:lnTo>
                  <a:lnTo>
                    <a:pt x="486" y="394"/>
                  </a:lnTo>
                  <a:lnTo>
                    <a:pt x="486" y="387"/>
                  </a:lnTo>
                  <a:lnTo>
                    <a:pt x="486" y="381"/>
                  </a:lnTo>
                  <a:lnTo>
                    <a:pt x="483" y="373"/>
                  </a:lnTo>
                  <a:lnTo>
                    <a:pt x="481" y="366"/>
                  </a:lnTo>
                  <a:lnTo>
                    <a:pt x="477" y="359"/>
                  </a:lnTo>
                  <a:lnTo>
                    <a:pt x="477" y="359"/>
                  </a:lnTo>
                  <a:close/>
                  <a:moveTo>
                    <a:pt x="458" y="399"/>
                  </a:moveTo>
                  <a:lnTo>
                    <a:pt x="458" y="399"/>
                  </a:lnTo>
                  <a:lnTo>
                    <a:pt x="454" y="403"/>
                  </a:lnTo>
                  <a:lnTo>
                    <a:pt x="449" y="406"/>
                  </a:lnTo>
                  <a:lnTo>
                    <a:pt x="442" y="408"/>
                  </a:lnTo>
                  <a:lnTo>
                    <a:pt x="433" y="409"/>
                  </a:lnTo>
                  <a:lnTo>
                    <a:pt x="53" y="409"/>
                  </a:lnTo>
                  <a:lnTo>
                    <a:pt x="53" y="409"/>
                  </a:lnTo>
                  <a:lnTo>
                    <a:pt x="45" y="408"/>
                  </a:lnTo>
                  <a:lnTo>
                    <a:pt x="37" y="406"/>
                  </a:lnTo>
                  <a:lnTo>
                    <a:pt x="32" y="403"/>
                  </a:lnTo>
                  <a:lnTo>
                    <a:pt x="28" y="399"/>
                  </a:lnTo>
                  <a:lnTo>
                    <a:pt x="28" y="399"/>
                  </a:lnTo>
                  <a:lnTo>
                    <a:pt x="27" y="394"/>
                  </a:lnTo>
                  <a:lnTo>
                    <a:pt x="27" y="387"/>
                  </a:lnTo>
                  <a:lnTo>
                    <a:pt x="28" y="381"/>
                  </a:lnTo>
                  <a:lnTo>
                    <a:pt x="32" y="373"/>
                  </a:lnTo>
                  <a:lnTo>
                    <a:pt x="222" y="44"/>
                  </a:lnTo>
                  <a:lnTo>
                    <a:pt x="222" y="44"/>
                  </a:lnTo>
                  <a:lnTo>
                    <a:pt x="227" y="36"/>
                  </a:lnTo>
                  <a:lnTo>
                    <a:pt x="232" y="31"/>
                  </a:lnTo>
                  <a:lnTo>
                    <a:pt x="237" y="29"/>
                  </a:lnTo>
                  <a:lnTo>
                    <a:pt x="244" y="27"/>
                  </a:lnTo>
                  <a:lnTo>
                    <a:pt x="244" y="27"/>
                  </a:lnTo>
                  <a:lnTo>
                    <a:pt x="249" y="29"/>
                  </a:lnTo>
                  <a:lnTo>
                    <a:pt x="254" y="31"/>
                  </a:lnTo>
                  <a:lnTo>
                    <a:pt x="259" y="36"/>
                  </a:lnTo>
                  <a:lnTo>
                    <a:pt x="264" y="44"/>
                  </a:lnTo>
                  <a:lnTo>
                    <a:pt x="454" y="373"/>
                  </a:lnTo>
                  <a:lnTo>
                    <a:pt x="454" y="373"/>
                  </a:lnTo>
                  <a:lnTo>
                    <a:pt x="458" y="381"/>
                  </a:lnTo>
                  <a:lnTo>
                    <a:pt x="460" y="387"/>
                  </a:lnTo>
                  <a:lnTo>
                    <a:pt x="460" y="394"/>
                  </a:lnTo>
                  <a:lnTo>
                    <a:pt x="458" y="399"/>
                  </a:lnTo>
                  <a:lnTo>
                    <a:pt x="458" y="3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7" name="Freeform 55">
              <a:extLst>
                <a:ext uri="{FF2B5EF4-FFF2-40B4-BE49-F238E27FC236}">
                  <a16:creationId xmlns:a16="http://schemas.microsoft.com/office/drawing/2014/main" xmlns="" id="{C79A4CAD-C500-4F61-8D65-85867DF77CE4}"/>
                </a:ext>
              </a:extLst>
            </p:cNvPr>
            <p:cNvSpPr>
              <a:spLocks noEditPoints="1"/>
            </p:cNvSpPr>
            <p:nvPr/>
          </p:nvSpPr>
          <p:spPr bwMode="auto">
            <a:xfrm>
              <a:off x="-1590675" y="5068888"/>
              <a:ext cx="627063" cy="549275"/>
            </a:xfrm>
            <a:custGeom>
              <a:avLst/>
              <a:gdLst>
                <a:gd name="T0" fmla="*/ 209 w 395"/>
                <a:gd name="T1" fmla="*/ 7 h 346"/>
                <a:gd name="T2" fmla="*/ 209 w 395"/>
                <a:gd name="T3" fmla="*/ 7 h 346"/>
                <a:gd name="T4" fmla="*/ 207 w 395"/>
                <a:gd name="T5" fmla="*/ 4 h 346"/>
                <a:gd name="T6" fmla="*/ 204 w 395"/>
                <a:gd name="T7" fmla="*/ 3 h 346"/>
                <a:gd name="T8" fmla="*/ 200 w 395"/>
                <a:gd name="T9" fmla="*/ 2 h 346"/>
                <a:gd name="T10" fmla="*/ 198 w 395"/>
                <a:gd name="T11" fmla="*/ 0 h 346"/>
                <a:gd name="T12" fmla="*/ 198 w 395"/>
                <a:gd name="T13" fmla="*/ 0 h 346"/>
                <a:gd name="T14" fmla="*/ 194 w 395"/>
                <a:gd name="T15" fmla="*/ 2 h 346"/>
                <a:gd name="T16" fmla="*/ 191 w 395"/>
                <a:gd name="T17" fmla="*/ 3 h 346"/>
                <a:gd name="T18" fmla="*/ 187 w 395"/>
                <a:gd name="T19" fmla="*/ 4 h 346"/>
                <a:gd name="T20" fmla="*/ 186 w 395"/>
                <a:gd name="T21" fmla="*/ 7 h 346"/>
                <a:gd name="T22" fmla="*/ 2 w 395"/>
                <a:gd name="T23" fmla="*/ 325 h 346"/>
                <a:gd name="T24" fmla="*/ 2 w 395"/>
                <a:gd name="T25" fmla="*/ 325 h 346"/>
                <a:gd name="T26" fmla="*/ 0 w 395"/>
                <a:gd name="T27" fmla="*/ 329 h 346"/>
                <a:gd name="T28" fmla="*/ 0 w 395"/>
                <a:gd name="T29" fmla="*/ 332 h 346"/>
                <a:gd name="T30" fmla="*/ 0 w 395"/>
                <a:gd name="T31" fmla="*/ 336 h 346"/>
                <a:gd name="T32" fmla="*/ 2 w 395"/>
                <a:gd name="T33" fmla="*/ 339 h 346"/>
                <a:gd name="T34" fmla="*/ 2 w 395"/>
                <a:gd name="T35" fmla="*/ 339 h 346"/>
                <a:gd name="T36" fmla="*/ 4 w 395"/>
                <a:gd name="T37" fmla="*/ 342 h 346"/>
                <a:gd name="T38" fmla="*/ 7 w 395"/>
                <a:gd name="T39" fmla="*/ 343 h 346"/>
                <a:gd name="T40" fmla="*/ 10 w 395"/>
                <a:gd name="T41" fmla="*/ 345 h 346"/>
                <a:gd name="T42" fmla="*/ 13 w 395"/>
                <a:gd name="T43" fmla="*/ 346 h 346"/>
                <a:gd name="T44" fmla="*/ 381 w 395"/>
                <a:gd name="T45" fmla="*/ 346 h 346"/>
                <a:gd name="T46" fmla="*/ 381 w 395"/>
                <a:gd name="T47" fmla="*/ 346 h 346"/>
                <a:gd name="T48" fmla="*/ 381 w 395"/>
                <a:gd name="T49" fmla="*/ 346 h 346"/>
                <a:gd name="T50" fmla="*/ 381 w 395"/>
                <a:gd name="T51" fmla="*/ 346 h 346"/>
                <a:gd name="T52" fmla="*/ 386 w 395"/>
                <a:gd name="T53" fmla="*/ 345 h 346"/>
                <a:gd name="T54" fmla="*/ 391 w 395"/>
                <a:gd name="T55" fmla="*/ 342 h 346"/>
                <a:gd name="T56" fmla="*/ 394 w 395"/>
                <a:gd name="T57" fmla="*/ 337 h 346"/>
                <a:gd name="T58" fmla="*/ 395 w 395"/>
                <a:gd name="T59" fmla="*/ 332 h 346"/>
                <a:gd name="T60" fmla="*/ 395 w 395"/>
                <a:gd name="T61" fmla="*/ 332 h 346"/>
                <a:gd name="T62" fmla="*/ 394 w 395"/>
                <a:gd name="T63" fmla="*/ 328 h 346"/>
                <a:gd name="T64" fmla="*/ 392 w 395"/>
                <a:gd name="T65" fmla="*/ 324 h 346"/>
                <a:gd name="T66" fmla="*/ 209 w 395"/>
                <a:gd name="T67" fmla="*/ 7 h 346"/>
                <a:gd name="T68" fmla="*/ 37 w 395"/>
                <a:gd name="T69" fmla="*/ 319 h 346"/>
                <a:gd name="T70" fmla="*/ 198 w 395"/>
                <a:gd name="T71" fmla="*/ 40 h 346"/>
                <a:gd name="T72" fmla="*/ 358 w 395"/>
                <a:gd name="T73" fmla="*/ 319 h 346"/>
                <a:gd name="T74" fmla="*/ 37 w 395"/>
                <a:gd name="T75" fmla="*/ 31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5" h="346">
                  <a:moveTo>
                    <a:pt x="209" y="7"/>
                  </a:moveTo>
                  <a:lnTo>
                    <a:pt x="209" y="7"/>
                  </a:lnTo>
                  <a:lnTo>
                    <a:pt x="207" y="4"/>
                  </a:lnTo>
                  <a:lnTo>
                    <a:pt x="204" y="3"/>
                  </a:lnTo>
                  <a:lnTo>
                    <a:pt x="200" y="2"/>
                  </a:lnTo>
                  <a:lnTo>
                    <a:pt x="198" y="0"/>
                  </a:lnTo>
                  <a:lnTo>
                    <a:pt x="198" y="0"/>
                  </a:lnTo>
                  <a:lnTo>
                    <a:pt x="194" y="2"/>
                  </a:lnTo>
                  <a:lnTo>
                    <a:pt x="191" y="3"/>
                  </a:lnTo>
                  <a:lnTo>
                    <a:pt x="187" y="4"/>
                  </a:lnTo>
                  <a:lnTo>
                    <a:pt x="186" y="7"/>
                  </a:lnTo>
                  <a:lnTo>
                    <a:pt x="2" y="325"/>
                  </a:lnTo>
                  <a:lnTo>
                    <a:pt x="2" y="325"/>
                  </a:lnTo>
                  <a:lnTo>
                    <a:pt x="0" y="329"/>
                  </a:lnTo>
                  <a:lnTo>
                    <a:pt x="0" y="332"/>
                  </a:lnTo>
                  <a:lnTo>
                    <a:pt x="0" y="336"/>
                  </a:lnTo>
                  <a:lnTo>
                    <a:pt x="2" y="339"/>
                  </a:lnTo>
                  <a:lnTo>
                    <a:pt x="2" y="339"/>
                  </a:lnTo>
                  <a:lnTo>
                    <a:pt x="4" y="342"/>
                  </a:lnTo>
                  <a:lnTo>
                    <a:pt x="7" y="343"/>
                  </a:lnTo>
                  <a:lnTo>
                    <a:pt x="10" y="345"/>
                  </a:lnTo>
                  <a:lnTo>
                    <a:pt x="13" y="346"/>
                  </a:lnTo>
                  <a:lnTo>
                    <a:pt x="381" y="346"/>
                  </a:lnTo>
                  <a:lnTo>
                    <a:pt x="381" y="346"/>
                  </a:lnTo>
                  <a:lnTo>
                    <a:pt x="381" y="346"/>
                  </a:lnTo>
                  <a:lnTo>
                    <a:pt x="381" y="346"/>
                  </a:lnTo>
                  <a:lnTo>
                    <a:pt x="386" y="345"/>
                  </a:lnTo>
                  <a:lnTo>
                    <a:pt x="391" y="342"/>
                  </a:lnTo>
                  <a:lnTo>
                    <a:pt x="394" y="337"/>
                  </a:lnTo>
                  <a:lnTo>
                    <a:pt x="395" y="332"/>
                  </a:lnTo>
                  <a:lnTo>
                    <a:pt x="395" y="332"/>
                  </a:lnTo>
                  <a:lnTo>
                    <a:pt x="394" y="328"/>
                  </a:lnTo>
                  <a:lnTo>
                    <a:pt x="392" y="324"/>
                  </a:lnTo>
                  <a:lnTo>
                    <a:pt x="209" y="7"/>
                  </a:lnTo>
                  <a:close/>
                  <a:moveTo>
                    <a:pt x="37" y="319"/>
                  </a:moveTo>
                  <a:lnTo>
                    <a:pt x="198" y="40"/>
                  </a:lnTo>
                  <a:lnTo>
                    <a:pt x="358" y="319"/>
                  </a:lnTo>
                  <a:lnTo>
                    <a:pt x="37" y="3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8" name="Freeform 56">
              <a:extLst>
                <a:ext uri="{FF2B5EF4-FFF2-40B4-BE49-F238E27FC236}">
                  <a16:creationId xmlns:a16="http://schemas.microsoft.com/office/drawing/2014/main" xmlns="" id="{D4505683-DC97-4BE3-BDB4-68B5B6ECCE77}"/>
                </a:ext>
              </a:extLst>
            </p:cNvPr>
            <p:cNvSpPr>
              <a:spLocks/>
            </p:cNvSpPr>
            <p:nvPr/>
          </p:nvSpPr>
          <p:spPr bwMode="auto">
            <a:xfrm>
              <a:off x="-1298575" y="5243513"/>
              <a:ext cx="42863" cy="203200"/>
            </a:xfrm>
            <a:custGeom>
              <a:avLst/>
              <a:gdLst>
                <a:gd name="T0" fmla="*/ 0 w 27"/>
                <a:gd name="T1" fmla="*/ 13 h 128"/>
                <a:gd name="T2" fmla="*/ 0 w 27"/>
                <a:gd name="T3" fmla="*/ 115 h 128"/>
                <a:gd name="T4" fmla="*/ 0 w 27"/>
                <a:gd name="T5" fmla="*/ 115 h 128"/>
                <a:gd name="T6" fmla="*/ 1 w 27"/>
                <a:gd name="T7" fmla="*/ 120 h 128"/>
                <a:gd name="T8" fmla="*/ 3 w 27"/>
                <a:gd name="T9" fmla="*/ 124 h 128"/>
                <a:gd name="T10" fmla="*/ 9 w 27"/>
                <a:gd name="T11" fmla="*/ 128 h 128"/>
                <a:gd name="T12" fmla="*/ 14 w 27"/>
                <a:gd name="T13" fmla="*/ 128 h 128"/>
                <a:gd name="T14" fmla="*/ 14 w 27"/>
                <a:gd name="T15" fmla="*/ 128 h 128"/>
                <a:gd name="T16" fmla="*/ 19 w 27"/>
                <a:gd name="T17" fmla="*/ 128 h 128"/>
                <a:gd name="T18" fmla="*/ 23 w 27"/>
                <a:gd name="T19" fmla="*/ 124 h 128"/>
                <a:gd name="T20" fmla="*/ 25 w 27"/>
                <a:gd name="T21" fmla="*/ 120 h 128"/>
                <a:gd name="T22" fmla="*/ 27 w 27"/>
                <a:gd name="T23" fmla="*/ 115 h 128"/>
                <a:gd name="T24" fmla="*/ 27 w 27"/>
                <a:gd name="T25" fmla="*/ 13 h 128"/>
                <a:gd name="T26" fmla="*/ 27 w 27"/>
                <a:gd name="T27" fmla="*/ 13 h 128"/>
                <a:gd name="T28" fmla="*/ 25 w 27"/>
                <a:gd name="T29" fmla="*/ 8 h 128"/>
                <a:gd name="T30" fmla="*/ 23 w 27"/>
                <a:gd name="T31" fmla="*/ 4 h 128"/>
                <a:gd name="T32" fmla="*/ 19 w 27"/>
                <a:gd name="T33" fmla="*/ 1 h 128"/>
                <a:gd name="T34" fmla="*/ 14 w 27"/>
                <a:gd name="T35" fmla="*/ 0 h 128"/>
                <a:gd name="T36" fmla="*/ 14 w 27"/>
                <a:gd name="T37" fmla="*/ 0 h 128"/>
                <a:gd name="T38" fmla="*/ 9 w 27"/>
                <a:gd name="T39" fmla="*/ 1 h 128"/>
                <a:gd name="T40" fmla="*/ 3 w 27"/>
                <a:gd name="T41" fmla="*/ 4 h 128"/>
                <a:gd name="T42" fmla="*/ 1 w 27"/>
                <a:gd name="T43" fmla="*/ 8 h 128"/>
                <a:gd name="T44" fmla="*/ 0 w 27"/>
                <a:gd name="T45" fmla="*/ 13 h 128"/>
                <a:gd name="T46" fmla="*/ 0 w 27"/>
                <a:gd name="T47" fmla="*/ 1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128">
                  <a:moveTo>
                    <a:pt x="0" y="13"/>
                  </a:moveTo>
                  <a:lnTo>
                    <a:pt x="0" y="115"/>
                  </a:lnTo>
                  <a:lnTo>
                    <a:pt x="0" y="115"/>
                  </a:lnTo>
                  <a:lnTo>
                    <a:pt x="1" y="120"/>
                  </a:lnTo>
                  <a:lnTo>
                    <a:pt x="3" y="124"/>
                  </a:lnTo>
                  <a:lnTo>
                    <a:pt x="9" y="128"/>
                  </a:lnTo>
                  <a:lnTo>
                    <a:pt x="14" y="128"/>
                  </a:lnTo>
                  <a:lnTo>
                    <a:pt x="14" y="128"/>
                  </a:lnTo>
                  <a:lnTo>
                    <a:pt x="19" y="128"/>
                  </a:lnTo>
                  <a:lnTo>
                    <a:pt x="23" y="124"/>
                  </a:lnTo>
                  <a:lnTo>
                    <a:pt x="25" y="120"/>
                  </a:lnTo>
                  <a:lnTo>
                    <a:pt x="27" y="115"/>
                  </a:lnTo>
                  <a:lnTo>
                    <a:pt x="27" y="13"/>
                  </a:lnTo>
                  <a:lnTo>
                    <a:pt x="27" y="13"/>
                  </a:lnTo>
                  <a:lnTo>
                    <a:pt x="25" y="8"/>
                  </a:lnTo>
                  <a:lnTo>
                    <a:pt x="23" y="4"/>
                  </a:lnTo>
                  <a:lnTo>
                    <a:pt x="19" y="1"/>
                  </a:lnTo>
                  <a:lnTo>
                    <a:pt x="14" y="0"/>
                  </a:lnTo>
                  <a:lnTo>
                    <a:pt x="14" y="0"/>
                  </a:lnTo>
                  <a:lnTo>
                    <a:pt x="9" y="1"/>
                  </a:lnTo>
                  <a:lnTo>
                    <a:pt x="3" y="4"/>
                  </a:lnTo>
                  <a:lnTo>
                    <a:pt x="1" y="8"/>
                  </a:lnTo>
                  <a:lnTo>
                    <a:pt x="0" y="13"/>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9" name="Freeform 57">
              <a:extLst>
                <a:ext uri="{FF2B5EF4-FFF2-40B4-BE49-F238E27FC236}">
                  <a16:creationId xmlns:a16="http://schemas.microsoft.com/office/drawing/2014/main" xmlns="" id="{BC6D61D0-0253-44AD-B21E-4DB84BD74E27}"/>
                </a:ext>
              </a:extLst>
            </p:cNvPr>
            <p:cNvSpPr>
              <a:spLocks/>
            </p:cNvSpPr>
            <p:nvPr/>
          </p:nvSpPr>
          <p:spPr bwMode="auto">
            <a:xfrm>
              <a:off x="-1304925" y="5475288"/>
              <a:ext cx="53975" cy="53975"/>
            </a:xfrm>
            <a:custGeom>
              <a:avLst/>
              <a:gdLst>
                <a:gd name="T0" fmla="*/ 18 w 34"/>
                <a:gd name="T1" fmla="*/ 0 h 34"/>
                <a:gd name="T2" fmla="*/ 18 w 34"/>
                <a:gd name="T3" fmla="*/ 0 h 34"/>
                <a:gd name="T4" fmla="*/ 10 w 34"/>
                <a:gd name="T5" fmla="*/ 1 h 34"/>
                <a:gd name="T6" fmla="*/ 5 w 34"/>
                <a:gd name="T7" fmla="*/ 5 h 34"/>
                <a:gd name="T8" fmla="*/ 1 w 34"/>
                <a:gd name="T9" fmla="*/ 10 h 34"/>
                <a:gd name="T10" fmla="*/ 0 w 34"/>
                <a:gd name="T11" fmla="*/ 16 h 34"/>
                <a:gd name="T12" fmla="*/ 0 w 34"/>
                <a:gd name="T13" fmla="*/ 16 h 34"/>
                <a:gd name="T14" fmla="*/ 1 w 34"/>
                <a:gd name="T15" fmla="*/ 24 h 34"/>
                <a:gd name="T16" fmla="*/ 5 w 34"/>
                <a:gd name="T17" fmla="*/ 29 h 34"/>
                <a:gd name="T18" fmla="*/ 10 w 34"/>
                <a:gd name="T19" fmla="*/ 33 h 34"/>
                <a:gd name="T20" fmla="*/ 18 w 34"/>
                <a:gd name="T21" fmla="*/ 34 h 34"/>
                <a:gd name="T22" fmla="*/ 18 w 34"/>
                <a:gd name="T23" fmla="*/ 34 h 34"/>
                <a:gd name="T24" fmla="*/ 24 w 34"/>
                <a:gd name="T25" fmla="*/ 33 h 34"/>
                <a:gd name="T26" fmla="*/ 29 w 34"/>
                <a:gd name="T27" fmla="*/ 29 h 34"/>
                <a:gd name="T28" fmla="*/ 33 w 34"/>
                <a:gd name="T29" fmla="*/ 24 h 34"/>
                <a:gd name="T30" fmla="*/ 34 w 34"/>
                <a:gd name="T31" fmla="*/ 16 h 34"/>
                <a:gd name="T32" fmla="*/ 34 w 34"/>
                <a:gd name="T33" fmla="*/ 16 h 34"/>
                <a:gd name="T34" fmla="*/ 33 w 34"/>
                <a:gd name="T35" fmla="*/ 10 h 34"/>
                <a:gd name="T36" fmla="*/ 29 w 34"/>
                <a:gd name="T37" fmla="*/ 5 h 34"/>
                <a:gd name="T38" fmla="*/ 24 w 34"/>
                <a:gd name="T39" fmla="*/ 1 h 34"/>
                <a:gd name="T40" fmla="*/ 18 w 34"/>
                <a:gd name="T41" fmla="*/ 0 h 34"/>
                <a:gd name="T42" fmla="*/ 18 w 34"/>
                <a:gd name="T4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34">
                  <a:moveTo>
                    <a:pt x="18" y="0"/>
                  </a:moveTo>
                  <a:lnTo>
                    <a:pt x="18" y="0"/>
                  </a:lnTo>
                  <a:lnTo>
                    <a:pt x="10" y="1"/>
                  </a:lnTo>
                  <a:lnTo>
                    <a:pt x="5" y="5"/>
                  </a:lnTo>
                  <a:lnTo>
                    <a:pt x="1" y="10"/>
                  </a:lnTo>
                  <a:lnTo>
                    <a:pt x="0" y="16"/>
                  </a:lnTo>
                  <a:lnTo>
                    <a:pt x="0" y="16"/>
                  </a:lnTo>
                  <a:lnTo>
                    <a:pt x="1" y="24"/>
                  </a:lnTo>
                  <a:lnTo>
                    <a:pt x="5" y="29"/>
                  </a:lnTo>
                  <a:lnTo>
                    <a:pt x="10" y="33"/>
                  </a:lnTo>
                  <a:lnTo>
                    <a:pt x="18" y="34"/>
                  </a:lnTo>
                  <a:lnTo>
                    <a:pt x="18" y="34"/>
                  </a:lnTo>
                  <a:lnTo>
                    <a:pt x="24" y="33"/>
                  </a:lnTo>
                  <a:lnTo>
                    <a:pt x="29" y="29"/>
                  </a:lnTo>
                  <a:lnTo>
                    <a:pt x="33" y="24"/>
                  </a:lnTo>
                  <a:lnTo>
                    <a:pt x="34" y="16"/>
                  </a:lnTo>
                  <a:lnTo>
                    <a:pt x="34" y="16"/>
                  </a:lnTo>
                  <a:lnTo>
                    <a:pt x="33" y="10"/>
                  </a:lnTo>
                  <a:lnTo>
                    <a:pt x="29" y="5"/>
                  </a:lnTo>
                  <a:lnTo>
                    <a:pt x="24" y="1"/>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sp>
        <p:nvSpPr>
          <p:cNvPr id="30" name="Freeform 55">
            <a:extLst>
              <a:ext uri="{FF2B5EF4-FFF2-40B4-BE49-F238E27FC236}">
                <a16:creationId xmlns:a16="http://schemas.microsoft.com/office/drawing/2014/main" xmlns="" id="{3FA99FA3-471D-4A9B-9D36-516F4EF9F148}"/>
              </a:ext>
            </a:extLst>
          </p:cNvPr>
          <p:cNvSpPr>
            <a:spLocks noChangeArrowheads="1"/>
          </p:cNvSpPr>
          <p:nvPr/>
        </p:nvSpPr>
        <p:spPr bwMode="auto">
          <a:xfrm>
            <a:off x="8514810" y="3850400"/>
            <a:ext cx="976612" cy="974580"/>
          </a:xfrm>
          <a:custGeom>
            <a:avLst/>
            <a:gdLst>
              <a:gd name="T0" fmla="*/ 7475 w 8475"/>
              <a:gd name="T1" fmla="*/ 1970 h 8460"/>
              <a:gd name="T2" fmla="*/ 7475 w 8475"/>
              <a:gd name="T3" fmla="*/ 0 h 8460"/>
              <a:gd name="T4" fmla="*/ 6584 w 8475"/>
              <a:gd name="T5" fmla="*/ 1403 h 8460"/>
              <a:gd name="T6" fmla="*/ 4466 w 8475"/>
              <a:gd name="T7" fmla="*/ 2564 h 8460"/>
              <a:gd name="T8" fmla="*/ 2671 w 8475"/>
              <a:gd name="T9" fmla="*/ 1727 h 8460"/>
              <a:gd name="T10" fmla="*/ 2051 w 8475"/>
              <a:gd name="T11" fmla="*/ 742 h 8460"/>
              <a:gd name="T12" fmla="*/ 2051 w 8475"/>
              <a:gd name="T13" fmla="*/ 2118 h 8460"/>
              <a:gd name="T14" fmla="*/ 3400 w 8475"/>
              <a:gd name="T15" fmla="*/ 3117 h 8460"/>
              <a:gd name="T16" fmla="*/ 3400 w 8475"/>
              <a:gd name="T17" fmla="*/ 4573 h 8460"/>
              <a:gd name="T18" fmla="*/ 998 w 8475"/>
              <a:gd name="T19" fmla="*/ 6178 h 8460"/>
              <a:gd name="T20" fmla="*/ 998 w 8475"/>
              <a:gd name="T21" fmla="*/ 8162 h 8460"/>
              <a:gd name="T22" fmla="*/ 1889 w 8475"/>
              <a:gd name="T23" fmla="*/ 6745 h 8460"/>
              <a:gd name="T24" fmla="*/ 4223 w 8475"/>
              <a:gd name="T25" fmla="*/ 5112 h 8460"/>
              <a:gd name="T26" fmla="*/ 3467 w 8475"/>
              <a:gd name="T27" fmla="*/ 7474 h 8460"/>
              <a:gd name="T28" fmla="*/ 5451 w 8475"/>
              <a:gd name="T29" fmla="*/ 7474 h 8460"/>
              <a:gd name="T30" fmla="*/ 4695 w 8475"/>
              <a:gd name="T31" fmla="*/ 5112 h 8460"/>
              <a:gd name="T32" fmla="*/ 6261 w 8475"/>
              <a:gd name="T33" fmla="*/ 5976 h 8460"/>
              <a:gd name="T34" fmla="*/ 6882 w 8475"/>
              <a:gd name="T35" fmla="*/ 6947 h 8460"/>
              <a:gd name="T36" fmla="*/ 6882 w 8475"/>
              <a:gd name="T37" fmla="*/ 5571 h 8460"/>
              <a:gd name="T38" fmla="*/ 5532 w 8475"/>
              <a:gd name="T39" fmla="*/ 4573 h 8460"/>
              <a:gd name="T40" fmla="*/ 5532 w 8475"/>
              <a:gd name="T41" fmla="*/ 3117 h 8460"/>
              <a:gd name="T42" fmla="*/ 7475 w 8475"/>
              <a:gd name="T43" fmla="*/ 1970 h 8460"/>
              <a:gd name="T44" fmla="*/ 6666 w 8475"/>
              <a:gd name="T45" fmla="*/ 6259 h 8460"/>
              <a:gd name="T46" fmla="*/ 7097 w 8475"/>
              <a:gd name="T47" fmla="*/ 6259 h 8460"/>
              <a:gd name="T48" fmla="*/ 6666 w 8475"/>
              <a:gd name="T49" fmla="*/ 6259 h 8460"/>
              <a:gd name="T50" fmla="*/ 1511 w 8475"/>
              <a:gd name="T51" fmla="*/ 7163 h 8460"/>
              <a:gd name="T52" fmla="*/ 472 w 8475"/>
              <a:gd name="T53" fmla="*/ 7163 h 8460"/>
              <a:gd name="T54" fmla="*/ 1511 w 8475"/>
              <a:gd name="T55" fmla="*/ 7163 h 8460"/>
              <a:gd name="T56" fmla="*/ 2266 w 8475"/>
              <a:gd name="T57" fmla="*/ 1430 h 8460"/>
              <a:gd name="T58" fmla="*/ 1835 w 8475"/>
              <a:gd name="T59" fmla="*/ 1430 h 8460"/>
              <a:gd name="T60" fmla="*/ 2266 w 8475"/>
              <a:gd name="T61" fmla="*/ 1430 h 8460"/>
              <a:gd name="T62" fmla="*/ 5289 w 8475"/>
              <a:gd name="T63" fmla="*/ 3845 h 8460"/>
              <a:gd name="T64" fmla="*/ 3643 w 8475"/>
              <a:gd name="T65" fmla="*/ 3845 h 8460"/>
              <a:gd name="T66" fmla="*/ 5289 w 8475"/>
              <a:gd name="T67" fmla="*/ 3845 h 8460"/>
              <a:gd name="T68" fmla="*/ 4979 w 8475"/>
              <a:gd name="T69" fmla="*/ 7474 h 8460"/>
              <a:gd name="T70" fmla="*/ 3940 w 8475"/>
              <a:gd name="T71" fmla="*/ 7474 h 8460"/>
              <a:gd name="T72" fmla="*/ 4979 w 8475"/>
              <a:gd name="T73" fmla="*/ 7474 h 8460"/>
              <a:gd name="T74" fmla="*/ 6962 w 8475"/>
              <a:gd name="T75" fmla="*/ 985 h 8460"/>
              <a:gd name="T76" fmla="*/ 8001 w 8475"/>
              <a:gd name="T77" fmla="*/ 985 h 8460"/>
              <a:gd name="T78" fmla="*/ 6962 w 8475"/>
              <a:gd name="T79" fmla="*/ 985 h 8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75" h="8460">
                <a:moveTo>
                  <a:pt x="7475" y="1970"/>
                </a:moveTo>
                <a:lnTo>
                  <a:pt x="7475" y="1970"/>
                </a:lnTo>
                <a:cubicBezTo>
                  <a:pt x="8028" y="1970"/>
                  <a:pt x="8474" y="1525"/>
                  <a:pt x="8474" y="985"/>
                </a:cubicBezTo>
                <a:cubicBezTo>
                  <a:pt x="8474" y="432"/>
                  <a:pt x="8028" y="0"/>
                  <a:pt x="7475" y="0"/>
                </a:cubicBezTo>
                <a:cubicBezTo>
                  <a:pt x="6936" y="0"/>
                  <a:pt x="6490" y="432"/>
                  <a:pt x="6490" y="985"/>
                </a:cubicBezTo>
                <a:cubicBezTo>
                  <a:pt x="6490" y="1133"/>
                  <a:pt x="6517" y="1268"/>
                  <a:pt x="6584" y="1403"/>
                </a:cubicBezTo>
                <a:cubicBezTo>
                  <a:pt x="5194" y="2779"/>
                  <a:pt x="5194" y="2779"/>
                  <a:pt x="5194" y="2779"/>
                </a:cubicBezTo>
                <a:cubicBezTo>
                  <a:pt x="4979" y="2631"/>
                  <a:pt x="4723" y="2564"/>
                  <a:pt x="4466" y="2564"/>
                </a:cubicBezTo>
                <a:cubicBezTo>
                  <a:pt x="4196" y="2564"/>
                  <a:pt x="3953" y="2631"/>
                  <a:pt x="3737" y="2779"/>
                </a:cubicBezTo>
                <a:cubicBezTo>
                  <a:pt x="2671" y="1727"/>
                  <a:pt x="2671" y="1727"/>
                  <a:pt x="2671" y="1727"/>
                </a:cubicBezTo>
                <a:cubicBezTo>
                  <a:pt x="2712" y="1633"/>
                  <a:pt x="2739" y="1538"/>
                  <a:pt x="2739" y="1430"/>
                </a:cubicBezTo>
                <a:cubicBezTo>
                  <a:pt x="2739" y="1052"/>
                  <a:pt x="2428" y="742"/>
                  <a:pt x="2051" y="742"/>
                </a:cubicBezTo>
                <a:cubicBezTo>
                  <a:pt x="1673" y="742"/>
                  <a:pt x="1362" y="1052"/>
                  <a:pt x="1362" y="1430"/>
                </a:cubicBezTo>
                <a:cubicBezTo>
                  <a:pt x="1362" y="1821"/>
                  <a:pt x="1673" y="2118"/>
                  <a:pt x="2051" y="2118"/>
                </a:cubicBezTo>
                <a:cubicBezTo>
                  <a:pt x="2145" y="2118"/>
                  <a:pt x="2253" y="2105"/>
                  <a:pt x="2334" y="2064"/>
                </a:cubicBezTo>
                <a:cubicBezTo>
                  <a:pt x="3400" y="3117"/>
                  <a:pt x="3400" y="3117"/>
                  <a:pt x="3400" y="3117"/>
                </a:cubicBezTo>
                <a:cubicBezTo>
                  <a:pt x="3251" y="3333"/>
                  <a:pt x="3171" y="3589"/>
                  <a:pt x="3171" y="3845"/>
                </a:cubicBezTo>
                <a:cubicBezTo>
                  <a:pt x="3171" y="4114"/>
                  <a:pt x="3251" y="4357"/>
                  <a:pt x="3400" y="4573"/>
                </a:cubicBezTo>
                <a:cubicBezTo>
                  <a:pt x="1592" y="6381"/>
                  <a:pt x="1592" y="6381"/>
                  <a:pt x="1592" y="6381"/>
                </a:cubicBezTo>
                <a:cubicBezTo>
                  <a:pt x="1430" y="6246"/>
                  <a:pt x="1214" y="6178"/>
                  <a:pt x="998" y="6178"/>
                </a:cubicBezTo>
                <a:cubicBezTo>
                  <a:pt x="445" y="6178"/>
                  <a:pt x="0" y="6624"/>
                  <a:pt x="0" y="7163"/>
                </a:cubicBezTo>
                <a:cubicBezTo>
                  <a:pt x="0" y="7716"/>
                  <a:pt x="445" y="8162"/>
                  <a:pt x="998" y="8162"/>
                </a:cubicBezTo>
                <a:cubicBezTo>
                  <a:pt x="1538" y="8162"/>
                  <a:pt x="1983" y="7716"/>
                  <a:pt x="1983" y="7163"/>
                </a:cubicBezTo>
                <a:cubicBezTo>
                  <a:pt x="1983" y="7029"/>
                  <a:pt x="1956" y="6880"/>
                  <a:pt x="1889" y="6745"/>
                </a:cubicBezTo>
                <a:cubicBezTo>
                  <a:pt x="3737" y="4910"/>
                  <a:pt x="3737" y="4910"/>
                  <a:pt x="3737" y="4910"/>
                </a:cubicBezTo>
                <a:cubicBezTo>
                  <a:pt x="3886" y="5018"/>
                  <a:pt x="4048" y="5086"/>
                  <a:pt x="4223" y="5112"/>
                </a:cubicBezTo>
                <a:cubicBezTo>
                  <a:pt x="4223" y="6502"/>
                  <a:pt x="4223" y="6502"/>
                  <a:pt x="4223" y="6502"/>
                </a:cubicBezTo>
                <a:cubicBezTo>
                  <a:pt x="3791" y="6610"/>
                  <a:pt x="3467" y="7001"/>
                  <a:pt x="3467" y="7474"/>
                </a:cubicBezTo>
                <a:cubicBezTo>
                  <a:pt x="3467" y="8013"/>
                  <a:pt x="3913" y="8459"/>
                  <a:pt x="4466" y="8459"/>
                </a:cubicBezTo>
                <a:cubicBezTo>
                  <a:pt x="5006" y="8459"/>
                  <a:pt x="5451" y="8013"/>
                  <a:pt x="5451" y="7474"/>
                </a:cubicBezTo>
                <a:cubicBezTo>
                  <a:pt x="5451" y="7001"/>
                  <a:pt x="5141" y="6610"/>
                  <a:pt x="4695" y="6502"/>
                </a:cubicBezTo>
                <a:cubicBezTo>
                  <a:pt x="4695" y="5112"/>
                  <a:pt x="4695" y="5112"/>
                  <a:pt x="4695" y="5112"/>
                </a:cubicBezTo>
                <a:cubicBezTo>
                  <a:pt x="4871" y="5086"/>
                  <a:pt x="5046" y="5018"/>
                  <a:pt x="5194" y="4910"/>
                </a:cubicBezTo>
                <a:cubicBezTo>
                  <a:pt x="6261" y="5976"/>
                  <a:pt x="6261" y="5976"/>
                  <a:pt x="6261" y="5976"/>
                </a:cubicBezTo>
                <a:cubicBezTo>
                  <a:pt x="6207" y="6057"/>
                  <a:pt x="6193" y="6165"/>
                  <a:pt x="6193" y="6259"/>
                </a:cubicBezTo>
                <a:cubicBezTo>
                  <a:pt x="6193" y="6637"/>
                  <a:pt x="6504" y="6947"/>
                  <a:pt x="6882" y="6947"/>
                </a:cubicBezTo>
                <a:cubicBezTo>
                  <a:pt x="7259" y="6947"/>
                  <a:pt x="7569" y="6637"/>
                  <a:pt x="7569" y="6259"/>
                </a:cubicBezTo>
                <a:cubicBezTo>
                  <a:pt x="7569" y="5881"/>
                  <a:pt x="7259" y="5571"/>
                  <a:pt x="6882" y="5571"/>
                </a:cubicBezTo>
                <a:cubicBezTo>
                  <a:pt x="6774" y="5571"/>
                  <a:pt x="6679" y="5598"/>
                  <a:pt x="6584" y="5639"/>
                </a:cubicBezTo>
                <a:cubicBezTo>
                  <a:pt x="5532" y="4573"/>
                  <a:pt x="5532" y="4573"/>
                  <a:pt x="5532" y="4573"/>
                </a:cubicBezTo>
                <a:cubicBezTo>
                  <a:pt x="5680" y="4357"/>
                  <a:pt x="5761" y="4114"/>
                  <a:pt x="5761" y="3845"/>
                </a:cubicBezTo>
                <a:cubicBezTo>
                  <a:pt x="5761" y="3589"/>
                  <a:pt x="5680" y="3333"/>
                  <a:pt x="5532" y="3117"/>
                </a:cubicBezTo>
                <a:cubicBezTo>
                  <a:pt x="6882" y="1767"/>
                  <a:pt x="6882" y="1767"/>
                  <a:pt x="6882" y="1767"/>
                </a:cubicBezTo>
                <a:cubicBezTo>
                  <a:pt x="7057" y="1903"/>
                  <a:pt x="7259" y="1970"/>
                  <a:pt x="7475" y="1970"/>
                </a:cubicBezTo>
                <a:close/>
                <a:moveTo>
                  <a:pt x="6666" y="6259"/>
                </a:moveTo>
                <a:lnTo>
                  <a:pt x="6666" y="6259"/>
                </a:lnTo>
                <a:cubicBezTo>
                  <a:pt x="6666" y="6138"/>
                  <a:pt x="6760" y="6043"/>
                  <a:pt x="6882" y="6043"/>
                </a:cubicBezTo>
                <a:cubicBezTo>
                  <a:pt x="7003" y="6043"/>
                  <a:pt x="7097" y="6138"/>
                  <a:pt x="7097" y="6259"/>
                </a:cubicBezTo>
                <a:cubicBezTo>
                  <a:pt x="7097" y="6381"/>
                  <a:pt x="7003" y="6475"/>
                  <a:pt x="6882" y="6475"/>
                </a:cubicBezTo>
                <a:cubicBezTo>
                  <a:pt x="6760" y="6475"/>
                  <a:pt x="6666" y="6381"/>
                  <a:pt x="6666" y="6259"/>
                </a:cubicBezTo>
                <a:close/>
                <a:moveTo>
                  <a:pt x="1511" y="7163"/>
                </a:moveTo>
                <a:lnTo>
                  <a:pt x="1511" y="7163"/>
                </a:lnTo>
                <a:cubicBezTo>
                  <a:pt x="1511" y="7447"/>
                  <a:pt x="1282" y="7690"/>
                  <a:pt x="998" y="7690"/>
                </a:cubicBezTo>
                <a:cubicBezTo>
                  <a:pt x="715" y="7690"/>
                  <a:pt x="472" y="7447"/>
                  <a:pt x="472" y="7163"/>
                </a:cubicBezTo>
                <a:cubicBezTo>
                  <a:pt x="472" y="6880"/>
                  <a:pt x="715" y="6651"/>
                  <a:pt x="998" y="6651"/>
                </a:cubicBezTo>
                <a:cubicBezTo>
                  <a:pt x="1282" y="6651"/>
                  <a:pt x="1511" y="6880"/>
                  <a:pt x="1511" y="7163"/>
                </a:cubicBezTo>
                <a:close/>
                <a:moveTo>
                  <a:pt x="2266" y="1430"/>
                </a:moveTo>
                <a:lnTo>
                  <a:pt x="2266" y="1430"/>
                </a:lnTo>
                <a:cubicBezTo>
                  <a:pt x="2266" y="1552"/>
                  <a:pt x="2172" y="1646"/>
                  <a:pt x="2051" y="1646"/>
                </a:cubicBezTo>
                <a:cubicBezTo>
                  <a:pt x="1929" y="1646"/>
                  <a:pt x="1835" y="1552"/>
                  <a:pt x="1835" y="1430"/>
                </a:cubicBezTo>
                <a:cubicBezTo>
                  <a:pt x="1835" y="1322"/>
                  <a:pt x="1929" y="1214"/>
                  <a:pt x="2051" y="1214"/>
                </a:cubicBezTo>
                <a:cubicBezTo>
                  <a:pt x="2172" y="1214"/>
                  <a:pt x="2266" y="1322"/>
                  <a:pt x="2266" y="1430"/>
                </a:cubicBezTo>
                <a:close/>
                <a:moveTo>
                  <a:pt x="5289" y="3845"/>
                </a:moveTo>
                <a:lnTo>
                  <a:pt x="5289" y="3845"/>
                </a:lnTo>
                <a:cubicBezTo>
                  <a:pt x="5289" y="4303"/>
                  <a:pt x="4911" y="4667"/>
                  <a:pt x="4466" y="4667"/>
                </a:cubicBezTo>
                <a:cubicBezTo>
                  <a:pt x="4007" y="4667"/>
                  <a:pt x="3643" y="4303"/>
                  <a:pt x="3643" y="3845"/>
                </a:cubicBezTo>
                <a:cubicBezTo>
                  <a:pt x="3643" y="3400"/>
                  <a:pt x="4007" y="3036"/>
                  <a:pt x="4466" y="3036"/>
                </a:cubicBezTo>
                <a:cubicBezTo>
                  <a:pt x="4911" y="3036"/>
                  <a:pt x="5289" y="3400"/>
                  <a:pt x="5289" y="3845"/>
                </a:cubicBezTo>
                <a:close/>
                <a:moveTo>
                  <a:pt x="4979" y="7474"/>
                </a:moveTo>
                <a:lnTo>
                  <a:pt x="4979" y="7474"/>
                </a:lnTo>
                <a:cubicBezTo>
                  <a:pt x="4979" y="7757"/>
                  <a:pt x="4749" y="7986"/>
                  <a:pt x="4466" y="7986"/>
                </a:cubicBezTo>
                <a:cubicBezTo>
                  <a:pt x="4183" y="7986"/>
                  <a:pt x="3940" y="7757"/>
                  <a:pt x="3940" y="7474"/>
                </a:cubicBezTo>
                <a:cubicBezTo>
                  <a:pt x="3940" y="7177"/>
                  <a:pt x="4183" y="6947"/>
                  <a:pt x="4466" y="6947"/>
                </a:cubicBezTo>
                <a:cubicBezTo>
                  <a:pt x="4749" y="6947"/>
                  <a:pt x="4979" y="7177"/>
                  <a:pt x="4979" y="7474"/>
                </a:cubicBezTo>
                <a:close/>
                <a:moveTo>
                  <a:pt x="6962" y="985"/>
                </a:moveTo>
                <a:lnTo>
                  <a:pt x="6962" y="985"/>
                </a:lnTo>
                <a:cubicBezTo>
                  <a:pt x="6962" y="701"/>
                  <a:pt x="7192" y="459"/>
                  <a:pt x="7475" y="459"/>
                </a:cubicBezTo>
                <a:cubicBezTo>
                  <a:pt x="7772" y="459"/>
                  <a:pt x="8001" y="701"/>
                  <a:pt x="8001" y="985"/>
                </a:cubicBezTo>
                <a:cubicBezTo>
                  <a:pt x="8001" y="1268"/>
                  <a:pt x="7772" y="1498"/>
                  <a:pt x="7475" y="1498"/>
                </a:cubicBezTo>
                <a:cubicBezTo>
                  <a:pt x="7192" y="1498"/>
                  <a:pt x="6962" y="1268"/>
                  <a:pt x="6962" y="985"/>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Tree>
    <p:extLst>
      <p:ext uri="{BB962C8B-B14F-4D97-AF65-F5344CB8AC3E}">
        <p14:creationId xmlns:p14="http://schemas.microsoft.com/office/powerpoint/2010/main" val="239365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DDE0FDC-8624-413C-8A26-BA7DF9AE1CFF}"/>
              </a:ext>
            </a:extLst>
          </p:cNvPr>
          <p:cNvSpPr>
            <a:spLocks noGrp="1"/>
          </p:cNvSpPr>
          <p:nvPr>
            <p:ph type="title"/>
          </p:nvPr>
        </p:nvSpPr>
        <p:spPr/>
        <p:txBody>
          <a:bodyPr/>
          <a:lstStyle/>
          <a:p>
            <a:r>
              <a:rPr lang="en-US" dirty="0"/>
              <a:t>Three types of ‘winners’ emerge in this environment</a:t>
            </a:r>
            <a:endParaRPr lang="en-GB" dirty="0"/>
          </a:p>
        </p:txBody>
      </p:sp>
      <p:graphicFrame>
        <p:nvGraphicFramePr>
          <p:cNvPr id="4" name="Content Placeholder 12">
            <a:extLst>
              <a:ext uri="{FF2B5EF4-FFF2-40B4-BE49-F238E27FC236}">
                <a16:creationId xmlns:a16="http://schemas.microsoft.com/office/drawing/2014/main" xmlns="" id="{0342B928-9D71-4482-BFE3-081BFA9ECA07}"/>
              </a:ext>
            </a:extLst>
          </p:cNvPr>
          <p:cNvGraphicFramePr>
            <a:graphicFrameLocks/>
          </p:cNvGraphicFramePr>
          <p:nvPr>
            <p:extLst/>
          </p:nvPr>
        </p:nvGraphicFramePr>
        <p:xfrm>
          <a:off x="734290" y="1727199"/>
          <a:ext cx="11100524" cy="3842328"/>
        </p:xfrm>
        <a:graphic>
          <a:graphicData uri="http://schemas.openxmlformats.org/drawingml/2006/table">
            <a:tbl>
              <a:tblPr>
                <a:tableStyleId>{5C22544A-7EE6-4342-B048-85BDC9FD1C3A}</a:tableStyleId>
              </a:tblPr>
              <a:tblGrid>
                <a:gridCol w="5550262">
                  <a:extLst>
                    <a:ext uri="{9D8B030D-6E8A-4147-A177-3AD203B41FA5}">
                      <a16:colId xmlns:a16="http://schemas.microsoft.com/office/drawing/2014/main" xmlns="" val="2994909403"/>
                    </a:ext>
                  </a:extLst>
                </a:gridCol>
                <a:gridCol w="5550262">
                  <a:extLst>
                    <a:ext uri="{9D8B030D-6E8A-4147-A177-3AD203B41FA5}">
                      <a16:colId xmlns:a16="http://schemas.microsoft.com/office/drawing/2014/main" xmlns="" val="1946271285"/>
                    </a:ext>
                  </a:extLst>
                </a:gridCol>
              </a:tblGrid>
              <a:tr h="1921164">
                <a:tc>
                  <a:txBody>
                    <a:bodyPr/>
                    <a:lstStyle/>
                    <a:p>
                      <a:pPr algn="ctr"/>
                      <a:r>
                        <a:rPr lang="en-US" b="1" dirty="0">
                          <a:solidFill>
                            <a:schemeClr val="bg1"/>
                          </a:solidFill>
                        </a:rPr>
                        <a:t/>
                      </a:r>
                      <a:br>
                        <a:rPr lang="en-US" b="1" dirty="0">
                          <a:solidFill>
                            <a:schemeClr val="bg1"/>
                          </a:solidFill>
                        </a:rPr>
                      </a:br>
                      <a:endParaRPr lang="en-US" b="1" dirty="0">
                        <a:solidFill>
                          <a:schemeClr val="bg1"/>
                        </a:solidFill>
                      </a:endParaRPr>
                    </a:p>
                  </a:txBody>
                  <a:tcPr anchor="b">
                    <a:lnL w="38100" cap="flat" cmpd="sng" algn="ctr">
                      <a:solidFill>
                        <a:schemeClr val="accent5"/>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accent5">
                        <a:lumMod val="20000"/>
                        <a:lumOff val="80000"/>
                        <a:alpha val="44000"/>
                      </a:schemeClr>
                    </a:solidFill>
                  </a:tcPr>
                </a:tc>
                <a:tc>
                  <a:txBody>
                    <a:bodyPr/>
                    <a:lstStyle/>
                    <a:p>
                      <a:pPr algn="ctr"/>
                      <a:r>
                        <a:rPr lang="en-US" b="1" dirty="0">
                          <a:solidFill>
                            <a:schemeClr val="bg1"/>
                          </a:solidFill>
                        </a:rPr>
                        <a:t/>
                      </a:r>
                      <a:br>
                        <a:rPr lang="en-US" b="1" dirty="0">
                          <a:solidFill>
                            <a:schemeClr val="bg1"/>
                          </a:solidFill>
                        </a:rPr>
                      </a:br>
                      <a:endParaRPr lang="en-US" b="1" dirty="0">
                        <a:solidFill>
                          <a:schemeClr val="bg1"/>
                        </a:solidFill>
                      </a:endParaRPr>
                    </a:p>
                  </a:txBody>
                  <a:tcPr anchor="b">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2">
                        <a:lumMod val="20000"/>
                        <a:lumOff val="80000"/>
                        <a:alpha val="44000"/>
                      </a:schemeClr>
                    </a:solidFill>
                  </a:tcPr>
                </a:tc>
                <a:extLst>
                  <a:ext uri="{0D108BD9-81ED-4DB2-BD59-A6C34878D82A}">
                    <a16:rowId xmlns:a16="http://schemas.microsoft.com/office/drawing/2014/main" xmlns="" val="2729871892"/>
                  </a:ext>
                </a:extLst>
              </a:tr>
              <a:tr h="1921164">
                <a:tc>
                  <a:txBody>
                    <a:bodyPr/>
                    <a:lstStyle/>
                    <a:p>
                      <a:pPr algn="ctr"/>
                      <a:endParaRPr lang="en-US" b="1" dirty="0">
                        <a:solidFill>
                          <a:schemeClr val="bg1"/>
                        </a:solidFill>
                      </a:endParaRPr>
                    </a:p>
                  </a:txBody>
                  <a:tcPr anchor="b">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tx2">
                        <a:lumMod val="20000"/>
                        <a:lumOff val="80000"/>
                        <a:alpha val="44000"/>
                      </a:schemeClr>
                    </a:solidFill>
                  </a:tcPr>
                </a:tc>
                <a:tc>
                  <a:txBody>
                    <a:bodyPr/>
                    <a:lstStyle/>
                    <a:p>
                      <a:pPr algn="ctr"/>
                      <a:r>
                        <a:rPr lang="en-US" b="1" dirty="0">
                          <a:solidFill>
                            <a:schemeClr val="bg1"/>
                          </a:solidFill>
                        </a:rPr>
                        <a:t/>
                      </a:r>
                      <a:br>
                        <a:rPr lang="en-US" b="1" dirty="0">
                          <a:solidFill>
                            <a:schemeClr val="bg1"/>
                          </a:solidFill>
                        </a:rPr>
                      </a:br>
                      <a:endParaRPr lang="en-US" b="1" dirty="0">
                        <a:solidFill>
                          <a:schemeClr val="bg1"/>
                        </a:solidFill>
                      </a:endParaRPr>
                    </a:p>
                  </a:txBody>
                  <a:tcPr anchor="b">
                    <a:lnL w="38100" cap="flat" cmpd="sng" algn="ctr">
                      <a:solidFill>
                        <a:schemeClr val="tx2"/>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4">
                        <a:lumMod val="20000"/>
                        <a:lumOff val="80000"/>
                        <a:alpha val="44000"/>
                      </a:schemeClr>
                    </a:solidFill>
                  </a:tcPr>
                </a:tc>
                <a:extLst>
                  <a:ext uri="{0D108BD9-81ED-4DB2-BD59-A6C34878D82A}">
                    <a16:rowId xmlns:a16="http://schemas.microsoft.com/office/drawing/2014/main" xmlns="" val="2406570297"/>
                  </a:ext>
                </a:extLst>
              </a:tr>
            </a:tbl>
          </a:graphicData>
        </a:graphic>
      </p:graphicFrame>
      <p:sp>
        <p:nvSpPr>
          <p:cNvPr id="5" name="Arrow: Right 13">
            <a:extLst>
              <a:ext uri="{FF2B5EF4-FFF2-40B4-BE49-F238E27FC236}">
                <a16:creationId xmlns:a16="http://schemas.microsoft.com/office/drawing/2014/main" xmlns="" id="{3ACFB24D-6ECC-4806-AEA0-D436E694ABE3}"/>
              </a:ext>
            </a:extLst>
          </p:cNvPr>
          <p:cNvSpPr/>
          <p:nvPr/>
        </p:nvSpPr>
        <p:spPr>
          <a:xfrm>
            <a:off x="789709" y="5524303"/>
            <a:ext cx="11044810" cy="5806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BROADENING APPEAL</a:t>
            </a:r>
          </a:p>
        </p:txBody>
      </p:sp>
      <p:sp>
        <p:nvSpPr>
          <p:cNvPr id="6" name="Arrow: Right 14">
            <a:extLst>
              <a:ext uri="{FF2B5EF4-FFF2-40B4-BE49-F238E27FC236}">
                <a16:creationId xmlns:a16="http://schemas.microsoft.com/office/drawing/2014/main" xmlns="" id="{E85F7859-9255-41FE-BC80-5414BC7BFD74}"/>
              </a:ext>
            </a:extLst>
          </p:cNvPr>
          <p:cNvSpPr/>
          <p:nvPr/>
        </p:nvSpPr>
        <p:spPr>
          <a:xfrm rot="16200000">
            <a:off x="-1427773" y="3352044"/>
            <a:ext cx="3842327" cy="592636"/>
          </a:xfrm>
          <a:prstGeom prst="rightArrow">
            <a:avLst>
              <a:gd name="adj1" fmla="val 50001"/>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DEEPENING LOYALTY</a:t>
            </a:r>
          </a:p>
        </p:txBody>
      </p:sp>
      <p:grpSp>
        <p:nvGrpSpPr>
          <p:cNvPr id="7" name="Group 11">
            <a:extLst>
              <a:ext uri="{FF2B5EF4-FFF2-40B4-BE49-F238E27FC236}">
                <a16:creationId xmlns:a16="http://schemas.microsoft.com/office/drawing/2014/main" xmlns="" id="{A4FBCC46-1B99-47CA-8F7C-C8B3C1D2F3C3}"/>
              </a:ext>
            </a:extLst>
          </p:cNvPr>
          <p:cNvGrpSpPr/>
          <p:nvPr/>
        </p:nvGrpSpPr>
        <p:grpSpPr>
          <a:xfrm>
            <a:off x="908404" y="1849480"/>
            <a:ext cx="532379" cy="528680"/>
            <a:chOff x="7842250" y="3752850"/>
            <a:chExt cx="1076325" cy="1114426"/>
          </a:xfrm>
          <a:solidFill>
            <a:schemeClr val="accent5"/>
          </a:solidFill>
        </p:grpSpPr>
        <p:sp>
          <p:nvSpPr>
            <p:cNvPr id="8" name="Freeform 14">
              <a:extLst>
                <a:ext uri="{FF2B5EF4-FFF2-40B4-BE49-F238E27FC236}">
                  <a16:creationId xmlns:a16="http://schemas.microsoft.com/office/drawing/2014/main" xmlns="" id="{A1F4E60A-D418-41E9-A3C8-8430976F293B}"/>
                </a:ext>
              </a:extLst>
            </p:cNvPr>
            <p:cNvSpPr>
              <a:spLocks/>
            </p:cNvSpPr>
            <p:nvPr/>
          </p:nvSpPr>
          <p:spPr bwMode="auto">
            <a:xfrm>
              <a:off x="7842250" y="4065588"/>
              <a:ext cx="263525" cy="687388"/>
            </a:xfrm>
            <a:custGeom>
              <a:avLst/>
              <a:gdLst>
                <a:gd name="T0" fmla="*/ 126 w 166"/>
                <a:gd name="T1" fmla="*/ 393 h 433"/>
                <a:gd name="T2" fmla="*/ 113 w 166"/>
                <a:gd name="T3" fmla="*/ 394 h 433"/>
                <a:gd name="T4" fmla="*/ 100 w 166"/>
                <a:gd name="T5" fmla="*/ 393 h 433"/>
                <a:gd name="T6" fmla="*/ 100 w 166"/>
                <a:gd name="T7" fmla="*/ 113 h 433"/>
                <a:gd name="T8" fmla="*/ 61 w 166"/>
                <a:gd name="T9" fmla="*/ 83 h 433"/>
                <a:gd name="T10" fmla="*/ 61 w 166"/>
                <a:gd name="T11" fmla="*/ 213 h 433"/>
                <a:gd name="T12" fmla="*/ 50 w 166"/>
                <a:gd name="T13" fmla="*/ 213 h 433"/>
                <a:gd name="T14" fmla="*/ 43 w 166"/>
                <a:gd name="T15" fmla="*/ 210 h 433"/>
                <a:gd name="T16" fmla="*/ 40 w 166"/>
                <a:gd name="T17" fmla="*/ 201 h 433"/>
                <a:gd name="T18" fmla="*/ 40 w 166"/>
                <a:gd name="T19" fmla="*/ 49 h 433"/>
                <a:gd name="T20" fmla="*/ 43 w 166"/>
                <a:gd name="T21" fmla="*/ 42 h 433"/>
                <a:gd name="T22" fmla="*/ 50 w 166"/>
                <a:gd name="T23" fmla="*/ 39 h 433"/>
                <a:gd name="T24" fmla="*/ 146 w 166"/>
                <a:gd name="T25" fmla="*/ 0 h 433"/>
                <a:gd name="T26" fmla="*/ 50 w 166"/>
                <a:gd name="T27" fmla="*/ 0 h 433"/>
                <a:gd name="T28" fmla="*/ 30 w 166"/>
                <a:gd name="T29" fmla="*/ 4 h 433"/>
                <a:gd name="T30" fmla="*/ 15 w 166"/>
                <a:gd name="T31" fmla="*/ 14 h 433"/>
                <a:gd name="T32" fmla="*/ 4 w 166"/>
                <a:gd name="T33" fmla="*/ 30 h 433"/>
                <a:gd name="T34" fmla="*/ 0 w 166"/>
                <a:gd name="T35" fmla="*/ 49 h 433"/>
                <a:gd name="T36" fmla="*/ 0 w 166"/>
                <a:gd name="T37" fmla="*/ 201 h 433"/>
                <a:gd name="T38" fmla="*/ 4 w 166"/>
                <a:gd name="T39" fmla="*/ 221 h 433"/>
                <a:gd name="T40" fmla="*/ 15 w 166"/>
                <a:gd name="T41" fmla="*/ 237 h 433"/>
                <a:gd name="T42" fmla="*/ 30 w 166"/>
                <a:gd name="T43" fmla="*/ 248 h 433"/>
                <a:gd name="T44" fmla="*/ 50 w 166"/>
                <a:gd name="T45" fmla="*/ 252 h 433"/>
                <a:gd name="T46" fmla="*/ 61 w 166"/>
                <a:gd name="T47" fmla="*/ 400 h 433"/>
                <a:gd name="T48" fmla="*/ 62 w 166"/>
                <a:gd name="T49" fmla="*/ 407 h 433"/>
                <a:gd name="T50" fmla="*/ 69 w 166"/>
                <a:gd name="T51" fmla="*/ 419 h 433"/>
                <a:gd name="T52" fmla="*/ 83 w 166"/>
                <a:gd name="T53" fmla="*/ 428 h 433"/>
                <a:gd name="T54" fmla="*/ 102 w 166"/>
                <a:gd name="T55" fmla="*/ 432 h 433"/>
                <a:gd name="T56" fmla="*/ 113 w 166"/>
                <a:gd name="T57" fmla="*/ 433 h 433"/>
                <a:gd name="T58" fmla="*/ 135 w 166"/>
                <a:gd name="T59" fmla="*/ 430 h 433"/>
                <a:gd name="T60" fmla="*/ 151 w 166"/>
                <a:gd name="T61" fmla="*/ 424 h 433"/>
                <a:gd name="T62" fmla="*/ 162 w 166"/>
                <a:gd name="T63" fmla="*/ 414 h 433"/>
                <a:gd name="T64" fmla="*/ 166 w 166"/>
                <a:gd name="T65" fmla="*/ 400 h 433"/>
                <a:gd name="T66" fmla="*/ 126 w 166"/>
                <a:gd name="T67" fmla="*/ 302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6" h="433">
                  <a:moveTo>
                    <a:pt x="126" y="393"/>
                  </a:moveTo>
                  <a:lnTo>
                    <a:pt x="126" y="393"/>
                  </a:lnTo>
                  <a:lnTo>
                    <a:pt x="120" y="394"/>
                  </a:lnTo>
                  <a:lnTo>
                    <a:pt x="113" y="394"/>
                  </a:lnTo>
                  <a:lnTo>
                    <a:pt x="106" y="394"/>
                  </a:lnTo>
                  <a:lnTo>
                    <a:pt x="100" y="393"/>
                  </a:lnTo>
                  <a:lnTo>
                    <a:pt x="100" y="252"/>
                  </a:lnTo>
                  <a:lnTo>
                    <a:pt x="100" y="113"/>
                  </a:lnTo>
                  <a:lnTo>
                    <a:pt x="100" y="83"/>
                  </a:lnTo>
                  <a:lnTo>
                    <a:pt x="61" y="83"/>
                  </a:lnTo>
                  <a:lnTo>
                    <a:pt x="61" y="113"/>
                  </a:lnTo>
                  <a:lnTo>
                    <a:pt x="61" y="213"/>
                  </a:lnTo>
                  <a:lnTo>
                    <a:pt x="50" y="213"/>
                  </a:lnTo>
                  <a:lnTo>
                    <a:pt x="50" y="213"/>
                  </a:lnTo>
                  <a:lnTo>
                    <a:pt x="46" y="212"/>
                  </a:lnTo>
                  <a:lnTo>
                    <a:pt x="43" y="210"/>
                  </a:lnTo>
                  <a:lnTo>
                    <a:pt x="41" y="207"/>
                  </a:lnTo>
                  <a:lnTo>
                    <a:pt x="40" y="201"/>
                  </a:lnTo>
                  <a:lnTo>
                    <a:pt x="40" y="49"/>
                  </a:lnTo>
                  <a:lnTo>
                    <a:pt x="40" y="49"/>
                  </a:lnTo>
                  <a:lnTo>
                    <a:pt x="41" y="45"/>
                  </a:lnTo>
                  <a:lnTo>
                    <a:pt x="43" y="42"/>
                  </a:lnTo>
                  <a:lnTo>
                    <a:pt x="46" y="40"/>
                  </a:lnTo>
                  <a:lnTo>
                    <a:pt x="50" y="39"/>
                  </a:lnTo>
                  <a:lnTo>
                    <a:pt x="146" y="39"/>
                  </a:lnTo>
                  <a:lnTo>
                    <a:pt x="146" y="0"/>
                  </a:lnTo>
                  <a:lnTo>
                    <a:pt x="50" y="0"/>
                  </a:lnTo>
                  <a:lnTo>
                    <a:pt x="50" y="0"/>
                  </a:lnTo>
                  <a:lnTo>
                    <a:pt x="41" y="1"/>
                  </a:lnTo>
                  <a:lnTo>
                    <a:pt x="30" y="4"/>
                  </a:lnTo>
                  <a:lnTo>
                    <a:pt x="22" y="8"/>
                  </a:lnTo>
                  <a:lnTo>
                    <a:pt x="15" y="14"/>
                  </a:lnTo>
                  <a:lnTo>
                    <a:pt x="8" y="21"/>
                  </a:lnTo>
                  <a:lnTo>
                    <a:pt x="4" y="30"/>
                  </a:lnTo>
                  <a:lnTo>
                    <a:pt x="1" y="39"/>
                  </a:lnTo>
                  <a:lnTo>
                    <a:pt x="0" y="49"/>
                  </a:lnTo>
                  <a:lnTo>
                    <a:pt x="0" y="201"/>
                  </a:lnTo>
                  <a:lnTo>
                    <a:pt x="0" y="201"/>
                  </a:lnTo>
                  <a:lnTo>
                    <a:pt x="1" y="212"/>
                  </a:lnTo>
                  <a:lnTo>
                    <a:pt x="4" y="221"/>
                  </a:lnTo>
                  <a:lnTo>
                    <a:pt x="8" y="229"/>
                  </a:lnTo>
                  <a:lnTo>
                    <a:pt x="15" y="237"/>
                  </a:lnTo>
                  <a:lnTo>
                    <a:pt x="22" y="243"/>
                  </a:lnTo>
                  <a:lnTo>
                    <a:pt x="30" y="248"/>
                  </a:lnTo>
                  <a:lnTo>
                    <a:pt x="41" y="251"/>
                  </a:lnTo>
                  <a:lnTo>
                    <a:pt x="50" y="252"/>
                  </a:lnTo>
                  <a:lnTo>
                    <a:pt x="61" y="252"/>
                  </a:lnTo>
                  <a:lnTo>
                    <a:pt x="61" y="400"/>
                  </a:lnTo>
                  <a:lnTo>
                    <a:pt x="61" y="400"/>
                  </a:lnTo>
                  <a:lnTo>
                    <a:pt x="62" y="407"/>
                  </a:lnTo>
                  <a:lnTo>
                    <a:pt x="64" y="414"/>
                  </a:lnTo>
                  <a:lnTo>
                    <a:pt x="69" y="419"/>
                  </a:lnTo>
                  <a:lnTo>
                    <a:pt x="75" y="424"/>
                  </a:lnTo>
                  <a:lnTo>
                    <a:pt x="83" y="428"/>
                  </a:lnTo>
                  <a:lnTo>
                    <a:pt x="91" y="430"/>
                  </a:lnTo>
                  <a:lnTo>
                    <a:pt x="102" y="432"/>
                  </a:lnTo>
                  <a:lnTo>
                    <a:pt x="113" y="433"/>
                  </a:lnTo>
                  <a:lnTo>
                    <a:pt x="113" y="433"/>
                  </a:lnTo>
                  <a:lnTo>
                    <a:pt x="124" y="432"/>
                  </a:lnTo>
                  <a:lnTo>
                    <a:pt x="135" y="430"/>
                  </a:lnTo>
                  <a:lnTo>
                    <a:pt x="144" y="428"/>
                  </a:lnTo>
                  <a:lnTo>
                    <a:pt x="151" y="424"/>
                  </a:lnTo>
                  <a:lnTo>
                    <a:pt x="157" y="419"/>
                  </a:lnTo>
                  <a:lnTo>
                    <a:pt x="162" y="414"/>
                  </a:lnTo>
                  <a:lnTo>
                    <a:pt x="165" y="407"/>
                  </a:lnTo>
                  <a:lnTo>
                    <a:pt x="166" y="400"/>
                  </a:lnTo>
                  <a:lnTo>
                    <a:pt x="166" y="302"/>
                  </a:lnTo>
                  <a:lnTo>
                    <a:pt x="126" y="302"/>
                  </a:lnTo>
                  <a:lnTo>
                    <a:pt x="126" y="393"/>
                  </a:lnTo>
                  <a:close/>
                </a:path>
              </a:pathLst>
            </a:custGeom>
            <a:grpFill/>
            <a:ln>
              <a:solidFill>
                <a:schemeClr val="accent5"/>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9" name="Freeform 15">
              <a:extLst>
                <a:ext uri="{FF2B5EF4-FFF2-40B4-BE49-F238E27FC236}">
                  <a16:creationId xmlns:a16="http://schemas.microsoft.com/office/drawing/2014/main" xmlns="" id="{7A14650B-6C33-4863-A757-FCEF5593D663}"/>
                </a:ext>
              </a:extLst>
            </p:cNvPr>
            <p:cNvSpPr>
              <a:spLocks noEditPoints="1"/>
            </p:cNvSpPr>
            <p:nvPr/>
          </p:nvSpPr>
          <p:spPr bwMode="auto">
            <a:xfrm>
              <a:off x="7964488" y="3825875"/>
              <a:ext cx="215900" cy="217488"/>
            </a:xfrm>
            <a:custGeom>
              <a:avLst/>
              <a:gdLst>
                <a:gd name="T0" fmla="*/ 68 w 136"/>
                <a:gd name="T1" fmla="*/ 137 h 137"/>
                <a:gd name="T2" fmla="*/ 82 w 136"/>
                <a:gd name="T3" fmla="*/ 136 h 137"/>
                <a:gd name="T4" fmla="*/ 95 w 136"/>
                <a:gd name="T5" fmla="*/ 132 h 137"/>
                <a:gd name="T6" fmla="*/ 106 w 136"/>
                <a:gd name="T7" fmla="*/ 126 h 137"/>
                <a:gd name="T8" fmla="*/ 117 w 136"/>
                <a:gd name="T9" fmla="*/ 117 h 137"/>
                <a:gd name="T10" fmla="*/ 125 w 136"/>
                <a:gd name="T11" fmla="*/ 107 h 137"/>
                <a:gd name="T12" fmla="*/ 131 w 136"/>
                <a:gd name="T13" fmla="*/ 96 h 137"/>
                <a:gd name="T14" fmla="*/ 135 w 136"/>
                <a:gd name="T15" fmla="*/ 82 h 137"/>
                <a:gd name="T16" fmla="*/ 136 w 136"/>
                <a:gd name="T17" fmla="*/ 69 h 137"/>
                <a:gd name="T18" fmla="*/ 136 w 136"/>
                <a:gd name="T19" fmla="*/ 62 h 137"/>
                <a:gd name="T20" fmla="*/ 133 w 136"/>
                <a:gd name="T21" fmla="*/ 48 h 137"/>
                <a:gd name="T22" fmla="*/ 128 w 136"/>
                <a:gd name="T23" fmla="*/ 36 h 137"/>
                <a:gd name="T24" fmla="*/ 121 w 136"/>
                <a:gd name="T25" fmla="*/ 25 h 137"/>
                <a:gd name="T26" fmla="*/ 112 w 136"/>
                <a:gd name="T27" fmla="*/ 16 h 137"/>
                <a:gd name="T28" fmla="*/ 101 w 136"/>
                <a:gd name="T29" fmla="*/ 9 h 137"/>
                <a:gd name="T30" fmla="*/ 89 w 136"/>
                <a:gd name="T31" fmla="*/ 4 h 137"/>
                <a:gd name="T32" fmla="*/ 75 w 136"/>
                <a:gd name="T33" fmla="*/ 0 h 137"/>
                <a:gd name="T34" fmla="*/ 68 w 136"/>
                <a:gd name="T35" fmla="*/ 0 h 137"/>
                <a:gd name="T36" fmla="*/ 55 w 136"/>
                <a:gd name="T37" fmla="*/ 1 h 137"/>
                <a:gd name="T38" fmla="*/ 41 w 136"/>
                <a:gd name="T39" fmla="*/ 6 h 137"/>
                <a:gd name="T40" fmla="*/ 30 w 136"/>
                <a:gd name="T41" fmla="*/ 12 h 137"/>
                <a:gd name="T42" fmla="*/ 19 w 136"/>
                <a:gd name="T43" fmla="*/ 20 h 137"/>
                <a:gd name="T44" fmla="*/ 11 w 136"/>
                <a:gd name="T45" fmla="*/ 30 h 137"/>
                <a:gd name="T46" fmla="*/ 5 w 136"/>
                <a:gd name="T47" fmla="*/ 42 h 137"/>
                <a:gd name="T48" fmla="*/ 1 w 136"/>
                <a:gd name="T49" fmla="*/ 55 h 137"/>
                <a:gd name="T50" fmla="*/ 0 w 136"/>
                <a:gd name="T51" fmla="*/ 69 h 137"/>
                <a:gd name="T52" fmla="*/ 0 w 136"/>
                <a:gd name="T53" fmla="*/ 76 h 137"/>
                <a:gd name="T54" fmla="*/ 3 w 136"/>
                <a:gd name="T55" fmla="*/ 89 h 137"/>
                <a:gd name="T56" fmla="*/ 8 w 136"/>
                <a:gd name="T57" fmla="*/ 101 h 137"/>
                <a:gd name="T58" fmla="*/ 15 w 136"/>
                <a:gd name="T59" fmla="*/ 112 h 137"/>
                <a:gd name="T60" fmla="*/ 25 w 136"/>
                <a:gd name="T61" fmla="*/ 122 h 137"/>
                <a:gd name="T62" fmla="*/ 35 w 136"/>
                <a:gd name="T63" fmla="*/ 129 h 137"/>
                <a:gd name="T64" fmla="*/ 47 w 136"/>
                <a:gd name="T65" fmla="*/ 134 h 137"/>
                <a:gd name="T66" fmla="*/ 61 w 136"/>
                <a:gd name="T67" fmla="*/ 137 h 137"/>
                <a:gd name="T68" fmla="*/ 68 w 136"/>
                <a:gd name="T69" fmla="*/ 137 h 137"/>
                <a:gd name="T70" fmla="*/ 68 w 136"/>
                <a:gd name="T71" fmla="*/ 39 h 137"/>
                <a:gd name="T72" fmla="*/ 79 w 136"/>
                <a:gd name="T73" fmla="*/ 42 h 137"/>
                <a:gd name="T74" fmla="*/ 89 w 136"/>
                <a:gd name="T75" fmla="*/ 48 h 137"/>
                <a:gd name="T76" fmla="*/ 95 w 136"/>
                <a:gd name="T77" fmla="*/ 57 h 137"/>
                <a:gd name="T78" fmla="*/ 98 w 136"/>
                <a:gd name="T79" fmla="*/ 69 h 137"/>
                <a:gd name="T80" fmla="*/ 97 w 136"/>
                <a:gd name="T81" fmla="*/ 75 h 137"/>
                <a:gd name="T82" fmla="*/ 93 w 136"/>
                <a:gd name="T83" fmla="*/ 85 h 137"/>
                <a:gd name="T84" fmla="*/ 85 w 136"/>
                <a:gd name="T85" fmla="*/ 94 h 137"/>
                <a:gd name="T86" fmla="*/ 74 w 136"/>
                <a:gd name="T87" fmla="*/ 98 h 137"/>
                <a:gd name="T88" fmla="*/ 68 w 136"/>
                <a:gd name="T89" fmla="*/ 98 h 137"/>
                <a:gd name="T90" fmla="*/ 57 w 136"/>
                <a:gd name="T91" fmla="*/ 96 h 137"/>
                <a:gd name="T92" fmla="*/ 47 w 136"/>
                <a:gd name="T93" fmla="*/ 89 h 137"/>
                <a:gd name="T94" fmla="*/ 41 w 136"/>
                <a:gd name="T95" fmla="*/ 80 h 137"/>
                <a:gd name="T96" fmla="*/ 38 w 136"/>
                <a:gd name="T97" fmla="*/ 69 h 137"/>
                <a:gd name="T98" fmla="*/ 39 w 136"/>
                <a:gd name="T99" fmla="*/ 63 h 137"/>
                <a:gd name="T100" fmla="*/ 43 w 136"/>
                <a:gd name="T101" fmla="*/ 52 h 137"/>
                <a:gd name="T102" fmla="*/ 52 w 136"/>
                <a:gd name="T103" fmla="*/ 44 h 137"/>
                <a:gd name="T104" fmla="*/ 62 w 136"/>
                <a:gd name="T105" fmla="*/ 40 h 137"/>
                <a:gd name="T106" fmla="*/ 68 w 136"/>
                <a:gd name="T107"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6" h="137">
                  <a:moveTo>
                    <a:pt x="68" y="137"/>
                  </a:moveTo>
                  <a:lnTo>
                    <a:pt x="68" y="137"/>
                  </a:lnTo>
                  <a:lnTo>
                    <a:pt x="75" y="137"/>
                  </a:lnTo>
                  <a:lnTo>
                    <a:pt x="82" y="136"/>
                  </a:lnTo>
                  <a:lnTo>
                    <a:pt x="89" y="134"/>
                  </a:lnTo>
                  <a:lnTo>
                    <a:pt x="95" y="132"/>
                  </a:lnTo>
                  <a:lnTo>
                    <a:pt x="101" y="129"/>
                  </a:lnTo>
                  <a:lnTo>
                    <a:pt x="106" y="126"/>
                  </a:lnTo>
                  <a:lnTo>
                    <a:pt x="112" y="122"/>
                  </a:lnTo>
                  <a:lnTo>
                    <a:pt x="117" y="117"/>
                  </a:lnTo>
                  <a:lnTo>
                    <a:pt x="121" y="112"/>
                  </a:lnTo>
                  <a:lnTo>
                    <a:pt x="125" y="107"/>
                  </a:lnTo>
                  <a:lnTo>
                    <a:pt x="128" y="101"/>
                  </a:lnTo>
                  <a:lnTo>
                    <a:pt x="131" y="96"/>
                  </a:lnTo>
                  <a:lnTo>
                    <a:pt x="133" y="89"/>
                  </a:lnTo>
                  <a:lnTo>
                    <a:pt x="135" y="82"/>
                  </a:lnTo>
                  <a:lnTo>
                    <a:pt x="136" y="76"/>
                  </a:lnTo>
                  <a:lnTo>
                    <a:pt x="136" y="69"/>
                  </a:lnTo>
                  <a:lnTo>
                    <a:pt x="136" y="69"/>
                  </a:lnTo>
                  <a:lnTo>
                    <a:pt x="136" y="62"/>
                  </a:lnTo>
                  <a:lnTo>
                    <a:pt x="135" y="55"/>
                  </a:lnTo>
                  <a:lnTo>
                    <a:pt x="133" y="48"/>
                  </a:lnTo>
                  <a:lnTo>
                    <a:pt x="131" y="42"/>
                  </a:lnTo>
                  <a:lnTo>
                    <a:pt x="128" y="36"/>
                  </a:lnTo>
                  <a:lnTo>
                    <a:pt x="125" y="30"/>
                  </a:lnTo>
                  <a:lnTo>
                    <a:pt x="121" y="25"/>
                  </a:lnTo>
                  <a:lnTo>
                    <a:pt x="117" y="20"/>
                  </a:lnTo>
                  <a:lnTo>
                    <a:pt x="112" y="16"/>
                  </a:lnTo>
                  <a:lnTo>
                    <a:pt x="106" y="12"/>
                  </a:lnTo>
                  <a:lnTo>
                    <a:pt x="101" y="9"/>
                  </a:lnTo>
                  <a:lnTo>
                    <a:pt x="95" y="6"/>
                  </a:lnTo>
                  <a:lnTo>
                    <a:pt x="89" y="4"/>
                  </a:lnTo>
                  <a:lnTo>
                    <a:pt x="82" y="1"/>
                  </a:lnTo>
                  <a:lnTo>
                    <a:pt x="75" y="0"/>
                  </a:lnTo>
                  <a:lnTo>
                    <a:pt x="68" y="0"/>
                  </a:lnTo>
                  <a:lnTo>
                    <a:pt x="68" y="0"/>
                  </a:lnTo>
                  <a:lnTo>
                    <a:pt x="61" y="0"/>
                  </a:lnTo>
                  <a:lnTo>
                    <a:pt x="55" y="1"/>
                  </a:lnTo>
                  <a:lnTo>
                    <a:pt x="47" y="4"/>
                  </a:lnTo>
                  <a:lnTo>
                    <a:pt x="41" y="6"/>
                  </a:lnTo>
                  <a:lnTo>
                    <a:pt x="35" y="9"/>
                  </a:lnTo>
                  <a:lnTo>
                    <a:pt x="30" y="12"/>
                  </a:lnTo>
                  <a:lnTo>
                    <a:pt x="25" y="16"/>
                  </a:lnTo>
                  <a:lnTo>
                    <a:pt x="19" y="20"/>
                  </a:lnTo>
                  <a:lnTo>
                    <a:pt x="15" y="25"/>
                  </a:lnTo>
                  <a:lnTo>
                    <a:pt x="11" y="30"/>
                  </a:lnTo>
                  <a:lnTo>
                    <a:pt x="8" y="36"/>
                  </a:lnTo>
                  <a:lnTo>
                    <a:pt x="5" y="42"/>
                  </a:lnTo>
                  <a:lnTo>
                    <a:pt x="3" y="48"/>
                  </a:lnTo>
                  <a:lnTo>
                    <a:pt x="1" y="55"/>
                  </a:lnTo>
                  <a:lnTo>
                    <a:pt x="0" y="62"/>
                  </a:lnTo>
                  <a:lnTo>
                    <a:pt x="0" y="69"/>
                  </a:lnTo>
                  <a:lnTo>
                    <a:pt x="0" y="69"/>
                  </a:lnTo>
                  <a:lnTo>
                    <a:pt x="0" y="76"/>
                  </a:lnTo>
                  <a:lnTo>
                    <a:pt x="1" y="82"/>
                  </a:lnTo>
                  <a:lnTo>
                    <a:pt x="3" y="89"/>
                  </a:lnTo>
                  <a:lnTo>
                    <a:pt x="5" y="96"/>
                  </a:lnTo>
                  <a:lnTo>
                    <a:pt x="8" y="101"/>
                  </a:lnTo>
                  <a:lnTo>
                    <a:pt x="11" y="107"/>
                  </a:lnTo>
                  <a:lnTo>
                    <a:pt x="15" y="112"/>
                  </a:lnTo>
                  <a:lnTo>
                    <a:pt x="19" y="117"/>
                  </a:lnTo>
                  <a:lnTo>
                    <a:pt x="25" y="122"/>
                  </a:lnTo>
                  <a:lnTo>
                    <a:pt x="30" y="126"/>
                  </a:lnTo>
                  <a:lnTo>
                    <a:pt x="35" y="129"/>
                  </a:lnTo>
                  <a:lnTo>
                    <a:pt x="41" y="132"/>
                  </a:lnTo>
                  <a:lnTo>
                    <a:pt x="47" y="134"/>
                  </a:lnTo>
                  <a:lnTo>
                    <a:pt x="55" y="136"/>
                  </a:lnTo>
                  <a:lnTo>
                    <a:pt x="61" y="137"/>
                  </a:lnTo>
                  <a:lnTo>
                    <a:pt x="68" y="137"/>
                  </a:lnTo>
                  <a:lnTo>
                    <a:pt x="68" y="137"/>
                  </a:lnTo>
                  <a:close/>
                  <a:moveTo>
                    <a:pt x="68" y="39"/>
                  </a:moveTo>
                  <a:lnTo>
                    <a:pt x="68" y="39"/>
                  </a:lnTo>
                  <a:lnTo>
                    <a:pt x="74" y="40"/>
                  </a:lnTo>
                  <a:lnTo>
                    <a:pt x="79" y="42"/>
                  </a:lnTo>
                  <a:lnTo>
                    <a:pt x="85" y="44"/>
                  </a:lnTo>
                  <a:lnTo>
                    <a:pt x="89" y="48"/>
                  </a:lnTo>
                  <a:lnTo>
                    <a:pt x="93" y="52"/>
                  </a:lnTo>
                  <a:lnTo>
                    <a:pt x="95" y="57"/>
                  </a:lnTo>
                  <a:lnTo>
                    <a:pt x="97" y="63"/>
                  </a:lnTo>
                  <a:lnTo>
                    <a:pt x="98" y="69"/>
                  </a:lnTo>
                  <a:lnTo>
                    <a:pt x="98" y="69"/>
                  </a:lnTo>
                  <a:lnTo>
                    <a:pt x="97" y="75"/>
                  </a:lnTo>
                  <a:lnTo>
                    <a:pt x="95" y="80"/>
                  </a:lnTo>
                  <a:lnTo>
                    <a:pt x="93" y="85"/>
                  </a:lnTo>
                  <a:lnTo>
                    <a:pt x="89" y="89"/>
                  </a:lnTo>
                  <a:lnTo>
                    <a:pt x="85" y="94"/>
                  </a:lnTo>
                  <a:lnTo>
                    <a:pt x="79" y="96"/>
                  </a:lnTo>
                  <a:lnTo>
                    <a:pt x="74" y="98"/>
                  </a:lnTo>
                  <a:lnTo>
                    <a:pt x="68" y="98"/>
                  </a:lnTo>
                  <a:lnTo>
                    <a:pt x="68" y="98"/>
                  </a:lnTo>
                  <a:lnTo>
                    <a:pt x="62" y="98"/>
                  </a:lnTo>
                  <a:lnTo>
                    <a:pt x="57" y="96"/>
                  </a:lnTo>
                  <a:lnTo>
                    <a:pt x="52" y="94"/>
                  </a:lnTo>
                  <a:lnTo>
                    <a:pt x="47" y="89"/>
                  </a:lnTo>
                  <a:lnTo>
                    <a:pt x="43" y="85"/>
                  </a:lnTo>
                  <a:lnTo>
                    <a:pt x="41" y="80"/>
                  </a:lnTo>
                  <a:lnTo>
                    <a:pt x="39" y="75"/>
                  </a:lnTo>
                  <a:lnTo>
                    <a:pt x="38" y="69"/>
                  </a:lnTo>
                  <a:lnTo>
                    <a:pt x="38" y="69"/>
                  </a:lnTo>
                  <a:lnTo>
                    <a:pt x="39" y="63"/>
                  </a:lnTo>
                  <a:lnTo>
                    <a:pt x="41" y="57"/>
                  </a:lnTo>
                  <a:lnTo>
                    <a:pt x="43" y="52"/>
                  </a:lnTo>
                  <a:lnTo>
                    <a:pt x="47" y="48"/>
                  </a:lnTo>
                  <a:lnTo>
                    <a:pt x="52" y="44"/>
                  </a:lnTo>
                  <a:lnTo>
                    <a:pt x="57" y="42"/>
                  </a:lnTo>
                  <a:lnTo>
                    <a:pt x="62" y="40"/>
                  </a:lnTo>
                  <a:lnTo>
                    <a:pt x="68" y="39"/>
                  </a:lnTo>
                  <a:lnTo>
                    <a:pt x="68" y="39"/>
                  </a:lnTo>
                  <a:close/>
                </a:path>
              </a:pathLst>
            </a:custGeom>
            <a:grpFill/>
            <a:ln>
              <a:solidFill>
                <a:schemeClr val="accent5"/>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0" name="Freeform 16">
              <a:extLst>
                <a:ext uri="{FF2B5EF4-FFF2-40B4-BE49-F238E27FC236}">
                  <a16:creationId xmlns:a16="http://schemas.microsoft.com/office/drawing/2014/main" xmlns="" id="{A6414676-A11D-4742-A583-38BF11596BFB}"/>
                </a:ext>
              </a:extLst>
            </p:cNvPr>
            <p:cNvSpPr>
              <a:spLocks noEditPoints="1"/>
            </p:cNvSpPr>
            <p:nvPr/>
          </p:nvSpPr>
          <p:spPr bwMode="auto">
            <a:xfrm>
              <a:off x="8580438" y="3825875"/>
              <a:ext cx="217488" cy="217488"/>
            </a:xfrm>
            <a:custGeom>
              <a:avLst/>
              <a:gdLst>
                <a:gd name="T0" fmla="*/ 68 w 137"/>
                <a:gd name="T1" fmla="*/ 137 h 137"/>
                <a:gd name="T2" fmla="*/ 83 w 137"/>
                <a:gd name="T3" fmla="*/ 136 h 137"/>
                <a:gd name="T4" fmla="*/ 95 w 137"/>
                <a:gd name="T5" fmla="*/ 132 h 137"/>
                <a:gd name="T6" fmla="*/ 106 w 137"/>
                <a:gd name="T7" fmla="*/ 126 h 137"/>
                <a:gd name="T8" fmla="*/ 117 w 137"/>
                <a:gd name="T9" fmla="*/ 117 h 137"/>
                <a:gd name="T10" fmla="*/ 125 w 137"/>
                <a:gd name="T11" fmla="*/ 107 h 137"/>
                <a:gd name="T12" fmla="*/ 131 w 137"/>
                <a:gd name="T13" fmla="*/ 96 h 137"/>
                <a:gd name="T14" fmla="*/ 135 w 137"/>
                <a:gd name="T15" fmla="*/ 82 h 137"/>
                <a:gd name="T16" fmla="*/ 137 w 137"/>
                <a:gd name="T17" fmla="*/ 69 h 137"/>
                <a:gd name="T18" fmla="*/ 136 w 137"/>
                <a:gd name="T19" fmla="*/ 62 h 137"/>
                <a:gd name="T20" fmla="*/ 134 w 137"/>
                <a:gd name="T21" fmla="*/ 48 h 137"/>
                <a:gd name="T22" fmla="*/ 129 w 137"/>
                <a:gd name="T23" fmla="*/ 36 h 137"/>
                <a:gd name="T24" fmla="*/ 121 w 137"/>
                <a:gd name="T25" fmla="*/ 25 h 137"/>
                <a:gd name="T26" fmla="*/ 112 w 137"/>
                <a:gd name="T27" fmla="*/ 16 h 137"/>
                <a:gd name="T28" fmla="*/ 101 w 137"/>
                <a:gd name="T29" fmla="*/ 9 h 137"/>
                <a:gd name="T30" fmla="*/ 89 w 137"/>
                <a:gd name="T31" fmla="*/ 4 h 137"/>
                <a:gd name="T32" fmla="*/ 75 w 137"/>
                <a:gd name="T33" fmla="*/ 0 h 137"/>
                <a:gd name="T34" fmla="*/ 68 w 137"/>
                <a:gd name="T35" fmla="*/ 0 h 137"/>
                <a:gd name="T36" fmla="*/ 55 w 137"/>
                <a:gd name="T37" fmla="*/ 1 h 137"/>
                <a:gd name="T38" fmla="*/ 42 w 137"/>
                <a:gd name="T39" fmla="*/ 6 h 137"/>
                <a:gd name="T40" fmla="*/ 30 w 137"/>
                <a:gd name="T41" fmla="*/ 12 h 137"/>
                <a:gd name="T42" fmla="*/ 21 w 137"/>
                <a:gd name="T43" fmla="*/ 20 h 137"/>
                <a:gd name="T44" fmla="*/ 11 w 137"/>
                <a:gd name="T45" fmla="*/ 30 h 137"/>
                <a:gd name="T46" fmla="*/ 5 w 137"/>
                <a:gd name="T47" fmla="*/ 42 h 137"/>
                <a:gd name="T48" fmla="*/ 1 w 137"/>
                <a:gd name="T49" fmla="*/ 55 h 137"/>
                <a:gd name="T50" fmla="*/ 0 w 137"/>
                <a:gd name="T51" fmla="*/ 69 h 137"/>
                <a:gd name="T52" fmla="*/ 0 w 137"/>
                <a:gd name="T53" fmla="*/ 76 h 137"/>
                <a:gd name="T54" fmla="*/ 3 w 137"/>
                <a:gd name="T55" fmla="*/ 89 h 137"/>
                <a:gd name="T56" fmla="*/ 8 w 137"/>
                <a:gd name="T57" fmla="*/ 101 h 137"/>
                <a:gd name="T58" fmla="*/ 15 w 137"/>
                <a:gd name="T59" fmla="*/ 112 h 137"/>
                <a:gd name="T60" fmla="*/ 25 w 137"/>
                <a:gd name="T61" fmla="*/ 122 h 137"/>
                <a:gd name="T62" fmla="*/ 36 w 137"/>
                <a:gd name="T63" fmla="*/ 129 h 137"/>
                <a:gd name="T64" fmla="*/ 48 w 137"/>
                <a:gd name="T65" fmla="*/ 134 h 137"/>
                <a:gd name="T66" fmla="*/ 62 w 137"/>
                <a:gd name="T67" fmla="*/ 137 h 137"/>
                <a:gd name="T68" fmla="*/ 68 w 137"/>
                <a:gd name="T69" fmla="*/ 137 h 137"/>
                <a:gd name="T70" fmla="*/ 68 w 137"/>
                <a:gd name="T71" fmla="*/ 39 h 137"/>
                <a:gd name="T72" fmla="*/ 80 w 137"/>
                <a:gd name="T73" fmla="*/ 42 h 137"/>
                <a:gd name="T74" fmla="*/ 89 w 137"/>
                <a:gd name="T75" fmla="*/ 48 h 137"/>
                <a:gd name="T76" fmla="*/ 96 w 137"/>
                <a:gd name="T77" fmla="*/ 57 h 137"/>
                <a:gd name="T78" fmla="*/ 98 w 137"/>
                <a:gd name="T79" fmla="*/ 69 h 137"/>
                <a:gd name="T80" fmla="*/ 97 w 137"/>
                <a:gd name="T81" fmla="*/ 75 h 137"/>
                <a:gd name="T82" fmla="*/ 93 w 137"/>
                <a:gd name="T83" fmla="*/ 85 h 137"/>
                <a:gd name="T84" fmla="*/ 85 w 137"/>
                <a:gd name="T85" fmla="*/ 94 h 137"/>
                <a:gd name="T86" fmla="*/ 74 w 137"/>
                <a:gd name="T87" fmla="*/ 98 h 137"/>
                <a:gd name="T88" fmla="*/ 68 w 137"/>
                <a:gd name="T89" fmla="*/ 98 h 137"/>
                <a:gd name="T90" fmla="*/ 57 w 137"/>
                <a:gd name="T91" fmla="*/ 96 h 137"/>
                <a:gd name="T92" fmla="*/ 47 w 137"/>
                <a:gd name="T93" fmla="*/ 89 h 137"/>
                <a:gd name="T94" fmla="*/ 41 w 137"/>
                <a:gd name="T95" fmla="*/ 80 h 137"/>
                <a:gd name="T96" fmla="*/ 39 w 137"/>
                <a:gd name="T97" fmla="*/ 69 h 137"/>
                <a:gd name="T98" fmla="*/ 39 w 137"/>
                <a:gd name="T99" fmla="*/ 63 h 137"/>
                <a:gd name="T100" fmla="*/ 44 w 137"/>
                <a:gd name="T101" fmla="*/ 52 h 137"/>
                <a:gd name="T102" fmla="*/ 52 w 137"/>
                <a:gd name="T103" fmla="*/ 44 h 137"/>
                <a:gd name="T104" fmla="*/ 63 w 137"/>
                <a:gd name="T105" fmla="*/ 40 h 137"/>
                <a:gd name="T106" fmla="*/ 68 w 137"/>
                <a:gd name="T107"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 h="137">
                  <a:moveTo>
                    <a:pt x="68" y="137"/>
                  </a:moveTo>
                  <a:lnTo>
                    <a:pt x="68" y="137"/>
                  </a:lnTo>
                  <a:lnTo>
                    <a:pt x="75" y="137"/>
                  </a:lnTo>
                  <a:lnTo>
                    <a:pt x="83" y="136"/>
                  </a:lnTo>
                  <a:lnTo>
                    <a:pt x="89" y="134"/>
                  </a:lnTo>
                  <a:lnTo>
                    <a:pt x="95" y="132"/>
                  </a:lnTo>
                  <a:lnTo>
                    <a:pt x="101" y="129"/>
                  </a:lnTo>
                  <a:lnTo>
                    <a:pt x="106" y="126"/>
                  </a:lnTo>
                  <a:lnTo>
                    <a:pt x="112" y="122"/>
                  </a:lnTo>
                  <a:lnTo>
                    <a:pt x="117" y="117"/>
                  </a:lnTo>
                  <a:lnTo>
                    <a:pt x="121" y="112"/>
                  </a:lnTo>
                  <a:lnTo>
                    <a:pt x="125" y="107"/>
                  </a:lnTo>
                  <a:lnTo>
                    <a:pt x="129" y="101"/>
                  </a:lnTo>
                  <a:lnTo>
                    <a:pt x="131" y="96"/>
                  </a:lnTo>
                  <a:lnTo>
                    <a:pt x="134" y="89"/>
                  </a:lnTo>
                  <a:lnTo>
                    <a:pt x="135" y="82"/>
                  </a:lnTo>
                  <a:lnTo>
                    <a:pt x="136" y="76"/>
                  </a:lnTo>
                  <a:lnTo>
                    <a:pt x="137" y="69"/>
                  </a:lnTo>
                  <a:lnTo>
                    <a:pt x="137" y="69"/>
                  </a:lnTo>
                  <a:lnTo>
                    <a:pt x="136" y="62"/>
                  </a:lnTo>
                  <a:lnTo>
                    <a:pt x="135" y="55"/>
                  </a:lnTo>
                  <a:lnTo>
                    <a:pt x="134" y="48"/>
                  </a:lnTo>
                  <a:lnTo>
                    <a:pt x="131" y="42"/>
                  </a:lnTo>
                  <a:lnTo>
                    <a:pt x="129" y="36"/>
                  </a:lnTo>
                  <a:lnTo>
                    <a:pt x="125" y="30"/>
                  </a:lnTo>
                  <a:lnTo>
                    <a:pt x="121" y="25"/>
                  </a:lnTo>
                  <a:lnTo>
                    <a:pt x="117" y="20"/>
                  </a:lnTo>
                  <a:lnTo>
                    <a:pt x="112" y="16"/>
                  </a:lnTo>
                  <a:lnTo>
                    <a:pt x="106" y="12"/>
                  </a:lnTo>
                  <a:lnTo>
                    <a:pt x="101" y="9"/>
                  </a:lnTo>
                  <a:lnTo>
                    <a:pt x="95" y="6"/>
                  </a:lnTo>
                  <a:lnTo>
                    <a:pt x="89" y="4"/>
                  </a:lnTo>
                  <a:lnTo>
                    <a:pt x="83" y="1"/>
                  </a:lnTo>
                  <a:lnTo>
                    <a:pt x="75" y="0"/>
                  </a:lnTo>
                  <a:lnTo>
                    <a:pt x="68" y="0"/>
                  </a:lnTo>
                  <a:lnTo>
                    <a:pt x="68" y="0"/>
                  </a:lnTo>
                  <a:lnTo>
                    <a:pt x="62" y="0"/>
                  </a:lnTo>
                  <a:lnTo>
                    <a:pt x="55" y="1"/>
                  </a:lnTo>
                  <a:lnTo>
                    <a:pt x="48" y="4"/>
                  </a:lnTo>
                  <a:lnTo>
                    <a:pt x="42" y="6"/>
                  </a:lnTo>
                  <a:lnTo>
                    <a:pt x="36" y="9"/>
                  </a:lnTo>
                  <a:lnTo>
                    <a:pt x="30" y="12"/>
                  </a:lnTo>
                  <a:lnTo>
                    <a:pt x="25" y="16"/>
                  </a:lnTo>
                  <a:lnTo>
                    <a:pt x="21" y="20"/>
                  </a:lnTo>
                  <a:lnTo>
                    <a:pt x="15" y="25"/>
                  </a:lnTo>
                  <a:lnTo>
                    <a:pt x="11" y="30"/>
                  </a:lnTo>
                  <a:lnTo>
                    <a:pt x="8" y="36"/>
                  </a:lnTo>
                  <a:lnTo>
                    <a:pt x="5" y="42"/>
                  </a:lnTo>
                  <a:lnTo>
                    <a:pt x="3" y="48"/>
                  </a:lnTo>
                  <a:lnTo>
                    <a:pt x="1" y="55"/>
                  </a:lnTo>
                  <a:lnTo>
                    <a:pt x="0" y="62"/>
                  </a:lnTo>
                  <a:lnTo>
                    <a:pt x="0" y="69"/>
                  </a:lnTo>
                  <a:lnTo>
                    <a:pt x="0" y="69"/>
                  </a:lnTo>
                  <a:lnTo>
                    <a:pt x="0" y="76"/>
                  </a:lnTo>
                  <a:lnTo>
                    <a:pt x="1" y="82"/>
                  </a:lnTo>
                  <a:lnTo>
                    <a:pt x="3" y="89"/>
                  </a:lnTo>
                  <a:lnTo>
                    <a:pt x="5" y="96"/>
                  </a:lnTo>
                  <a:lnTo>
                    <a:pt x="8" y="101"/>
                  </a:lnTo>
                  <a:lnTo>
                    <a:pt x="11" y="107"/>
                  </a:lnTo>
                  <a:lnTo>
                    <a:pt x="15" y="112"/>
                  </a:lnTo>
                  <a:lnTo>
                    <a:pt x="21" y="117"/>
                  </a:lnTo>
                  <a:lnTo>
                    <a:pt x="25" y="122"/>
                  </a:lnTo>
                  <a:lnTo>
                    <a:pt x="30" y="126"/>
                  </a:lnTo>
                  <a:lnTo>
                    <a:pt x="36" y="129"/>
                  </a:lnTo>
                  <a:lnTo>
                    <a:pt x="42" y="132"/>
                  </a:lnTo>
                  <a:lnTo>
                    <a:pt x="48" y="134"/>
                  </a:lnTo>
                  <a:lnTo>
                    <a:pt x="55" y="136"/>
                  </a:lnTo>
                  <a:lnTo>
                    <a:pt x="62" y="137"/>
                  </a:lnTo>
                  <a:lnTo>
                    <a:pt x="68" y="137"/>
                  </a:lnTo>
                  <a:lnTo>
                    <a:pt x="68" y="137"/>
                  </a:lnTo>
                  <a:close/>
                  <a:moveTo>
                    <a:pt x="68" y="39"/>
                  </a:moveTo>
                  <a:lnTo>
                    <a:pt x="68" y="39"/>
                  </a:lnTo>
                  <a:lnTo>
                    <a:pt x="74" y="40"/>
                  </a:lnTo>
                  <a:lnTo>
                    <a:pt x="80" y="42"/>
                  </a:lnTo>
                  <a:lnTo>
                    <a:pt x="85" y="44"/>
                  </a:lnTo>
                  <a:lnTo>
                    <a:pt x="89" y="48"/>
                  </a:lnTo>
                  <a:lnTo>
                    <a:pt x="93" y="52"/>
                  </a:lnTo>
                  <a:lnTo>
                    <a:pt x="96" y="57"/>
                  </a:lnTo>
                  <a:lnTo>
                    <a:pt x="97" y="63"/>
                  </a:lnTo>
                  <a:lnTo>
                    <a:pt x="98" y="69"/>
                  </a:lnTo>
                  <a:lnTo>
                    <a:pt x="98" y="69"/>
                  </a:lnTo>
                  <a:lnTo>
                    <a:pt x="97" y="75"/>
                  </a:lnTo>
                  <a:lnTo>
                    <a:pt x="96" y="80"/>
                  </a:lnTo>
                  <a:lnTo>
                    <a:pt x="93" y="85"/>
                  </a:lnTo>
                  <a:lnTo>
                    <a:pt x="89" y="89"/>
                  </a:lnTo>
                  <a:lnTo>
                    <a:pt x="85" y="94"/>
                  </a:lnTo>
                  <a:lnTo>
                    <a:pt x="80" y="96"/>
                  </a:lnTo>
                  <a:lnTo>
                    <a:pt x="74" y="98"/>
                  </a:lnTo>
                  <a:lnTo>
                    <a:pt x="68" y="98"/>
                  </a:lnTo>
                  <a:lnTo>
                    <a:pt x="68" y="98"/>
                  </a:lnTo>
                  <a:lnTo>
                    <a:pt x="63" y="98"/>
                  </a:lnTo>
                  <a:lnTo>
                    <a:pt x="57" y="96"/>
                  </a:lnTo>
                  <a:lnTo>
                    <a:pt x="52" y="94"/>
                  </a:lnTo>
                  <a:lnTo>
                    <a:pt x="47" y="89"/>
                  </a:lnTo>
                  <a:lnTo>
                    <a:pt x="44" y="85"/>
                  </a:lnTo>
                  <a:lnTo>
                    <a:pt x="41" y="80"/>
                  </a:lnTo>
                  <a:lnTo>
                    <a:pt x="39" y="75"/>
                  </a:lnTo>
                  <a:lnTo>
                    <a:pt x="39" y="69"/>
                  </a:lnTo>
                  <a:lnTo>
                    <a:pt x="39" y="69"/>
                  </a:lnTo>
                  <a:lnTo>
                    <a:pt x="39" y="63"/>
                  </a:lnTo>
                  <a:lnTo>
                    <a:pt x="41" y="57"/>
                  </a:lnTo>
                  <a:lnTo>
                    <a:pt x="44" y="52"/>
                  </a:lnTo>
                  <a:lnTo>
                    <a:pt x="47" y="48"/>
                  </a:lnTo>
                  <a:lnTo>
                    <a:pt x="52" y="44"/>
                  </a:lnTo>
                  <a:lnTo>
                    <a:pt x="57" y="42"/>
                  </a:lnTo>
                  <a:lnTo>
                    <a:pt x="63" y="40"/>
                  </a:lnTo>
                  <a:lnTo>
                    <a:pt x="68" y="39"/>
                  </a:lnTo>
                  <a:lnTo>
                    <a:pt x="68" y="39"/>
                  </a:lnTo>
                  <a:close/>
                </a:path>
              </a:pathLst>
            </a:custGeom>
            <a:grpFill/>
            <a:ln>
              <a:solidFill>
                <a:schemeClr val="accent5"/>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1" name="Freeform 17">
              <a:extLst>
                <a:ext uri="{FF2B5EF4-FFF2-40B4-BE49-F238E27FC236}">
                  <a16:creationId xmlns:a16="http://schemas.microsoft.com/office/drawing/2014/main" xmlns="" id="{6CC72728-58E2-4DA3-848C-A3E8337B8E7D}"/>
                </a:ext>
              </a:extLst>
            </p:cNvPr>
            <p:cNvSpPr>
              <a:spLocks/>
            </p:cNvSpPr>
            <p:nvPr/>
          </p:nvSpPr>
          <p:spPr bwMode="auto">
            <a:xfrm>
              <a:off x="8655050" y="4065588"/>
              <a:ext cx="263525" cy="687388"/>
            </a:xfrm>
            <a:custGeom>
              <a:avLst/>
              <a:gdLst>
                <a:gd name="T0" fmla="*/ 20 w 166"/>
                <a:gd name="T1" fmla="*/ 0 h 433"/>
                <a:gd name="T2" fmla="*/ 116 w 166"/>
                <a:gd name="T3" fmla="*/ 39 h 433"/>
                <a:gd name="T4" fmla="*/ 120 w 166"/>
                <a:gd name="T5" fmla="*/ 40 h 433"/>
                <a:gd name="T6" fmla="*/ 127 w 166"/>
                <a:gd name="T7" fmla="*/ 45 h 433"/>
                <a:gd name="T8" fmla="*/ 128 w 166"/>
                <a:gd name="T9" fmla="*/ 201 h 433"/>
                <a:gd name="T10" fmla="*/ 127 w 166"/>
                <a:gd name="T11" fmla="*/ 207 h 433"/>
                <a:gd name="T12" fmla="*/ 120 w 166"/>
                <a:gd name="T13" fmla="*/ 212 h 433"/>
                <a:gd name="T14" fmla="*/ 106 w 166"/>
                <a:gd name="T15" fmla="*/ 213 h 433"/>
                <a:gd name="T16" fmla="*/ 106 w 166"/>
                <a:gd name="T17" fmla="*/ 83 h 433"/>
                <a:gd name="T18" fmla="*/ 67 w 166"/>
                <a:gd name="T19" fmla="*/ 113 h 433"/>
                <a:gd name="T20" fmla="*/ 67 w 166"/>
                <a:gd name="T21" fmla="*/ 393 h 433"/>
                <a:gd name="T22" fmla="*/ 60 w 166"/>
                <a:gd name="T23" fmla="*/ 394 h 433"/>
                <a:gd name="T24" fmla="*/ 46 w 166"/>
                <a:gd name="T25" fmla="*/ 394 h 433"/>
                <a:gd name="T26" fmla="*/ 40 w 166"/>
                <a:gd name="T27" fmla="*/ 302 h 433"/>
                <a:gd name="T28" fmla="*/ 0 w 166"/>
                <a:gd name="T29" fmla="*/ 400 h 433"/>
                <a:gd name="T30" fmla="*/ 1 w 166"/>
                <a:gd name="T31" fmla="*/ 407 h 433"/>
                <a:gd name="T32" fmla="*/ 9 w 166"/>
                <a:gd name="T33" fmla="*/ 419 h 433"/>
                <a:gd name="T34" fmla="*/ 22 w 166"/>
                <a:gd name="T35" fmla="*/ 428 h 433"/>
                <a:gd name="T36" fmla="*/ 42 w 166"/>
                <a:gd name="T37" fmla="*/ 432 h 433"/>
                <a:gd name="T38" fmla="*/ 53 w 166"/>
                <a:gd name="T39" fmla="*/ 433 h 433"/>
                <a:gd name="T40" fmla="*/ 75 w 166"/>
                <a:gd name="T41" fmla="*/ 430 h 433"/>
                <a:gd name="T42" fmla="*/ 91 w 166"/>
                <a:gd name="T43" fmla="*/ 424 h 433"/>
                <a:gd name="T44" fmla="*/ 102 w 166"/>
                <a:gd name="T45" fmla="*/ 414 h 433"/>
                <a:gd name="T46" fmla="*/ 106 w 166"/>
                <a:gd name="T47" fmla="*/ 400 h 433"/>
                <a:gd name="T48" fmla="*/ 116 w 166"/>
                <a:gd name="T49" fmla="*/ 252 h 433"/>
                <a:gd name="T50" fmla="*/ 127 w 166"/>
                <a:gd name="T51" fmla="*/ 251 h 433"/>
                <a:gd name="T52" fmla="*/ 144 w 166"/>
                <a:gd name="T53" fmla="*/ 243 h 433"/>
                <a:gd name="T54" fmla="*/ 158 w 166"/>
                <a:gd name="T55" fmla="*/ 229 h 433"/>
                <a:gd name="T56" fmla="*/ 165 w 166"/>
                <a:gd name="T57" fmla="*/ 212 h 433"/>
                <a:gd name="T58" fmla="*/ 166 w 166"/>
                <a:gd name="T59" fmla="*/ 49 h 433"/>
                <a:gd name="T60" fmla="*/ 165 w 166"/>
                <a:gd name="T61" fmla="*/ 39 h 433"/>
                <a:gd name="T62" fmla="*/ 158 w 166"/>
                <a:gd name="T63" fmla="*/ 21 h 433"/>
                <a:gd name="T64" fmla="*/ 144 w 166"/>
                <a:gd name="T65" fmla="*/ 8 h 433"/>
                <a:gd name="T66" fmla="*/ 127 w 166"/>
                <a:gd name="T67" fmla="*/ 1 h 433"/>
                <a:gd name="T68" fmla="*/ 116 w 166"/>
                <a:gd name="T69"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433">
                  <a:moveTo>
                    <a:pt x="116" y="0"/>
                  </a:moveTo>
                  <a:lnTo>
                    <a:pt x="20" y="0"/>
                  </a:lnTo>
                  <a:lnTo>
                    <a:pt x="20" y="39"/>
                  </a:lnTo>
                  <a:lnTo>
                    <a:pt x="116" y="39"/>
                  </a:lnTo>
                  <a:lnTo>
                    <a:pt x="116" y="39"/>
                  </a:lnTo>
                  <a:lnTo>
                    <a:pt x="120" y="40"/>
                  </a:lnTo>
                  <a:lnTo>
                    <a:pt x="124" y="42"/>
                  </a:lnTo>
                  <a:lnTo>
                    <a:pt x="127" y="45"/>
                  </a:lnTo>
                  <a:lnTo>
                    <a:pt x="128" y="49"/>
                  </a:lnTo>
                  <a:lnTo>
                    <a:pt x="128" y="201"/>
                  </a:lnTo>
                  <a:lnTo>
                    <a:pt x="128" y="201"/>
                  </a:lnTo>
                  <a:lnTo>
                    <a:pt x="127" y="207"/>
                  </a:lnTo>
                  <a:lnTo>
                    <a:pt x="124" y="210"/>
                  </a:lnTo>
                  <a:lnTo>
                    <a:pt x="120" y="212"/>
                  </a:lnTo>
                  <a:lnTo>
                    <a:pt x="116" y="213"/>
                  </a:lnTo>
                  <a:lnTo>
                    <a:pt x="106" y="213"/>
                  </a:lnTo>
                  <a:lnTo>
                    <a:pt x="106" y="113"/>
                  </a:lnTo>
                  <a:lnTo>
                    <a:pt x="106" y="83"/>
                  </a:lnTo>
                  <a:lnTo>
                    <a:pt x="67" y="83"/>
                  </a:lnTo>
                  <a:lnTo>
                    <a:pt x="67" y="113"/>
                  </a:lnTo>
                  <a:lnTo>
                    <a:pt x="67" y="252"/>
                  </a:lnTo>
                  <a:lnTo>
                    <a:pt x="67" y="393"/>
                  </a:lnTo>
                  <a:lnTo>
                    <a:pt x="67" y="393"/>
                  </a:lnTo>
                  <a:lnTo>
                    <a:pt x="60" y="394"/>
                  </a:lnTo>
                  <a:lnTo>
                    <a:pt x="53" y="394"/>
                  </a:lnTo>
                  <a:lnTo>
                    <a:pt x="46" y="394"/>
                  </a:lnTo>
                  <a:lnTo>
                    <a:pt x="40" y="393"/>
                  </a:lnTo>
                  <a:lnTo>
                    <a:pt x="40" y="302"/>
                  </a:lnTo>
                  <a:lnTo>
                    <a:pt x="0" y="302"/>
                  </a:lnTo>
                  <a:lnTo>
                    <a:pt x="0" y="400"/>
                  </a:lnTo>
                  <a:lnTo>
                    <a:pt x="0" y="400"/>
                  </a:lnTo>
                  <a:lnTo>
                    <a:pt x="1" y="407"/>
                  </a:lnTo>
                  <a:lnTo>
                    <a:pt x="5" y="414"/>
                  </a:lnTo>
                  <a:lnTo>
                    <a:pt x="9" y="419"/>
                  </a:lnTo>
                  <a:lnTo>
                    <a:pt x="15" y="424"/>
                  </a:lnTo>
                  <a:lnTo>
                    <a:pt x="22" y="428"/>
                  </a:lnTo>
                  <a:lnTo>
                    <a:pt x="31" y="430"/>
                  </a:lnTo>
                  <a:lnTo>
                    <a:pt x="42" y="432"/>
                  </a:lnTo>
                  <a:lnTo>
                    <a:pt x="53" y="433"/>
                  </a:lnTo>
                  <a:lnTo>
                    <a:pt x="53" y="433"/>
                  </a:lnTo>
                  <a:lnTo>
                    <a:pt x="65" y="432"/>
                  </a:lnTo>
                  <a:lnTo>
                    <a:pt x="75" y="430"/>
                  </a:lnTo>
                  <a:lnTo>
                    <a:pt x="84" y="428"/>
                  </a:lnTo>
                  <a:lnTo>
                    <a:pt x="91" y="424"/>
                  </a:lnTo>
                  <a:lnTo>
                    <a:pt x="98" y="419"/>
                  </a:lnTo>
                  <a:lnTo>
                    <a:pt x="102" y="414"/>
                  </a:lnTo>
                  <a:lnTo>
                    <a:pt x="105" y="407"/>
                  </a:lnTo>
                  <a:lnTo>
                    <a:pt x="106" y="400"/>
                  </a:lnTo>
                  <a:lnTo>
                    <a:pt x="106" y="252"/>
                  </a:lnTo>
                  <a:lnTo>
                    <a:pt x="116" y="252"/>
                  </a:lnTo>
                  <a:lnTo>
                    <a:pt x="116" y="252"/>
                  </a:lnTo>
                  <a:lnTo>
                    <a:pt x="127" y="251"/>
                  </a:lnTo>
                  <a:lnTo>
                    <a:pt x="136" y="248"/>
                  </a:lnTo>
                  <a:lnTo>
                    <a:pt x="144" y="243"/>
                  </a:lnTo>
                  <a:lnTo>
                    <a:pt x="152" y="237"/>
                  </a:lnTo>
                  <a:lnTo>
                    <a:pt x="158" y="229"/>
                  </a:lnTo>
                  <a:lnTo>
                    <a:pt x="162" y="221"/>
                  </a:lnTo>
                  <a:lnTo>
                    <a:pt x="165" y="212"/>
                  </a:lnTo>
                  <a:lnTo>
                    <a:pt x="166" y="201"/>
                  </a:lnTo>
                  <a:lnTo>
                    <a:pt x="166" y="49"/>
                  </a:lnTo>
                  <a:lnTo>
                    <a:pt x="166" y="49"/>
                  </a:lnTo>
                  <a:lnTo>
                    <a:pt x="165" y="39"/>
                  </a:lnTo>
                  <a:lnTo>
                    <a:pt x="162" y="30"/>
                  </a:lnTo>
                  <a:lnTo>
                    <a:pt x="158" y="21"/>
                  </a:lnTo>
                  <a:lnTo>
                    <a:pt x="152" y="14"/>
                  </a:lnTo>
                  <a:lnTo>
                    <a:pt x="144" y="8"/>
                  </a:lnTo>
                  <a:lnTo>
                    <a:pt x="136" y="4"/>
                  </a:lnTo>
                  <a:lnTo>
                    <a:pt x="127" y="1"/>
                  </a:lnTo>
                  <a:lnTo>
                    <a:pt x="116" y="0"/>
                  </a:lnTo>
                  <a:lnTo>
                    <a:pt x="116" y="0"/>
                  </a:lnTo>
                  <a:close/>
                </a:path>
              </a:pathLst>
            </a:custGeom>
            <a:grpFill/>
            <a:ln>
              <a:solidFill>
                <a:schemeClr val="accent5"/>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2" name="Freeform 18">
              <a:extLst>
                <a:ext uri="{FF2B5EF4-FFF2-40B4-BE49-F238E27FC236}">
                  <a16:creationId xmlns:a16="http://schemas.microsoft.com/office/drawing/2014/main" xmlns="" id="{462536DA-6D3F-45CF-8D66-05E9C84BA099}"/>
                </a:ext>
              </a:extLst>
            </p:cNvPr>
            <p:cNvSpPr>
              <a:spLocks noEditPoints="1"/>
            </p:cNvSpPr>
            <p:nvPr/>
          </p:nvSpPr>
          <p:spPr bwMode="auto">
            <a:xfrm>
              <a:off x="8255000" y="3752850"/>
              <a:ext cx="250825" cy="250825"/>
            </a:xfrm>
            <a:custGeom>
              <a:avLst/>
              <a:gdLst>
                <a:gd name="T0" fmla="*/ 80 w 158"/>
                <a:gd name="T1" fmla="*/ 158 h 158"/>
                <a:gd name="T2" fmla="*/ 95 w 158"/>
                <a:gd name="T3" fmla="*/ 156 h 158"/>
                <a:gd name="T4" fmla="*/ 110 w 158"/>
                <a:gd name="T5" fmla="*/ 152 h 158"/>
                <a:gd name="T6" fmla="*/ 123 w 158"/>
                <a:gd name="T7" fmla="*/ 145 h 158"/>
                <a:gd name="T8" fmla="*/ 136 w 158"/>
                <a:gd name="T9" fmla="*/ 134 h 158"/>
                <a:gd name="T10" fmla="*/ 145 w 158"/>
                <a:gd name="T11" fmla="*/ 123 h 158"/>
                <a:gd name="T12" fmla="*/ 152 w 158"/>
                <a:gd name="T13" fmla="*/ 110 h 158"/>
                <a:gd name="T14" fmla="*/ 156 w 158"/>
                <a:gd name="T15" fmla="*/ 95 h 158"/>
                <a:gd name="T16" fmla="*/ 158 w 158"/>
                <a:gd name="T17" fmla="*/ 79 h 158"/>
                <a:gd name="T18" fmla="*/ 158 w 158"/>
                <a:gd name="T19" fmla="*/ 71 h 158"/>
                <a:gd name="T20" fmla="*/ 155 w 158"/>
                <a:gd name="T21" fmla="*/ 56 h 158"/>
                <a:gd name="T22" fmla="*/ 149 w 158"/>
                <a:gd name="T23" fmla="*/ 41 h 158"/>
                <a:gd name="T24" fmla="*/ 141 w 158"/>
                <a:gd name="T25" fmla="*/ 29 h 158"/>
                <a:gd name="T26" fmla="*/ 129 w 158"/>
                <a:gd name="T27" fmla="*/ 17 h 158"/>
                <a:gd name="T28" fmla="*/ 117 w 158"/>
                <a:gd name="T29" fmla="*/ 9 h 158"/>
                <a:gd name="T30" fmla="*/ 102 w 158"/>
                <a:gd name="T31" fmla="*/ 3 h 158"/>
                <a:gd name="T32" fmla="*/ 87 w 158"/>
                <a:gd name="T33" fmla="*/ 0 h 158"/>
                <a:gd name="T34" fmla="*/ 80 w 158"/>
                <a:gd name="T35" fmla="*/ 0 h 158"/>
                <a:gd name="T36" fmla="*/ 63 w 158"/>
                <a:gd name="T37" fmla="*/ 1 h 158"/>
                <a:gd name="T38" fmla="*/ 49 w 158"/>
                <a:gd name="T39" fmla="*/ 6 h 158"/>
                <a:gd name="T40" fmla="*/ 35 w 158"/>
                <a:gd name="T41" fmla="*/ 13 h 158"/>
                <a:gd name="T42" fmla="*/ 24 w 158"/>
                <a:gd name="T43" fmla="*/ 23 h 158"/>
                <a:gd name="T44" fmla="*/ 13 w 158"/>
                <a:gd name="T45" fmla="*/ 35 h 158"/>
                <a:gd name="T46" fmla="*/ 6 w 158"/>
                <a:gd name="T47" fmla="*/ 49 h 158"/>
                <a:gd name="T48" fmla="*/ 2 w 158"/>
                <a:gd name="T49" fmla="*/ 63 h 158"/>
                <a:gd name="T50" fmla="*/ 0 w 158"/>
                <a:gd name="T51" fmla="*/ 79 h 158"/>
                <a:gd name="T52" fmla="*/ 1 w 158"/>
                <a:gd name="T53" fmla="*/ 87 h 158"/>
                <a:gd name="T54" fmla="*/ 4 w 158"/>
                <a:gd name="T55" fmla="*/ 102 h 158"/>
                <a:gd name="T56" fmla="*/ 9 w 158"/>
                <a:gd name="T57" fmla="*/ 117 h 158"/>
                <a:gd name="T58" fmla="*/ 19 w 158"/>
                <a:gd name="T59" fmla="*/ 129 h 158"/>
                <a:gd name="T60" fmla="*/ 29 w 158"/>
                <a:gd name="T61" fmla="*/ 140 h 158"/>
                <a:gd name="T62" fmla="*/ 41 w 158"/>
                <a:gd name="T63" fmla="*/ 148 h 158"/>
                <a:gd name="T64" fmla="*/ 56 w 158"/>
                <a:gd name="T65" fmla="*/ 154 h 158"/>
                <a:gd name="T66" fmla="*/ 71 w 158"/>
                <a:gd name="T67" fmla="*/ 157 h 158"/>
                <a:gd name="T68" fmla="*/ 80 w 158"/>
                <a:gd name="T69" fmla="*/ 158 h 158"/>
                <a:gd name="T70" fmla="*/ 80 w 158"/>
                <a:gd name="T71" fmla="*/ 39 h 158"/>
                <a:gd name="T72" fmla="*/ 95 w 158"/>
                <a:gd name="T73" fmla="*/ 42 h 158"/>
                <a:gd name="T74" fmla="*/ 108 w 158"/>
                <a:gd name="T75" fmla="*/ 51 h 158"/>
                <a:gd name="T76" fmla="*/ 116 w 158"/>
                <a:gd name="T77" fmla="*/ 63 h 158"/>
                <a:gd name="T78" fmla="*/ 119 w 158"/>
                <a:gd name="T79" fmla="*/ 79 h 158"/>
                <a:gd name="T80" fmla="*/ 119 w 158"/>
                <a:gd name="T81" fmla="*/ 87 h 158"/>
                <a:gd name="T82" fmla="*/ 113 w 158"/>
                <a:gd name="T83" fmla="*/ 101 h 158"/>
                <a:gd name="T84" fmla="*/ 101 w 158"/>
                <a:gd name="T85" fmla="*/ 112 h 158"/>
                <a:gd name="T86" fmla="*/ 87 w 158"/>
                <a:gd name="T87" fmla="*/ 118 h 158"/>
                <a:gd name="T88" fmla="*/ 80 w 158"/>
                <a:gd name="T89" fmla="*/ 119 h 158"/>
                <a:gd name="T90" fmla="*/ 64 w 158"/>
                <a:gd name="T91" fmla="*/ 116 h 158"/>
                <a:gd name="T92" fmla="*/ 51 w 158"/>
                <a:gd name="T93" fmla="*/ 108 h 158"/>
                <a:gd name="T94" fmla="*/ 42 w 158"/>
                <a:gd name="T95" fmla="*/ 94 h 158"/>
                <a:gd name="T96" fmla="*/ 39 w 158"/>
                <a:gd name="T97" fmla="*/ 79 h 158"/>
                <a:gd name="T98" fmla="*/ 40 w 158"/>
                <a:gd name="T99" fmla="*/ 71 h 158"/>
                <a:gd name="T100" fmla="*/ 47 w 158"/>
                <a:gd name="T101" fmla="*/ 57 h 158"/>
                <a:gd name="T102" fmla="*/ 57 w 158"/>
                <a:gd name="T103" fmla="*/ 45 h 158"/>
                <a:gd name="T104" fmla="*/ 71 w 158"/>
                <a:gd name="T105" fmla="*/ 39 h 158"/>
                <a:gd name="T106" fmla="*/ 80 w 158"/>
                <a:gd name="T107" fmla="*/ 3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 h="158">
                  <a:moveTo>
                    <a:pt x="80" y="158"/>
                  </a:moveTo>
                  <a:lnTo>
                    <a:pt x="80" y="158"/>
                  </a:lnTo>
                  <a:lnTo>
                    <a:pt x="87" y="157"/>
                  </a:lnTo>
                  <a:lnTo>
                    <a:pt x="95" y="156"/>
                  </a:lnTo>
                  <a:lnTo>
                    <a:pt x="102" y="154"/>
                  </a:lnTo>
                  <a:lnTo>
                    <a:pt x="110" y="152"/>
                  </a:lnTo>
                  <a:lnTo>
                    <a:pt x="117" y="148"/>
                  </a:lnTo>
                  <a:lnTo>
                    <a:pt x="123" y="145"/>
                  </a:lnTo>
                  <a:lnTo>
                    <a:pt x="129" y="140"/>
                  </a:lnTo>
                  <a:lnTo>
                    <a:pt x="136" y="134"/>
                  </a:lnTo>
                  <a:lnTo>
                    <a:pt x="141" y="129"/>
                  </a:lnTo>
                  <a:lnTo>
                    <a:pt x="145" y="123"/>
                  </a:lnTo>
                  <a:lnTo>
                    <a:pt x="149" y="117"/>
                  </a:lnTo>
                  <a:lnTo>
                    <a:pt x="152" y="110"/>
                  </a:lnTo>
                  <a:lnTo>
                    <a:pt x="155" y="102"/>
                  </a:lnTo>
                  <a:lnTo>
                    <a:pt x="156" y="95"/>
                  </a:lnTo>
                  <a:lnTo>
                    <a:pt x="158" y="87"/>
                  </a:lnTo>
                  <a:lnTo>
                    <a:pt x="158" y="79"/>
                  </a:lnTo>
                  <a:lnTo>
                    <a:pt x="158" y="79"/>
                  </a:lnTo>
                  <a:lnTo>
                    <a:pt x="158" y="71"/>
                  </a:lnTo>
                  <a:lnTo>
                    <a:pt x="156" y="63"/>
                  </a:lnTo>
                  <a:lnTo>
                    <a:pt x="155" y="56"/>
                  </a:lnTo>
                  <a:lnTo>
                    <a:pt x="152" y="49"/>
                  </a:lnTo>
                  <a:lnTo>
                    <a:pt x="149" y="41"/>
                  </a:lnTo>
                  <a:lnTo>
                    <a:pt x="145" y="35"/>
                  </a:lnTo>
                  <a:lnTo>
                    <a:pt x="141" y="29"/>
                  </a:lnTo>
                  <a:lnTo>
                    <a:pt x="136" y="23"/>
                  </a:lnTo>
                  <a:lnTo>
                    <a:pt x="129" y="17"/>
                  </a:lnTo>
                  <a:lnTo>
                    <a:pt x="123" y="13"/>
                  </a:lnTo>
                  <a:lnTo>
                    <a:pt x="117" y="9"/>
                  </a:lnTo>
                  <a:lnTo>
                    <a:pt x="110" y="6"/>
                  </a:lnTo>
                  <a:lnTo>
                    <a:pt x="102" y="3"/>
                  </a:lnTo>
                  <a:lnTo>
                    <a:pt x="95" y="1"/>
                  </a:lnTo>
                  <a:lnTo>
                    <a:pt x="87" y="0"/>
                  </a:lnTo>
                  <a:lnTo>
                    <a:pt x="80" y="0"/>
                  </a:lnTo>
                  <a:lnTo>
                    <a:pt x="80" y="0"/>
                  </a:lnTo>
                  <a:lnTo>
                    <a:pt x="71" y="0"/>
                  </a:lnTo>
                  <a:lnTo>
                    <a:pt x="63" y="1"/>
                  </a:lnTo>
                  <a:lnTo>
                    <a:pt x="56" y="3"/>
                  </a:lnTo>
                  <a:lnTo>
                    <a:pt x="49" y="6"/>
                  </a:lnTo>
                  <a:lnTo>
                    <a:pt x="41" y="9"/>
                  </a:lnTo>
                  <a:lnTo>
                    <a:pt x="35" y="13"/>
                  </a:lnTo>
                  <a:lnTo>
                    <a:pt x="29" y="17"/>
                  </a:lnTo>
                  <a:lnTo>
                    <a:pt x="24" y="23"/>
                  </a:lnTo>
                  <a:lnTo>
                    <a:pt x="19" y="29"/>
                  </a:lnTo>
                  <a:lnTo>
                    <a:pt x="13" y="35"/>
                  </a:lnTo>
                  <a:lnTo>
                    <a:pt x="9" y="41"/>
                  </a:lnTo>
                  <a:lnTo>
                    <a:pt x="6" y="49"/>
                  </a:lnTo>
                  <a:lnTo>
                    <a:pt x="4" y="56"/>
                  </a:lnTo>
                  <a:lnTo>
                    <a:pt x="2" y="63"/>
                  </a:lnTo>
                  <a:lnTo>
                    <a:pt x="1" y="71"/>
                  </a:lnTo>
                  <a:lnTo>
                    <a:pt x="0" y="79"/>
                  </a:lnTo>
                  <a:lnTo>
                    <a:pt x="0" y="79"/>
                  </a:lnTo>
                  <a:lnTo>
                    <a:pt x="1" y="87"/>
                  </a:lnTo>
                  <a:lnTo>
                    <a:pt x="2" y="95"/>
                  </a:lnTo>
                  <a:lnTo>
                    <a:pt x="4" y="102"/>
                  </a:lnTo>
                  <a:lnTo>
                    <a:pt x="6" y="110"/>
                  </a:lnTo>
                  <a:lnTo>
                    <a:pt x="9" y="117"/>
                  </a:lnTo>
                  <a:lnTo>
                    <a:pt x="13" y="123"/>
                  </a:lnTo>
                  <a:lnTo>
                    <a:pt x="19" y="129"/>
                  </a:lnTo>
                  <a:lnTo>
                    <a:pt x="24" y="134"/>
                  </a:lnTo>
                  <a:lnTo>
                    <a:pt x="29" y="140"/>
                  </a:lnTo>
                  <a:lnTo>
                    <a:pt x="35" y="145"/>
                  </a:lnTo>
                  <a:lnTo>
                    <a:pt x="41" y="148"/>
                  </a:lnTo>
                  <a:lnTo>
                    <a:pt x="49" y="152"/>
                  </a:lnTo>
                  <a:lnTo>
                    <a:pt x="56" y="154"/>
                  </a:lnTo>
                  <a:lnTo>
                    <a:pt x="63" y="156"/>
                  </a:lnTo>
                  <a:lnTo>
                    <a:pt x="71" y="157"/>
                  </a:lnTo>
                  <a:lnTo>
                    <a:pt x="80" y="158"/>
                  </a:lnTo>
                  <a:lnTo>
                    <a:pt x="80" y="158"/>
                  </a:lnTo>
                  <a:close/>
                  <a:moveTo>
                    <a:pt x="80" y="39"/>
                  </a:moveTo>
                  <a:lnTo>
                    <a:pt x="80" y="39"/>
                  </a:lnTo>
                  <a:lnTo>
                    <a:pt x="87" y="39"/>
                  </a:lnTo>
                  <a:lnTo>
                    <a:pt x="95" y="42"/>
                  </a:lnTo>
                  <a:lnTo>
                    <a:pt x="101" y="45"/>
                  </a:lnTo>
                  <a:lnTo>
                    <a:pt x="108" y="51"/>
                  </a:lnTo>
                  <a:lnTo>
                    <a:pt x="113" y="57"/>
                  </a:lnTo>
                  <a:lnTo>
                    <a:pt x="116" y="63"/>
                  </a:lnTo>
                  <a:lnTo>
                    <a:pt x="119" y="71"/>
                  </a:lnTo>
                  <a:lnTo>
                    <a:pt x="119" y="79"/>
                  </a:lnTo>
                  <a:lnTo>
                    <a:pt x="119" y="79"/>
                  </a:lnTo>
                  <a:lnTo>
                    <a:pt x="119" y="87"/>
                  </a:lnTo>
                  <a:lnTo>
                    <a:pt x="116" y="94"/>
                  </a:lnTo>
                  <a:lnTo>
                    <a:pt x="113" y="101"/>
                  </a:lnTo>
                  <a:lnTo>
                    <a:pt x="108" y="108"/>
                  </a:lnTo>
                  <a:lnTo>
                    <a:pt x="101" y="112"/>
                  </a:lnTo>
                  <a:lnTo>
                    <a:pt x="95" y="116"/>
                  </a:lnTo>
                  <a:lnTo>
                    <a:pt x="87" y="118"/>
                  </a:lnTo>
                  <a:lnTo>
                    <a:pt x="80" y="119"/>
                  </a:lnTo>
                  <a:lnTo>
                    <a:pt x="80" y="119"/>
                  </a:lnTo>
                  <a:lnTo>
                    <a:pt x="71" y="118"/>
                  </a:lnTo>
                  <a:lnTo>
                    <a:pt x="64" y="116"/>
                  </a:lnTo>
                  <a:lnTo>
                    <a:pt x="57" y="112"/>
                  </a:lnTo>
                  <a:lnTo>
                    <a:pt x="51" y="108"/>
                  </a:lnTo>
                  <a:lnTo>
                    <a:pt x="47" y="101"/>
                  </a:lnTo>
                  <a:lnTo>
                    <a:pt x="42" y="94"/>
                  </a:lnTo>
                  <a:lnTo>
                    <a:pt x="40" y="87"/>
                  </a:lnTo>
                  <a:lnTo>
                    <a:pt x="39" y="79"/>
                  </a:lnTo>
                  <a:lnTo>
                    <a:pt x="39" y="79"/>
                  </a:lnTo>
                  <a:lnTo>
                    <a:pt x="40" y="71"/>
                  </a:lnTo>
                  <a:lnTo>
                    <a:pt x="42" y="63"/>
                  </a:lnTo>
                  <a:lnTo>
                    <a:pt x="47" y="57"/>
                  </a:lnTo>
                  <a:lnTo>
                    <a:pt x="51" y="51"/>
                  </a:lnTo>
                  <a:lnTo>
                    <a:pt x="57" y="45"/>
                  </a:lnTo>
                  <a:lnTo>
                    <a:pt x="64" y="42"/>
                  </a:lnTo>
                  <a:lnTo>
                    <a:pt x="71" y="39"/>
                  </a:lnTo>
                  <a:lnTo>
                    <a:pt x="80" y="39"/>
                  </a:lnTo>
                  <a:lnTo>
                    <a:pt x="80" y="39"/>
                  </a:lnTo>
                  <a:close/>
                </a:path>
              </a:pathLst>
            </a:custGeom>
            <a:grpFill/>
            <a:ln>
              <a:solidFill>
                <a:schemeClr val="accent5"/>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3" name="Freeform 19">
              <a:extLst>
                <a:ext uri="{FF2B5EF4-FFF2-40B4-BE49-F238E27FC236}">
                  <a16:creationId xmlns:a16="http://schemas.microsoft.com/office/drawing/2014/main" xmlns="" id="{3D4C1BB9-4602-416B-B955-B527BDA60485}"/>
                </a:ext>
              </a:extLst>
            </p:cNvPr>
            <p:cNvSpPr>
              <a:spLocks noEditPoints="1"/>
            </p:cNvSpPr>
            <p:nvPr/>
          </p:nvSpPr>
          <p:spPr bwMode="auto">
            <a:xfrm>
              <a:off x="8108950" y="4043363"/>
              <a:ext cx="544513" cy="823913"/>
            </a:xfrm>
            <a:custGeom>
              <a:avLst/>
              <a:gdLst>
                <a:gd name="T0" fmla="*/ 56 w 343"/>
                <a:gd name="T1" fmla="*/ 0 h 519"/>
                <a:gd name="T2" fmla="*/ 25 w 343"/>
                <a:gd name="T3" fmla="*/ 9 h 519"/>
                <a:gd name="T4" fmla="*/ 4 w 343"/>
                <a:gd name="T5" fmla="*/ 34 h 519"/>
                <a:gd name="T6" fmla="*/ 0 w 343"/>
                <a:gd name="T7" fmla="*/ 241 h 519"/>
                <a:gd name="T8" fmla="*/ 4 w 343"/>
                <a:gd name="T9" fmla="*/ 263 h 519"/>
                <a:gd name="T10" fmla="*/ 25 w 343"/>
                <a:gd name="T11" fmla="*/ 288 h 519"/>
                <a:gd name="T12" fmla="*/ 56 w 343"/>
                <a:gd name="T13" fmla="*/ 297 h 519"/>
                <a:gd name="T14" fmla="*/ 73 w 343"/>
                <a:gd name="T15" fmla="*/ 481 h 519"/>
                <a:gd name="T16" fmla="*/ 83 w 343"/>
                <a:gd name="T17" fmla="*/ 503 h 519"/>
                <a:gd name="T18" fmla="*/ 107 w 343"/>
                <a:gd name="T19" fmla="*/ 515 h 519"/>
                <a:gd name="T20" fmla="*/ 132 w 343"/>
                <a:gd name="T21" fmla="*/ 518 h 519"/>
                <a:gd name="T22" fmla="*/ 163 w 343"/>
                <a:gd name="T23" fmla="*/ 513 h 519"/>
                <a:gd name="T24" fmla="*/ 180 w 343"/>
                <a:gd name="T25" fmla="*/ 513 h 519"/>
                <a:gd name="T26" fmla="*/ 211 w 343"/>
                <a:gd name="T27" fmla="*/ 519 h 519"/>
                <a:gd name="T28" fmla="*/ 236 w 343"/>
                <a:gd name="T29" fmla="*/ 515 h 519"/>
                <a:gd name="T30" fmla="*/ 261 w 343"/>
                <a:gd name="T31" fmla="*/ 504 h 519"/>
                <a:gd name="T32" fmla="*/ 269 w 343"/>
                <a:gd name="T33" fmla="*/ 483 h 519"/>
                <a:gd name="T34" fmla="*/ 286 w 343"/>
                <a:gd name="T35" fmla="*/ 297 h 519"/>
                <a:gd name="T36" fmla="*/ 319 w 343"/>
                <a:gd name="T37" fmla="*/ 288 h 519"/>
                <a:gd name="T38" fmla="*/ 338 w 343"/>
                <a:gd name="T39" fmla="*/ 263 h 519"/>
                <a:gd name="T40" fmla="*/ 343 w 343"/>
                <a:gd name="T41" fmla="*/ 56 h 519"/>
                <a:gd name="T42" fmla="*/ 338 w 343"/>
                <a:gd name="T43" fmla="*/ 34 h 519"/>
                <a:gd name="T44" fmla="*/ 319 w 343"/>
                <a:gd name="T45" fmla="*/ 9 h 519"/>
                <a:gd name="T46" fmla="*/ 286 w 343"/>
                <a:gd name="T47" fmla="*/ 0 h 519"/>
                <a:gd name="T48" fmla="*/ 192 w 343"/>
                <a:gd name="T49" fmla="*/ 483 h 519"/>
                <a:gd name="T50" fmla="*/ 192 w 343"/>
                <a:gd name="T51" fmla="*/ 480 h 519"/>
                <a:gd name="T52" fmla="*/ 304 w 343"/>
                <a:gd name="T53" fmla="*/ 241 h 519"/>
                <a:gd name="T54" fmla="*/ 303 w 343"/>
                <a:gd name="T55" fmla="*/ 247 h 519"/>
                <a:gd name="T56" fmla="*/ 297 w 343"/>
                <a:gd name="T57" fmla="*/ 256 h 519"/>
                <a:gd name="T58" fmla="*/ 286 w 343"/>
                <a:gd name="T59" fmla="*/ 259 h 519"/>
                <a:gd name="T60" fmla="*/ 269 w 343"/>
                <a:gd name="T61" fmla="*/ 97 h 519"/>
                <a:gd name="T62" fmla="*/ 231 w 343"/>
                <a:gd name="T63" fmla="*/ 278 h 519"/>
                <a:gd name="T64" fmla="*/ 231 w 343"/>
                <a:gd name="T65" fmla="*/ 477 h 519"/>
                <a:gd name="T66" fmla="*/ 201 w 343"/>
                <a:gd name="T67" fmla="*/ 479 h 519"/>
                <a:gd name="T68" fmla="*/ 153 w 343"/>
                <a:gd name="T69" fmla="*/ 271 h 519"/>
                <a:gd name="T70" fmla="*/ 144 w 343"/>
                <a:gd name="T71" fmla="*/ 478 h 519"/>
                <a:gd name="T72" fmla="*/ 113 w 343"/>
                <a:gd name="T73" fmla="*/ 476 h 519"/>
                <a:gd name="T74" fmla="*/ 113 w 343"/>
                <a:gd name="T75" fmla="*/ 97 h 519"/>
                <a:gd name="T76" fmla="*/ 73 w 343"/>
                <a:gd name="T77" fmla="*/ 259 h 519"/>
                <a:gd name="T78" fmla="*/ 53 w 343"/>
                <a:gd name="T79" fmla="*/ 258 h 519"/>
                <a:gd name="T80" fmla="*/ 43 w 343"/>
                <a:gd name="T81" fmla="*/ 254 h 519"/>
                <a:gd name="T82" fmla="*/ 39 w 343"/>
                <a:gd name="T83" fmla="*/ 244 h 519"/>
                <a:gd name="T84" fmla="*/ 38 w 343"/>
                <a:gd name="T85" fmla="*/ 56 h 519"/>
                <a:gd name="T86" fmla="*/ 41 w 343"/>
                <a:gd name="T87" fmla="*/ 47 h 519"/>
                <a:gd name="T88" fmla="*/ 50 w 343"/>
                <a:gd name="T89" fmla="*/ 40 h 519"/>
                <a:gd name="T90" fmla="*/ 286 w 343"/>
                <a:gd name="T91" fmla="*/ 38 h 519"/>
                <a:gd name="T92" fmla="*/ 294 w 343"/>
                <a:gd name="T93" fmla="*/ 40 h 519"/>
                <a:gd name="T94" fmla="*/ 301 w 343"/>
                <a:gd name="T95" fmla="*/ 47 h 519"/>
                <a:gd name="T96" fmla="*/ 304 w 343"/>
                <a:gd name="T97" fmla="*/ 56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3" h="519">
                  <a:moveTo>
                    <a:pt x="286" y="0"/>
                  </a:moveTo>
                  <a:lnTo>
                    <a:pt x="56" y="0"/>
                  </a:lnTo>
                  <a:lnTo>
                    <a:pt x="56" y="0"/>
                  </a:lnTo>
                  <a:lnTo>
                    <a:pt x="44" y="1"/>
                  </a:lnTo>
                  <a:lnTo>
                    <a:pt x="34" y="4"/>
                  </a:lnTo>
                  <a:lnTo>
                    <a:pt x="25" y="9"/>
                  </a:lnTo>
                  <a:lnTo>
                    <a:pt x="16" y="17"/>
                  </a:lnTo>
                  <a:lnTo>
                    <a:pt x="9" y="25"/>
                  </a:lnTo>
                  <a:lnTo>
                    <a:pt x="4" y="34"/>
                  </a:lnTo>
                  <a:lnTo>
                    <a:pt x="1" y="45"/>
                  </a:lnTo>
                  <a:lnTo>
                    <a:pt x="0" y="56"/>
                  </a:lnTo>
                  <a:lnTo>
                    <a:pt x="0" y="241"/>
                  </a:lnTo>
                  <a:lnTo>
                    <a:pt x="0" y="241"/>
                  </a:lnTo>
                  <a:lnTo>
                    <a:pt x="1" y="253"/>
                  </a:lnTo>
                  <a:lnTo>
                    <a:pt x="4" y="263"/>
                  </a:lnTo>
                  <a:lnTo>
                    <a:pt x="9" y="272"/>
                  </a:lnTo>
                  <a:lnTo>
                    <a:pt x="16" y="281"/>
                  </a:lnTo>
                  <a:lnTo>
                    <a:pt x="25" y="288"/>
                  </a:lnTo>
                  <a:lnTo>
                    <a:pt x="34" y="293"/>
                  </a:lnTo>
                  <a:lnTo>
                    <a:pt x="44" y="296"/>
                  </a:lnTo>
                  <a:lnTo>
                    <a:pt x="56" y="297"/>
                  </a:lnTo>
                  <a:lnTo>
                    <a:pt x="73" y="297"/>
                  </a:lnTo>
                  <a:lnTo>
                    <a:pt x="73" y="481"/>
                  </a:lnTo>
                  <a:lnTo>
                    <a:pt x="73" y="481"/>
                  </a:lnTo>
                  <a:lnTo>
                    <a:pt x="74" y="490"/>
                  </a:lnTo>
                  <a:lnTo>
                    <a:pt x="77" y="497"/>
                  </a:lnTo>
                  <a:lnTo>
                    <a:pt x="83" y="503"/>
                  </a:lnTo>
                  <a:lnTo>
                    <a:pt x="89" y="508"/>
                  </a:lnTo>
                  <a:lnTo>
                    <a:pt x="98" y="512"/>
                  </a:lnTo>
                  <a:lnTo>
                    <a:pt x="107" y="515"/>
                  </a:lnTo>
                  <a:lnTo>
                    <a:pt x="120" y="517"/>
                  </a:lnTo>
                  <a:lnTo>
                    <a:pt x="132" y="518"/>
                  </a:lnTo>
                  <a:lnTo>
                    <a:pt x="132" y="518"/>
                  </a:lnTo>
                  <a:lnTo>
                    <a:pt x="144" y="518"/>
                  </a:lnTo>
                  <a:lnTo>
                    <a:pt x="154" y="515"/>
                  </a:lnTo>
                  <a:lnTo>
                    <a:pt x="163" y="513"/>
                  </a:lnTo>
                  <a:lnTo>
                    <a:pt x="172" y="510"/>
                  </a:lnTo>
                  <a:lnTo>
                    <a:pt x="172" y="510"/>
                  </a:lnTo>
                  <a:lnTo>
                    <a:pt x="180" y="513"/>
                  </a:lnTo>
                  <a:lnTo>
                    <a:pt x="189" y="517"/>
                  </a:lnTo>
                  <a:lnTo>
                    <a:pt x="200" y="518"/>
                  </a:lnTo>
                  <a:lnTo>
                    <a:pt x="211" y="519"/>
                  </a:lnTo>
                  <a:lnTo>
                    <a:pt x="211" y="519"/>
                  </a:lnTo>
                  <a:lnTo>
                    <a:pt x="224" y="518"/>
                  </a:lnTo>
                  <a:lnTo>
                    <a:pt x="236" y="515"/>
                  </a:lnTo>
                  <a:lnTo>
                    <a:pt x="245" y="513"/>
                  </a:lnTo>
                  <a:lnTo>
                    <a:pt x="253" y="509"/>
                  </a:lnTo>
                  <a:lnTo>
                    <a:pt x="261" y="504"/>
                  </a:lnTo>
                  <a:lnTo>
                    <a:pt x="266" y="498"/>
                  </a:lnTo>
                  <a:lnTo>
                    <a:pt x="268" y="491"/>
                  </a:lnTo>
                  <a:lnTo>
                    <a:pt x="269" y="483"/>
                  </a:lnTo>
                  <a:lnTo>
                    <a:pt x="269" y="297"/>
                  </a:lnTo>
                  <a:lnTo>
                    <a:pt x="286" y="297"/>
                  </a:lnTo>
                  <a:lnTo>
                    <a:pt x="286" y="297"/>
                  </a:lnTo>
                  <a:lnTo>
                    <a:pt x="298" y="296"/>
                  </a:lnTo>
                  <a:lnTo>
                    <a:pt x="308" y="293"/>
                  </a:lnTo>
                  <a:lnTo>
                    <a:pt x="319" y="288"/>
                  </a:lnTo>
                  <a:lnTo>
                    <a:pt x="327" y="281"/>
                  </a:lnTo>
                  <a:lnTo>
                    <a:pt x="333" y="272"/>
                  </a:lnTo>
                  <a:lnTo>
                    <a:pt x="338" y="263"/>
                  </a:lnTo>
                  <a:lnTo>
                    <a:pt x="341" y="253"/>
                  </a:lnTo>
                  <a:lnTo>
                    <a:pt x="343" y="241"/>
                  </a:lnTo>
                  <a:lnTo>
                    <a:pt x="343" y="56"/>
                  </a:lnTo>
                  <a:lnTo>
                    <a:pt x="343" y="56"/>
                  </a:lnTo>
                  <a:lnTo>
                    <a:pt x="341" y="45"/>
                  </a:lnTo>
                  <a:lnTo>
                    <a:pt x="338" y="34"/>
                  </a:lnTo>
                  <a:lnTo>
                    <a:pt x="333" y="25"/>
                  </a:lnTo>
                  <a:lnTo>
                    <a:pt x="327" y="17"/>
                  </a:lnTo>
                  <a:lnTo>
                    <a:pt x="319" y="9"/>
                  </a:lnTo>
                  <a:lnTo>
                    <a:pt x="308" y="4"/>
                  </a:lnTo>
                  <a:lnTo>
                    <a:pt x="298" y="1"/>
                  </a:lnTo>
                  <a:lnTo>
                    <a:pt x="286" y="0"/>
                  </a:lnTo>
                  <a:lnTo>
                    <a:pt x="286" y="0"/>
                  </a:lnTo>
                  <a:close/>
                  <a:moveTo>
                    <a:pt x="192" y="483"/>
                  </a:moveTo>
                  <a:lnTo>
                    <a:pt x="192" y="483"/>
                  </a:lnTo>
                  <a:lnTo>
                    <a:pt x="192" y="481"/>
                  </a:lnTo>
                  <a:lnTo>
                    <a:pt x="192" y="480"/>
                  </a:lnTo>
                  <a:lnTo>
                    <a:pt x="192" y="480"/>
                  </a:lnTo>
                  <a:lnTo>
                    <a:pt x="192" y="483"/>
                  </a:lnTo>
                  <a:lnTo>
                    <a:pt x="192" y="483"/>
                  </a:lnTo>
                  <a:close/>
                  <a:moveTo>
                    <a:pt x="304" y="241"/>
                  </a:moveTo>
                  <a:lnTo>
                    <a:pt x="304" y="241"/>
                  </a:lnTo>
                  <a:lnTo>
                    <a:pt x="304" y="244"/>
                  </a:lnTo>
                  <a:lnTo>
                    <a:pt x="303" y="247"/>
                  </a:lnTo>
                  <a:lnTo>
                    <a:pt x="301" y="251"/>
                  </a:lnTo>
                  <a:lnTo>
                    <a:pt x="299" y="254"/>
                  </a:lnTo>
                  <a:lnTo>
                    <a:pt x="297" y="256"/>
                  </a:lnTo>
                  <a:lnTo>
                    <a:pt x="294" y="257"/>
                  </a:lnTo>
                  <a:lnTo>
                    <a:pt x="291" y="258"/>
                  </a:lnTo>
                  <a:lnTo>
                    <a:pt x="286" y="259"/>
                  </a:lnTo>
                  <a:lnTo>
                    <a:pt x="269" y="259"/>
                  </a:lnTo>
                  <a:lnTo>
                    <a:pt x="269" y="134"/>
                  </a:lnTo>
                  <a:lnTo>
                    <a:pt x="269" y="97"/>
                  </a:lnTo>
                  <a:lnTo>
                    <a:pt x="231" y="97"/>
                  </a:lnTo>
                  <a:lnTo>
                    <a:pt x="231" y="134"/>
                  </a:lnTo>
                  <a:lnTo>
                    <a:pt x="231" y="278"/>
                  </a:lnTo>
                  <a:lnTo>
                    <a:pt x="231" y="297"/>
                  </a:lnTo>
                  <a:lnTo>
                    <a:pt x="231" y="477"/>
                  </a:lnTo>
                  <a:lnTo>
                    <a:pt x="231" y="477"/>
                  </a:lnTo>
                  <a:lnTo>
                    <a:pt x="221" y="479"/>
                  </a:lnTo>
                  <a:lnTo>
                    <a:pt x="211" y="479"/>
                  </a:lnTo>
                  <a:lnTo>
                    <a:pt x="201" y="479"/>
                  </a:lnTo>
                  <a:lnTo>
                    <a:pt x="192" y="477"/>
                  </a:lnTo>
                  <a:lnTo>
                    <a:pt x="192" y="271"/>
                  </a:lnTo>
                  <a:lnTo>
                    <a:pt x="153" y="271"/>
                  </a:lnTo>
                  <a:lnTo>
                    <a:pt x="153" y="476"/>
                  </a:lnTo>
                  <a:lnTo>
                    <a:pt x="153" y="476"/>
                  </a:lnTo>
                  <a:lnTo>
                    <a:pt x="144" y="478"/>
                  </a:lnTo>
                  <a:lnTo>
                    <a:pt x="132" y="478"/>
                  </a:lnTo>
                  <a:lnTo>
                    <a:pt x="121" y="478"/>
                  </a:lnTo>
                  <a:lnTo>
                    <a:pt x="113" y="476"/>
                  </a:lnTo>
                  <a:lnTo>
                    <a:pt x="113" y="297"/>
                  </a:lnTo>
                  <a:lnTo>
                    <a:pt x="113" y="134"/>
                  </a:lnTo>
                  <a:lnTo>
                    <a:pt x="113" y="97"/>
                  </a:lnTo>
                  <a:lnTo>
                    <a:pt x="73" y="97"/>
                  </a:lnTo>
                  <a:lnTo>
                    <a:pt x="73" y="134"/>
                  </a:lnTo>
                  <a:lnTo>
                    <a:pt x="73" y="259"/>
                  </a:lnTo>
                  <a:lnTo>
                    <a:pt x="56" y="259"/>
                  </a:lnTo>
                  <a:lnTo>
                    <a:pt x="56" y="259"/>
                  </a:lnTo>
                  <a:lnTo>
                    <a:pt x="53" y="258"/>
                  </a:lnTo>
                  <a:lnTo>
                    <a:pt x="50" y="257"/>
                  </a:lnTo>
                  <a:lnTo>
                    <a:pt x="46" y="256"/>
                  </a:lnTo>
                  <a:lnTo>
                    <a:pt x="43" y="254"/>
                  </a:lnTo>
                  <a:lnTo>
                    <a:pt x="41" y="251"/>
                  </a:lnTo>
                  <a:lnTo>
                    <a:pt x="40" y="247"/>
                  </a:lnTo>
                  <a:lnTo>
                    <a:pt x="39" y="244"/>
                  </a:lnTo>
                  <a:lnTo>
                    <a:pt x="38" y="241"/>
                  </a:lnTo>
                  <a:lnTo>
                    <a:pt x="38" y="56"/>
                  </a:lnTo>
                  <a:lnTo>
                    <a:pt x="38" y="56"/>
                  </a:lnTo>
                  <a:lnTo>
                    <a:pt x="39" y="53"/>
                  </a:lnTo>
                  <a:lnTo>
                    <a:pt x="40" y="49"/>
                  </a:lnTo>
                  <a:lnTo>
                    <a:pt x="41" y="47"/>
                  </a:lnTo>
                  <a:lnTo>
                    <a:pt x="43" y="44"/>
                  </a:lnTo>
                  <a:lnTo>
                    <a:pt x="46" y="41"/>
                  </a:lnTo>
                  <a:lnTo>
                    <a:pt x="50" y="40"/>
                  </a:lnTo>
                  <a:lnTo>
                    <a:pt x="53" y="39"/>
                  </a:lnTo>
                  <a:lnTo>
                    <a:pt x="56" y="38"/>
                  </a:lnTo>
                  <a:lnTo>
                    <a:pt x="286" y="38"/>
                  </a:lnTo>
                  <a:lnTo>
                    <a:pt x="286" y="38"/>
                  </a:lnTo>
                  <a:lnTo>
                    <a:pt x="291" y="39"/>
                  </a:lnTo>
                  <a:lnTo>
                    <a:pt x="294" y="40"/>
                  </a:lnTo>
                  <a:lnTo>
                    <a:pt x="297" y="41"/>
                  </a:lnTo>
                  <a:lnTo>
                    <a:pt x="299" y="44"/>
                  </a:lnTo>
                  <a:lnTo>
                    <a:pt x="301" y="47"/>
                  </a:lnTo>
                  <a:lnTo>
                    <a:pt x="303" y="49"/>
                  </a:lnTo>
                  <a:lnTo>
                    <a:pt x="304" y="53"/>
                  </a:lnTo>
                  <a:lnTo>
                    <a:pt x="304" y="56"/>
                  </a:lnTo>
                  <a:lnTo>
                    <a:pt x="304" y="241"/>
                  </a:lnTo>
                  <a:close/>
                </a:path>
              </a:pathLst>
            </a:custGeom>
            <a:grpFill/>
            <a:ln>
              <a:solidFill>
                <a:schemeClr val="accent5"/>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grpSp>
        <p:nvGrpSpPr>
          <p:cNvPr id="14" name="Group 21">
            <a:extLst>
              <a:ext uri="{FF2B5EF4-FFF2-40B4-BE49-F238E27FC236}">
                <a16:creationId xmlns:a16="http://schemas.microsoft.com/office/drawing/2014/main" xmlns="" id="{5C3449D5-0266-41FC-8E87-B4B772285938}"/>
              </a:ext>
            </a:extLst>
          </p:cNvPr>
          <p:cNvGrpSpPr/>
          <p:nvPr/>
        </p:nvGrpSpPr>
        <p:grpSpPr>
          <a:xfrm>
            <a:off x="6417044" y="1844311"/>
            <a:ext cx="487144" cy="479626"/>
            <a:chOff x="2127250" y="3840163"/>
            <a:chExt cx="1036638" cy="1036637"/>
          </a:xfrm>
          <a:solidFill>
            <a:schemeClr val="accent2"/>
          </a:solidFill>
        </p:grpSpPr>
        <p:sp>
          <p:nvSpPr>
            <p:cNvPr id="15" name="Freeform 32">
              <a:extLst>
                <a:ext uri="{FF2B5EF4-FFF2-40B4-BE49-F238E27FC236}">
                  <a16:creationId xmlns:a16="http://schemas.microsoft.com/office/drawing/2014/main" xmlns="" id="{60BA0A9C-8E22-406F-BFF5-07BD06C58611}"/>
                </a:ext>
              </a:extLst>
            </p:cNvPr>
            <p:cNvSpPr>
              <a:spLocks/>
            </p:cNvSpPr>
            <p:nvPr/>
          </p:nvSpPr>
          <p:spPr bwMode="auto">
            <a:xfrm>
              <a:off x="2127250" y="3902075"/>
              <a:ext cx="974725" cy="974725"/>
            </a:xfrm>
            <a:custGeom>
              <a:avLst/>
              <a:gdLst>
                <a:gd name="T0" fmla="*/ 568 w 614"/>
                <a:gd name="T1" fmla="*/ 256 h 614"/>
                <a:gd name="T2" fmla="*/ 573 w 614"/>
                <a:gd name="T3" fmla="*/ 307 h 614"/>
                <a:gd name="T4" fmla="*/ 570 w 614"/>
                <a:gd name="T5" fmla="*/ 348 h 614"/>
                <a:gd name="T6" fmla="*/ 557 w 614"/>
                <a:gd name="T7" fmla="*/ 399 h 614"/>
                <a:gd name="T8" fmla="*/ 528 w 614"/>
                <a:gd name="T9" fmla="*/ 455 h 614"/>
                <a:gd name="T10" fmla="*/ 455 w 614"/>
                <a:gd name="T11" fmla="*/ 528 h 614"/>
                <a:gd name="T12" fmla="*/ 399 w 614"/>
                <a:gd name="T13" fmla="*/ 557 h 614"/>
                <a:gd name="T14" fmla="*/ 348 w 614"/>
                <a:gd name="T15" fmla="*/ 570 h 614"/>
                <a:gd name="T16" fmla="*/ 307 w 614"/>
                <a:gd name="T17" fmla="*/ 573 h 614"/>
                <a:gd name="T18" fmla="*/ 254 w 614"/>
                <a:gd name="T19" fmla="*/ 568 h 614"/>
                <a:gd name="T20" fmla="*/ 204 w 614"/>
                <a:gd name="T21" fmla="*/ 552 h 614"/>
                <a:gd name="T22" fmla="*/ 138 w 614"/>
                <a:gd name="T23" fmla="*/ 512 h 614"/>
                <a:gd name="T24" fmla="*/ 74 w 614"/>
                <a:gd name="T25" fmla="*/ 434 h 614"/>
                <a:gd name="T26" fmla="*/ 53 w 614"/>
                <a:gd name="T27" fmla="*/ 386 h 614"/>
                <a:gd name="T28" fmla="*/ 43 w 614"/>
                <a:gd name="T29" fmla="*/ 334 h 614"/>
                <a:gd name="T30" fmla="*/ 42 w 614"/>
                <a:gd name="T31" fmla="*/ 293 h 614"/>
                <a:gd name="T32" fmla="*/ 50 w 614"/>
                <a:gd name="T33" fmla="*/ 240 h 614"/>
                <a:gd name="T34" fmla="*/ 67 w 614"/>
                <a:gd name="T35" fmla="*/ 192 h 614"/>
                <a:gd name="T36" fmla="*/ 119 w 614"/>
                <a:gd name="T37" fmla="*/ 119 h 614"/>
                <a:gd name="T38" fmla="*/ 192 w 614"/>
                <a:gd name="T39" fmla="*/ 67 h 614"/>
                <a:gd name="T40" fmla="*/ 240 w 614"/>
                <a:gd name="T41" fmla="*/ 50 h 614"/>
                <a:gd name="T42" fmla="*/ 293 w 614"/>
                <a:gd name="T43" fmla="*/ 41 h 614"/>
                <a:gd name="T44" fmla="*/ 333 w 614"/>
                <a:gd name="T45" fmla="*/ 42 h 614"/>
                <a:gd name="T46" fmla="*/ 407 w 614"/>
                <a:gd name="T47" fmla="*/ 60 h 614"/>
                <a:gd name="T48" fmla="*/ 408 w 614"/>
                <a:gd name="T49" fmla="*/ 17 h 614"/>
                <a:gd name="T50" fmla="*/ 342 w 614"/>
                <a:gd name="T51" fmla="*/ 2 h 614"/>
                <a:gd name="T52" fmla="*/ 291 w 614"/>
                <a:gd name="T53" fmla="*/ 0 h 614"/>
                <a:gd name="T54" fmla="*/ 230 w 614"/>
                <a:gd name="T55" fmla="*/ 9 h 614"/>
                <a:gd name="T56" fmla="*/ 174 w 614"/>
                <a:gd name="T57" fmla="*/ 30 h 614"/>
                <a:gd name="T58" fmla="*/ 123 w 614"/>
                <a:gd name="T59" fmla="*/ 61 h 614"/>
                <a:gd name="T60" fmla="*/ 80 w 614"/>
                <a:gd name="T61" fmla="*/ 100 h 614"/>
                <a:gd name="T62" fmla="*/ 45 w 614"/>
                <a:gd name="T63" fmla="*/ 148 h 614"/>
                <a:gd name="T64" fmla="*/ 19 w 614"/>
                <a:gd name="T65" fmla="*/ 202 h 614"/>
                <a:gd name="T66" fmla="*/ 3 w 614"/>
                <a:gd name="T67" fmla="*/ 260 h 614"/>
                <a:gd name="T68" fmla="*/ 0 w 614"/>
                <a:gd name="T69" fmla="*/ 307 h 614"/>
                <a:gd name="T70" fmla="*/ 6 w 614"/>
                <a:gd name="T71" fmla="*/ 369 h 614"/>
                <a:gd name="T72" fmla="*/ 24 w 614"/>
                <a:gd name="T73" fmla="*/ 426 h 614"/>
                <a:gd name="T74" fmla="*/ 52 w 614"/>
                <a:gd name="T75" fmla="*/ 478 h 614"/>
                <a:gd name="T76" fmla="*/ 90 w 614"/>
                <a:gd name="T77" fmla="*/ 524 h 614"/>
                <a:gd name="T78" fmla="*/ 136 w 614"/>
                <a:gd name="T79" fmla="*/ 562 h 614"/>
                <a:gd name="T80" fmla="*/ 187 w 614"/>
                <a:gd name="T81" fmla="*/ 590 h 614"/>
                <a:gd name="T82" fmla="*/ 245 w 614"/>
                <a:gd name="T83" fmla="*/ 608 h 614"/>
                <a:gd name="T84" fmla="*/ 307 w 614"/>
                <a:gd name="T85" fmla="*/ 614 h 614"/>
                <a:gd name="T86" fmla="*/ 354 w 614"/>
                <a:gd name="T87" fmla="*/ 611 h 614"/>
                <a:gd name="T88" fmla="*/ 413 w 614"/>
                <a:gd name="T89" fmla="*/ 595 h 614"/>
                <a:gd name="T90" fmla="*/ 466 w 614"/>
                <a:gd name="T91" fmla="*/ 569 h 614"/>
                <a:gd name="T92" fmla="*/ 513 w 614"/>
                <a:gd name="T93" fmla="*/ 534 h 614"/>
                <a:gd name="T94" fmla="*/ 553 w 614"/>
                <a:gd name="T95" fmla="*/ 491 h 614"/>
                <a:gd name="T96" fmla="*/ 584 w 614"/>
                <a:gd name="T97" fmla="*/ 440 h 614"/>
                <a:gd name="T98" fmla="*/ 604 w 614"/>
                <a:gd name="T99" fmla="*/ 384 h 614"/>
                <a:gd name="T100" fmla="*/ 614 w 614"/>
                <a:gd name="T101" fmla="*/ 323 h 614"/>
                <a:gd name="T102" fmla="*/ 613 w 614"/>
                <a:gd name="T103" fmla="*/ 272 h 614"/>
                <a:gd name="T104" fmla="*/ 597 w 614"/>
                <a:gd name="T105" fmla="*/ 207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4" h="614">
                  <a:moveTo>
                    <a:pt x="554" y="207"/>
                  </a:moveTo>
                  <a:lnTo>
                    <a:pt x="554" y="207"/>
                  </a:lnTo>
                  <a:lnTo>
                    <a:pt x="562" y="231"/>
                  </a:lnTo>
                  <a:lnTo>
                    <a:pt x="568" y="256"/>
                  </a:lnTo>
                  <a:lnTo>
                    <a:pt x="570" y="268"/>
                  </a:lnTo>
                  <a:lnTo>
                    <a:pt x="571" y="281"/>
                  </a:lnTo>
                  <a:lnTo>
                    <a:pt x="572" y="294"/>
                  </a:lnTo>
                  <a:lnTo>
                    <a:pt x="573" y="307"/>
                  </a:lnTo>
                  <a:lnTo>
                    <a:pt x="573" y="307"/>
                  </a:lnTo>
                  <a:lnTo>
                    <a:pt x="572" y="321"/>
                  </a:lnTo>
                  <a:lnTo>
                    <a:pt x="571" y="334"/>
                  </a:lnTo>
                  <a:lnTo>
                    <a:pt x="570" y="348"/>
                  </a:lnTo>
                  <a:lnTo>
                    <a:pt x="567" y="360"/>
                  </a:lnTo>
                  <a:lnTo>
                    <a:pt x="565" y="374"/>
                  </a:lnTo>
                  <a:lnTo>
                    <a:pt x="561" y="386"/>
                  </a:lnTo>
                  <a:lnTo>
                    <a:pt x="557" y="399"/>
                  </a:lnTo>
                  <a:lnTo>
                    <a:pt x="552" y="411"/>
                  </a:lnTo>
                  <a:lnTo>
                    <a:pt x="547" y="422"/>
                  </a:lnTo>
                  <a:lnTo>
                    <a:pt x="541" y="434"/>
                  </a:lnTo>
                  <a:lnTo>
                    <a:pt x="528" y="455"/>
                  </a:lnTo>
                  <a:lnTo>
                    <a:pt x="512" y="476"/>
                  </a:lnTo>
                  <a:lnTo>
                    <a:pt x="495" y="495"/>
                  </a:lnTo>
                  <a:lnTo>
                    <a:pt x="476" y="512"/>
                  </a:lnTo>
                  <a:lnTo>
                    <a:pt x="455" y="528"/>
                  </a:lnTo>
                  <a:lnTo>
                    <a:pt x="434" y="541"/>
                  </a:lnTo>
                  <a:lnTo>
                    <a:pt x="422" y="547"/>
                  </a:lnTo>
                  <a:lnTo>
                    <a:pt x="411" y="552"/>
                  </a:lnTo>
                  <a:lnTo>
                    <a:pt x="399" y="557"/>
                  </a:lnTo>
                  <a:lnTo>
                    <a:pt x="386" y="561"/>
                  </a:lnTo>
                  <a:lnTo>
                    <a:pt x="374" y="565"/>
                  </a:lnTo>
                  <a:lnTo>
                    <a:pt x="360" y="568"/>
                  </a:lnTo>
                  <a:lnTo>
                    <a:pt x="348" y="570"/>
                  </a:lnTo>
                  <a:lnTo>
                    <a:pt x="334" y="571"/>
                  </a:lnTo>
                  <a:lnTo>
                    <a:pt x="321" y="572"/>
                  </a:lnTo>
                  <a:lnTo>
                    <a:pt x="307" y="573"/>
                  </a:lnTo>
                  <a:lnTo>
                    <a:pt x="307" y="573"/>
                  </a:lnTo>
                  <a:lnTo>
                    <a:pt x="293" y="572"/>
                  </a:lnTo>
                  <a:lnTo>
                    <a:pt x="280" y="571"/>
                  </a:lnTo>
                  <a:lnTo>
                    <a:pt x="266" y="570"/>
                  </a:lnTo>
                  <a:lnTo>
                    <a:pt x="254" y="568"/>
                  </a:lnTo>
                  <a:lnTo>
                    <a:pt x="240" y="565"/>
                  </a:lnTo>
                  <a:lnTo>
                    <a:pt x="228" y="561"/>
                  </a:lnTo>
                  <a:lnTo>
                    <a:pt x="215" y="557"/>
                  </a:lnTo>
                  <a:lnTo>
                    <a:pt x="204" y="552"/>
                  </a:lnTo>
                  <a:lnTo>
                    <a:pt x="192" y="547"/>
                  </a:lnTo>
                  <a:lnTo>
                    <a:pt x="180" y="541"/>
                  </a:lnTo>
                  <a:lnTo>
                    <a:pt x="158" y="528"/>
                  </a:lnTo>
                  <a:lnTo>
                    <a:pt x="138" y="512"/>
                  </a:lnTo>
                  <a:lnTo>
                    <a:pt x="119" y="495"/>
                  </a:lnTo>
                  <a:lnTo>
                    <a:pt x="102" y="476"/>
                  </a:lnTo>
                  <a:lnTo>
                    <a:pt x="86" y="455"/>
                  </a:lnTo>
                  <a:lnTo>
                    <a:pt x="74" y="434"/>
                  </a:lnTo>
                  <a:lnTo>
                    <a:pt x="67" y="422"/>
                  </a:lnTo>
                  <a:lnTo>
                    <a:pt x="62" y="411"/>
                  </a:lnTo>
                  <a:lnTo>
                    <a:pt x="57" y="399"/>
                  </a:lnTo>
                  <a:lnTo>
                    <a:pt x="53" y="386"/>
                  </a:lnTo>
                  <a:lnTo>
                    <a:pt x="50" y="374"/>
                  </a:lnTo>
                  <a:lnTo>
                    <a:pt x="47" y="360"/>
                  </a:lnTo>
                  <a:lnTo>
                    <a:pt x="44" y="348"/>
                  </a:lnTo>
                  <a:lnTo>
                    <a:pt x="43" y="334"/>
                  </a:lnTo>
                  <a:lnTo>
                    <a:pt x="42" y="321"/>
                  </a:lnTo>
                  <a:lnTo>
                    <a:pt x="41" y="307"/>
                  </a:lnTo>
                  <a:lnTo>
                    <a:pt x="41" y="307"/>
                  </a:lnTo>
                  <a:lnTo>
                    <a:pt x="42" y="293"/>
                  </a:lnTo>
                  <a:lnTo>
                    <a:pt x="43" y="280"/>
                  </a:lnTo>
                  <a:lnTo>
                    <a:pt x="44" y="266"/>
                  </a:lnTo>
                  <a:lnTo>
                    <a:pt x="47" y="254"/>
                  </a:lnTo>
                  <a:lnTo>
                    <a:pt x="50" y="240"/>
                  </a:lnTo>
                  <a:lnTo>
                    <a:pt x="53" y="228"/>
                  </a:lnTo>
                  <a:lnTo>
                    <a:pt x="57" y="215"/>
                  </a:lnTo>
                  <a:lnTo>
                    <a:pt x="62" y="204"/>
                  </a:lnTo>
                  <a:lnTo>
                    <a:pt x="67" y="192"/>
                  </a:lnTo>
                  <a:lnTo>
                    <a:pt x="74" y="180"/>
                  </a:lnTo>
                  <a:lnTo>
                    <a:pt x="86" y="158"/>
                  </a:lnTo>
                  <a:lnTo>
                    <a:pt x="102" y="138"/>
                  </a:lnTo>
                  <a:lnTo>
                    <a:pt x="119" y="119"/>
                  </a:lnTo>
                  <a:lnTo>
                    <a:pt x="138" y="101"/>
                  </a:lnTo>
                  <a:lnTo>
                    <a:pt x="158" y="86"/>
                  </a:lnTo>
                  <a:lnTo>
                    <a:pt x="180" y="74"/>
                  </a:lnTo>
                  <a:lnTo>
                    <a:pt x="192" y="67"/>
                  </a:lnTo>
                  <a:lnTo>
                    <a:pt x="204" y="62"/>
                  </a:lnTo>
                  <a:lnTo>
                    <a:pt x="215" y="57"/>
                  </a:lnTo>
                  <a:lnTo>
                    <a:pt x="228" y="53"/>
                  </a:lnTo>
                  <a:lnTo>
                    <a:pt x="240" y="50"/>
                  </a:lnTo>
                  <a:lnTo>
                    <a:pt x="254" y="47"/>
                  </a:lnTo>
                  <a:lnTo>
                    <a:pt x="266" y="44"/>
                  </a:lnTo>
                  <a:lnTo>
                    <a:pt x="280" y="42"/>
                  </a:lnTo>
                  <a:lnTo>
                    <a:pt x="293" y="41"/>
                  </a:lnTo>
                  <a:lnTo>
                    <a:pt x="307" y="40"/>
                  </a:lnTo>
                  <a:lnTo>
                    <a:pt x="307" y="40"/>
                  </a:lnTo>
                  <a:lnTo>
                    <a:pt x="320" y="41"/>
                  </a:lnTo>
                  <a:lnTo>
                    <a:pt x="333" y="42"/>
                  </a:lnTo>
                  <a:lnTo>
                    <a:pt x="346" y="44"/>
                  </a:lnTo>
                  <a:lnTo>
                    <a:pt x="358" y="46"/>
                  </a:lnTo>
                  <a:lnTo>
                    <a:pt x="383" y="52"/>
                  </a:lnTo>
                  <a:lnTo>
                    <a:pt x="407" y="60"/>
                  </a:lnTo>
                  <a:lnTo>
                    <a:pt x="438" y="29"/>
                  </a:lnTo>
                  <a:lnTo>
                    <a:pt x="438" y="29"/>
                  </a:lnTo>
                  <a:lnTo>
                    <a:pt x="423" y="23"/>
                  </a:lnTo>
                  <a:lnTo>
                    <a:pt x="408" y="17"/>
                  </a:lnTo>
                  <a:lnTo>
                    <a:pt x="391" y="11"/>
                  </a:lnTo>
                  <a:lnTo>
                    <a:pt x="375" y="7"/>
                  </a:lnTo>
                  <a:lnTo>
                    <a:pt x="358" y="4"/>
                  </a:lnTo>
                  <a:lnTo>
                    <a:pt x="342" y="2"/>
                  </a:lnTo>
                  <a:lnTo>
                    <a:pt x="324" y="0"/>
                  </a:lnTo>
                  <a:lnTo>
                    <a:pt x="307" y="0"/>
                  </a:lnTo>
                  <a:lnTo>
                    <a:pt x="307" y="0"/>
                  </a:lnTo>
                  <a:lnTo>
                    <a:pt x="291" y="0"/>
                  </a:lnTo>
                  <a:lnTo>
                    <a:pt x="275" y="1"/>
                  </a:lnTo>
                  <a:lnTo>
                    <a:pt x="260" y="3"/>
                  </a:lnTo>
                  <a:lnTo>
                    <a:pt x="245" y="6"/>
                  </a:lnTo>
                  <a:lnTo>
                    <a:pt x="230" y="9"/>
                  </a:lnTo>
                  <a:lnTo>
                    <a:pt x="215" y="14"/>
                  </a:lnTo>
                  <a:lnTo>
                    <a:pt x="202" y="19"/>
                  </a:lnTo>
                  <a:lnTo>
                    <a:pt x="187" y="24"/>
                  </a:lnTo>
                  <a:lnTo>
                    <a:pt x="174" y="30"/>
                  </a:lnTo>
                  <a:lnTo>
                    <a:pt x="161" y="37"/>
                  </a:lnTo>
                  <a:lnTo>
                    <a:pt x="148" y="45"/>
                  </a:lnTo>
                  <a:lnTo>
                    <a:pt x="136" y="53"/>
                  </a:lnTo>
                  <a:lnTo>
                    <a:pt x="123" y="61"/>
                  </a:lnTo>
                  <a:lnTo>
                    <a:pt x="112" y="70"/>
                  </a:lnTo>
                  <a:lnTo>
                    <a:pt x="101" y="80"/>
                  </a:lnTo>
                  <a:lnTo>
                    <a:pt x="90" y="90"/>
                  </a:lnTo>
                  <a:lnTo>
                    <a:pt x="80" y="100"/>
                  </a:lnTo>
                  <a:lnTo>
                    <a:pt x="71" y="112"/>
                  </a:lnTo>
                  <a:lnTo>
                    <a:pt x="61" y="123"/>
                  </a:lnTo>
                  <a:lnTo>
                    <a:pt x="52" y="136"/>
                  </a:lnTo>
                  <a:lnTo>
                    <a:pt x="45" y="148"/>
                  </a:lnTo>
                  <a:lnTo>
                    <a:pt x="37" y="160"/>
                  </a:lnTo>
                  <a:lnTo>
                    <a:pt x="30" y="174"/>
                  </a:lnTo>
                  <a:lnTo>
                    <a:pt x="24" y="187"/>
                  </a:lnTo>
                  <a:lnTo>
                    <a:pt x="19" y="202"/>
                  </a:lnTo>
                  <a:lnTo>
                    <a:pt x="14" y="215"/>
                  </a:lnTo>
                  <a:lnTo>
                    <a:pt x="9" y="230"/>
                  </a:lnTo>
                  <a:lnTo>
                    <a:pt x="6" y="245"/>
                  </a:lnTo>
                  <a:lnTo>
                    <a:pt x="3" y="260"/>
                  </a:lnTo>
                  <a:lnTo>
                    <a:pt x="1" y="275"/>
                  </a:lnTo>
                  <a:lnTo>
                    <a:pt x="0" y="291"/>
                  </a:lnTo>
                  <a:lnTo>
                    <a:pt x="0" y="307"/>
                  </a:lnTo>
                  <a:lnTo>
                    <a:pt x="0" y="307"/>
                  </a:lnTo>
                  <a:lnTo>
                    <a:pt x="0" y="323"/>
                  </a:lnTo>
                  <a:lnTo>
                    <a:pt x="1" y="338"/>
                  </a:lnTo>
                  <a:lnTo>
                    <a:pt x="3" y="354"/>
                  </a:lnTo>
                  <a:lnTo>
                    <a:pt x="6" y="369"/>
                  </a:lnTo>
                  <a:lnTo>
                    <a:pt x="9" y="384"/>
                  </a:lnTo>
                  <a:lnTo>
                    <a:pt x="14" y="399"/>
                  </a:lnTo>
                  <a:lnTo>
                    <a:pt x="19" y="413"/>
                  </a:lnTo>
                  <a:lnTo>
                    <a:pt x="24" y="426"/>
                  </a:lnTo>
                  <a:lnTo>
                    <a:pt x="30" y="440"/>
                  </a:lnTo>
                  <a:lnTo>
                    <a:pt x="37" y="453"/>
                  </a:lnTo>
                  <a:lnTo>
                    <a:pt x="45" y="466"/>
                  </a:lnTo>
                  <a:lnTo>
                    <a:pt x="52" y="478"/>
                  </a:lnTo>
                  <a:lnTo>
                    <a:pt x="61" y="491"/>
                  </a:lnTo>
                  <a:lnTo>
                    <a:pt x="71" y="502"/>
                  </a:lnTo>
                  <a:lnTo>
                    <a:pt x="80" y="513"/>
                  </a:lnTo>
                  <a:lnTo>
                    <a:pt x="90" y="524"/>
                  </a:lnTo>
                  <a:lnTo>
                    <a:pt x="101" y="534"/>
                  </a:lnTo>
                  <a:lnTo>
                    <a:pt x="112" y="544"/>
                  </a:lnTo>
                  <a:lnTo>
                    <a:pt x="123" y="553"/>
                  </a:lnTo>
                  <a:lnTo>
                    <a:pt x="136" y="562"/>
                  </a:lnTo>
                  <a:lnTo>
                    <a:pt x="148" y="569"/>
                  </a:lnTo>
                  <a:lnTo>
                    <a:pt x="161" y="578"/>
                  </a:lnTo>
                  <a:lnTo>
                    <a:pt x="174" y="584"/>
                  </a:lnTo>
                  <a:lnTo>
                    <a:pt x="187" y="590"/>
                  </a:lnTo>
                  <a:lnTo>
                    <a:pt x="202" y="595"/>
                  </a:lnTo>
                  <a:lnTo>
                    <a:pt x="215" y="600"/>
                  </a:lnTo>
                  <a:lnTo>
                    <a:pt x="230" y="604"/>
                  </a:lnTo>
                  <a:lnTo>
                    <a:pt x="245" y="608"/>
                  </a:lnTo>
                  <a:lnTo>
                    <a:pt x="260" y="611"/>
                  </a:lnTo>
                  <a:lnTo>
                    <a:pt x="275" y="613"/>
                  </a:lnTo>
                  <a:lnTo>
                    <a:pt x="291" y="614"/>
                  </a:lnTo>
                  <a:lnTo>
                    <a:pt x="307" y="614"/>
                  </a:lnTo>
                  <a:lnTo>
                    <a:pt x="307" y="614"/>
                  </a:lnTo>
                  <a:lnTo>
                    <a:pt x="323" y="614"/>
                  </a:lnTo>
                  <a:lnTo>
                    <a:pt x="339" y="613"/>
                  </a:lnTo>
                  <a:lnTo>
                    <a:pt x="354" y="611"/>
                  </a:lnTo>
                  <a:lnTo>
                    <a:pt x="369" y="608"/>
                  </a:lnTo>
                  <a:lnTo>
                    <a:pt x="384" y="604"/>
                  </a:lnTo>
                  <a:lnTo>
                    <a:pt x="399" y="600"/>
                  </a:lnTo>
                  <a:lnTo>
                    <a:pt x="413" y="595"/>
                  </a:lnTo>
                  <a:lnTo>
                    <a:pt x="426" y="590"/>
                  </a:lnTo>
                  <a:lnTo>
                    <a:pt x="440" y="584"/>
                  </a:lnTo>
                  <a:lnTo>
                    <a:pt x="453" y="578"/>
                  </a:lnTo>
                  <a:lnTo>
                    <a:pt x="466" y="569"/>
                  </a:lnTo>
                  <a:lnTo>
                    <a:pt x="478" y="562"/>
                  </a:lnTo>
                  <a:lnTo>
                    <a:pt x="491" y="553"/>
                  </a:lnTo>
                  <a:lnTo>
                    <a:pt x="502" y="544"/>
                  </a:lnTo>
                  <a:lnTo>
                    <a:pt x="513" y="534"/>
                  </a:lnTo>
                  <a:lnTo>
                    <a:pt x="524" y="524"/>
                  </a:lnTo>
                  <a:lnTo>
                    <a:pt x="534" y="513"/>
                  </a:lnTo>
                  <a:lnTo>
                    <a:pt x="544" y="502"/>
                  </a:lnTo>
                  <a:lnTo>
                    <a:pt x="553" y="491"/>
                  </a:lnTo>
                  <a:lnTo>
                    <a:pt x="562" y="478"/>
                  </a:lnTo>
                  <a:lnTo>
                    <a:pt x="569" y="466"/>
                  </a:lnTo>
                  <a:lnTo>
                    <a:pt x="578" y="453"/>
                  </a:lnTo>
                  <a:lnTo>
                    <a:pt x="584" y="440"/>
                  </a:lnTo>
                  <a:lnTo>
                    <a:pt x="590" y="426"/>
                  </a:lnTo>
                  <a:lnTo>
                    <a:pt x="595" y="413"/>
                  </a:lnTo>
                  <a:lnTo>
                    <a:pt x="600" y="399"/>
                  </a:lnTo>
                  <a:lnTo>
                    <a:pt x="604" y="384"/>
                  </a:lnTo>
                  <a:lnTo>
                    <a:pt x="608" y="369"/>
                  </a:lnTo>
                  <a:lnTo>
                    <a:pt x="611" y="354"/>
                  </a:lnTo>
                  <a:lnTo>
                    <a:pt x="613" y="338"/>
                  </a:lnTo>
                  <a:lnTo>
                    <a:pt x="614" y="323"/>
                  </a:lnTo>
                  <a:lnTo>
                    <a:pt x="614" y="307"/>
                  </a:lnTo>
                  <a:lnTo>
                    <a:pt x="614" y="307"/>
                  </a:lnTo>
                  <a:lnTo>
                    <a:pt x="614" y="290"/>
                  </a:lnTo>
                  <a:lnTo>
                    <a:pt x="613" y="272"/>
                  </a:lnTo>
                  <a:lnTo>
                    <a:pt x="610" y="256"/>
                  </a:lnTo>
                  <a:lnTo>
                    <a:pt x="607" y="239"/>
                  </a:lnTo>
                  <a:lnTo>
                    <a:pt x="602" y="223"/>
                  </a:lnTo>
                  <a:lnTo>
                    <a:pt x="597" y="207"/>
                  </a:lnTo>
                  <a:lnTo>
                    <a:pt x="591" y="192"/>
                  </a:lnTo>
                  <a:lnTo>
                    <a:pt x="585" y="176"/>
                  </a:lnTo>
                  <a:lnTo>
                    <a:pt x="554" y="207"/>
                  </a:lnTo>
                  <a:close/>
                </a:path>
              </a:pathLst>
            </a:custGeom>
            <a:grpFill/>
            <a:ln>
              <a:solidFill>
                <a:schemeClr val="accent2"/>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6" name="Freeform 33">
              <a:extLst>
                <a:ext uri="{FF2B5EF4-FFF2-40B4-BE49-F238E27FC236}">
                  <a16:creationId xmlns:a16="http://schemas.microsoft.com/office/drawing/2014/main" xmlns="" id="{9F8BFBA0-2174-4BBD-8985-DF68723B3F35}"/>
                </a:ext>
              </a:extLst>
            </p:cNvPr>
            <p:cNvSpPr>
              <a:spLocks/>
            </p:cNvSpPr>
            <p:nvPr/>
          </p:nvSpPr>
          <p:spPr bwMode="auto">
            <a:xfrm>
              <a:off x="2357438" y="4132263"/>
              <a:ext cx="514350" cy="514350"/>
            </a:xfrm>
            <a:custGeom>
              <a:avLst/>
              <a:gdLst>
                <a:gd name="T0" fmla="*/ 162 w 324"/>
                <a:gd name="T1" fmla="*/ 40 h 324"/>
                <a:gd name="T2" fmla="*/ 191 w 324"/>
                <a:gd name="T3" fmla="*/ 44 h 324"/>
                <a:gd name="T4" fmla="*/ 224 w 324"/>
                <a:gd name="T5" fmla="*/ 12 h 324"/>
                <a:gd name="T6" fmla="*/ 194 w 324"/>
                <a:gd name="T7" fmla="*/ 3 h 324"/>
                <a:gd name="T8" fmla="*/ 162 w 324"/>
                <a:gd name="T9" fmla="*/ 0 h 324"/>
                <a:gd name="T10" fmla="*/ 146 w 324"/>
                <a:gd name="T11" fmla="*/ 1 h 324"/>
                <a:gd name="T12" fmla="*/ 114 w 324"/>
                <a:gd name="T13" fmla="*/ 7 h 324"/>
                <a:gd name="T14" fmla="*/ 85 w 324"/>
                <a:gd name="T15" fmla="*/ 20 h 324"/>
                <a:gd name="T16" fmla="*/ 59 w 324"/>
                <a:gd name="T17" fmla="*/ 37 h 324"/>
                <a:gd name="T18" fmla="*/ 37 w 324"/>
                <a:gd name="T19" fmla="*/ 59 h 324"/>
                <a:gd name="T20" fmla="*/ 20 w 324"/>
                <a:gd name="T21" fmla="*/ 85 h 324"/>
                <a:gd name="T22" fmla="*/ 7 w 324"/>
                <a:gd name="T23" fmla="*/ 114 h 324"/>
                <a:gd name="T24" fmla="*/ 1 w 324"/>
                <a:gd name="T25" fmla="*/ 146 h 324"/>
                <a:gd name="T26" fmla="*/ 0 w 324"/>
                <a:gd name="T27" fmla="*/ 162 h 324"/>
                <a:gd name="T28" fmla="*/ 3 w 324"/>
                <a:gd name="T29" fmla="*/ 195 h 324"/>
                <a:gd name="T30" fmla="*/ 12 w 324"/>
                <a:gd name="T31" fmla="*/ 226 h 324"/>
                <a:gd name="T32" fmla="*/ 28 w 324"/>
                <a:gd name="T33" fmla="*/ 252 h 324"/>
                <a:gd name="T34" fmla="*/ 48 w 324"/>
                <a:gd name="T35" fmla="*/ 276 h 324"/>
                <a:gd name="T36" fmla="*/ 71 w 324"/>
                <a:gd name="T37" fmla="*/ 297 h 324"/>
                <a:gd name="T38" fmla="*/ 99 w 324"/>
                <a:gd name="T39" fmla="*/ 311 h 324"/>
                <a:gd name="T40" fmla="*/ 129 w 324"/>
                <a:gd name="T41" fmla="*/ 321 h 324"/>
                <a:gd name="T42" fmla="*/ 162 w 324"/>
                <a:gd name="T43" fmla="*/ 324 h 324"/>
                <a:gd name="T44" fmla="*/ 179 w 324"/>
                <a:gd name="T45" fmla="*/ 324 h 324"/>
                <a:gd name="T46" fmla="*/ 210 w 324"/>
                <a:gd name="T47" fmla="*/ 317 h 324"/>
                <a:gd name="T48" fmla="*/ 239 w 324"/>
                <a:gd name="T49" fmla="*/ 304 h 324"/>
                <a:gd name="T50" fmla="*/ 265 w 324"/>
                <a:gd name="T51" fmla="*/ 288 h 324"/>
                <a:gd name="T52" fmla="*/ 288 w 324"/>
                <a:gd name="T53" fmla="*/ 265 h 324"/>
                <a:gd name="T54" fmla="*/ 304 w 324"/>
                <a:gd name="T55" fmla="*/ 239 h 324"/>
                <a:gd name="T56" fmla="*/ 317 w 324"/>
                <a:gd name="T57" fmla="*/ 210 h 324"/>
                <a:gd name="T58" fmla="*/ 324 w 324"/>
                <a:gd name="T59" fmla="*/ 179 h 324"/>
                <a:gd name="T60" fmla="*/ 324 w 324"/>
                <a:gd name="T61" fmla="*/ 162 h 324"/>
                <a:gd name="T62" fmla="*/ 321 w 324"/>
                <a:gd name="T63" fmla="*/ 130 h 324"/>
                <a:gd name="T64" fmla="*/ 313 w 324"/>
                <a:gd name="T65" fmla="*/ 100 h 324"/>
                <a:gd name="T66" fmla="*/ 279 w 324"/>
                <a:gd name="T67" fmla="*/ 133 h 324"/>
                <a:gd name="T68" fmla="*/ 284 w 324"/>
                <a:gd name="T69" fmla="*/ 162 h 324"/>
                <a:gd name="T70" fmla="*/ 283 w 324"/>
                <a:gd name="T71" fmla="*/ 175 h 324"/>
                <a:gd name="T72" fmla="*/ 277 w 324"/>
                <a:gd name="T73" fmla="*/ 198 h 324"/>
                <a:gd name="T74" fmla="*/ 269 w 324"/>
                <a:gd name="T75" fmla="*/ 219 h 324"/>
                <a:gd name="T76" fmla="*/ 256 w 324"/>
                <a:gd name="T77" fmla="*/ 239 h 324"/>
                <a:gd name="T78" fmla="*/ 239 w 324"/>
                <a:gd name="T79" fmla="*/ 256 h 324"/>
                <a:gd name="T80" fmla="*/ 219 w 324"/>
                <a:gd name="T81" fmla="*/ 269 h 324"/>
                <a:gd name="T82" fmla="*/ 198 w 324"/>
                <a:gd name="T83" fmla="*/ 277 h 324"/>
                <a:gd name="T84" fmla="*/ 175 w 324"/>
                <a:gd name="T85" fmla="*/ 283 h 324"/>
                <a:gd name="T86" fmla="*/ 162 w 324"/>
                <a:gd name="T87" fmla="*/ 284 h 324"/>
                <a:gd name="T88" fmla="*/ 138 w 324"/>
                <a:gd name="T89" fmla="*/ 280 h 324"/>
                <a:gd name="T90" fmla="*/ 115 w 324"/>
                <a:gd name="T91" fmla="*/ 274 h 324"/>
                <a:gd name="T92" fmla="*/ 94 w 324"/>
                <a:gd name="T93" fmla="*/ 263 h 324"/>
                <a:gd name="T94" fmla="*/ 77 w 324"/>
                <a:gd name="T95" fmla="*/ 247 h 324"/>
                <a:gd name="T96" fmla="*/ 61 w 324"/>
                <a:gd name="T97" fmla="*/ 230 h 324"/>
                <a:gd name="T98" fmla="*/ 51 w 324"/>
                <a:gd name="T99" fmla="*/ 209 h 324"/>
                <a:gd name="T100" fmla="*/ 43 w 324"/>
                <a:gd name="T101" fmla="*/ 186 h 324"/>
                <a:gd name="T102" fmla="*/ 40 w 324"/>
                <a:gd name="T103" fmla="*/ 162 h 324"/>
                <a:gd name="T104" fmla="*/ 41 w 324"/>
                <a:gd name="T105" fmla="*/ 150 h 324"/>
                <a:gd name="T106" fmla="*/ 47 w 324"/>
                <a:gd name="T107" fmla="*/ 126 h 324"/>
                <a:gd name="T108" fmla="*/ 56 w 324"/>
                <a:gd name="T109" fmla="*/ 104 h 324"/>
                <a:gd name="T110" fmla="*/ 68 w 324"/>
                <a:gd name="T111" fmla="*/ 85 h 324"/>
                <a:gd name="T112" fmla="*/ 85 w 324"/>
                <a:gd name="T113" fmla="*/ 68 h 324"/>
                <a:gd name="T114" fmla="*/ 105 w 324"/>
                <a:gd name="T115" fmla="*/ 56 h 324"/>
                <a:gd name="T116" fmla="*/ 126 w 324"/>
                <a:gd name="T117" fmla="*/ 47 h 324"/>
                <a:gd name="T118" fmla="*/ 150 w 324"/>
                <a:gd name="T119" fmla="*/ 41 h 324"/>
                <a:gd name="T120" fmla="*/ 162 w 324"/>
                <a:gd name="T121" fmla="*/ 4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4" h="324">
                  <a:moveTo>
                    <a:pt x="162" y="40"/>
                  </a:moveTo>
                  <a:lnTo>
                    <a:pt x="162" y="40"/>
                  </a:lnTo>
                  <a:lnTo>
                    <a:pt x="177" y="41"/>
                  </a:lnTo>
                  <a:lnTo>
                    <a:pt x="191" y="44"/>
                  </a:lnTo>
                  <a:lnTo>
                    <a:pt x="224" y="12"/>
                  </a:lnTo>
                  <a:lnTo>
                    <a:pt x="224" y="12"/>
                  </a:lnTo>
                  <a:lnTo>
                    <a:pt x="209" y="7"/>
                  </a:lnTo>
                  <a:lnTo>
                    <a:pt x="194" y="3"/>
                  </a:lnTo>
                  <a:lnTo>
                    <a:pt x="178" y="1"/>
                  </a:lnTo>
                  <a:lnTo>
                    <a:pt x="162" y="0"/>
                  </a:lnTo>
                  <a:lnTo>
                    <a:pt x="162" y="0"/>
                  </a:lnTo>
                  <a:lnTo>
                    <a:pt x="146" y="1"/>
                  </a:lnTo>
                  <a:lnTo>
                    <a:pt x="129" y="3"/>
                  </a:lnTo>
                  <a:lnTo>
                    <a:pt x="114" y="7"/>
                  </a:lnTo>
                  <a:lnTo>
                    <a:pt x="99" y="12"/>
                  </a:lnTo>
                  <a:lnTo>
                    <a:pt x="85" y="20"/>
                  </a:lnTo>
                  <a:lnTo>
                    <a:pt x="71" y="28"/>
                  </a:lnTo>
                  <a:lnTo>
                    <a:pt x="59" y="37"/>
                  </a:lnTo>
                  <a:lnTo>
                    <a:pt x="48" y="48"/>
                  </a:lnTo>
                  <a:lnTo>
                    <a:pt x="37" y="59"/>
                  </a:lnTo>
                  <a:lnTo>
                    <a:pt x="28" y="71"/>
                  </a:lnTo>
                  <a:lnTo>
                    <a:pt x="20" y="85"/>
                  </a:lnTo>
                  <a:lnTo>
                    <a:pt x="12" y="99"/>
                  </a:lnTo>
                  <a:lnTo>
                    <a:pt x="7" y="114"/>
                  </a:lnTo>
                  <a:lnTo>
                    <a:pt x="3" y="129"/>
                  </a:lnTo>
                  <a:lnTo>
                    <a:pt x="1" y="146"/>
                  </a:lnTo>
                  <a:lnTo>
                    <a:pt x="0" y="162"/>
                  </a:lnTo>
                  <a:lnTo>
                    <a:pt x="0" y="162"/>
                  </a:lnTo>
                  <a:lnTo>
                    <a:pt x="1" y="179"/>
                  </a:lnTo>
                  <a:lnTo>
                    <a:pt x="3" y="195"/>
                  </a:lnTo>
                  <a:lnTo>
                    <a:pt x="7" y="210"/>
                  </a:lnTo>
                  <a:lnTo>
                    <a:pt x="12" y="226"/>
                  </a:lnTo>
                  <a:lnTo>
                    <a:pt x="20" y="239"/>
                  </a:lnTo>
                  <a:lnTo>
                    <a:pt x="28" y="252"/>
                  </a:lnTo>
                  <a:lnTo>
                    <a:pt x="37" y="265"/>
                  </a:lnTo>
                  <a:lnTo>
                    <a:pt x="48" y="276"/>
                  </a:lnTo>
                  <a:lnTo>
                    <a:pt x="59" y="288"/>
                  </a:lnTo>
                  <a:lnTo>
                    <a:pt x="71" y="297"/>
                  </a:lnTo>
                  <a:lnTo>
                    <a:pt x="85" y="304"/>
                  </a:lnTo>
                  <a:lnTo>
                    <a:pt x="99" y="311"/>
                  </a:lnTo>
                  <a:lnTo>
                    <a:pt x="114" y="317"/>
                  </a:lnTo>
                  <a:lnTo>
                    <a:pt x="129" y="321"/>
                  </a:lnTo>
                  <a:lnTo>
                    <a:pt x="146" y="324"/>
                  </a:lnTo>
                  <a:lnTo>
                    <a:pt x="162" y="324"/>
                  </a:lnTo>
                  <a:lnTo>
                    <a:pt x="162" y="324"/>
                  </a:lnTo>
                  <a:lnTo>
                    <a:pt x="179" y="324"/>
                  </a:lnTo>
                  <a:lnTo>
                    <a:pt x="195" y="321"/>
                  </a:lnTo>
                  <a:lnTo>
                    <a:pt x="210" y="317"/>
                  </a:lnTo>
                  <a:lnTo>
                    <a:pt x="226" y="311"/>
                  </a:lnTo>
                  <a:lnTo>
                    <a:pt x="239" y="304"/>
                  </a:lnTo>
                  <a:lnTo>
                    <a:pt x="253" y="297"/>
                  </a:lnTo>
                  <a:lnTo>
                    <a:pt x="265" y="288"/>
                  </a:lnTo>
                  <a:lnTo>
                    <a:pt x="276" y="276"/>
                  </a:lnTo>
                  <a:lnTo>
                    <a:pt x="288" y="265"/>
                  </a:lnTo>
                  <a:lnTo>
                    <a:pt x="297" y="252"/>
                  </a:lnTo>
                  <a:lnTo>
                    <a:pt x="304" y="239"/>
                  </a:lnTo>
                  <a:lnTo>
                    <a:pt x="312" y="226"/>
                  </a:lnTo>
                  <a:lnTo>
                    <a:pt x="317" y="210"/>
                  </a:lnTo>
                  <a:lnTo>
                    <a:pt x="321" y="195"/>
                  </a:lnTo>
                  <a:lnTo>
                    <a:pt x="324" y="179"/>
                  </a:lnTo>
                  <a:lnTo>
                    <a:pt x="324" y="162"/>
                  </a:lnTo>
                  <a:lnTo>
                    <a:pt x="324" y="162"/>
                  </a:lnTo>
                  <a:lnTo>
                    <a:pt x="324" y="146"/>
                  </a:lnTo>
                  <a:lnTo>
                    <a:pt x="321" y="130"/>
                  </a:lnTo>
                  <a:lnTo>
                    <a:pt x="318" y="115"/>
                  </a:lnTo>
                  <a:lnTo>
                    <a:pt x="313" y="100"/>
                  </a:lnTo>
                  <a:lnTo>
                    <a:pt x="279" y="133"/>
                  </a:lnTo>
                  <a:lnTo>
                    <a:pt x="279" y="133"/>
                  </a:lnTo>
                  <a:lnTo>
                    <a:pt x="283" y="147"/>
                  </a:lnTo>
                  <a:lnTo>
                    <a:pt x="284" y="162"/>
                  </a:lnTo>
                  <a:lnTo>
                    <a:pt x="284" y="162"/>
                  </a:lnTo>
                  <a:lnTo>
                    <a:pt x="283" y="175"/>
                  </a:lnTo>
                  <a:lnTo>
                    <a:pt x="280" y="186"/>
                  </a:lnTo>
                  <a:lnTo>
                    <a:pt x="277" y="198"/>
                  </a:lnTo>
                  <a:lnTo>
                    <a:pt x="274" y="209"/>
                  </a:lnTo>
                  <a:lnTo>
                    <a:pt x="269" y="219"/>
                  </a:lnTo>
                  <a:lnTo>
                    <a:pt x="263" y="230"/>
                  </a:lnTo>
                  <a:lnTo>
                    <a:pt x="256" y="239"/>
                  </a:lnTo>
                  <a:lnTo>
                    <a:pt x="247" y="247"/>
                  </a:lnTo>
                  <a:lnTo>
                    <a:pt x="239" y="256"/>
                  </a:lnTo>
                  <a:lnTo>
                    <a:pt x="230" y="263"/>
                  </a:lnTo>
                  <a:lnTo>
                    <a:pt x="219" y="269"/>
                  </a:lnTo>
                  <a:lnTo>
                    <a:pt x="209" y="274"/>
                  </a:lnTo>
                  <a:lnTo>
                    <a:pt x="198" y="277"/>
                  </a:lnTo>
                  <a:lnTo>
                    <a:pt x="186" y="280"/>
                  </a:lnTo>
                  <a:lnTo>
                    <a:pt x="175" y="283"/>
                  </a:lnTo>
                  <a:lnTo>
                    <a:pt x="162" y="284"/>
                  </a:lnTo>
                  <a:lnTo>
                    <a:pt x="162" y="284"/>
                  </a:lnTo>
                  <a:lnTo>
                    <a:pt x="150" y="283"/>
                  </a:lnTo>
                  <a:lnTo>
                    <a:pt x="138" y="280"/>
                  </a:lnTo>
                  <a:lnTo>
                    <a:pt x="126" y="277"/>
                  </a:lnTo>
                  <a:lnTo>
                    <a:pt x="115" y="274"/>
                  </a:lnTo>
                  <a:lnTo>
                    <a:pt x="105" y="269"/>
                  </a:lnTo>
                  <a:lnTo>
                    <a:pt x="94" y="263"/>
                  </a:lnTo>
                  <a:lnTo>
                    <a:pt x="85" y="256"/>
                  </a:lnTo>
                  <a:lnTo>
                    <a:pt x="77" y="247"/>
                  </a:lnTo>
                  <a:lnTo>
                    <a:pt x="68" y="239"/>
                  </a:lnTo>
                  <a:lnTo>
                    <a:pt x="61" y="230"/>
                  </a:lnTo>
                  <a:lnTo>
                    <a:pt x="56" y="219"/>
                  </a:lnTo>
                  <a:lnTo>
                    <a:pt x="51" y="209"/>
                  </a:lnTo>
                  <a:lnTo>
                    <a:pt x="47" y="198"/>
                  </a:lnTo>
                  <a:lnTo>
                    <a:pt x="43" y="186"/>
                  </a:lnTo>
                  <a:lnTo>
                    <a:pt x="41" y="175"/>
                  </a:lnTo>
                  <a:lnTo>
                    <a:pt x="40" y="162"/>
                  </a:lnTo>
                  <a:lnTo>
                    <a:pt x="40" y="162"/>
                  </a:lnTo>
                  <a:lnTo>
                    <a:pt x="41" y="150"/>
                  </a:lnTo>
                  <a:lnTo>
                    <a:pt x="43" y="138"/>
                  </a:lnTo>
                  <a:lnTo>
                    <a:pt x="47" y="126"/>
                  </a:lnTo>
                  <a:lnTo>
                    <a:pt x="51" y="115"/>
                  </a:lnTo>
                  <a:lnTo>
                    <a:pt x="56" y="104"/>
                  </a:lnTo>
                  <a:lnTo>
                    <a:pt x="61" y="94"/>
                  </a:lnTo>
                  <a:lnTo>
                    <a:pt x="68" y="85"/>
                  </a:lnTo>
                  <a:lnTo>
                    <a:pt x="77" y="77"/>
                  </a:lnTo>
                  <a:lnTo>
                    <a:pt x="85" y="68"/>
                  </a:lnTo>
                  <a:lnTo>
                    <a:pt x="94" y="61"/>
                  </a:lnTo>
                  <a:lnTo>
                    <a:pt x="105" y="56"/>
                  </a:lnTo>
                  <a:lnTo>
                    <a:pt x="115" y="51"/>
                  </a:lnTo>
                  <a:lnTo>
                    <a:pt x="126" y="47"/>
                  </a:lnTo>
                  <a:lnTo>
                    <a:pt x="138" y="43"/>
                  </a:lnTo>
                  <a:lnTo>
                    <a:pt x="150" y="41"/>
                  </a:lnTo>
                  <a:lnTo>
                    <a:pt x="162" y="40"/>
                  </a:lnTo>
                  <a:lnTo>
                    <a:pt x="162" y="40"/>
                  </a:lnTo>
                  <a:close/>
                </a:path>
              </a:pathLst>
            </a:custGeom>
            <a:grpFill/>
            <a:ln>
              <a:solidFill>
                <a:schemeClr val="accent2"/>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7" name="Freeform 34">
              <a:extLst>
                <a:ext uri="{FF2B5EF4-FFF2-40B4-BE49-F238E27FC236}">
                  <a16:creationId xmlns:a16="http://schemas.microsoft.com/office/drawing/2014/main" xmlns="" id="{CCB57E8D-E058-4EDB-911D-D7F169FD6F61}"/>
                </a:ext>
              </a:extLst>
            </p:cNvPr>
            <p:cNvSpPr>
              <a:spLocks noEditPoints="1"/>
            </p:cNvSpPr>
            <p:nvPr/>
          </p:nvSpPr>
          <p:spPr bwMode="auto">
            <a:xfrm>
              <a:off x="2562225" y="3840163"/>
              <a:ext cx="601663" cy="601663"/>
            </a:xfrm>
            <a:custGeom>
              <a:avLst/>
              <a:gdLst>
                <a:gd name="T0" fmla="*/ 378 w 379"/>
                <a:gd name="T1" fmla="*/ 80 h 379"/>
                <a:gd name="T2" fmla="*/ 373 w 379"/>
                <a:gd name="T3" fmla="*/ 71 h 379"/>
                <a:gd name="T4" fmla="*/ 366 w 379"/>
                <a:gd name="T5" fmla="*/ 65 h 379"/>
                <a:gd name="T6" fmla="*/ 348 w 379"/>
                <a:gd name="T7" fmla="*/ 60 h 379"/>
                <a:gd name="T8" fmla="*/ 337 w 379"/>
                <a:gd name="T9" fmla="*/ 57 h 379"/>
                <a:gd name="T10" fmla="*/ 327 w 379"/>
                <a:gd name="T11" fmla="*/ 53 h 379"/>
                <a:gd name="T12" fmla="*/ 324 w 379"/>
                <a:gd name="T13" fmla="*/ 48 h 379"/>
                <a:gd name="T14" fmla="*/ 319 w 379"/>
                <a:gd name="T15" fmla="*/ 31 h 379"/>
                <a:gd name="T16" fmla="*/ 317 w 379"/>
                <a:gd name="T17" fmla="*/ 21 h 379"/>
                <a:gd name="T18" fmla="*/ 313 w 379"/>
                <a:gd name="T19" fmla="*/ 11 h 379"/>
                <a:gd name="T20" fmla="*/ 305 w 379"/>
                <a:gd name="T21" fmla="*/ 3 h 379"/>
                <a:gd name="T22" fmla="*/ 292 w 379"/>
                <a:gd name="T23" fmla="*/ 0 h 379"/>
                <a:gd name="T24" fmla="*/ 285 w 379"/>
                <a:gd name="T25" fmla="*/ 1 h 379"/>
                <a:gd name="T26" fmla="*/ 274 w 379"/>
                <a:gd name="T27" fmla="*/ 7 h 379"/>
                <a:gd name="T28" fmla="*/ 159 w 379"/>
                <a:gd name="T29" fmla="*/ 122 h 379"/>
                <a:gd name="T30" fmla="*/ 156 w 379"/>
                <a:gd name="T31" fmla="*/ 125 h 379"/>
                <a:gd name="T32" fmla="*/ 149 w 379"/>
                <a:gd name="T33" fmla="*/ 139 h 379"/>
                <a:gd name="T34" fmla="*/ 143 w 379"/>
                <a:gd name="T35" fmla="*/ 163 h 379"/>
                <a:gd name="T36" fmla="*/ 141 w 379"/>
                <a:gd name="T37" fmla="*/ 188 h 379"/>
                <a:gd name="T38" fmla="*/ 37 w 379"/>
                <a:gd name="T39" fmla="*/ 314 h 379"/>
                <a:gd name="T40" fmla="*/ 33 w 379"/>
                <a:gd name="T41" fmla="*/ 313 h 379"/>
                <a:gd name="T42" fmla="*/ 26 w 379"/>
                <a:gd name="T43" fmla="*/ 314 h 379"/>
                <a:gd name="T44" fmla="*/ 15 w 379"/>
                <a:gd name="T45" fmla="*/ 320 h 379"/>
                <a:gd name="T46" fmla="*/ 7 w 379"/>
                <a:gd name="T47" fmla="*/ 328 h 379"/>
                <a:gd name="T48" fmla="*/ 1 w 379"/>
                <a:gd name="T49" fmla="*/ 339 h 379"/>
                <a:gd name="T50" fmla="*/ 0 w 379"/>
                <a:gd name="T51" fmla="*/ 346 h 379"/>
                <a:gd name="T52" fmla="*/ 3 w 379"/>
                <a:gd name="T53" fmla="*/ 359 h 379"/>
                <a:gd name="T54" fmla="*/ 10 w 379"/>
                <a:gd name="T55" fmla="*/ 369 h 379"/>
                <a:gd name="T56" fmla="*/ 20 w 379"/>
                <a:gd name="T57" fmla="*/ 375 h 379"/>
                <a:gd name="T58" fmla="*/ 33 w 379"/>
                <a:gd name="T59" fmla="*/ 379 h 379"/>
                <a:gd name="T60" fmla="*/ 40 w 379"/>
                <a:gd name="T61" fmla="*/ 377 h 379"/>
                <a:gd name="T62" fmla="*/ 51 w 379"/>
                <a:gd name="T63" fmla="*/ 373 h 379"/>
                <a:gd name="T64" fmla="*/ 60 w 379"/>
                <a:gd name="T65" fmla="*/ 364 h 379"/>
                <a:gd name="T66" fmla="*/ 65 w 379"/>
                <a:gd name="T67" fmla="*/ 353 h 379"/>
                <a:gd name="T68" fmla="*/ 66 w 379"/>
                <a:gd name="T69" fmla="*/ 346 h 379"/>
                <a:gd name="T70" fmla="*/ 170 w 379"/>
                <a:gd name="T71" fmla="*/ 239 h 379"/>
                <a:gd name="T72" fmla="*/ 190 w 379"/>
                <a:gd name="T73" fmla="*/ 237 h 379"/>
                <a:gd name="T74" fmla="*/ 229 w 379"/>
                <a:gd name="T75" fmla="*/ 232 h 379"/>
                <a:gd name="T76" fmla="*/ 251 w 379"/>
                <a:gd name="T77" fmla="*/ 224 h 379"/>
                <a:gd name="T78" fmla="*/ 258 w 379"/>
                <a:gd name="T79" fmla="*/ 220 h 379"/>
                <a:gd name="T80" fmla="*/ 369 w 379"/>
                <a:gd name="T81" fmla="*/ 109 h 379"/>
                <a:gd name="T82" fmla="*/ 378 w 379"/>
                <a:gd name="T83" fmla="*/ 95 h 379"/>
                <a:gd name="T84" fmla="*/ 378 w 379"/>
                <a:gd name="T85" fmla="*/ 80 h 379"/>
                <a:gd name="T86" fmla="*/ 230 w 379"/>
                <a:gd name="T87" fmla="*/ 189 h 379"/>
                <a:gd name="T88" fmla="*/ 223 w 379"/>
                <a:gd name="T89" fmla="*/ 191 h 379"/>
                <a:gd name="T90" fmla="*/ 183 w 379"/>
                <a:gd name="T91" fmla="*/ 196 h 379"/>
                <a:gd name="T92" fmla="*/ 183 w 379"/>
                <a:gd name="T93" fmla="*/ 182 h 379"/>
                <a:gd name="T94" fmla="*/ 187 w 379"/>
                <a:gd name="T95" fmla="*/ 157 h 379"/>
                <a:gd name="T96" fmla="*/ 283 w 379"/>
                <a:gd name="T97" fmla="*/ 56 h 379"/>
                <a:gd name="T98" fmla="*/ 285 w 379"/>
                <a:gd name="T99" fmla="*/ 62 h 379"/>
                <a:gd name="T100" fmla="*/ 293 w 379"/>
                <a:gd name="T101" fmla="*/ 75 h 379"/>
                <a:gd name="T102" fmla="*/ 297 w 379"/>
                <a:gd name="T103" fmla="*/ 81 h 379"/>
                <a:gd name="T104" fmla="*/ 311 w 379"/>
                <a:gd name="T105" fmla="*/ 91 h 379"/>
                <a:gd name="T106" fmla="*/ 323 w 379"/>
                <a:gd name="T107" fmla="*/ 9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9" h="379">
                  <a:moveTo>
                    <a:pt x="378" y="80"/>
                  </a:moveTo>
                  <a:lnTo>
                    <a:pt x="378" y="80"/>
                  </a:lnTo>
                  <a:lnTo>
                    <a:pt x="376" y="75"/>
                  </a:lnTo>
                  <a:lnTo>
                    <a:pt x="373" y="71"/>
                  </a:lnTo>
                  <a:lnTo>
                    <a:pt x="370" y="68"/>
                  </a:lnTo>
                  <a:lnTo>
                    <a:pt x="366" y="65"/>
                  </a:lnTo>
                  <a:lnTo>
                    <a:pt x="357" y="62"/>
                  </a:lnTo>
                  <a:lnTo>
                    <a:pt x="348" y="60"/>
                  </a:lnTo>
                  <a:lnTo>
                    <a:pt x="348" y="60"/>
                  </a:lnTo>
                  <a:lnTo>
                    <a:pt x="337" y="57"/>
                  </a:lnTo>
                  <a:lnTo>
                    <a:pt x="330" y="55"/>
                  </a:lnTo>
                  <a:lnTo>
                    <a:pt x="327" y="53"/>
                  </a:lnTo>
                  <a:lnTo>
                    <a:pt x="327" y="53"/>
                  </a:lnTo>
                  <a:lnTo>
                    <a:pt x="324" y="48"/>
                  </a:lnTo>
                  <a:lnTo>
                    <a:pt x="322" y="42"/>
                  </a:lnTo>
                  <a:lnTo>
                    <a:pt x="319" y="31"/>
                  </a:lnTo>
                  <a:lnTo>
                    <a:pt x="319" y="31"/>
                  </a:lnTo>
                  <a:lnTo>
                    <a:pt x="317" y="21"/>
                  </a:lnTo>
                  <a:lnTo>
                    <a:pt x="315" y="16"/>
                  </a:lnTo>
                  <a:lnTo>
                    <a:pt x="313" y="11"/>
                  </a:lnTo>
                  <a:lnTo>
                    <a:pt x="310" y="7"/>
                  </a:lnTo>
                  <a:lnTo>
                    <a:pt x="305" y="3"/>
                  </a:lnTo>
                  <a:lnTo>
                    <a:pt x="299" y="1"/>
                  </a:lnTo>
                  <a:lnTo>
                    <a:pt x="292" y="0"/>
                  </a:lnTo>
                  <a:lnTo>
                    <a:pt x="292" y="0"/>
                  </a:lnTo>
                  <a:lnTo>
                    <a:pt x="285" y="1"/>
                  </a:lnTo>
                  <a:lnTo>
                    <a:pt x="279" y="4"/>
                  </a:lnTo>
                  <a:lnTo>
                    <a:pt x="274" y="7"/>
                  </a:lnTo>
                  <a:lnTo>
                    <a:pt x="269" y="11"/>
                  </a:lnTo>
                  <a:lnTo>
                    <a:pt x="159" y="122"/>
                  </a:lnTo>
                  <a:lnTo>
                    <a:pt x="159" y="122"/>
                  </a:lnTo>
                  <a:lnTo>
                    <a:pt x="156" y="125"/>
                  </a:lnTo>
                  <a:lnTo>
                    <a:pt x="154" y="129"/>
                  </a:lnTo>
                  <a:lnTo>
                    <a:pt x="149" y="139"/>
                  </a:lnTo>
                  <a:lnTo>
                    <a:pt x="145" y="151"/>
                  </a:lnTo>
                  <a:lnTo>
                    <a:pt x="143" y="163"/>
                  </a:lnTo>
                  <a:lnTo>
                    <a:pt x="142" y="176"/>
                  </a:lnTo>
                  <a:lnTo>
                    <a:pt x="141" y="188"/>
                  </a:lnTo>
                  <a:lnTo>
                    <a:pt x="141" y="209"/>
                  </a:lnTo>
                  <a:lnTo>
                    <a:pt x="37" y="314"/>
                  </a:lnTo>
                  <a:lnTo>
                    <a:pt x="37" y="314"/>
                  </a:lnTo>
                  <a:lnTo>
                    <a:pt x="33" y="313"/>
                  </a:lnTo>
                  <a:lnTo>
                    <a:pt x="33" y="313"/>
                  </a:lnTo>
                  <a:lnTo>
                    <a:pt x="26" y="314"/>
                  </a:lnTo>
                  <a:lnTo>
                    <a:pt x="20" y="316"/>
                  </a:lnTo>
                  <a:lnTo>
                    <a:pt x="15" y="320"/>
                  </a:lnTo>
                  <a:lnTo>
                    <a:pt x="10" y="323"/>
                  </a:lnTo>
                  <a:lnTo>
                    <a:pt x="7" y="328"/>
                  </a:lnTo>
                  <a:lnTo>
                    <a:pt x="3" y="333"/>
                  </a:lnTo>
                  <a:lnTo>
                    <a:pt x="1" y="339"/>
                  </a:lnTo>
                  <a:lnTo>
                    <a:pt x="0" y="346"/>
                  </a:lnTo>
                  <a:lnTo>
                    <a:pt x="0" y="346"/>
                  </a:lnTo>
                  <a:lnTo>
                    <a:pt x="1" y="353"/>
                  </a:lnTo>
                  <a:lnTo>
                    <a:pt x="3" y="359"/>
                  </a:lnTo>
                  <a:lnTo>
                    <a:pt x="7" y="364"/>
                  </a:lnTo>
                  <a:lnTo>
                    <a:pt x="10" y="369"/>
                  </a:lnTo>
                  <a:lnTo>
                    <a:pt x="15" y="373"/>
                  </a:lnTo>
                  <a:lnTo>
                    <a:pt x="20" y="375"/>
                  </a:lnTo>
                  <a:lnTo>
                    <a:pt x="26" y="377"/>
                  </a:lnTo>
                  <a:lnTo>
                    <a:pt x="33" y="379"/>
                  </a:lnTo>
                  <a:lnTo>
                    <a:pt x="33" y="379"/>
                  </a:lnTo>
                  <a:lnTo>
                    <a:pt x="40" y="377"/>
                  </a:lnTo>
                  <a:lnTo>
                    <a:pt x="46" y="375"/>
                  </a:lnTo>
                  <a:lnTo>
                    <a:pt x="51" y="373"/>
                  </a:lnTo>
                  <a:lnTo>
                    <a:pt x="56" y="369"/>
                  </a:lnTo>
                  <a:lnTo>
                    <a:pt x="60" y="364"/>
                  </a:lnTo>
                  <a:lnTo>
                    <a:pt x="62" y="359"/>
                  </a:lnTo>
                  <a:lnTo>
                    <a:pt x="65" y="353"/>
                  </a:lnTo>
                  <a:lnTo>
                    <a:pt x="66" y="346"/>
                  </a:lnTo>
                  <a:lnTo>
                    <a:pt x="66" y="346"/>
                  </a:lnTo>
                  <a:lnTo>
                    <a:pt x="66" y="343"/>
                  </a:lnTo>
                  <a:lnTo>
                    <a:pt x="170" y="239"/>
                  </a:lnTo>
                  <a:lnTo>
                    <a:pt x="170" y="239"/>
                  </a:lnTo>
                  <a:lnTo>
                    <a:pt x="190" y="237"/>
                  </a:lnTo>
                  <a:lnTo>
                    <a:pt x="216" y="234"/>
                  </a:lnTo>
                  <a:lnTo>
                    <a:pt x="229" y="232"/>
                  </a:lnTo>
                  <a:lnTo>
                    <a:pt x="240" y="228"/>
                  </a:lnTo>
                  <a:lnTo>
                    <a:pt x="251" y="224"/>
                  </a:lnTo>
                  <a:lnTo>
                    <a:pt x="255" y="222"/>
                  </a:lnTo>
                  <a:lnTo>
                    <a:pt x="258" y="220"/>
                  </a:lnTo>
                  <a:lnTo>
                    <a:pt x="369" y="109"/>
                  </a:lnTo>
                  <a:lnTo>
                    <a:pt x="369" y="109"/>
                  </a:lnTo>
                  <a:lnTo>
                    <a:pt x="374" y="102"/>
                  </a:lnTo>
                  <a:lnTo>
                    <a:pt x="378" y="95"/>
                  </a:lnTo>
                  <a:lnTo>
                    <a:pt x="379" y="88"/>
                  </a:lnTo>
                  <a:lnTo>
                    <a:pt x="378" y="80"/>
                  </a:lnTo>
                  <a:lnTo>
                    <a:pt x="378" y="80"/>
                  </a:lnTo>
                  <a:close/>
                  <a:moveTo>
                    <a:pt x="230" y="189"/>
                  </a:moveTo>
                  <a:lnTo>
                    <a:pt x="230" y="189"/>
                  </a:lnTo>
                  <a:lnTo>
                    <a:pt x="223" y="191"/>
                  </a:lnTo>
                  <a:lnTo>
                    <a:pt x="210" y="193"/>
                  </a:lnTo>
                  <a:lnTo>
                    <a:pt x="183" y="196"/>
                  </a:lnTo>
                  <a:lnTo>
                    <a:pt x="183" y="196"/>
                  </a:lnTo>
                  <a:lnTo>
                    <a:pt x="183" y="182"/>
                  </a:lnTo>
                  <a:lnTo>
                    <a:pt x="185" y="168"/>
                  </a:lnTo>
                  <a:lnTo>
                    <a:pt x="187" y="157"/>
                  </a:lnTo>
                  <a:lnTo>
                    <a:pt x="189" y="150"/>
                  </a:lnTo>
                  <a:lnTo>
                    <a:pt x="283" y="56"/>
                  </a:lnTo>
                  <a:lnTo>
                    <a:pt x="283" y="56"/>
                  </a:lnTo>
                  <a:lnTo>
                    <a:pt x="285" y="62"/>
                  </a:lnTo>
                  <a:lnTo>
                    <a:pt x="289" y="69"/>
                  </a:lnTo>
                  <a:lnTo>
                    <a:pt x="293" y="75"/>
                  </a:lnTo>
                  <a:lnTo>
                    <a:pt x="297" y="81"/>
                  </a:lnTo>
                  <a:lnTo>
                    <a:pt x="297" y="81"/>
                  </a:lnTo>
                  <a:lnTo>
                    <a:pt x="304" y="87"/>
                  </a:lnTo>
                  <a:lnTo>
                    <a:pt x="311" y="91"/>
                  </a:lnTo>
                  <a:lnTo>
                    <a:pt x="317" y="94"/>
                  </a:lnTo>
                  <a:lnTo>
                    <a:pt x="323" y="96"/>
                  </a:lnTo>
                  <a:lnTo>
                    <a:pt x="230" y="189"/>
                  </a:lnTo>
                  <a:close/>
                </a:path>
              </a:pathLst>
            </a:custGeom>
            <a:grpFill/>
            <a:ln>
              <a:solidFill>
                <a:schemeClr val="accent2"/>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grpSp>
        <p:nvGrpSpPr>
          <p:cNvPr id="18" name="Group 25">
            <a:extLst>
              <a:ext uri="{FF2B5EF4-FFF2-40B4-BE49-F238E27FC236}">
                <a16:creationId xmlns:a16="http://schemas.microsoft.com/office/drawing/2014/main" xmlns="" id="{011963C3-30B9-462E-9911-D4F01647C181}"/>
              </a:ext>
            </a:extLst>
          </p:cNvPr>
          <p:cNvGrpSpPr/>
          <p:nvPr/>
        </p:nvGrpSpPr>
        <p:grpSpPr>
          <a:xfrm>
            <a:off x="878274" y="3843311"/>
            <a:ext cx="592637" cy="494379"/>
            <a:chOff x="-1663700" y="4991101"/>
            <a:chExt cx="771525" cy="692150"/>
          </a:xfrm>
          <a:solidFill>
            <a:schemeClr val="tx2"/>
          </a:solidFill>
        </p:grpSpPr>
        <p:sp>
          <p:nvSpPr>
            <p:cNvPr id="19" name="Freeform 54">
              <a:extLst>
                <a:ext uri="{FF2B5EF4-FFF2-40B4-BE49-F238E27FC236}">
                  <a16:creationId xmlns:a16="http://schemas.microsoft.com/office/drawing/2014/main" xmlns="" id="{4312BB66-1F43-4FE5-A141-6447AD4B6620}"/>
                </a:ext>
              </a:extLst>
            </p:cNvPr>
            <p:cNvSpPr>
              <a:spLocks noEditPoints="1"/>
            </p:cNvSpPr>
            <p:nvPr/>
          </p:nvSpPr>
          <p:spPr bwMode="auto">
            <a:xfrm>
              <a:off x="-1663700" y="4991101"/>
              <a:ext cx="771525" cy="692150"/>
            </a:xfrm>
            <a:custGeom>
              <a:avLst/>
              <a:gdLst>
                <a:gd name="T0" fmla="*/ 288 w 486"/>
                <a:gd name="T1" fmla="*/ 31 h 436"/>
                <a:gd name="T2" fmla="*/ 284 w 486"/>
                <a:gd name="T3" fmla="*/ 24 h 436"/>
                <a:gd name="T4" fmla="*/ 273 w 486"/>
                <a:gd name="T5" fmla="*/ 13 h 436"/>
                <a:gd name="T6" fmla="*/ 262 w 486"/>
                <a:gd name="T7" fmla="*/ 6 h 436"/>
                <a:gd name="T8" fmla="*/ 250 w 486"/>
                <a:gd name="T9" fmla="*/ 2 h 436"/>
                <a:gd name="T10" fmla="*/ 244 w 486"/>
                <a:gd name="T11" fmla="*/ 0 h 436"/>
                <a:gd name="T12" fmla="*/ 231 w 486"/>
                <a:gd name="T13" fmla="*/ 3 h 436"/>
                <a:gd name="T14" fmla="*/ 219 w 486"/>
                <a:gd name="T15" fmla="*/ 8 h 436"/>
                <a:gd name="T16" fmla="*/ 209 w 486"/>
                <a:gd name="T17" fmla="*/ 18 h 436"/>
                <a:gd name="T18" fmla="*/ 199 w 486"/>
                <a:gd name="T19" fmla="*/ 31 h 436"/>
                <a:gd name="T20" fmla="*/ 9 w 486"/>
                <a:gd name="T21" fmla="*/ 359 h 436"/>
                <a:gd name="T22" fmla="*/ 3 w 486"/>
                <a:gd name="T23" fmla="*/ 373 h 436"/>
                <a:gd name="T24" fmla="*/ 0 w 486"/>
                <a:gd name="T25" fmla="*/ 387 h 436"/>
                <a:gd name="T26" fmla="*/ 0 w 486"/>
                <a:gd name="T27" fmla="*/ 400 h 436"/>
                <a:gd name="T28" fmla="*/ 5 w 486"/>
                <a:gd name="T29" fmla="*/ 413 h 436"/>
                <a:gd name="T30" fmla="*/ 9 w 486"/>
                <a:gd name="T31" fmla="*/ 418 h 436"/>
                <a:gd name="T32" fmla="*/ 18 w 486"/>
                <a:gd name="T33" fmla="*/ 426 h 436"/>
                <a:gd name="T34" fmla="*/ 31 w 486"/>
                <a:gd name="T35" fmla="*/ 432 h 436"/>
                <a:gd name="T36" fmla="*/ 45 w 486"/>
                <a:gd name="T37" fmla="*/ 435 h 436"/>
                <a:gd name="T38" fmla="*/ 433 w 486"/>
                <a:gd name="T39" fmla="*/ 436 h 436"/>
                <a:gd name="T40" fmla="*/ 441 w 486"/>
                <a:gd name="T41" fmla="*/ 435 h 436"/>
                <a:gd name="T42" fmla="*/ 456 w 486"/>
                <a:gd name="T43" fmla="*/ 432 h 436"/>
                <a:gd name="T44" fmla="*/ 468 w 486"/>
                <a:gd name="T45" fmla="*/ 426 h 436"/>
                <a:gd name="T46" fmla="*/ 477 w 486"/>
                <a:gd name="T47" fmla="*/ 418 h 436"/>
                <a:gd name="T48" fmla="*/ 481 w 486"/>
                <a:gd name="T49" fmla="*/ 412 h 436"/>
                <a:gd name="T50" fmla="*/ 486 w 486"/>
                <a:gd name="T51" fmla="*/ 400 h 436"/>
                <a:gd name="T52" fmla="*/ 486 w 486"/>
                <a:gd name="T53" fmla="*/ 387 h 436"/>
                <a:gd name="T54" fmla="*/ 483 w 486"/>
                <a:gd name="T55" fmla="*/ 373 h 436"/>
                <a:gd name="T56" fmla="*/ 477 w 486"/>
                <a:gd name="T57" fmla="*/ 359 h 436"/>
                <a:gd name="T58" fmla="*/ 458 w 486"/>
                <a:gd name="T59" fmla="*/ 399 h 436"/>
                <a:gd name="T60" fmla="*/ 454 w 486"/>
                <a:gd name="T61" fmla="*/ 403 h 436"/>
                <a:gd name="T62" fmla="*/ 442 w 486"/>
                <a:gd name="T63" fmla="*/ 408 h 436"/>
                <a:gd name="T64" fmla="*/ 53 w 486"/>
                <a:gd name="T65" fmla="*/ 409 h 436"/>
                <a:gd name="T66" fmla="*/ 45 w 486"/>
                <a:gd name="T67" fmla="*/ 408 h 436"/>
                <a:gd name="T68" fmla="*/ 32 w 486"/>
                <a:gd name="T69" fmla="*/ 403 h 436"/>
                <a:gd name="T70" fmla="*/ 28 w 486"/>
                <a:gd name="T71" fmla="*/ 399 h 436"/>
                <a:gd name="T72" fmla="*/ 27 w 486"/>
                <a:gd name="T73" fmla="*/ 387 h 436"/>
                <a:gd name="T74" fmla="*/ 32 w 486"/>
                <a:gd name="T75" fmla="*/ 373 h 436"/>
                <a:gd name="T76" fmla="*/ 222 w 486"/>
                <a:gd name="T77" fmla="*/ 44 h 436"/>
                <a:gd name="T78" fmla="*/ 232 w 486"/>
                <a:gd name="T79" fmla="*/ 31 h 436"/>
                <a:gd name="T80" fmla="*/ 244 w 486"/>
                <a:gd name="T81" fmla="*/ 27 h 436"/>
                <a:gd name="T82" fmla="*/ 249 w 486"/>
                <a:gd name="T83" fmla="*/ 29 h 436"/>
                <a:gd name="T84" fmla="*/ 259 w 486"/>
                <a:gd name="T85" fmla="*/ 36 h 436"/>
                <a:gd name="T86" fmla="*/ 454 w 486"/>
                <a:gd name="T87" fmla="*/ 373 h 436"/>
                <a:gd name="T88" fmla="*/ 458 w 486"/>
                <a:gd name="T89" fmla="*/ 381 h 436"/>
                <a:gd name="T90" fmla="*/ 460 w 486"/>
                <a:gd name="T91" fmla="*/ 394 h 436"/>
                <a:gd name="T92" fmla="*/ 458 w 486"/>
                <a:gd name="T93" fmla="*/ 399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6" h="436">
                  <a:moveTo>
                    <a:pt x="477" y="359"/>
                  </a:moveTo>
                  <a:lnTo>
                    <a:pt x="288" y="31"/>
                  </a:lnTo>
                  <a:lnTo>
                    <a:pt x="288" y="31"/>
                  </a:lnTo>
                  <a:lnTo>
                    <a:pt x="284" y="24"/>
                  </a:lnTo>
                  <a:lnTo>
                    <a:pt x="279" y="18"/>
                  </a:lnTo>
                  <a:lnTo>
                    <a:pt x="273" y="13"/>
                  </a:lnTo>
                  <a:lnTo>
                    <a:pt x="268" y="8"/>
                  </a:lnTo>
                  <a:lnTo>
                    <a:pt x="262" y="6"/>
                  </a:lnTo>
                  <a:lnTo>
                    <a:pt x="257" y="3"/>
                  </a:lnTo>
                  <a:lnTo>
                    <a:pt x="250" y="2"/>
                  </a:lnTo>
                  <a:lnTo>
                    <a:pt x="244" y="0"/>
                  </a:lnTo>
                  <a:lnTo>
                    <a:pt x="244" y="0"/>
                  </a:lnTo>
                  <a:lnTo>
                    <a:pt x="237" y="2"/>
                  </a:lnTo>
                  <a:lnTo>
                    <a:pt x="231" y="3"/>
                  </a:lnTo>
                  <a:lnTo>
                    <a:pt x="224" y="6"/>
                  </a:lnTo>
                  <a:lnTo>
                    <a:pt x="219" y="8"/>
                  </a:lnTo>
                  <a:lnTo>
                    <a:pt x="214" y="13"/>
                  </a:lnTo>
                  <a:lnTo>
                    <a:pt x="209" y="18"/>
                  </a:lnTo>
                  <a:lnTo>
                    <a:pt x="204" y="24"/>
                  </a:lnTo>
                  <a:lnTo>
                    <a:pt x="199" y="31"/>
                  </a:lnTo>
                  <a:lnTo>
                    <a:pt x="9" y="359"/>
                  </a:lnTo>
                  <a:lnTo>
                    <a:pt x="9" y="359"/>
                  </a:lnTo>
                  <a:lnTo>
                    <a:pt x="5" y="366"/>
                  </a:lnTo>
                  <a:lnTo>
                    <a:pt x="3" y="373"/>
                  </a:lnTo>
                  <a:lnTo>
                    <a:pt x="1" y="381"/>
                  </a:lnTo>
                  <a:lnTo>
                    <a:pt x="0" y="387"/>
                  </a:lnTo>
                  <a:lnTo>
                    <a:pt x="0" y="394"/>
                  </a:lnTo>
                  <a:lnTo>
                    <a:pt x="0" y="400"/>
                  </a:lnTo>
                  <a:lnTo>
                    <a:pt x="3" y="406"/>
                  </a:lnTo>
                  <a:lnTo>
                    <a:pt x="5" y="413"/>
                  </a:lnTo>
                  <a:lnTo>
                    <a:pt x="5" y="413"/>
                  </a:lnTo>
                  <a:lnTo>
                    <a:pt x="9" y="418"/>
                  </a:lnTo>
                  <a:lnTo>
                    <a:pt x="13" y="422"/>
                  </a:lnTo>
                  <a:lnTo>
                    <a:pt x="18" y="426"/>
                  </a:lnTo>
                  <a:lnTo>
                    <a:pt x="25" y="430"/>
                  </a:lnTo>
                  <a:lnTo>
                    <a:pt x="31" y="432"/>
                  </a:lnTo>
                  <a:lnTo>
                    <a:pt x="37" y="434"/>
                  </a:lnTo>
                  <a:lnTo>
                    <a:pt x="45" y="435"/>
                  </a:lnTo>
                  <a:lnTo>
                    <a:pt x="53" y="436"/>
                  </a:lnTo>
                  <a:lnTo>
                    <a:pt x="433" y="436"/>
                  </a:lnTo>
                  <a:lnTo>
                    <a:pt x="433" y="436"/>
                  </a:lnTo>
                  <a:lnTo>
                    <a:pt x="441" y="435"/>
                  </a:lnTo>
                  <a:lnTo>
                    <a:pt x="449" y="434"/>
                  </a:lnTo>
                  <a:lnTo>
                    <a:pt x="456" y="432"/>
                  </a:lnTo>
                  <a:lnTo>
                    <a:pt x="463" y="430"/>
                  </a:lnTo>
                  <a:lnTo>
                    <a:pt x="468" y="426"/>
                  </a:lnTo>
                  <a:lnTo>
                    <a:pt x="473" y="422"/>
                  </a:lnTo>
                  <a:lnTo>
                    <a:pt x="477" y="418"/>
                  </a:lnTo>
                  <a:lnTo>
                    <a:pt x="481" y="412"/>
                  </a:lnTo>
                  <a:lnTo>
                    <a:pt x="481" y="412"/>
                  </a:lnTo>
                  <a:lnTo>
                    <a:pt x="483" y="406"/>
                  </a:lnTo>
                  <a:lnTo>
                    <a:pt x="486" y="400"/>
                  </a:lnTo>
                  <a:lnTo>
                    <a:pt x="486" y="394"/>
                  </a:lnTo>
                  <a:lnTo>
                    <a:pt x="486" y="387"/>
                  </a:lnTo>
                  <a:lnTo>
                    <a:pt x="486" y="381"/>
                  </a:lnTo>
                  <a:lnTo>
                    <a:pt x="483" y="373"/>
                  </a:lnTo>
                  <a:lnTo>
                    <a:pt x="481" y="366"/>
                  </a:lnTo>
                  <a:lnTo>
                    <a:pt x="477" y="359"/>
                  </a:lnTo>
                  <a:lnTo>
                    <a:pt x="477" y="359"/>
                  </a:lnTo>
                  <a:close/>
                  <a:moveTo>
                    <a:pt x="458" y="399"/>
                  </a:moveTo>
                  <a:lnTo>
                    <a:pt x="458" y="399"/>
                  </a:lnTo>
                  <a:lnTo>
                    <a:pt x="454" y="403"/>
                  </a:lnTo>
                  <a:lnTo>
                    <a:pt x="449" y="406"/>
                  </a:lnTo>
                  <a:lnTo>
                    <a:pt x="442" y="408"/>
                  </a:lnTo>
                  <a:lnTo>
                    <a:pt x="433" y="409"/>
                  </a:lnTo>
                  <a:lnTo>
                    <a:pt x="53" y="409"/>
                  </a:lnTo>
                  <a:lnTo>
                    <a:pt x="53" y="409"/>
                  </a:lnTo>
                  <a:lnTo>
                    <a:pt x="45" y="408"/>
                  </a:lnTo>
                  <a:lnTo>
                    <a:pt x="37" y="406"/>
                  </a:lnTo>
                  <a:lnTo>
                    <a:pt x="32" y="403"/>
                  </a:lnTo>
                  <a:lnTo>
                    <a:pt x="28" y="399"/>
                  </a:lnTo>
                  <a:lnTo>
                    <a:pt x="28" y="399"/>
                  </a:lnTo>
                  <a:lnTo>
                    <a:pt x="27" y="394"/>
                  </a:lnTo>
                  <a:lnTo>
                    <a:pt x="27" y="387"/>
                  </a:lnTo>
                  <a:lnTo>
                    <a:pt x="28" y="381"/>
                  </a:lnTo>
                  <a:lnTo>
                    <a:pt x="32" y="373"/>
                  </a:lnTo>
                  <a:lnTo>
                    <a:pt x="222" y="44"/>
                  </a:lnTo>
                  <a:lnTo>
                    <a:pt x="222" y="44"/>
                  </a:lnTo>
                  <a:lnTo>
                    <a:pt x="227" y="36"/>
                  </a:lnTo>
                  <a:lnTo>
                    <a:pt x="232" y="31"/>
                  </a:lnTo>
                  <a:lnTo>
                    <a:pt x="237" y="29"/>
                  </a:lnTo>
                  <a:lnTo>
                    <a:pt x="244" y="27"/>
                  </a:lnTo>
                  <a:lnTo>
                    <a:pt x="244" y="27"/>
                  </a:lnTo>
                  <a:lnTo>
                    <a:pt x="249" y="29"/>
                  </a:lnTo>
                  <a:lnTo>
                    <a:pt x="254" y="31"/>
                  </a:lnTo>
                  <a:lnTo>
                    <a:pt x="259" y="36"/>
                  </a:lnTo>
                  <a:lnTo>
                    <a:pt x="264" y="44"/>
                  </a:lnTo>
                  <a:lnTo>
                    <a:pt x="454" y="373"/>
                  </a:lnTo>
                  <a:lnTo>
                    <a:pt x="454" y="373"/>
                  </a:lnTo>
                  <a:lnTo>
                    <a:pt x="458" y="381"/>
                  </a:lnTo>
                  <a:lnTo>
                    <a:pt x="460" y="387"/>
                  </a:lnTo>
                  <a:lnTo>
                    <a:pt x="460" y="394"/>
                  </a:lnTo>
                  <a:lnTo>
                    <a:pt x="458" y="399"/>
                  </a:lnTo>
                  <a:lnTo>
                    <a:pt x="458" y="3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0" name="Freeform 55">
              <a:extLst>
                <a:ext uri="{FF2B5EF4-FFF2-40B4-BE49-F238E27FC236}">
                  <a16:creationId xmlns:a16="http://schemas.microsoft.com/office/drawing/2014/main" xmlns="" id="{17025A63-169C-48D9-8F2D-5210EA6E5207}"/>
                </a:ext>
              </a:extLst>
            </p:cNvPr>
            <p:cNvSpPr>
              <a:spLocks noEditPoints="1"/>
            </p:cNvSpPr>
            <p:nvPr/>
          </p:nvSpPr>
          <p:spPr bwMode="auto">
            <a:xfrm>
              <a:off x="-1590675" y="5068888"/>
              <a:ext cx="627063" cy="549275"/>
            </a:xfrm>
            <a:custGeom>
              <a:avLst/>
              <a:gdLst>
                <a:gd name="T0" fmla="*/ 209 w 395"/>
                <a:gd name="T1" fmla="*/ 7 h 346"/>
                <a:gd name="T2" fmla="*/ 209 w 395"/>
                <a:gd name="T3" fmla="*/ 7 h 346"/>
                <a:gd name="T4" fmla="*/ 207 w 395"/>
                <a:gd name="T5" fmla="*/ 4 h 346"/>
                <a:gd name="T6" fmla="*/ 204 w 395"/>
                <a:gd name="T7" fmla="*/ 3 h 346"/>
                <a:gd name="T8" fmla="*/ 200 w 395"/>
                <a:gd name="T9" fmla="*/ 2 h 346"/>
                <a:gd name="T10" fmla="*/ 198 w 395"/>
                <a:gd name="T11" fmla="*/ 0 h 346"/>
                <a:gd name="T12" fmla="*/ 198 w 395"/>
                <a:gd name="T13" fmla="*/ 0 h 346"/>
                <a:gd name="T14" fmla="*/ 194 w 395"/>
                <a:gd name="T15" fmla="*/ 2 h 346"/>
                <a:gd name="T16" fmla="*/ 191 w 395"/>
                <a:gd name="T17" fmla="*/ 3 h 346"/>
                <a:gd name="T18" fmla="*/ 187 w 395"/>
                <a:gd name="T19" fmla="*/ 4 h 346"/>
                <a:gd name="T20" fmla="*/ 186 w 395"/>
                <a:gd name="T21" fmla="*/ 7 h 346"/>
                <a:gd name="T22" fmla="*/ 2 w 395"/>
                <a:gd name="T23" fmla="*/ 325 h 346"/>
                <a:gd name="T24" fmla="*/ 2 w 395"/>
                <a:gd name="T25" fmla="*/ 325 h 346"/>
                <a:gd name="T26" fmla="*/ 0 w 395"/>
                <a:gd name="T27" fmla="*/ 329 h 346"/>
                <a:gd name="T28" fmla="*/ 0 w 395"/>
                <a:gd name="T29" fmla="*/ 332 h 346"/>
                <a:gd name="T30" fmla="*/ 0 w 395"/>
                <a:gd name="T31" fmla="*/ 336 h 346"/>
                <a:gd name="T32" fmla="*/ 2 w 395"/>
                <a:gd name="T33" fmla="*/ 339 h 346"/>
                <a:gd name="T34" fmla="*/ 2 w 395"/>
                <a:gd name="T35" fmla="*/ 339 h 346"/>
                <a:gd name="T36" fmla="*/ 4 w 395"/>
                <a:gd name="T37" fmla="*/ 342 h 346"/>
                <a:gd name="T38" fmla="*/ 7 w 395"/>
                <a:gd name="T39" fmla="*/ 343 h 346"/>
                <a:gd name="T40" fmla="*/ 10 w 395"/>
                <a:gd name="T41" fmla="*/ 345 h 346"/>
                <a:gd name="T42" fmla="*/ 13 w 395"/>
                <a:gd name="T43" fmla="*/ 346 h 346"/>
                <a:gd name="T44" fmla="*/ 381 w 395"/>
                <a:gd name="T45" fmla="*/ 346 h 346"/>
                <a:gd name="T46" fmla="*/ 381 w 395"/>
                <a:gd name="T47" fmla="*/ 346 h 346"/>
                <a:gd name="T48" fmla="*/ 381 w 395"/>
                <a:gd name="T49" fmla="*/ 346 h 346"/>
                <a:gd name="T50" fmla="*/ 381 w 395"/>
                <a:gd name="T51" fmla="*/ 346 h 346"/>
                <a:gd name="T52" fmla="*/ 386 w 395"/>
                <a:gd name="T53" fmla="*/ 345 h 346"/>
                <a:gd name="T54" fmla="*/ 391 w 395"/>
                <a:gd name="T55" fmla="*/ 342 h 346"/>
                <a:gd name="T56" fmla="*/ 394 w 395"/>
                <a:gd name="T57" fmla="*/ 337 h 346"/>
                <a:gd name="T58" fmla="*/ 395 w 395"/>
                <a:gd name="T59" fmla="*/ 332 h 346"/>
                <a:gd name="T60" fmla="*/ 395 w 395"/>
                <a:gd name="T61" fmla="*/ 332 h 346"/>
                <a:gd name="T62" fmla="*/ 394 w 395"/>
                <a:gd name="T63" fmla="*/ 328 h 346"/>
                <a:gd name="T64" fmla="*/ 392 w 395"/>
                <a:gd name="T65" fmla="*/ 324 h 346"/>
                <a:gd name="T66" fmla="*/ 209 w 395"/>
                <a:gd name="T67" fmla="*/ 7 h 346"/>
                <a:gd name="T68" fmla="*/ 37 w 395"/>
                <a:gd name="T69" fmla="*/ 319 h 346"/>
                <a:gd name="T70" fmla="*/ 198 w 395"/>
                <a:gd name="T71" fmla="*/ 40 h 346"/>
                <a:gd name="T72" fmla="*/ 358 w 395"/>
                <a:gd name="T73" fmla="*/ 319 h 346"/>
                <a:gd name="T74" fmla="*/ 37 w 395"/>
                <a:gd name="T75" fmla="*/ 31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5" h="346">
                  <a:moveTo>
                    <a:pt x="209" y="7"/>
                  </a:moveTo>
                  <a:lnTo>
                    <a:pt x="209" y="7"/>
                  </a:lnTo>
                  <a:lnTo>
                    <a:pt x="207" y="4"/>
                  </a:lnTo>
                  <a:lnTo>
                    <a:pt x="204" y="3"/>
                  </a:lnTo>
                  <a:lnTo>
                    <a:pt x="200" y="2"/>
                  </a:lnTo>
                  <a:lnTo>
                    <a:pt x="198" y="0"/>
                  </a:lnTo>
                  <a:lnTo>
                    <a:pt x="198" y="0"/>
                  </a:lnTo>
                  <a:lnTo>
                    <a:pt x="194" y="2"/>
                  </a:lnTo>
                  <a:lnTo>
                    <a:pt x="191" y="3"/>
                  </a:lnTo>
                  <a:lnTo>
                    <a:pt x="187" y="4"/>
                  </a:lnTo>
                  <a:lnTo>
                    <a:pt x="186" y="7"/>
                  </a:lnTo>
                  <a:lnTo>
                    <a:pt x="2" y="325"/>
                  </a:lnTo>
                  <a:lnTo>
                    <a:pt x="2" y="325"/>
                  </a:lnTo>
                  <a:lnTo>
                    <a:pt x="0" y="329"/>
                  </a:lnTo>
                  <a:lnTo>
                    <a:pt x="0" y="332"/>
                  </a:lnTo>
                  <a:lnTo>
                    <a:pt x="0" y="336"/>
                  </a:lnTo>
                  <a:lnTo>
                    <a:pt x="2" y="339"/>
                  </a:lnTo>
                  <a:lnTo>
                    <a:pt x="2" y="339"/>
                  </a:lnTo>
                  <a:lnTo>
                    <a:pt x="4" y="342"/>
                  </a:lnTo>
                  <a:lnTo>
                    <a:pt x="7" y="343"/>
                  </a:lnTo>
                  <a:lnTo>
                    <a:pt x="10" y="345"/>
                  </a:lnTo>
                  <a:lnTo>
                    <a:pt x="13" y="346"/>
                  </a:lnTo>
                  <a:lnTo>
                    <a:pt x="381" y="346"/>
                  </a:lnTo>
                  <a:lnTo>
                    <a:pt x="381" y="346"/>
                  </a:lnTo>
                  <a:lnTo>
                    <a:pt x="381" y="346"/>
                  </a:lnTo>
                  <a:lnTo>
                    <a:pt x="381" y="346"/>
                  </a:lnTo>
                  <a:lnTo>
                    <a:pt x="386" y="345"/>
                  </a:lnTo>
                  <a:lnTo>
                    <a:pt x="391" y="342"/>
                  </a:lnTo>
                  <a:lnTo>
                    <a:pt x="394" y="337"/>
                  </a:lnTo>
                  <a:lnTo>
                    <a:pt x="395" y="332"/>
                  </a:lnTo>
                  <a:lnTo>
                    <a:pt x="395" y="332"/>
                  </a:lnTo>
                  <a:lnTo>
                    <a:pt x="394" y="328"/>
                  </a:lnTo>
                  <a:lnTo>
                    <a:pt x="392" y="324"/>
                  </a:lnTo>
                  <a:lnTo>
                    <a:pt x="209" y="7"/>
                  </a:lnTo>
                  <a:close/>
                  <a:moveTo>
                    <a:pt x="37" y="319"/>
                  </a:moveTo>
                  <a:lnTo>
                    <a:pt x="198" y="40"/>
                  </a:lnTo>
                  <a:lnTo>
                    <a:pt x="358" y="319"/>
                  </a:lnTo>
                  <a:lnTo>
                    <a:pt x="37" y="3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1" name="Freeform 56">
              <a:extLst>
                <a:ext uri="{FF2B5EF4-FFF2-40B4-BE49-F238E27FC236}">
                  <a16:creationId xmlns:a16="http://schemas.microsoft.com/office/drawing/2014/main" xmlns="" id="{E92F39E9-E7B5-457C-B6D4-04267C954959}"/>
                </a:ext>
              </a:extLst>
            </p:cNvPr>
            <p:cNvSpPr>
              <a:spLocks/>
            </p:cNvSpPr>
            <p:nvPr/>
          </p:nvSpPr>
          <p:spPr bwMode="auto">
            <a:xfrm>
              <a:off x="-1298575" y="5243513"/>
              <a:ext cx="42863" cy="203200"/>
            </a:xfrm>
            <a:custGeom>
              <a:avLst/>
              <a:gdLst>
                <a:gd name="T0" fmla="*/ 0 w 27"/>
                <a:gd name="T1" fmla="*/ 13 h 128"/>
                <a:gd name="T2" fmla="*/ 0 w 27"/>
                <a:gd name="T3" fmla="*/ 115 h 128"/>
                <a:gd name="T4" fmla="*/ 0 w 27"/>
                <a:gd name="T5" fmla="*/ 115 h 128"/>
                <a:gd name="T6" fmla="*/ 1 w 27"/>
                <a:gd name="T7" fmla="*/ 120 h 128"/>
                <a:gd name="T8" fmla="*/ 3 w 27"/>
                <a:gd name="T9" fmla="*/ 124 h 128"/>
                <a:gd name="T10" fmla="*/ 9 w 27"/>
                <a:gd name="T11" fmla="*/ 128 h 128"/>
                <a:gd name="T12" fmla="*/ 14 w 27"/>
                <a:gd name="T13" fmla="*/ 128 h 128"/>
                <a:gd name="T14" fmla="*/ 14 w 27"/>
                <a:gd name="T15" fmla="*/ 128 h 128"/>
                <a:gd name="T16" fmla="*/ 19 w 27"/>
                <a:gd name="T17" fmla="*/ 128 h 128"/>
                <a:gd name="T18" fmla="*/ 23 w 27"/>
                <a:gd name="T19" fmla="*/ 124 h 128"/>
                <a:gd name="T20" fmla="*/ 25 w 27"/>
                <a:gd name="T21" fmla="*/ 120 h 128"/>
                <a:gd name="T22" fmla="*/ 27 w 27"/>
                <a:gd name="T23" fmla="*/ 115 h 128"/>
                <a:gd name="T24" fmla="*/ 27 w 27"/>
                <a:gd name="T25" fmla="*/ 13 h 128"/>
                <a:gd name="T26" fmla="*/ 27 w 27"/>
                <a:gd name="T27" fmla="*/ 13 h 128"/>
                <a:gd name="T28" fmla="*/ 25 w 27"/>
                <a:gd name="T29" fmla="*/ 8 h 128"/>
                <a:gd name="T30" fmla="*/ 23 w 27"/>
                <a:gd name="T31" fmla="*/ 4 h 128"/>
                <a:gd name="T32" fmla="*/ 19 w 27"/>
                <a:gd name="T33" fmla="*/ 1 h 128"/>
                <a:gd name="T34" fmla="*/ 14 w 27"/>
                <a:gd name="T35" fmla="*/ 0 h 128"/>
                <a:gd name="T36" fmla="*/ 14 w 27"/>
                <a:gd name="T37" fmla="*/ 0 h 128"/>
                <a:gd name="T38" fmla="*/ 9 w 27"/>
                <a:gd name="T39" fmla="*/ 1 h 128"/>
                <a:gd name="T40" fmla="*/ 3 w 27"/>
                <a:gd name="T41" fmla="*/ 4 h 128"/>
                <a:gd name="T42" fmla="*/ 1 w 27"/>
                <a:gd name="T43" fmla="*/ 8 h 128"/>
                <a:gd name="T44" fmla="*/ 0 w 27"/>
                <a:gd name="T45" fmla="*/ 13 h 128"/>
                <a:gd name="T46" fmla="*/ 0 w 27"/>
                <a:gd name="T47" fmla="*/ 1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128">
                  <a:moveTo>
                    <a:pt x="0" y="13"/>
                  </a:moveTo>
                  <a:lnTo>
                    <a:pt x="0" y="115"/>
                  </a:lnTo>
                  <a:lnTo>
                    <a:pt x="0" y="115"/>
                  </a:lnTo>
                  <a:lnTo>
                    <a:pt x="1" y="120"/>
                  </a:lnTo>
                  <a:lnTo>
                    <a:pt x="3" y="124"/>
                  </a:lnTo>
                  <a:lnTo>
                    <a:pt x="9" y="128"/>
                  </a:lnTo>
                  <a:lnTo>
                    <a:pt x="14" y="128"/>
                  </a:lnTo>
                  <a:lnTo>
                    <a:pt x="14" y="128"/>
                  </a:lnTo>
                  <a:lnTo>
                    <a:pt x="19" y="128"/>
                  </a:lnTo>
                  <a:lnTo>
                    <a:pt x="23" y="124"/>
                  </a:lnTo>
                  <a:lnTo>
                    <a:pt x="25" y="120"/>
                  </a:lnTo>
                  <a:lnTo>
                    <a:pt x="27" y="115"/>
                  </a:lnTo>
                  <a:lnTo>
                    <a:pt x="27" y="13"/>
                  </a:lnTo>
                  <a:lnTo>
                    <a:pt x="27" y="13"/>
                  </a:lnTo>
                  <a:lnTo>
                    <a:pt x="25" y="8"/>
                  </a:lnTo>
                  <a:lnTo>
                    <a:pt x="23" y="4"/>
                  </a:lnTo>
                  <a:lnTo>
                    <a:pt x="19" y="1"/>
                  </a:lnTo>
                  <a:lnTo>
                    <a:pt x="14" y="0"/>
                  </a:lnTo>
                  <a:lnTo>
                    <a:pt x="14" y="0"/>
                  </a:lnTo>
                  <a:lnTo>
                    <a:pt x="9" y="1"/>
                  </a:lnTo>
                  <a:lnTo>
                    <a:pt x="3" y="4"/>
                  </a:lnTo>
                  <a:lnTo>
                    <a:pt x="1" y="8"/>
                  </a:lnTo>
                  <a:lnTo>
                    <a:pt x="0" y="13"/>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22" name="Freeform 57">
              <a:extLst>
                <a:ext uri="{FF2B5EF4-FFF2-40B4-BE49-F238E27FC236}">
                  <a16:creationId xmlns:a16="http://schemas.microsoft.com/office/drawing/2014/main" xmlns="" id="{361A1FA1-9769-4DE8-8496-6417ABE23FDB}"/>
                </a:ext>
              </a:extLst>
            </p:cNvPr>
            <p:cNvSpPr>
              <a:spLocks/>
            </p:cNvSpPr>
            <p:nvPr/>
          </p:nvSpPr>
          <p:spPr bwMode="auto">
            <a:xfrm>
              <a:off x="-1304925" y="5475288"/>
              <a:ext cx="53975" cy="53975"/>
            </a:xfrm>
            <a:custGeom>
              <a:avLst/>
              <a:gdLst>
                <a:gd name="T0" fmla="*/ 18 w 34"/>
                <a:gd name="T1" fmla="*/ 0 h 34"/>
                <a:gd name="T2" fmla="*/ 18 w 34"/>
                <a:gd name="T3" fmla="*/ 0 h 34"/>
                <a:gd name="T4" fmla="*/ 10 w 34"/>
                <a:gd name="T5" fmla="*/ 1 h 34"/>
                <a:gd name="T6" fmla="*/ 5 w 34"/>
                <a:gd name="T7" fmla="*/ 5 h 34"/>
                <a:gd name="T8" fmla="*/ 1 w 34"/>
                <a:gd name="T9" fmla="*/ 10 h 34"/>
                <a:gd name="T10" fmla="*/ 0 w 34"/>
                <a:gd name="T11" fmla="*/ 16 h 34"/>
                <a:gd name="T12" fmla="*/ 0 w 34"/>
                <a:gd name="T13" fmla="*/ 16 h 34"/>
                <a:gd name="T14" fmla="*/ 1 w 34"/>
                <a:gd name="T15" fmla="*/ 24 h 34"/>
                <a:gd name="T16" fmla="*/ 5 w 34"/>
                <a:gd name="T17" fmla="*/ 29 h 34"/>
                <a:gd name="T18" fmla="*/ 10 w 34"/>
                <a:gd name="T19" fmla="*/ 33 h 34"/>
                <a:gd name="T20" fmla="*/ 18 w 34"/>
                <a:gd name="T21" fmla="*/ 34 h 34"/>
                <a:gd name="T22" fmla="*/ 18 w 34"/>
                <a:gd name="T23" fmla="*/ 34 h 34"/>
                <a:gd name="T24" fmla="*/ 24 w 34"/>
                <a:gd name="T25" fmla="*/ 33 h 34"/>
                <a:gd name="T26" fmla="*/ 29 w 34"/>
                <a:gd name="T27" fmla="*/ 29 h 34"/>
                <a:gd name="T28" fmla="*/ 33 w 34"/>
                <a:gd name="T29" fmla="*/ 24 h 34"/>
                <a:gd name="T30" fmla="*/ 34 w 34"/>
                <a:gd name="T31" fmla="*/ 16 h 34"/>
                <a:gd name="T32" fmla="*/ 34 w 34"/>
                <a:gd name="T33" fmla="*/ 16 h 34"/>
                <a:gd name="T34" fmla="*/ 33 w 34"/>
                <a:gd name="T35" fmla="*/ 10 h 34"/>
                <a:gd name="T36" fmla="*/ 29 w 34"/>
                <a:gd name="T37" fmla="*/ 5 h 34"/>
                <a:gd name="T38" fmla="*/ 24 w 34"/>
                <a:gd name="T39" fmla="*/ 1 h 34"/>
                <a:gd name="T40" fmla="*/ 18 w 34"/>
                <a:gd name="T41" fmla="*/ 0 h 34"/>
                <a:gd name="T42" fmla="*/ 18 w 34"/>
                <a:gd name="T4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34">
                  <a:moveTo>
                    <a:pt x="18" y="0"/>
                  </a:moveTo>
                  <a:lnTo>
                    <a:pt x="18" y="0"/>
                  </a:lnTo>
                  <a:lnTo>
                    <a:pt x="10" y="1"/>
                  </a:lnTo>
                  <a:lnTo>
                    <a:pt x="5" y="5"/>
                  </a:lnTo>
                  <a:lnTo>
                    <a:pt x="1" y="10"/>
                  </a:lnTo>
                  <a:lnTo>
                    <a:pt x="0" y="16"/>
                  </a:lnTo>
                  <a:lnTo>
                    <a:pt x="0" y="16"/>
                  </a:lnTo>
                  <a:lnTo>
                    <a:pt x="1" y="24"/>
                  </a:lnTo>
                  <a:lnTo>
                    <a:pt x="5" y="29"/>
                  </a:lnTo>
                  <a:lnTo>
                    <a:pt x="10" y="33"/>
                  </a:lnTo>
                  <a:lnTo>
                    <a:pt x="18" y="34"/>
                  </a:lnTo>
                  <a:lnTo>
                    <a:pt x="18" y="34"/>
                  </a:lnTo>
                  <a:lnTo>
                    <a:pt x="24" y="33"/>
                  </a:lnTo>
                  <a:lnTo>
                    <a:pt x="29" y="29"/>
                  </a:lnTo>
                  <a:lnTo>
                    <a:pt x="33" y="24"/>
                  </a:lnTo>
                  <a:lnTo>
                    <a:pt x="34" y="16"/>
                  </a:lnTo>
                  <a:lnTo>
                    <a:pt x="34" y="16"/>
                  </a:lnTo>
                  <a:lnTo>
                    <a:pt x="33" y="10"/>
                  </a:lnTo>
                  <a:lnTo>
                    <a:pt x="29" y="5"/>
                  </a:lnTo>
                  <a:lnTo>
                    <a:pt x="24" y="1"/>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sp>
        <p:nvSpPr>
          <p:cNvPr id="23" name="Freeform 55">
            <a:extLst>
              <a:ext uri="{FF2B5EF4-FFF2-40B4-BE49-F238E27FC236}">
                <a16:creationId xmlns:a16="http://schemas.microsoft.com/office/drawing/2014/main" xmlns="" id="{EBA0C037-045F-4C8A-B4C0-45C3F29AC149}"/>
              </a:ext>
            </a:extLst>
          </p:cNvPr>
          <p:cNvSpPr>
            <a:spLocks noChangeArrowheads="1"/>
          </p:cNvSpPr>
          <p:nvPr/>
        </p:nvSpPr>
        <p:spPr bwMode="auto">
          <a:xfrm>
            <a:off x="6378250" y="3742075"/>
            <a:ext cx="496843" cy="494379"/>
          </a:xfrm>
          <a:custGeom>
            <a:avLst/>
            <a:gdLst>
              <a:gd name="T0" fmla="*/ 7475 w 8475"/>
              <a:gd name="T1" fmla="*/ 1970 h 8460"/>
              <a:gd name="T2" fmla="*/ 7475 w 8475"/>
              <a:gd name="T3" fmla="*/ 0 h 8460"/>
              <a:gd name="T4" fmla="*/ 6584 w 8475"/>
              <a:gd name="T5" fmla="*/ 1403 h 8460"/>
              <a:gd name="T6" fmla="*/ 4466 w 8475"/>
              <a:gd name="T7" fmla="*/ 2564 h 8460"/>
              <a:gd name="T8" fmla="*/ 2671 w 8475"/>
              <a:gd name="T9" fmla="*/ 1727 h 8460"/>
              <a:gd name="T10" fmla="*/ 2051 w 8475"/>
              <a:gd name="T11" fmla="*/ 742 h 8460"/>
              <a:gd name="T12" fmla="*/ 2051 w 8475"/>
              <a:gd name="T13" fmla="*/ 2118 h 8460"/>
              <a:gd name="T14" fmla="*/ 3400 w 8475"/>
              <a:gd name="T15" fmla="*/ 3117 h 8460"/>
              <a:gd name="T16" fmla="*/ 3400 w 8475"/>
              <a:gd name="T17" fmla="*/ 4573 h 8460"/>
              <a:gd name="T18" fmla="*/ 998 w 8475"/>
              <a:gd name="T19" fmla="*/ 6178 h 8460"/>
              <a:gd name="T20" fmla="*/ 998 w 8475"/>
              <a:gd name="T21" fmla="*/ 8162 h 8460"/>
              <a:gd name="T22" fmla="*/ 1889 w 8475"/>
              <a:gd name="T23" fmla="*/ 6745 h 8460"/>
              <a:gd name="T24" fmla="*/ 4223 w 8475"/>
              <a:gd name="T25" fmla="*/ 5112 h 8460"/>
              <a:gd name="T26" fmla="*/ 3467 w 8475"/>
              <a:gd name="T27" fmla="*/ 7474 h 8460"/>
              <a:gd name="T28" fmla="*/ 5451 w 8475"/>
              <a:gd name="T29" fmla="*/ 7474 h 8460"/>
              <a:gd name="T30" fmla="*/ 4695 w 8475"/>
              <a:gd name="T31" fmla="*/ 5112 h 8460"/>
              <a:gd name="T32" fmla="*/ 6261 w 8475"/>
              <a:gd name="T33" fmla="*/ 5976 h 8460"/>
              <a:gd name="T34" fmla="*/ 6882 w 8475"/>
              <a:gd name="T35" fmla="*/ 6947 h 8460"/>
              <a:gd name="T36" fmla="*/ 6882 w 8475"/>
              <a:gd name="T37" fmla="*/ 5571 h 8460"/>
              <a:gd name="T38" fmla="*/ 5532 w 8475"/>
              <a:gd name="T39" fmla="*/ 4573 h 8460"/>
              <a:gd name="T40" fmla="*/ 5532 w 8475"/>
              <a:gd name="T41" fmla="*/ 3117 h 8460"/>
              <a:gd name="T42" fmla="*/ 7475 w 8475"/>
              <a:gd name="T43" fmla="*/ 1970 h 8460"/>
              <a:gd name="T44" fmla="*/ 6666 w 8475"/>
              <a:gd name="T45" fmla="*/ 6259 h 8460"/>
              <a:gd name="T46" fmla="*/ 7097 w 8475"/>
              <a:gd name="T47" fmla="*/ 6259 h 8460"/>
              <a:gd name="T48" fmla="*/ 6666 w 8475"/>
              <a:gd name="T49" fmla="*/ 6259 h 8460"/>
              <a:gd name="T50" fmla="*/ 1511 w 8475"/>
              <a:gd name="T51" fmla="*/ 7163 h 8460"/>
              <a:gd name="T52" fmla="*/ 472 w 8475"/>
              <a:gd name="T53" fmla="*/ 7163 h 8460"/>
              <a:gd name="T54" fmla="*/ 1511 w 8475"/>
              <a:gd name="T55" fmla="*/ 7163 h 8460"/>
              <a:gd name="T56" fmla="*/ 2266 w 8475"/>
              <a:gd name="T57" fmla="*/ 1430 h 8460"/>
              <a:gd name="T58" fmla="*/ 1835 w 8475"/>
              <a:gd name="T59" fmla="*/ 1430 h 8460"/>
              <a:gd name="T60" fmla="*/ 2266 w 8475"/>
              <a:gd name="T61" fmla="*/ 1430 h 8460"/>
              <a:gd name="T62" fmla="*/ 5289 w 8475"/>
              <a:gd name="T63" fmla="*/ 3845 h 8460"/>
              <a:gd name="T64" fmla="*/ 3643 w 8475"/>
              <a:gd name="T65" fmla="*/ 3845 h 8460"/>
              <a:gd name="T66" fmla="*/ 5289 w 8475"/>
              <a:gd name="T67" fmla="*/ 3845 h 8460"/>
              <a:gd name="T68" fmla="*/ 4979 w 8475"/>
              <a:gd name="T69" fmla="*/ 7474 h 8460"/>
              <a:gd name="T70" fmla="*/ 3940 w 8475"/>
              <a:gd name="T71" fmla="*/ 7474 h 8460"/>
              <a:gd name="T72" fmla="*/ 4979 w 8475"/>
              <a:gd name="T73" fmla="*/ 7474 h 8460"/>
              <a:gd name="T74" fmla="*/ 6962 w 8475"/>
              <a:gd name="T75" fmla="*/ 985 h 8460"/>
              <a:gd name="T76" fmla="*/ 8001 w 8475"/>
              <a:gd name="T77" fmla="*/ 985 h 8460"/>
              <a:gd name="T78" fmla="*/ 6962 w 8475"/>
              <a:gd name="T79" fmla="*/ 985 h 8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75" h="8460">
                <a:moveTo>
                  <a:pt x="7475" y="1970"/>
                </a:moveTo>
                <a:lnTo>
                  <a:pt x="7475" y="1970"/>
                </a:lnTo>
                <a:cubicBezTo>
                  <a:pt x="8028" y="1970"/>
                  <a:pt x="8474" y="1525"/>
                  <a:pt x="8474" y="985"/>
                </a:cubicBezTo>
                <a:cubicBezTo>
                  <a:pt x="8474" y="432"/>
                  <a:pt x="8028" y="0"/>
                  <a:pt x="7475" y="0"/>
                </a:cubicBezTo>
                <a:cubicBezTo>
                  <a:pt x="6936" y="0"/>
                  <a:pt x="6490" y="432"/>
                  <a:pt x="6490" y="985"/>
                </a:cubicBezTo>
                <a:cubicBezTo>
                  <a:pt x="6490" y="1133"/>
                  <a:pt x="6517" y="1268"/>
                  <a:pt x="6584" y="1403"/>
                </a:cubicBezTo>
                <a:cubicBezTo>
                  <a:pt x="5194" y="2779"/>
                  <a:pt x="5194" y="2779"/>
                  <a:pt x="5194" y="2779"/>
                </a:cubicBezTo>
                <a:cubicBezTo>
                  <a:pt x="4979" y="2631"/>
                  <a:pt x="4723" y="2564"/>
                  <a:pt x="4466" y="2564"/>
                </a:cubicBezTo>
                <a:cubicBezTo>
                  <a:pt x="4196" y="2564"/>
                  <a:pt x="3953" y="2631"/>
                  <a:pt x="3737" y="2779"/>
                </a:cubicBezTo>
                <a:cubicBezTo>
                  <a:pt x="2671" y="1727"/>
                  <a:pt x="2671" y="1727"/>
                  <a:pt x="2671" y="1727"/>
                </a:cubicBezTo>
                <a:cubicBezTo>
                  <a:pt x="2712" y="1633"/>
                  <a:pt x="2739" y="1538"/>
                  <a:pt x="2739" y="1430"/>
                </a:cubicBezTo>
                <a:cubicBezTo>
                  <a:pt x="2739" y="1052"/>
                  <a:pt x="2428" y="742"/>
                  <a:pt x="2051" y="742"/>
                </a:cubicBezTo>
                <a:cubicBezTo>
                  <a:pt x="1673" y="742"/>
                  <a:pt x="1362" y="1052"/>
                  <a:pt x="1362" y="1430"/>
                </a:cubicBezTo>
                <a:cubicBezTo>
                  <a:pt x="1362" y="1821"/>
                  <a:pt x="1673" y="2118"/>
                  <a:pt x="2051" y="2118"/>
                </a:cubicBezTo>
                <a:cubicBezTo>
                  <a:pt x="2145" y="2118"/>
                  <a:pt x="2253" y="2105"/>
                  <a:pt x="2334" y="2064"/>
                </a:cubicBezTo>
                <a:cubicBezTo>
                  <a:pt x="3400" y="3117"/>
                  <a:pt x="3400" y="3117"/>
                  <a:pt x="3400" y="3117"/>
                </a:cubicBezTo>
                <a:cubicBezTo>
                  <a:pt x="3251" y="3333"/>
                  <a:pt x="3171" y="3589"/>
                  <a:pt x="3171" y="3845"/>
                </a:cubicBezTo>
                <a:cubicBezTo>
                  <a:pt x="3171" y="4114"/>
                  <a:pt x="3251" y="4357"/>
                  <a:pt x="3400" y="4573"/>
                </a:cubicBezTo>
                <a:cubicBezTo>
                  <a:pt x="1592" y="6381"/>
                  <a:pt x="1592" y="6381"/>
                  <a:pt x="1592" y="6381"/>
                </a:cubicBezTo>
                <a:cubicBezTo>
                  <a:pt x="1430" y="6246"/>
                  <a:pt x="1214" y="6178"/>
                  <a:pt x="998" y="6178"/>
                </a:cubicBezTo>
                <a:cubicBezTo>
                  <a:pt x="445" y="6178"/>
                  <a:pt x="0" y="6624"/>
                  <a:pt x="0" y="7163"/>
                </a:cubicBezTo>
                <a:cubicBezTo>
                  <a:pt x="0" y="7716"/>
                  <a:pt x="445" y="8162"/>
                  <a:pt x="998" y="8162"/>
                </a:cubicBezTo>
                <a:cubicBezTo>
                  <a:pt x="1538" y="8162"/>
                  <a:pt x="1983" y="7716"/>
                  <a:pt x="1983" y="7163"/>
                </a:cubicBezTo>
                <a:cubicBezTo>
                  <a:pt x="1983" y="7029"/>
                  <a:pt x="1956" y="6880"/>
                  <a:pt x="1889" y="6745"/>
                </a:cubicBezTo>
                <a:cubicBezTo>
                  <a:pt x="3737" y="4910"/>
                  <a:pt x="3737" y="4910"/>
                  <a:pt x="3737" y="4910"/>
                </a:cubicBezTo>
                <a:cubicBezTo>
                  <a:pt x="3886" y="5018"/>
                  <a:pt x="4048" y="5086"/>
                  <a:pt x="4223" y="5112"/>
                </a:cubicBezTo>
                <a:cubicBezTo>
                  <a:pt x="4223" y="6502"/>
                  <a:pt x="4223" y="6502"/>
                  <a:pt x="4223" y="6502"/>
                </a:cubicBezTo>
                <a:cubicBezTo>
                  <a:pt x="3791" y="6610"/>
                  <a:pt x="3467" y="7001"/>
                  <a:pt x="3467" y="7474"/>
                </a:cubicBezTo>
                <a:cubicBezTo>
                  <a:pt x="3467" y="8013"/>
                  <a:pt x="3913" y="8459"/>
                  <a:pt x="4466" y="8459"/>
                </a:cubicBezTo>
                <a:cubicBezTo>
                  <a:pt x="5006" y="8459"/>
                  <a:pt x="5451" y="8013"/>
                  <a:pt x="5451" y="7474"/>
                </a:cubicBezTo>
                <a:cubicBezTo>
                  <a:pt x="5451" y="7001"/>
                  <a:pt x="5141" y="6610"/>
                  <a:pt x="4695" y="6502"/>
                </a:cubicBezTo>
                <a:cubicBezTo>
                  <a:pt x="4695" y="5112"/>
                  <a:pt x="4695" y="5112"/>
                  <a:pt x="4695" y="5112"/>
                </a:cubicBezTo>
                <a:cubicBezTo>
                  <a:pt x="4871" y="5086"/>
                  <a:pt x="5046" y="5018"/>
                  <a:pt x="5194" y="4910"/>
                </a:cubicBezTo>
                <a:cubicBezTo>
                  <a:pt x="6261" y="5976"/>
                  <a:pt x="6261" y="5976"/>
                  <a:pt x="6261" y="5976"/>
                </a:cubicBezTo>
                <a:cubicBezTo>
                  <a:pt x="6207" y="6057"/>
                  <a:pt x="6193" y="6165"/>
                  <a:pt x="6193" y="6259"/>
                </a:cubicBezTo>
                <a:cubicBezTo>
                  <a:pt x="6193" y="6637"/>
                  <a:pt x="6504" y="6947"/>
                  <a:pt x="6882" y="6947"/>
                </a:cubicBezTo>
                <a:cubicBezTo>
                  <a:pt x="7259" y="6947"/>
                  <a:pt x="7569" y="6637"/>
                  <a:pt x="7569" y="6259"/>
                </a:cubicBezTo>
                <a:cubicBezTo>
                  <a:pt x="7569" y="5881"/>
                  <a:pt x="7259" y="5571"/>
                  <a:pt x="6882" y="5571"/>
                </a:cubicBezTo>
                <a:cubicBezTo>
                  <a:pt x="6774" y="5571"/>
                  <a:pt x="6679" y="5598"/>
                  <a:pt x="6584" y="5639"/>
                </a:cubicBezTo>
                <a:cubicBezTo>
                  <a:pt x="5532" y="4573"/>
                  <a:pt x="5532" y="4573"/>
                  <a:pt x="5532" y="4573"/>
                </a:cubicBezTo>
                <a:cubicBezTo>
                  <a:pt x="5680" y="4357"/>
                  <a:pt x="5761" y="4114"/>
                  <a:pt x="5761" y="3845"/>
                </a:cubicBezTo>
                <a:cubicBezTo>
                  <a:pt x="5761" y="3589"/>
                  <a:pt x="5680" y="3333"/>
                  <a:pt x="5532" y="3117"/>
                </a:cubicBezTo>
                <a:cubicBezTo>
                  <a:pt x="6882" y="1767"/>
                  <a:pt x="6882" y="1767"/>
                  <a:pt x="6882" y="1767"/>
                </a:cubicBezTo>
                <a:cubicBezTo>
                  <a:pt x="7057" y="1903"/>
                  <a:pt x="7259" y="1970"/>
                  <a:pt x="7475" y="1970"/>
                </a:cubicBezTo>
                <a:close/>
                <a:moveTo>
                  <a:pt x="6666" y="6259"/>
                </a:moveTo>
                <a:lnTo>
                  <a:pt x="6666" y="6259"/>
                </a:lnTo>
                <a:cubicBezTo>
                  <a:pt x="6666" y="6138"/>
                  <a:pt x="6760" y="6043"/>
                  <a:pt x="6882" y="6043"/>
                </a:cubicBezTo>
                <a:cubicBezTo>
                  <a:pt x="7003" y="6043"/>
                  <a:pt x="7097" y="6138"/>
                  <a:pt x="7097" y="6259"/>
                </a:cubicBezTo>
                <a:cubicBezTo>
                  <a:pt x="7097" y="6381"/>
                  <a:pt x="7003" y="6475"/>
                  <a:pt x="6882" y="6475"/>
                </a:cubicBezTo>
                <a:cubicBezTo>
                  <a:pt x="6760" y="6475"/>
                  <a:pt x="6666" y="6381"/>
                  <a:pt x="6666" y="6259"/>
                </a:cubicBezTo>
                <a:close/>
                <a:moveTo>
                  <a:pt x="1511" y="7163"/>
                </a:moveTo>
                <a:lnTo>
                  <a:pt x="1511" y="7163"/>
                </a:lnTo>
                <a:cubicBezTo>
                  <a:pt x="1511" y="7447"/>
                  <a:pt x="1282" y="7690"/>
                  <a:pt x="998" y="7690"/>
                </a:cubicBezTo>
                <a:cubicBezTo>
                  <a:pt x="715" y="7690"/>
                  <a:pt x="472" y="7447"/>
                  <a:pt x="472" y="7163"/>
                </a:cubicBezTo>
                <a:cubicBezTo>
                  <a:pt x="472" y="6880"/>
                  <a:pt x="715" y="6651"/>
                  <a:pt x="998" y="6651"/>
                </a:cubicBezTo>
                <a:cubicBezTo>
                  <a:pt x="1282" y="6651"/>
                  <a:pt x="1511" y="6880"/>
                  <a:pt x="1511" y="7163"/>
                </a:cubicBezTo>
                <a:close/>
                <a:moveTo>
                  <a:pt x="2266" y="1430"/>
                </a:moveTo>
                <a:lnTo>
                  <a:pt x="2266" y="1430"/>
                </a:lnTo>
                <a:cubicBezTo>
                  <a:pt x="2266" y="1552"/>
                  <a:pt x="2172" y="1646"/>
                  <a:pt x="2051" y="1646"/>
                </a:cubicBezTo>
                <a:cubicBezTo>
                  <a:pt x="1929" y="1646"/>
                  <a:pt x="1835" y="1552"/>
                  <a:pt x="1835" y="1430"/>
                </a:cubicBezTo>
                <a:cubicBezTo>
                  <a:pt x="1835" y="1322"/>
                  <a:pt x="1929" y="1214"/>
                  <a:pt x="2051" y="1214"/>
                </a:cubicBezTo>
                <a:cubicBezTo>
                  <a:pt x="2172" y="1214"/>
                  <a:pt x="2266" y="1322"/>
                  <a:pt x="2266" y="1430"/>
                </a:cubicBezTo>
                <a:close/>
                <a:moveTo>
                  <a:pt x="5289" y="3845"/>
                </a:moveTo>
                <a:lnTo>
                  <a:pt x="5289" y="3845"/>
                </a:lnTo>
                <a:cubicBezTo>
                  <a:pt x="5289" y="4303"/>
                  <a:pt x="4911" y="4667"/>
                  <a:pt x="4466" y="4667"/>
                </a:cubicBezTo>
                <a:cubicBezTo>
                  <a:pt x="4007" y="4667"/>
                  <a:pt x="3643" y="4303"/>
                  <a:pt x="3643" y="3845"/>
                </a:cubicBezTo>
                <a:cubicBezTo>
                  <a:pt x="3643" y="3400"/>
                  <a:pt x="4007" y="3036"/>
                  <a:pt x="4466" y="3036"/>
                </a:cubicBezTo>
                <a:cubicBezTo>
                  <a:pt x="4911" y="3036"/>
                  <a:pt x="5289" y="3400"/>
                  <a:pt x="5289" y="3845"/>
                </a:cubicBezTo>
                <a:close/>
                <a:moveTo>
                  <a:pt x="4979" y="7474"/>
                </a:moveTo>
                <a:lnTo>
                  <a:pt x="4979" y="7474"/>
                </a:lnTo>
                <a:cubicBezTo>
                  <a:pt x="4979" y="7757"/>
                  <a:pt x="4749" y="7986"/>
                  <a:pt x="4466" y="7986"/>
                </a:cubicBezTo>
                <a:cubicBezTo>
                  <a:pt x="4183" y="7986"/>
                  <a:pt x="3940" y="7757"/>
                  <a:pt x="3940" y="7474"/>
                </a:cubicBezTo>
                <a:cubicBezTo>
                  <a:pt x="3940" y="7177"/>
                  <a:pt x="4183" y="6947"/>
                  <a:pt x="4466" y="6947"/>
                </a:cubicBezTo>
                <a:cubicBezTo>
                  <a:pt x="4749" y="6947"/>
                  <a:pt x="4979" y="7177"/>
                  <a:pt x="4979" y="7474"/>
                </a:cubicBezTo>
                <a:close/>
                <a:moveTo>
                  <a:pt x="6962" y="985"/>
                </a:moveTo>
                <a:lnTo>
                  <a:pt x="6962" y="985"/>
                </a:lnTo>
                <a:cubicBezTo>
                  <a:pt x="6962" y="701"/>
                  <a:pt x="7192" y="459"/>
                  <a:pt x="7475" y="459"/>
                </a:cubicBezTo>
                <a:cubicBezTo>
                  <a:pt x="7772" y="459"/>
                  <a:pt x="8001" y="701"/>
                  <a:pt x="8001" y="985"/>
                </a:cubicBezTo>
                <a:cubicBezTo>
                  <a:pt x="8001" y="1268"/>
                  <a:pt x="7772" y="1498"/>
                  <a:pt x="7475" y="1498"/>
                </a:cubicBezTo>
                <a:cubicBezTo>
                  <a:pt x="7192" y="1498"/>
                  <a:pt x="6962" y="1268"/>
                  <a:pt x="6962" y="985"/>
                </a:cubicBezTo>
                <a:close/>
              </a:path>
            </a:pathLst>
          </a:custGeom>
          <a:solidFill>
            <a:schemeClr val="accent4"/>
          </a:solidFill>
          <a:ln>
            <a:solidFill>
              <a:schemeClr val="accent4"/>
            </a:soli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pic>
        <p:nvPicPr>
          <p:cNvPr id="24" name="Picture 2">
            <a:extLst>
              <a:ext uri="{FF2B5EF4-FFF2-40B4-BE49-F238E27FC236}">
                <a16:creationId xmlns:a16="http://schemas.microsoft.com/office/drawing/2014/main" xmlns="" id="{0E8B2505-BD2C-4F8A-81C2-F3E1714D27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94057" y="2429439"/>
            <a:ext cx="1133499" cy="390862"/>
          </a:xfrm>
          <a:prstGeom prst="rect">
            <a:avLst/>
          </a:prstGeom>
        </p:spPr>
      </p:pic>
      <p:pic>
        <p:nvPicPr>
          <p:cNvPr id="35" name="Picture 47">
            <a:extLst>
              <a:ext uri="{FF2B5EF4-FFF2-40B4-BE49-F238E27FC236}">
                <a16:creationId xmlns:a16="http://schemas.microsoft.com/office/drawing/2014/main" xmlns="" id="{8D41A5A7-A32F-4D83-BC64-828F348905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43251" y="4944705"/>
            <a:ext cx="945248" cy="372191"/>
          </a:xfrm>
          <a:prstGeom prst="rect">
            <a:avLst/>
          </a:prstGeom>
        </p:spPr>
      </p:pic>
      <p:pic>
        <p:nvPicPr>
          <p:cNvPr id="36" name="Picture 49">
            <a:extLst>
              <a:ext uri="{FF2B5EF4-FFF2-40B4-BE49-F238E27FC236}">
                <a16:creationId xmlns:a16="http://schemas.microsoft.com/office/drawing/2014/main" xmlns="" id="{B78A6B4C-B21C-4A7E-A35B-297AB2B10E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80469" y="4023599"/>
            <a:ext cx="526699" cy="632039"/>
          </a:xfrm>
          <a:prstGeom prst="rect">
            <a:avLst/>
          </a:prstGeom>
        </p:spPr>
      </p:pic>
      <p:pic>
        <p:nvPicPr>
          <p:cNvPr id="40" name="Picture 57">
            <a:extLst>
              <a:ext uri="{FF2B5EF4-FFF2-40B4-BE49-F238E27FC236}">
                <a16:creationId xmlns:a16="http://schemas.microsoft.com/office/drawing/2014/main" xmlns="" id="{906D190C-26A7-4360-A364-49F1FB7754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39697" y="4479669"/>
            <a:ext cx="580647" cy="580647"/>
          </a:xfrm>
          <a:prstGeom prst="rect">
            <a:avLst/>
          </a:prstGeom>
        </p:spPr>
      </p:pic>
      <p:pic>
        <p:nvPicPr>
          <p:cNvPr id="43" name="Picture 63">
            <a:extLst>
              <a:ext uri="{FF2B5EF4-FFF2-40B4-BE49-F238E27FC236}">
                <a16:creationId xmlns:a16="http://schemas.microsoft.com/office/drawing/2014/main" xmlns="" id="{7401468B-5876-4239-95A5-0B2E4208E38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88953" y="4023599"/>
            <a:ext cx="775005" cy="775005"/>
          </a:xfrm>
          <a:prstGeom prst="rect">
            <a:avLst/>
          </a:prstGeom>
        </p:spPr>
      </p:pic>
      <p:pic>
        <p:nvPicPr>
          <p:cNvPr id="44" name="Picture 65">
            <a:extLst>
              <a:ext uri="{FF2B5EF4-FFF2-40B4-BE49-F238E27FC236}">
                <a16:creationId xmlns:a16="http://schemas.microsoft.com/office/drawing/2014/main" xmlns="" id="{2DA313B2-B5EB-4226-B4CE-644FA63885E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22900" y="4023599"/>
            <a:ext cx="1470912" cy="501841"/>
          </a:xfrm>
          <a:prstGeom prst="rect">
            <a:avLst/>
          </a:prstGeom>
        </p:spPr>
      </p:pic>
      <p:pic>
        <p:nvPicPr>
          <p:cNvPr id="46" name="Picture 69">
            <a:extLst>
              <a:ext uri="{FF2B5EF4-FFF2-40B4-BE49-F238E27FC236}">
                <a16:creationId xmlns:a16="http://schemas.microsoft.com/office/drawing/2014/main" xmlns="" id="{A922708F-7002-4051-A9BF-1B9582178B1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43140" y="2067931"/>
            <a:ext cx="1800000" cy="254250"/>
          </a:xfrm>
          <a:prstGeom prst="rect">
            <a:avLst/>
          </a:prstGeom>
        </p:spPr>
      </p:pic>
      <p:pic>
        <p:nvPicPr>
          <p:cNvPr id="1026" name="Picture 2" descr="Risultati immagini per sephora logo">
            <a:extLst>
              <a:ext uri="{FF2B5EF4-FFF2-40B4-BE49-F238E27FC236}">
                <a16:creationId xmlns:a16="http://schemas.microsoft.com/office/drawing/2014/main" xmlns="" id="{A3E6FAAA-17AA-459E-BF6C-00558F8986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19258" y="2562572"/>
            <a:ext cx="1263141" cy="97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sultati immagini per ikea">
            <a:extLst>
              <a:ext uri="{FF2B5EF4-FFF2-40B4-BE49-F238E27FC236}">
                <a16:creationId xmlns:a16="http://schemas.microsoft.com/office/drawing/2014/main" xmlns="" id="{9A87D321-77F2-4A83-B1CF-C57B5C774B1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7456" y="1874092"/>
            <a:ext cx="1800000" cy="6427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isultati immagini per sam's club">
            <a:extLst>
              <a:ext uri="{FF2B5EF4-FFF2-40B4-BE49-F238E27FC236}">
                <a16:creationId xmlns:a16="http://schemas.microsoft.com/office/drawing/2014/main" xmlns="" id="{CF5B80CE-9D63-4568-8BD5-AE726FB4AD2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24517" y="2598088"/>
            <a:ext cx="972000" cy="972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Risultati immagini per Dickâs Sporting Goods">
            <a:extLst>
              <a:ext uri="{FF2B5EF4-FFF2-40B4-BE49-F238E27FC236}">
                <a16:creationId xmlns:a16="http://schemas.microsoft.com/office/drawing/2014/main" xmlns="" id="{38C5E850-909E-4E98-97C8-FDC6A535C59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30251" y="4312178"/>
            <a:ext cx="1519715" cy="7126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isultati immagini per ulta beauty">
            <a:extLst>
              <a:ext uri="{FF2B5EF4-FFF2-40B4-BE49-F238E27FC236}">
                <a16:creationId xmlns:a16="http://schemas.microsoft.com/office/drawing/2014/main" xmlns="" id="{491C0C7A-7800-4A8E-82D2-9800DA9E83C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57784" y="2574461"/>
            <a:ext cx="1419444" cy="57724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Risultati immagini per kmart logo">
            <a:extLst>
              <a:ext uri="{FF2B5EF4-FFF2-40B4-BE49-F238E27FC236}">
                <a16:creationId xmlns:a16="http://schemas.microsoft.com/office/drawing/2014/main" xmlns="" id="{2B646E01-BDFF-4BAD-9A51-F9321EADD2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36454" y="4651951"/>
            <a:ext cx="562915" cy="56291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Risultati immagini per old navy logo">
            <a:extLst>
              <a:ext uri="{FF2B5EF4-FFF2-40B4-BE49-F238E27FC236}">
                <a16:creationId xmlns:a16="http://schemas.microsoft.com/office/drawing/2014/main" xmlns="" id="{1EAF86DA-0AEF-47EE-A45C-FE2D96003AB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83167" y="5091016"/>
            <a:ext cx="1361581" cy="23083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Risultati immagini per southeastern grocers logo">
            <a:extLst>
              <a:ext uri="{FF2B5EF4-FFF2-40B4-BE49-F238E27FC236}">
                <a16:creationId xmlns:a16="http://schemas.microsoft.com/office/drawing/2014/main" xmlns="" id="{B1B1D5FB-E688-4F0A-9FE0-266A6F001D2B}"/>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7639" y="3732777"/>
            <a:ext cx="1170109" cy="70206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Risultati immagini per tjmaxx logo">
            <a:extLst>
              <a:ext uri="{FF2B5EF4-FFF2-40B4-BE49-F238E27FC236}">
                <a16:creationId xmlns:a16="http://schemas.microsoft.com/office/drawing/2014/main" xmlns="" id="{ED4872C3-682A-4C97-82D2-03028DAA71C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43504" y="2660490"/>
            <a:ext cx="1022976" cy="2541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isultati immagini per designer shoe warehouse logo">
            <a:extLst>
              <a:ext uri="{FF2B5EF4-FFF2-40B4-BE49-F238E27FC236}">
                <a16:creationId xmlns:a16="http://schemas.microsoft.com/office/drawing/2014/main" xmlns="" id="{310DFF2D-D273-4F66-A614-F7CEDFE5A59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12847" y="1877360"/>
            <a:ext cx="1194001" cy="44775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 descr="Risultati immagini per marshalls logo">
            <a:extLst>
              <a:ext uri="{FF2B5EF4-FFF2-40B4-BE49-F238E27FC236}">
                <a16:creationId xmlns:a16="http://schemas.microsoft.com/office/drawing/2014/main" xmlns="" id="{A07FB1AD-5D75-4A9B-A975-58DDA8A53EFF}"/>
              </a:ext>
            </a:extLst>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46203" y="2117617"/>
            <a:ext cx="1295467" cy="71970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isultati immagini per lowe's logo">
            <a:extLst>
              <a:ext uri="{FF2B5EF4-FFF2-40B4-BE49-F238E27FC236}">
                <a16:creationId xmlns:a16="http://schemas.microsoft.com/office/drawing/2014/main" xmlns="" id="{D092C568-33FA-4B16-8B40-F2D08C8BBBB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023297" y="3017021"/>
            <a:ext cx="1130632" cy="53425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8" descr="Risultati immagini per walmart neighborhood market logo">
            <a:extLst>
              <a:ext uri="{FF2B5EF4-FFF2-40B4-BE49-F238E27FC236}">
                <a16:creationId xmlns:a16="http://schemas.microsoft.com/office/drawing/2014/main" xmlns="" id="{19B8717D-7AF0-438F-A7A4-3C4C969C6E2D}"/>
              </a:ext>
            </a:extLst>
          </p:cNvPr>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6892" y="3043384"/>
            <a:ext cx="1026432" cy="34717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0" descr="Risultati immagini per homegoods logo">
            <a:extLst>
              <a:ext uri="{FF2B5EF4-FFF2-40B4-BE49-F238E27FC236}">
                <a16:creationId xmlns:a16="http://schemas.microsoft.com/office/drawing/2014/main" xmlns="" id="{8FF8B10D-B4B1-42C5-907A-E087198701C4}"/>
              </a:ext>
            </a:extLst>
          </p:cNvPr>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98760" y="1711556"/>
            <a:ext cx="1263141" cy="70174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2" descr="Risultati immagini per tractor supply logo">
            <a:extLst>
              <a:ext uri="{FF2B5EF4-FFF2-40B4-BE49-F238E27FC236}">
                <a16:creationId xmlns:a16="http://schemas.microsoft.com/office/drawing/2014/main" xmlns="" id="{44570C82-CE78-48A8-BAB7-81CA1066665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895527" y="3201096"/>
            <a:ext cx="1206466" cy="34183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4" descr="Risultati immagini per game stop logo">
            <a:extLst>
              <a:ext uri="{FF2B5EF4-FFF2-40B4-BE49-F238E27FC236}">
                <a16:creationId xmlns:a16="http://schemas.microsoft.com/office/drawing/2014/main" xmlns="" id="{372B16D0-927A-4886-840C-02406214A395}"/>
              </a:ext>
            </a:extLst>
          </p:cNvPr>
          <p:cNvPicPr>
            <a:picLocks noChangeAspect="1" noChangeArrowheads="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1318" y="3845270"/>
            <a:ext cx="1470911" cy="73545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6" descr="Risultati immagini per ace hardware logo">
            <a:extLst>
              <a:ext uri="{FF2B5EF4-FFF2-40B4-BE49-F238E27FC236}">
                <a16:creationId xmlns:a16="http://schemas.microsoft.com/office/drawing/2014/main" xmlns="" id="{5A88F19D-3CF5-465B-8600-380C3FCD091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318181" y="4729006"/>
            <a:ext cx="935862" cy="57542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8" descr="Risultati immagini per party city logo">
            <a:extLst>
              <a:ext uri="{FF2B5EF4-FFF2-40B4-BE49-F238E27FC236}">
                <a16:creationId xmlns:a16="http://schemas.microsoft.com/office/drawing/2014/main" xmlns="" id="{986D83CB-1388-40C3-9255-2A02EF8A8A3D}"/>
              </a:ext>
            </a:extLst>
          </p:cNvPr>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99559" y="1639765"/>
            <a:ext cx="1350644" cy="900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5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10" presetClass="entr" presetSubtype="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500"/>
                                        <p:tgtEl>
                                          <p:spTgt spid="1026"/>
                                        </p:tgtEl>
                                      </p:cBhvr>
                                    </p:animEffect>
                                  </p:childTnLst>
                                </p:cTn>
                              </p:par>
                              <p:par>
                                <p:cTn id="31" presetID="10" presetClass="entr" presetSubtype="0"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fade">
                                      <p:cBhvr>
                                        <p:cTn id="33" dur="500"/>
                                        <p:tgtEl>
                                          <p:spTgt spid="1032"/>
                                        </p:tgtEl>
                                      </p:cBhvr>
                                    </p:animEffect>
                                  </p:childTnLst>
                                </p:cTn>
                              </p:par>
                              <p:par>
                                <p:cTn id="34" presetID="10" presetClass="entr" presetSubtype="0"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fade">
                                      <p:cBhvr>
                                        <p:cTn id="36" dur="500"/>
                                        <p:tgtEl>
                                          <p:spTgt spid="10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par>
                                <p:cTn id="42" presetID="10"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par>
                                <p:cTn id="48" presetID="10" presetClass="entr" presetSubtype="0" fill="hold" nodeType="with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fade">
                                      <p:cBhvr>
                                        <p:cTn id="50" dur="500"/>
                                        <p:tgtEl>
                                          <p:spTgt spid="69"/>
                                        </p:tgtEl>
                                      </p:cBhvr>
                                    </p:animEffect>
                                  </p:childTnLst>
                                </p:cTn>
                              </p:par>
                              <p:par>
                                <p:cTn id="51" presetID="10" presetClass="entr" presetSubtype="0" fill="hold"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500"/>
                                        <p:tgtEl>
                                          <p:spTgt spid="7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par>
                                <p:cTn id="59" presetID="10" presetClass="entr" presetSubtype="0" fill="hold" nodeType="withEffect">
                                  <p:stCondLst>
                                    <p:cond delay="0"/>
                                  </p:stCondLst>
                                  <p:childTnLst>
                                    <p:set>
                                      <p:cBhvr>
                                        <p:cTn id="60" dur="1" fill="hold">
                                          <p:stCondLst>
                                            <p:cond delay="0"/>
                                          </p:stCondLst>
                                        </p:cTn>
                                        <p:tgtEl>
                                          <p:spTgt spid="1040"/>
                                        </p:tgtEl>
                                        <p:attrNameLst>
                                          <p:attrName>style.visibility</p:attrName>
                                        </p:attrNameLst>
                                      </p:cBhvr>
                                      <p:to>
                                        <p:strVal val="visible"/>
                                      </p:to>
                                    </p:set>
                                    <p:animEffect transition="in" filter="fade">
                                      <p:cBhvr>
                                        <p:cTn id="61" dur="500"/>
                                        <p:tgtEl>
                                          <p:spTgt spid="1040"/>
                                        </p:tgtEl>
                                      </p:cBhvr>
                                    </p:animEffect>
                                  </p:childTnLst>
                                </p:cTn>
                              </p:par>
                              <p:par>
                                <p:cTn id="62" presetID="10" presetClass="entr" presetSubtype="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10" presetClass="entr" presetSubtype="0" fill="hold" nodeType="withEffect">
                                  <p:stCondLst>
                                    <p:cond delay="0"/>
                                  </p:stCondLst>
                                  <p:childTnLst>
                                    <p:set>
                                      <p:cBhvr>
                                        <p:cTn id="66" dur="1" fill="hold">
                                          <p:stCondLst>
                                            <p:cond delay="0"/>
                                          </p:stCondLst>
                                        </p:cTn>
                                        <p:tgtEl>
                                          <p:spTgt spid="1036"/>
                                        </p:tgtEl>
                                        <p:attrNameLst>
                                          <p:attrName>style.visibility</p:attrName>
                                        </p:attrNameLst>
                                      </p:cBhvr>
                                      <p:to>
                                        <p:strVal val="visible"/>
                                      </p:to>
                                    </p:set>
                                    <p:animEffect transition="in" filter="fade">
                                      <p:cBhvr>
                                        <p:cTn id="67" dur="500"/>
                                        <p:tgtEl>
                                          <p:spTgt spid="1036"/>
                                        </p:tgtEl>
                                      </p:cBhvr>
                                    </p:animEffect>
                                  </p:childTnLst>
                                </p:cTn>
                              </p:par>
                              <p:par>
                                <p:cTn id="68" presetID="10" presetClass="entr" presetSubtype="0" fill="hold" nodeType="with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500"/>
                                        <p:tgtEl>
                                          <p:spTgt spid="73"/>
                                        </p:tgtEl>
                                      </p:cBhvr>
                                    </p:animEffect>
                                  </p:childTnLst>
                                </p:cTn>
                              </p:par>
                              <p:par>
                                <p:cTn id="71" presetID="10" presetClass="entr" presetSubtype="0" fill="hold" nodeType="withEffect">
                                  <p:stCondLst>
                                    <p:cond delay="0"/>
                                  </p:stCondLst>
                                  <p:childTnLst>
                                    <p:set>
                                      <p:cBhvr>
                                        <p:cTn id="72" dur="1" fill="hold">
                                          <p:stCondLst>
                                            <p:cond delay="0"/>
                                          </p:stCondLst>
                                        </p:cTn>
                                        <p:tgtEl>
                                          <p:spTgt spid="1034"/>
                                        </p:tgtEl>
                                        <p:attrNameLst>
                                          <p:attrName>style.visibility</p:attrName>
                                        </p:attrNameLst>
                                      </p:cBhvr>
                                      <p:to>
                                        <p:strVal val="visible"/>
                                      </p:to>
                                    </p:set>
                                    <p:animEffect transition="in" filter="fade">
                                      <p:cBhvr>
                                        <p:cTn id="73" dur="500"/>
                                        <p:tgtEl>
                                          <p:spTgt spid="1034"/>
                                        </p:tgtEl>
                                      </p:cBhvr>
                                    </p:animEffect>
                                  </p:childTnLst>
                                </p:cTn>
                              </p:par>
                              <p:par>
                                <p:cTn id="74" presetID="10" presetClass="entr" presetSubtype="0" fill="hold" nodeType="withEffect">
                                  <p:stCondLst>
                                    <p:cond delay="0"/>
                                  </p:stCondLst>
                                  <p:childTnLst>
                                    <p:set>
                                      <p:cBhvr>
                                        <p:cTn id="75" dur="1" fill="hold">
                                          <p:stCondLst>
                                            <p:cond delay="0"/>
                                          </p:stCondLst>
                                        </p:cTn>
                                        <p:tgtEl>
                                          <p:spTgt spid="65"/>
                                        </p:tgtEl>
                                        <p:attrNameLst>
                                          <p:attrName>style.visibility</p:attrName>
                                        </p:attrNameLst>
                                      </p:cBhvr>
                                      <p:to>
                                        <p:strVal val="visible"/>
                                      </p:to>
                                    </p:set>
                                    <p:animEffect transition="in" filter="fade">
                                      <p:cBhvr>
                                        <p:cTn id="76" dur="500"/>
                                        <p:tgtEl>
                                          <p:spTgt spid="65"/>
                                        </p:tgtEl>
                                      </p:cBhvr>
                                    </p:animEffect>
                                  </p:childTnLst>
                                </p:cTn>
                              </p:par>
                              <p:par>
                                <p:cTn id="77" presetID="10" presetClass="entr" presetSubtype="0" fill="hold" nodeType="with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fade">
                                      <p:cBhvr>
                                        <p:cTn id="79" dur="500"/>
                                        <p:tgtEl>
                                          <p:spTgt spid="67"/>
                                        </p:tgtEl>
                                      </p:cBhvr>
                                    </p:animEffect>
                                  </p:childTnLst>
                                </p:cTn>
                              </p:par>
                              <p:par>
                                <p:cTn id="80" presetID="10" presetClass="entr" presetSubtype="0" fill="hold" nodeType="with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fade">
                                      <p:cBhvr>
                                        <p:cTn id="82" dur="500"/>
                                        <p:tgtEl>
                                          <p:spTgt spid="63"/>
                                        </p:tgtEl>
                                      </p:cBhvr>
                                    </p:animEffect>
                                  </p:childTnLst>
                                </p:cTn>
                              </p:par>
                              <p:par>
                                <p:cTn id="83" presetID="10" presetClass="entr" presetSubtype="0" fill="hold" nodeType="withEffect">
                                  <p:stCondLst>
                                    <p:cond delay="0"/>
                                  </p:stCondLst>
                                  <p:childTnLst>
                                    <p:set>
                                      <p:cBhvr>
                                        <p:cTn id="84" dur="1" fill="hold">
                                          <p:stCondLst>
                                            <p:cond delay="0"/>
                                          </p:stCondLst>
                                        </p:cTn>
                                        <p:tgtEl>
                                          <p:spTgt spid="60"/>
                                        </p:tgtEl>
                                        <p:attrNameLst>
                                          <p:attrName>style.visibility</p:attrName>
                                        </p:attrNameLst>
                                      </p:cBhvr>
                                      <p:to>
                                        <p:strVal val="visible"/>
                                      </p:to>
                                    </p:set>
                                    <p:animEffect transition="in" filter="fade">
                                      <p:cBhvr>
                                        <p:cTn id="8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B255300-C52E-4B33-98D8-7A8BD213467D}"/>
              </a:ext>
            </a:extLst>
          </p:cNvPr>
          <p:cNvSpPr>
            <a:spLocks noGrp="1"/>
          </p:cNvSpPr>
          <p:nvPr>
            <p:ph type="title"/>
          </p:nvPr>
        </p:nvSpPr>
        <p:spPr/>
        <p:txBody>
          <a:bodyPr/>
          <a:lstStyle/>
          <a:p>
            <a:r>
              <a:rPr lang="en-US" dirty="0"/>
              <a:t>Deepening loyalty: Nordstrom expands rewards for loyal shoppers by offering                       tender-neutral options</a:t>
            </a:r>
            <a:endParaRPr lang="en-GB" dirty="0"/>
          </a:p>
        </p:txBody>
      </p:sp>
      <p:grpSp>
        <p:nvGrpSpPr>
          <p:cNvPr id="4" name="Group 7">
            <a:extLst>
              <a:ext uri="{FF2B5EF4-FFF2-40B4-BE49-F238E27FC236}">
                <a16:creationId xmlns:a16="http://schemas.microsoft.com/office/drawing/2014/main" xmlns="" id="{047976EE-0A3C-4297-A1BD-1507FFF6E4A7}"/>
              </a:ext>
            </a:extLst>
          </p:cNvPr>
          <p:cNvGrpSpPr/>
          <p:nvPr/>
        </p:nvGrpSpPr>
        <p:grpSpPr>
          <a:xfrm>
            <a:off x="11294495" y="430213"/>
            <a:ext cx="532379" cy="528680"/>
            <a:chOff x="7842250" y="3752850"/>
            <a:chExt cx="1076325" cy="1114426"/>
          </a:xfrm>
          <a:solidFill>
            <a:schemeClr val="accent5"/>
          </a:solidFill>
        </p:grpSpPr>
        <p:sp>
          <p:nvSpPr>
            <p:cNvPr id="5" name="Freeform 14">
              <a:extLst>
                <a:ext uri="{FF2B5EF4-FFF2-40B4-BE49-F238E27FC236}">
                  <a16:creationId xmlns:a16="http://schemas.microsoft.com/office/drawing/2014/main" xmlns="" id="{D248EA5B-705D-4D81-B1EE-B4D93BE11086}"/>
                </a:ext>
              </a:extLst>
            </p:cNvPr>
            <p:cNvSpPr>
              <a:spLocks/>
            </p:cNvSpPr>
            <p:nvPr/>
          </p:nvSpPr>
          <p:spPr bwMode="auto">
            <a:xfrm>
              <a:off x="7842250" y="4065588"/>
              <a:ext cx="263525" cy="687388"/>
            </a:xfrm>
            <a:custGeom>
              <a:avLst/>
              <a:gdLst>
                <a:gd name="T0" fmla="*/ 126 w 166"/>
                <a:gd name="T1" fmla="*/ 393 h 433"/>
                <a:gd name="T2" fmla="*/ 113 w 166"/>
                <a:gd name="T3" fmla="*/ 394 h 433"/>
                <a:gd name="T4" fmla="*/ 100 w 166"/>
                <a:gd name="T5" fmla="*/ 393 h 433"/>
                <a:gd name="T6" fmla="*/ 100 w 166"/>
                <a:gd name="T7" fmla="*/ 113 h 433"/>
                <a:gd name="T8" fmla="*/ 61 w 166"/>
                <a:gd name="T9" fmla="*/ 83 h 433"/>
                <a:gd name="T10" fmla="*/ 61 w 166"/>
                <a:gd name="T11" fmla="*/ 213 h 433"/>
                <a:gd name="T12" fmla="*/ 50 w 166"/>
                <a:gd name="T13" fmla="*/ 213 h 433"/>
                <a:gd name="T14" fmla="*/ 43 w 166"/>
                <a:gd name="T15" fmla="*/ 210 h 433"/>
                <a:gd name="T16" fmla="*/ 40 w 166"/>
                <a:gd name="T17" fmla="*/ 201 h 433"/>
                <a:gd name="T18" fmla="*/ 40 w 166"/>
                <a:gd name="T19" fmla="*/ 49 h 433"/>
                <a:gd name="T20" fmla="*/ 43 w 166"/>
                <a:gd name="T21" fmla="*/ 42 h 433"/>
                <a:gd name="T22" fmla="*/ 50 w 166"/>
                <a:gd name="T23" fmla="*/ 39 h 433"/>
                <a:gd name="T24" fmla="*/ 146 w 166"/>
                <a:gd name="T25" fmla="*/ 0 h 433"/>
                <a:gd name="T26" fmla="*/ 50 w 166"/>
                <a:gd name="T27" fmla="*/ 0 h 433"/>
                <a:gd name="T28" fmla="*/ 30 w 166"/>
                <a:gd name="T29" fmla="*/ 4 h 433"/>
                <a:gd name="T30" fmla="*/ 15 w 166"/>
                <a:gd name="T31" fmla="*/ 14 h 433"/>
                <a:gd name="T32" fmla="*/ 4 w 166"/>
                <a:gd name="T33" fmla="*/ 30 h 433"/>
                <a:gd name="T34" fmla="*/ 0 w 166"/>
                <a:gd name="T35" fmla="*/ 49 h 433"/>
                <a:gd name="T36" fmla="*/ 0 w 166"/>
                <a:gd name="T37" fmla="*/ 201 h 433"/>
                <a:gd name="T38" fmla="*/ 4 w 166"/>
                <a:gd name="T39" fmla="*/ 221 h 433"/>
                <a:gd name="T40" fmla="*/ 15 w 166"/>
                <a:gd name="T41" fmla="*/ 237 h 433"/>
                <a:gd name="T42" fmla="*/ 30 w 166"/>
                <a:gd name="T43" fmla="*/ 248 h 433"/>
                <a:gd name="T44" fmla="*/ 50 w 166"/>
                <a:gd name="T45" fmla="*/ 252 h 433"/>
                <a:gd name="T46" fmla="*/ 61 w 166"/>
                <a:gd name="T47" fmla="*/ 400 h 433"/>
                <a:gd name="T48" fmla="*/ 62 w 166"/>
                <a:gd name="T49" fmla="*/ 407 h 433"/>
                <a:gd name="T50" fmla="*/ 69 w 166"/>
                <a:gd name="T51" fmla="*/ 419 h 433"/>
                <a:gd name="T52" fmla="*/ 83 w 166"/>
                <a:gd name="T53" fmla="*/ 428 h 433"/>
                <a:gd name="T54" fmla="*/ 102 w 166"/>
                <a:gd name="T55" fmla="*/ 432 h 433"/>
                <a:gd name="T56" fmla="*/ 113 w 166"/>
                <a:gd name="T57" fmla="*/ 433 h 433"/>
                <a:gd name="T58" fmla="*/ 135 w 166"/>
                <a:gd name="T59" fmla="*/ 430 h 433"/>
                <a:gd name="T60" fmla="*/ 151 w 166"/>
                <a:gd name="T61" fmla="*/ 424 h 433"/>
                <a:gd name="T62" fmla="*/ 162 w 166"/>
                <a:gd name="T63" fmla="*/ 414 h 433"/>
                <a:gd name="T64" fmla="*/ 166 w 166"/>
                <a:gd name="T65" fmla="*/ 400 h 433"/>
                <a:gd name="T66" fmla="*/ 126 w 166"/>
                <a:gd name="T67" fmla="*/ 302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6" h="433">
                  <a:moveTo>
                    <a:pt x="126" y="393"/>
                  </a:moveTo>
                  <a:lnTo>
                    <a:pt x="126" y="393"/>
                  </a:lnTo>
                  <a:lnTo>
                    <a:pt x="120" y="394"/>
                  </a:lnTo>
                  <a:lnTo>
                    <a:pt x="113" y="394"/>
                  </a:lnTo>
                  <a:lnTo>
                    <a:pt x="106" y="394"/>
                  </a:lnTo>
                  <a:lnTo>
                    <a:pt x="100" y="393"/>
                  </a:lnTo>
                  <a:lnTo>
                    <a:pt x="100" y="252"/>
                  </a:lnTo>
                  <a:lnTo>
                    <a:pt x="100" y="113"/>
                  </a:lnTo>
                  <a:lnTo>
                    <a:pt x="100" y="83"/>
                  </a:lnTo>
                  <a:lnTo>
                    <a:pt x="61" y="83"/>
                  </a:lnTo>
                  <a:lnTo>
                    <a:pt x="61" y="113"/>
                  </a:lnTo>
                  <a:lnTo>
                    <a:pt x="61" y="213"/>
                  </a:lnTo>
                  <a:lnTo>
                    <a:pt x="50" y="213"/>
                  </a:lnTo>
                  <a:lnTo>
                    <a:pt x="50" y="213"/>
                  </a:lnTo>
                  <a:lnTo>
                    <a:pt x="46" y="212"/>
                  </a:lnTo>
                  <a:lnTo>
                    <a:pt x="43" y="210"/>
                  </a:lnTo>
                  <a:lnTo>
                    <a:pt x="41" y="207"/>
                  </a:lnTo>
                  <a:lnTo>
                    <a:pt x="40" y="201"/>
                  </a:lnTo>
                  <a:lnTo>
                    <a:pt x="40" y="49"/>
                  </a:lnTo>
                  <a:lnTo>
                    <a:pt x="40" y="49"/>
                  </a:lnTo>
                  <a:lnTo>
                    <a:pt x="41" y="45"/>
                  </a:lnTo>
                  <a:lnTo>
                    <a:pt x="43" y="42"/>
                  </a:lnTo>
                  <a:lnTo>
                    <a:pt x="46" y="40"/>
                  </a:lnTo>
                  <a:lnTo>
                    <a:pt x="50" y="39"/>
                  </a:lnTo>
                  <a:lnTo>
                    <a:pt x="146" y="39"/>
                  </a:lnTo>
                  <a:lnTo>
                    <a:pt x="146" y="0"/>
                  </a:lnTo>
                  <a:lnTo>
                    <a:pt x="50" y="0"/>
                  </a:lnTo>
                  <a:lnTo>
                    <a:pt x="50" y="0"/>
                  </a:lnTo>
                  <a:lnTo>
                    <a:pt x="41" y="1"/>
                  </a:lnTo>
                  <a:lnTo>
                    <a:pt x="30" y="4"/>
                  </a:lnTo>
                  <a:lnTo>
                    <a:pt x="22" y="8"/>
                  </a:lnTo>
                  <a:lnTo>
                    <a:pt x="15" y="14"/>
                  </a:lnTo>
                  <a:lnTo>
                    <a:pt x="8" y="21"/>
                  </a:lnTo>
                  <a:lnTo>
                    <a:pt x="4" y="30"/>
                  </a:lnTo>
                  <a:lnTo>
                    <a:pt x="1" y="39"/>
                  </a:lnTo>
                  <a:lnTo>
                    <a:pt x="0" y="49"/>
                  </a:lnTo>
                  <a:lnTo>
                    <a:pt x="0" y="201"/>
                  </a:lnTo>
                  <a:lnTo>
                    <a:pt x="0" y="201"/>
                  </a:lnTo>
                  <a:lnTo>
                    <a:pt x="1" y="212"/>
                  </a:lnTo>
                  <a:lnTo>
                    <a:pt x="4" y="221"/>
                  </a:lnTo>
                  <a:lnTo>
                    <a:pt x="8" y="229"/>
                  </a:lnTo>
                  <a:lnTo>
                    <a:pt x="15" y="237"/>
                  </a:lnTo>
                  <a:lnTo>
                    <a:pt x="22" y="243"/>
                  </a:lnTo>
                  <a:lnTo>
                    <a:pt x="30" y="248"/>
                  </a:lnTo>
                  <a:lnTo>
                    <a:pt x="41" y="251"/>
                  </a:lnTo>
                  <a:lnTo>
                    <a:pt x="50" y="252"/>
                  </a:lnTo>
                  <a:lnTo>
                    <a:pt x="61" y="252"/>
                  </a:lnTo>
                  <a:lnTo>
                    <a:pt x="61" y="400"/>
                  </a:lnTo>
                  <a:lnTo>
                    <a:pt x="61" y="400"/>
                  </a:lnTo>
                  <a:lnTo>
                    <a:pt x="62" y="407"/>
                  </a:lnTo>
                  <a:lnTo>
                    <a:pt x="64" y="414"/>
                  </a:lnTo>
                  <a:lnTo>
                    <a:pt x="69" y="419"/>
                  </a:lnTo>
                  <a:lnTo>
                    <a:pt x="75" y="424"/>
                  </a:lnTo>
                  <a:lnTo>
                    <a:pt x="83" y="428"/>
                  </a:lnTo>
                  <a:lnTo>
                    <a:pt x="91" y="430"/>
                  </a:lnTo>
                  <a:lnTo>
                    <a:pt x="102" y="432"/>
                  </a:lnTo>
                  <a:lnTo>
                    <a:pt x="113" y="433"/>
                  </a:lnTo>
                  <a:lnTo>
                    <a:pt x="113" y="433"/>
                  </a:lnTo>
                  <a:lnTo>
                    <a:pt x="124" y="432"/>
                  </a:lnTo>
                  <a:lnTo>
                    <a:pt x="135" y="430"/>
                  </a:lnTo>
                  <a:lnTo>
                    <a:pt x="144" y="428"/>
                  </a:lnTo>
                  <a:lnTo>
                    <a:pt x="151" y="424"/>
                  </a:lnTo>
                  <a:lnTo>
                    <a:pt x="157" y="419"/>
                  </a:lnTo>
                  <a:lnTo>
                    <a:pt x="162" y="414"/>
                  </a:lnTo>
                  <a:lnTo>
                    <a:pt x="165" y="407"/>
                  </a:lnTo>
                  <a:lnTo>
                    <a:pt x="166" y="400"/>
                  </a:lnTo>
                  <a:lnTo>
                    <a:pt x="166" y="302"/>
                  </a:lnTo>
                  <a:lnTo>
                    <a:pt x="126" y="302"/>
                  </a:lnTo>
                  <a:lnTo>
                    <a:pt x="126" y="393"/>
                  </a:lnTo>
                  <a:close/>
                </a:path>
              </a:pathLst>
            </a:custGeom>
            <a:grpFill/>
            <a:ln>
              <a:solidFill>
                <a:schemeClr val="accent5"/>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6" name="Freeform 15">
              <a:extLst>
                <a:ext uri="{FF2B5EF4-FFF2-40B4-BE49-F238E27FC236}">
                  <a16:creationId xmlns:a16="http://schemas.microsoft.com/office/drawing/2014/main" xmlns="" id="{E7A8D4CC-E89D-4711-8683-BF126BF14038}"/>
                </a:ext>
              </a:extLst>
            </p:cNvPr>
            <p:cNvSpPr>
              <a:spLocks noEditPoints="1"/>
            </p:cNvSpPr>
            <p:nvPr/>
          </p:nvSpPr>
          <p:spPr bwMode="auto">
            <a:xfrm>
              <a:off x="7964488" y="3825875"/>
              <a:ext cx="215900" cy="217488"/>
            </a:xfrm>
            <a:custGeom>
              <a:avLst/>
              <a:gdLst>
                <a:gd name="T0" fmla="*/ 68 w 136"/>
                <a:gd name="T1" fmla="*/ 137 h 137"/>
                <a:gd name="T2" fmla="*/ 82 w 136"/>
                <a:gd name="T3" fmla="*/ 136 h 137"/>
                <a:gd name="T4" fmla="*/ 95 w 136"/>
                <a:gd name="T5" fmla="*/ 132 h 137"/>
                <a:gd name="T6" fmla="*/ 106 w 136"/>
                <a:gd name="T7" fmla="*/ 126 h 137"/>
                <a:gd name="T8" fmla="*/ 117 w 136"/>
                <a:gd name="T9" fmla="*/ 117 h 137"/>
                <a:gd name="T10" fmla="*/ 125 w 136"/>
                <a:gd name="T11" fmla="*/ 107 h 137"/>
                <a:gd name="T12" fmla="*/ 131 w 136"/>
                <a:gd name="T13" fmla="*/ 96 h 137"/>
                <a:gd name="T14" fmla="*/ 135 w 136"/>
                <a:gd name="T15" fmla="*/ 82 h 137"/>
                <a:gd name="T16" fmla="*/ 136 w 136"/>
                <a:gd name="T17" fmla="*/ 69 h 137"/>
                <a:gd name="T18" fmla="*/ 136 w 136"/>
                <a:gd name="T19" fmla="*/ 62 h 137"/>
                <a:gd name="T20" fmla="*/ 133 w 136"/>
                <a:gd name="T21" fmla="*/ 48 h 137"/>
                <a:gd name="T22" fmla="*/ 128 w 136"/>
                <a:gd name="T23" fmla="*/ 36 h 137"/>
                <a:gd name="T24" fmla="*/ 121 w 136"/>
                <a:gd name="T25" fmla="*/ 25 h 137"/>
                <a:gd name="T26" fmla="*/ 112 w 136"/>
                <a:gd name="T27" fmla="*/ 16 h 137"/>
                <a:gd name="T28" fmla="*/ 101 w 136"/>
                <a:gd name="T29" fmla="*/ 9 h 137"/>
                <a:gd name="T30" fmla="*/ 89 w 136"/>
                <a:gd name="T31" fmla="*/ 4 h 137"/>
                <a:gd name="T32" fmla="*/ 75 w 136"/>
                <a:gd name="T33" fmla="*/ 0 h 137"/>
                <a:gd name="T34" fmla="*/ 68 w 136"/>
                <a:gd name="T35" fmla="*/ 0 h 137"/>
                <a:gd name="T36" fmla="*/ 55 w 136"/>
                <a:gd name="T37" fmla="*/ 1 h 137"/>
                <a:gd name="T38" fmla="*/ 41 w 136"/>
                <a:gd name="T39" fmla="*/ 6 h 137"/>
                <a:gd name="T40" fmla="*/ 30 w 136"/>
                <a:gd name="T41" fmla="*/ 12 h 137"/>
                <a:gd name="T42" fmla="*/ 19 w 136"/>
                <a:gd name="T43" fmla="*/ 20 h 137"/>
                <a:gd name="T44" fmla="*/ 11 w 136"/>
                <a:gd name="T45" fmla="*/ 30 h 137"/>
                <a:gd name="T46" fmla="*/ 5 w 136"/>
                <a:gd name="T47" fmla="*/ 42 h 137"/>
                <a:gd name="T48" fmla="*/ 1 w 136"/>
                <a:gd name="T49" fmla="*/ 55 h 137"/>
                <a:gd name="T50" fmla="*/ 0 w 136"/>
                <a:gd name="T51" fmla="*/ 69 h 137"/>
                <a:gd name="T52" fmla="*/ 0 w 136"/>
                <a:gd name="T53" fmla="*/ 76 h 137"/>
                <a:gd name="T54" fmla="*/ 3 w 136"/>
                <a:gd name="T55" fmla="*/ 89 h 137"/>
                <a:gd name="T56" fmla="*/ 8 w 136"/>
                <a:gd name="T57" fmla="*/ 101 h 137"/>
                <a:gd name="T58" fmla="*/ 15 w 136"/>
                <a:gd name="T59" fmla="*/ 112 h 137"/>
                <a:gd name="T60" fmla="*/ 25 w 136"/>
                <a:gd name="T61" fmla="*/ 122 h 137"/>
                <a:gd name="T62" fmla="*/ 35 w 136"/>
                <a:gd name="T63" fmla="*/ 129 h 137"/>
                <a:gd name="T64" fmla="*/ 47 w 136"/>
                <a:gd name="T65" fmla="*/ 134 h 137"/>
                <a:gd name="T66" fmla="*/ 61 w 136"/>
                <a:gd name="T67" fmla="*/ 137 h 137"/>
                <a:gd name="T68" fmla="*/ 68 w 136"/>
                <a:gd name="T69" fmla="*/ 137 h 137"/>
                <a:gd name="T70" fmla="*/ 68 w 136"/>
                <a:gd name="T71" fmla="*/ 39 h 137"/>
                <a:gd name="T72" fmla="*/ 79 w 136"/>
                <a:gd name="T73" fmla="*/ 42 h 137"/>
                <a:gd name="T74" fmla="*/ 89 w 136"/>
                <a:gd name="T75" fmla="*/ 48 h 137"/>
                <a:gd name="T76" fmla="*/ 95 w 136"/>
                <a:gd name="T77" fmla="*/ 57 h 137"/>
                <a:gd name="T78" fmla="*/ 98 w 136"/>
                <a:gd name="T79" fmla="*/ 69 h 137"/>
                <a:gd name="T80" fmla="*/ 97 w 136"/>
                <a:gd name="T81" fmla="*/ 75 h 137"/>
                <a:gd name="T82" fmla="*/ 93 w 136"/>
                <a:gd name="T83" fmla="*/ 85 h 137"/>
                <a:gd name="T84" fmla="*/ 85 w 136"/>
                <a:gd name="T85" fmla="*/ 94 h 137"/>
                <a:gd name="T86" fmla="*/ 74 w 136"/>
                <a:gd name="T87" fmla="*/ 98 h 137"/>
                <a:gd name="T88" fmla="*/ 68 w 136"/>
                <a:gd name="T89" fmla="*/ 98 h 137"/>
                <a:gd name="T90" fmla="*/ 57 w 136"/>
                <a:gd name="T91" fmla="*/ 96 h 137"/>
                <a:gd name="T92" fmla="*/ 47 w 136"/>
                <a:gd name="T93" fmla="*/ 89 h 137"/>
                <a:gd name="T94" fmla="*/ 41 w 136"/>
                <a:gd name="T95" fmla="*/ 80 h 137"/>
                <a:gd name="T96" fmla="*/ 38 w 136"/>
                <a:gd name="T97" fmla="*/ 69 h 137"/>
                <a:gd name="T98" fmla="*/ 39 w 136"/>
                <a:gd name="T99" fmla="*/ 63 h 137"/>
                <a:gd name="T100" fmla="*/ 43 w 136"/>
                <a:gd name="T101" fmla="*/ 52 h 137"/>
                <a:gd name="T102" fmla="*/ 52 w 136"/>
                <a:gd name="T103" fmla="*/ 44 h 137"/>
                <a:gd name="T104" fmla="*/ 62 w 136"/>
                <a:gd name="T105" fmla="*/ 40 h 137"/>
                <a:gd name="T106" fmla="*/ 68 w 136"/>
                <a:gd name="T107"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6" h="137">
                  <a:moveTo>
                    <a:pt x="68" y="137"/>
                  </a:moveTo>
                  <a:lnTo>
                    <a:pt x="68" y="137"/>
                  </a:lnTo>
                  <a:lnTo>
                    <a:pt x="75" y="137"/>
                  </a:lnTo>
                  <a:lnTo>
                    <a:pt x="82" y="136"/>
                  </a:lnTo>
                  <a:lnTo>
                    <a:pt x="89" y="134"/>
                  </a:lnTo>
                  <a:lnTo>
                    <a:pt x="95" y="132"/>
                  </a:lnTo>
                  <a:lnTo>
                    <a:pt x="101" y="129"/>
                  </a:lnTo>
                  <a:lnTo>
                    <a:pt x="106" y="126"/>
                  </a:lnTo>
                  <a:lnTo>
                    <a:pt x="112" y="122"/>
                  </a:lnTo>
                  <a:lnTo>
                    <a:pt x="117" y="117"/>
                  </a:lnTo>
                  <a:lnTo>
                    <a:pt x="121" y="112"/>
                  </a:lnTo>
                  <a:lnTo>
                    <a:pt x="125" y="107"/>
                  </a:lnTo>
                  <a:lnTo>
                    <a:pt x="128" y="101"/>
                  </a:lnTo>
                  <a:lnTo>
                    <a:pt x="131" y="96"/>
                  </a:lnTo>
                  <a:lnTo>
                    <a:pt x="133" y="89"/>
                  </a:lnTo>
                  <a:lnTo>
                    <a:pt x="135" y="82"/>
                  </a:lnTo>
                  <a:lnTo>
                    <a:pt x="136" y="76"/>
                  </a:lnTo>
                  <a:lnTo>
                    <a:pt x="136" y="69"/>
                  </a:lnTo>
                  <a:lnTo>
                    <a:pt x="136" y="69"/>
                  </a:lnTo>
                  <a:lnTo>
                    <a:pt x="136" y="62"/>
                  </a:lnTo>
                  <a:lnTo>
                    <a:pt x="135" y="55"/>
                  </a:lnTo>
                  <a:lnTo>
                    <a:pt x="133" y="48"/>
                  </a:lnTo>
                  <a:lnTo>
                    <a:pt x="131" y="42"/>
                  </a:lnTo>
                  <a:lnTo>
                    <a:pt x="128" y="36"/>
                  </a:lnTo>
                  <a:lnTo>
                    <a:pt x="125" y="30"/>
                  </a:lnTo>
                  <a:lnTo>
                    <a:pt x="121" y="25"/>
                  </a:lnTo>
                  <a:lnTo>
                    <a:pt x="117" y="20"/>
                  </a:lnTo>
                  <a:lnTo>
                    <a:pt x="112" y="16"/>
                  </a:lnTo>
                  <a:lnTo>
                    <a:pt x="106" y="12"/>
                  </a:lnTo>
                  <a:lnTo>
                    <a:pt x="101" y="9"/>
                  </a:lnTo>
                  <a:lnTo>
                    <a:pt x="95" y="6"/>
                  </a:lnTo>
                  <a:lnTo>
                    <a:pt x="89" y="4"/>
                  </a:lnTo>
                  <a:lnTo>
                    <a:pt x="82" y="1"/>
                  </a:lnTo>
                  <a:lnTo>
                    <a:pt x="75" y="0"/>
                  </a:lnTo>
                  <a:lnTo>
                    <a:pt x="68" y="0"/>
                  </a:lnTo>
                  <a:lnTo>
                    <a:pt x="68" y="0"/>
                  </a:lnTo>
                  <a:lnTo>
                    <a:pt x="61" y="0"/>
                  </a:lnTo>
                  <a:lnTo>
                    <a:pt x="55" y="1"/>
                  </a:lnTo>
                  <a:lnTo>
                    <a:pt x="47" y="4"/>
                  </a:lnTo>
                  <a:lnTo>
                    <a:pt x="41" y="6"/>
                  </a:lnTo>
                  <a:lnTo>
                    <a:pt x="35" y="9"/>
                  </a:lnTo>
                  <a:lnTo>
                    <a:pt x="30" y="12"/>
                  </a:lnTo>
                  <a:lnTo>
                    <a:pt x="25" y="16"/>
                  </a:lnTo>
                  <a:lnTo>
                    <a:pt x="19" y="20"/>
                  </a:lnTo>
                  <a:lnTo>
                    <a:pt x="15" y="25"/>
                  </a:lnTo>
                  <a:lnTo>
                    <a:pt x="11" y="30"/>
                  </a:lnTo>
                  <a:lnTo>
                    <a:pt x="8" y="36"/>
                  </a:lnTo>
                  <a:lnTo>
                    <a:pt x="5" y="42"/>
                  </a:lnTo>
                  <a:lnTo>
                    <a:pt x="3" y="48"/>
                  </a:lnTo>
                  <a:lnTo>
                    <a:pt x="1" y="55"/>
                  </a:lnTo>
                  <a:lnTo>
                    <a:pt x="0" y="62"/>
                  </a:lnTo>
                  <a:lnTo>
                    <a:pt x="0" y="69"/>
                  </a:lnTo>
                  <a:lnTo>
                    <a:pt x="0" y="69"/>
                  </a:lnTo>
                  <a:lnTo>
                    <a:pt x="0" y="76"/>
                  </a:lnTo>
                  <a:lnTo>
                    <a:pt x="1" y="82"/>
                  </a:lnTo>
                  <a:lnTo>
                    <a:pt x="3" y="89"/>
                  </a:lnTo>
                  <a:lnTo>
                    <a:pt x="5" y="96"/>
                  </a:lnTo>
                  <a:lnTo>
                    <a:pt x="8" y="101"/>
                  </a:lnTo>
                  <a:lnTo>
                    <a:pt x="11" y="107"/>
                  </a:lnTo>
                  <a:lnTo>
                    <a:pt x="15" y="112"/>
                  </a:lnTo>
                  <a:lnTo>
                    <a:pt x="19" y="117"/>
                  </a:lnTo>
                  <a:lnTo>
                    <a:pt x="25" y="122"/>
                  </a:lnTo>
                  <a:lnTo>
                    <a:pt x="30" y="126"/>
                  </a:lnTo>
                  <a:lnTo>
                    <a:pt x="35" y="129"/>
                  </a:lnTo>
                  <a:lnTo>
                    <a:pt x="41" y="132"/>
                  </a:lnTo>
                  <a:lnTo>
                    <a:pt x="47" y="134"/>
                  </a:lnTo>
                  <a:lnTo>
                    <a:pt x="55" y="136"/>
                  </a:lnTo>
                  <a:lnTo>
                    <a:pt x="61" y="137"/>
                  </a:lnTo>
                  <a:lnTo>
                    <a:pt x="68" y="137"/>
                  </a:lnTo>
                  <a:lnTo>
                    <a:pt x="68" y="137"/>
                  </a:lnTo>
                  <a:close/>
                  <a:moveTo>
                    <a:pt x="68" y="39"/>
                  </a:moveTo>
                  <a:lnTo>
                    <a:pt x="68" y="39"/>
                  </a:lnTo>
                  <a:lnTo>
                    <a:pt x="74" y="40"/>
                  </a:lnTo>
                  <a:lnTo>
                    <a:pt x="79" y="42"/>
                  </a:lnTo>
                  <a:lnTo>
                    <a:pt x="85" y="44"/>
                  </a:lnTo>
                  <a:lnTo>
                    <a:pt x="89" y="48"/>
                  </a:lnTo>
                  <a:lnTo>
                    <a:pt x="93" y="52"/>
                  </a:lnTo>
                  <a:lnTo>
                    <a:pt x="95" y="57"/>
                  </a:lnTo>
                  <a:lnTo>
                    <a:pt x="97" y="63"/>
                  </a:lnTo>
                  <a:lnTo>
                    <a:pt x="98" y="69"/>
                  </a:lnTo>
                  <a:lnTo>
                    <a:pt x="98" y="69"/>
                  </a:lnTo>
                  <a:lnTo>
                    <a:pt x="97" y="75"/>
                  </a:lnTo>
                  <a:lnTo>
                    <a:pt x="95" y="80"/>
                  </a:lnTo>
                  <a:lnTo>
                    <a:pt x="93" y="85"/>
                  </a:lnTo>
                  <a:lnTo>
                    <a:pt x="89" y="89"/>
                  </a:lnTo>
                  <a:lnTo>
                    <a:pt x="85" y="94"/>
                  </a:lnTo>
                  <a:lnTo>
                    <a:pt x="79" y="96"/>
                  </a:lnTo>
                  <a:lnTo>
                    <a:pt x="74" y="98"/>
                  </a:lnTo>
                  <a:lnTo>
                    <a:pt x="68" y="98"/>
                  </a:lnTo>
                  <a:lnTo>
                    <a:pt x="68" y="98"/>
                  </a:lnTo>
                  <a:lnTo>
                    <a:pt x="62" y="98"/>
                  </a:lnTo>
                  <a:lnTo>
                    <a:pt x="57" y="96"/>
                  </a:lnTo>
                  <a:lnTo>
                    <a:pt x="52" y="94"/>
                  </a:lnTo>
                  <a:lnTo>
                    <a:pt x="47" y="89"/>
                  </a:lnTo>
                  <a:lnTo>
                    <a:pt x="43" y="85"/>
                  </a:lnTo>
                  <a:lnTo>
                    <a:pt x="41" y="80"/>
                  </a:lnTo>
                  <a:lnTo>
                    <a:pt x="39" y="75"/>
                  </a:lnTo>
                  <a:lnTo>
                    <a:pt x="38" y="69"/>
                  </a:lnTo>
                  <a:lnTo>
                    <a:pt x="38" y="69"/>
                  </a:lnTo>
                  <a:lnTo>
                    <a:pt x="39" y="63"/>
                  </a:lnTo>
                  <a:lnTo>
                    <a:pt x="41" y="57"/>
                  </a:lnTo>
                  <a:lnTo>
                    <a:pt x="43" y="52"/>
                  </a:lnTo>
                  <a:lnTo>
                    <a:pt x="47" y="48"/>
                  </a:lnTo>
                  <a:lnTo>
                    <a:pt x="52" y="44"/>
                  </a:lnTo>
                  <a:lnTo>
                    <a:pt x="57" y="42"/>
                  </a:lnTo>
                  <a:lnTo>
                    <a:pt x="62" y="40"/>
                  </a:lnTo>
                  <a:lnTo>
                    <a:pt x="68" y="39"/>
                  </a:lnTo>
                  <a:lnTo>
                    <a:pt x="68" y="39"/>
                  </a:lnTo>
                  <a:close/>
                </a:path>
              </a:pathLst>
            </a:custGeom>
            <a:grpFill/>
            <a:ln>
              <a:solidFill>
                <a:schemeClr val="accent5"/>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7" name="Freeform 16">
              <a:extLst>
                <a:ext uri="{FF2B5EF4-FFF2-40B4-BE49-F238E27FC236}">
                  <a16:creationId xmlns:a16="http://schemas.microsoft.com/office/drawing/2014/main" xmlns="" id="{2DEE4ADA-270D-4F96-84F8-8CC11FFBC51D}"/>
                </a:ext>
              </a:extLst>
            </p:cNvPr>
            <p:cNvSpPr>
              <a:spLocks noEditPoints="1"/>
            </p:cNvSpPr>
            <p:nvPr/>
          </p:nvSpPr>
          <p:spPr bwMode="auto">
            <a:xfrm>
              <a:off x="8580438" y="3825875"/>
              <a:ext cx="217488" cy="217488"/>
            </a:xfrm>
            <a:custGeom>
              <a:avLst/>
              <a:gdLst>
                <a:gd name="T0" fmla="*/ 68 w 137"/>
                <a:gd name="T1" fmla="*/ 137 h 137"/>
                <a:gd name="T2" fmla="*/ 83 w 137"/>
                <a:gd name="T3" fmla="*/ 136 h 137"/>
                <a:gd name="T4" fmla="*/ 95 w 137"/>
                <a:gd name="T5" fmla="*/ 132 h 137"/>
                <a:gd name="T6" fmla="*/ 106 w 137"/>
                <a:gd name="T7" fmla="*/ 126 h 137"/>
                <a:gd name="T8" fmla="*/ 117 w 137"/>
                <a:gd name="T9" fmla="*/ 117 h 137"/>
                <a:gd name="T10" fmla="*/ 125 w 137"/>
                <a:gd name="T11" fmla="*/ 107 h 137"/>
                <a:gd name="T12" fmla="*/ 131 w 137"/>
                <a:gd name="T13" fmla="*/ 96 h 137"/>
                <a:gd name="T14" fmla="*/ 135 w 137"/>
                <a:gd name="T15" fmla="*/ 82 h 137"/>
                <a:gd name="T16" fmla="*/ 137 w 137"/>
                <a:gd name="T17" fmla="*/ 69 h 137"/>
                <a:gd name="T18" fmla="*/ 136 w 137"/>
                <a:gd name="T19" fmla="*/ 62 h 137"/>
                <a:gd name="T20" fmla="*/ 134 w 137"/>
                <a:gd name="T21" fmla="*/ 48 h 137"/>
                <a:gd name="T22" fmla="*/ 129 w 137"/>
                <a:gd name="T23" fmla="*/ 36 h 137"/>
                <a:gd name="T24" fmla="*/ 121 w 137"/>
                <a:gd name="T25" fmla="*/ 25 h 137"/>
                <a:gd name="T26" fmla="*/ 112 w 137"/>
                <a:gd name="T27" fmla="*/ 16 h 137"/>
                <a:gd name="T28" fmla="*/ 101 w 137"/>
                <a:gd name="T29" fmla="*/ 9 h 137"/>
                <a:gd name="T30" fmla="*/ 89 w 137"/>
                <a:gd name="T31" fmla="*/ 4 h 137"/>
                <a:gd name="T32" fmla="*/ 75 w 137"/>
                <a:gd name="T33" fmla="*/ 0 h 137"/>
                <a:gd name="T34" fmla="*/ 68 w 137"/>
                <a:gd name="T35" fmla="*/ 0 h 137"/>
                <a:gd name="T36" fmla="*/ 55 w 137"/>
                <a:gd name="T37" fmla="*/ 1 h 137"/>
                <a:gd name="T38" fmla="*/ 42 w 137"/>
                <a:gd name="T39" fmla="*/ 6 h 137"/>
                <a:gd name="T40" fmla="*/ 30 w 137"/>
                <a:gd name="T41" fmla="*/ 12 h 137"/>
                <a:gd name="T42" fmla="*/ 21 w 137"/>
                <a:gd name="T43" fmla="*/ 20 h 137"/>
                <a:gd name="T44" fmla="*/ 11 w 137"/>
                <a:gd name="T45" fmla="*/ 30 h 137"/>
                <a:gd name="T46" fmla="*/ 5 w 137"/>
                <a:gd name="T47" fmla="*/ 42 h 137"/>
                <a:gd name="T48" fmla="*/ 1 w 137"/>
                <a:gd name="T49" fmla="*/ 55 h 137"/>
                <a:gd name="T50" fmla="*/ 0 w 137"/>
                <a:gd name="T51" fmla="*/ 69 h 137"/>
                <a:gd name="T52" fmla="*/ 0 w 137"/>
                <a:gd name="T53" fmla="*/ 76 h 137"/>
                <a:gd name="T54" fmla="*/ 3 w 137"/>
                <a:gd name="T55" fmla="*/ 89 h 137"/>
                <a:gd name="T56" fmla="*/ 8 w 137"/>
                <a:gd name="T57" fmla="*/ 101 h 137"/>
                <a:gd name="T58" fmla="*/ 15 w 137"/>
                <a:gd name="T59" fmla="*/ 112 h 137"/>
                <a:gd name="T60" fmla="*/ 25 w 137"/>
                <a:gd name="T61" fmla="*/ 122 h 137"/>
                <a:gd name="T62" fmla="*/ 36 w 137"/>
                <a:gd name="T63" fmla="*/ 129 h 137"/>
                <a:gd name="T64" fmla="*/ 48 w 137"/>
                <a:gd name="T65" fmla="*/ 134 h 137"/>
                <a:gd name="T66" fmla="*/ 62 w 137"/>
                <a:gd name="T67" fmla="*/ 137 h 137"/>
                <a:gd name="T68" fmla="*/ 68 w 137"/>
                <a:gd name="T69" fmla="*/ 137 h 137"/>
                <a:gd name="T70" fmla="*/ 68 w 137"/>
                <a:gd name="T71" fmla="*/ 39 h 137"/>
                <a:gd name="T72" fmla="*/ 80 w 137"/>
                <a:gd name="T73" fmla="*/ 42 h 137"/>
                <a:gd name="T74" fmla="*/ 89 w 137"/>
                <a:gd name="T75" fmla="*/ 48 h 137"/>
                <a:gd name="T76" fmla="*/ 96 w 137"/>
                <a:gd name="T77" fmla="*/ 57 h 137"/>
                <a:gd name="T78" fmla="*/ 98 w 137"/>
                <a:gd name="T79" fmla="*/ 69 h 137"/>
                <a:gd name="T80" fmla="*/ 97 w 137"/>
                <a:gd name="T81" fmla="*/ 75 h 137"/>
                <a:gd name="T82" fmla="*/ 93 w 137"/>
                <a:gd name="T83" fmla="*/ 85 h 137"/>
                <a:gd name="T84" fmla="*/ 85 w 137"/>
                <a:gd name="T85" fmla="*/ 94 h 137"/>
                <a:gd name="T86" fmla="*/ 74 w 137"/>
                <a:gd name="T87" fmla="*/ 98 h 137"/>
                <a:gd name="T88" fmla="*/ 68 w 137"/>
                <a:gd name="T89" fmla="*/ 98 h 137"/>
                <a:gd name="T90" fmla="*/ 57 w 137"/>
                <a:gd name="T91" fmla="*/ 96 h 137"/>
                <a:gd name="T92" fmla="*/ 47 w 137"/>
                <a:gd name="T93" fmla="*/ 89 h 137"/>
                <a:gd name="T94" fmla="*/ 41 w 137"/>
                <a:gd name="T95" fmla="*/ 80 h 137"/>
                <a:gd name="T96" fmla="*/ 39 w 137"/>
                <a:gd name="T97" fmla="*/ 69 h 137"/>
                <a:gd name="T98" fmla="*/ 39 w 137"/>
                <a:gd name="T99" fmla="*/ 63 h 137"/>
                <a:gd name="T100" fmla="*/ 44 w 137"/>
                <a:gd name="T101" fmla="*/ 52 h 137"/>
                <a:gd name="T102" fmla="*/ 52 w 137"/>
                <a:gd name="T103" fmla="*/ 44 h 137"/>
                <a:gd name="T104" fmla="*/ 63 w 137"/>
                <a:gd name="T105" fmla="*/ 40 h 137"/>
                <a:gd name="T106" fmla="*/ 68 w 137"/>
                <a:gd name="T107"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 h="137">
                  <a:moveTo>
                    <a:pt x="68" y="137"/>
                  </a:moveTo>
                  <a:lnTo>
                    <a:pt x="68" y="137"/>
                  </a:lnTo>
                  <a:lnTo>
                    <a:pt x="75" y="137"/>
                  </a:lnTo>
                  <a:lnTo>
                    <a:pt x="83" y="136"/>
                  </a:lnTo>
                  <a:lnTo>
                    <a:pt x="89" y="134"/>
                  </a:lnTo>
                  <a:lnTo>
                    <a:pt x="95" y="132"/>
                  </a:lnTo>
                  <a:lnTo>
                    <a:pt x="101" y="129"/>
                  </a:lnTo>
                  <a:lnTo>
                    <a:pt x="106" y="126"/>
                  </a:lnTo>
                  <a:lnTo>
                    <a:pt x="112" y="122"/>
                  </a:lnTo>
                  <a:lnTo>
                    <a:pt x="117" y="117"/>
                  </a:lnTo>
                  <a:lnTo>
                    <a:pt x="121" y="112"/>
                  </a:lnTo>
                  <a:lnTo>
                    <a:pt x="125" y="107"/>
                  </a:lnTo>
                  <a:lnTo>
                    <a:pt x="129" y="101"/>
                  </a:lnTo>
                  <a:lnTo>
                    <a:pt x="131" y="96"/>
                  </a:lnTo>
                  <a:lnTo>
                    <a:pt x="134" y="89"/>
                  </a:lnTo>
                  <a:lnTo>
                    <a:pt x="135" y="82"/>
                  </a:lnTo>
                  <a:lnTo>
                    <a:pt x="136" y="76"/>
                  </a:lnTo>
                  <a:lnTo>
                    <a:pt x="137" y="69"/>
                  </a:lnTo>
                  <a:lnTo>
                    <a:pt x="137" y="69"/>
                  </a:lnTo>
                  <a:lnTo>
                    <a:pt x="136" y="62"/>
                  </a:lnTo>
                  <a:lnTo>
                    <a:pt x="135" y="55"/>
                  </a:lnTo>
                  <a:lnTo>
                    <a:pt x="134" y="48"/>
                  </a:lnTo>
                  <a:lnTo>
                    <a:pt x="131" y="42"/>
                  </a:lnTo>
                  <a:lnTo>
                    <a:pt x="129" y="36"/>
                  </a:lnTo>
                  <a:lnTo>
                    <a:pt x="125" y="30"/>
                  </a:lnTo>
                  <a:lnTo>
                    <a:pt x="121" y="25"/>
                  </a:lnTo>
                  <a:lnTo>
                    <a:pt x="117" y="20"/>
                  </a:lnTo>
                  <a:lnTo>
                    <a:pt x="112" y="16"/>
                  </a:lnTo>
                  <a:lnTo>
                    <a:pt x="106" y="12"/>
                  </a:lnTo>
                  <a:lnTo>
                    <a:pt x="101" y="9"/>
                  </a:lnTo>
                  <a:lnTo>
                    <a:pt x="95" y="6"/>
                  </a:lnTo>
                  <a:lnTo>
                    <a:pt x="89" y="4"/>
                  </a:lnTo>
                  <a:lnTo>
                    <a:pt x="83" y="1"/>
                  </a:lnTo>
                  <a:lnTo>
                    <a:pt x="75" y="0"/>
                  </a:lnTo>
                  <a:lnTo>
                    <a:pt x="68" y="0"/>
                  </a:lnTo>
                  <a:lnTo>
                    <a:pt x="68" y="0"/>
                  </a:lnTo>
                  <a:lnTo>
                    <a:pt x="62" y="0"/>
                  </a:lnTo>
                  <a:lnTo>
                    <a:pt x="55" y="1"/>
                  </a:lnTo>
                  <a:lnTo>
                    <a:pt x="48" y="4"/>
                  </a:lnTo>
                  <a:lnTo>
                    <a:pt x="42" y="6"/>
                  </a:lnTo>
                  <a:lnTo>
                    <a:pt x="36" y="9"/>
                  </a:lnTo>
                  <a:lnTo>
                    <a:pt x="30" y="12"/>
                  </a:lnTo>
                  <a:lnTo>
                    <a:pt x="25" y="16"/>
                  </a:lnTo>
                  <a:lnTo>
                    <a:pt x="21" y="20"/>
                  </a:lnTo>
                  <a:lnTo>
                    <a:pt x="15" y="25"/>
                  </a:lnTo>
                  <a:lnTo>
                    <a:pt x="11" y="30"/>
                  </a:lnTo>
                  <a:lnTo>
                    <a:pt x="8" y="36"/>
                  </a:lnTo>
                  <a:lnTo>
                    <a:pt x="5" y="42"/>
                  </a:lnTo>
                  <a:lnTo>
                    <a:pt x="3" y="48"/>
                  </a:lnTo>
                  <a:lnTo>
                    <a:pt x="1" y="55"/>
                  </a:lnTo>
                  <a:lnTo>
                    <a:pt x="0" y="62"/>
                  </a:lnTo>
                  <a:lnTo>
                    <a:pt x="0" y="69"/>
                  </a:lnTo>
                  <a:lnTo>
                    <a:pt x="0" y="69"/>
                  </a:lnTo>
                  <a:lnTo>
                    <a:pt x="0" y="76"/>
                  </a:lnTo>
                  <a:lnTo>
                    <a:pt x="1" y="82"/>
                  </a:lnTo>
                  <a:lnTo>
                    <a:pt x="3" y="89"/>
                  </a:lnTo>
                  <a:lnTo>
                    <a:pt x="5" y="96"/>
                  </a:lnTo>
                  <a:lnTo>
                    <a:pt x="8" y="101"/>
                  </a:lnTo>
                  <a:lnTo>
                    <a:pt x="11" y="107"/>
                  </a:lnTo>
                  <a:lnTo>
                    <a:pt x="15" y="112"/>
                  </a:lnTo>
                  <a:lnTo>
                    <a:pt x="21" y="117"/>
                  </a:lnTo>
                  <a:lnTo>
                    <a:pt x="25" y="122"/>
                  </a:lnTo>
                  <a:lnTo>
                    <a:pt x="30" y="126"/>
                  </a:lnTo>
                  <a:lnTo>
                    <a:pt x="36" y="129"/>
                  </a:lnTo>
                  <a:lnTo>
                    <a:pt x="42" y="132"/>
                  </a:lnTo>
                  <a:lnTo>
                    <a:pt x="48" y="134"/>
                  </a:lnTo>
                  <a:lnTo>
                    <a:pt x="55" y="136"/>
                  </a:lnTo>
                  <a:lnTo>
                    <a:pt x="62" y="137"/>
                  </a:lnTo>
                  <a:lnTo>
                    <a:pt x="68" y="137"/>
                  </a:lnTo>
                  <a:lnTo>
                    <a:pt x="68" y="137"/>
                  </a:lnTo>
                  <a:close/>
                  <a:moveTo>
                    <a:pt x="68" y="39"/>
                  </a:moveTo>
                  <a:lnTo>
                    <a:pt x="68" y="39"/>
                  </a:lnTo>
                  <a:lnTo>
                    <a:pt x="74" y="40"/>
                  </a:lnTo>
                  <a:lnTo>
                    <a:pt x="80" y="42"/>
                  </a:lnTo>
                  <a:lnTo>
                    <a:pt x="85" y="44"/>
                  </a:lnTo>
                  <a:lnTo>
                    <a:pt x="89" y="48"/>
                  </a:lnTo>
                  <a:lnTo>
                    <a:pt x="93" y="52"/>
                  </a:lnTo>
                  <a:lnTo>
                    <a:pt x="96" y="57"/>
                  </a:lnTo>
                  <a:lnTo>
                    <a:pt x="97" y="63"/>
                  </a:lnTo>
                  <a:lnTo>
                    <a:pt x="98" y="69"/>
                  </a:lnTo>
                  <a:lnTo>
                    <a:pt x="98" y="69"/>
                  </a:lnTo>
                  <a:lnTo>
                    <a:pt x="97" y="75"/>
                  </a:lnTo>
                  <a:lnTo>
                    <a:pt x="96" y="80"/>
                  </a:lnTo>
                  <a:lnTo>
                    <a:pt x="93" y="85"/>
                  </a:lnTo>
                  <a:lnTo>
                    <a:pt x="89" y="89"/>
                  </a:lnTo>
                  <a:lnTo>
                    <a:pt x="85" y="94"/>
                  </a:lnTo>
                  <a:lnTo>
                    <a:pt x="80" y="96"/>
                  </a:lnTo>
                  <a:lnTo>
                    <a:pt x="74" y="98"/>
                  </a:lnTo>
                  <a:lnTo>
                    <a:pt x="68" y="98"/>
                  </a:lnTo>
                  <a:lnTo>
                    <a:pt x="68" y="98"/>
                  </a:lnTo>
                  <a:lnTo>
                    <a:pt x="63" y="98"/>
                  </a:lnTo>
                  <a:lnTo>
                    <a:pt x="57" y="96"/>
                  </a:lnTo>
                  <a:lnTo>
                    <a:pt x="52" y="94"/>
                  </a:lnTo>
                  <a:lnTo>
                    <a:pt x="47" y="89"/>
                  </a:lnTo>
                  <a:lnTo>
                    <a:pt x="44" y="85"/>
                  </a:lnTo>
                  <a:lnTo>
                    <a:pt x="41" y="80"/>
                  </a:lnTo>
                  <a:lnTo>
                    <a:pt x="39" y="75"/>
                  </a:lnTo>
                  <a:lnTo>
                    <a:pt x="39" y="69"/>
                  </a:lnTo>
                  <a:lnTo>
                    <a:pt x="39" y="69"/>
                  </a:lnTo>
                  <a:lnTo>
                    <a:pt x="39" y="63"/>
                  </a:lnTo>
                  <a:lnTo>
                    <a:pt x="41" y="57"/>
                  </a:lnTo>
                  <a:lnTo>
                    <a:pt x="44" y="52"/>
                  </a:lnTo>
                  <a:lnTo>
                    <a:pt x="47" y="48"/>
                  </a:lnTo>
                  <a:lnTo>
                    <a:pt x="52" y="44"/>
                  </a:lnTo>
                  <a:lnTo>
                    <a:pt x="57" y="42"/>
                  </a:lnTo>
                  <a:lnTo>
                    <a:pt x="63" y="40"/>
                  </a:lnTo>
                  <a:lnTo>
                    <a:pt x="68" y="39"/>
                  </a:lnTo>
                  <a:lnTo>
                    <a:pt x="68" y="39"/>
                  </a:lnTo>
                  <a:close/>
                </a:path>
              </a:pathLst>
            </a:custGeom>
            <a:grpFill/>
            <a:ln>
              <a:solidFill>
                <a:schemeClr val="accent5"/>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8" name="Freeform 17">
              <a:extLst>
                <a:ext uri="{FF2B5EF4-FFF2-40B4-BE49-F238E27FC236}">
                  <a16:creationId xmlns:a16="http://schemas.microsoft.com/office/drawing/2014/main" xmlns="" id="{775E64F8-0724-4BB1-87E3-8A97AFEEB395}"/>
                </a:ext>
              </a:extLst>
            </p:cNvPr>
            <p:cNvSpPr>
              <a:spLocks/>
            </p:cNvSpPr>
            <p:nvPr/>
          </p:nvSpPr>
          <p:spPr bwMode="auto">
            <a:xfrm>
              <a:off x="8655050" y="4065588"/>
              <a:ext cx="263525" cy="687388"/>
            </a:xfrm>
            <a:custGeom>
              <a:avLst/>
              <a:gdLst>
                <a:gd name="T0" fmla="*/ 20 w 166"/>
                <a:gd name="T1" fmla="*/ 0 h 433"/>
                <a:gd name="T2" fmla="*/ 116 w 166"/>
                <a:gd name="T3" fmla="*/ 39 h 433"/>
                <a:gd name="T4" fmla="*/ 120 w 166"/>
                <a:gd name="T5" fmla="*/ 40 h 433"/>
                <a:gd name="T6" fmla="*/ 127 w 166"/>
                <a:gd name="T7" fmla="*/ 45 h 433"/>
                <a:gd name="T8" fmla="*/ 128 w 166"/>
                <a:gd name="T9" fmla="*/ 201 h 433"/>
                <a:gd name="T10" fmla="*/ 127 w 166"/>
                <a:gd name="T11" fmla="*/ 207 h 433"/>
                <a:gd name="T12" fmla="*/ 120 w 166"/>
                <a:gd name="T13" fmla="*/ 212 h 433"/>
                <a:gd name="T14" fmla="*/ 106 w 166"/>
                <a:gd name="T15" fmla="*/ 213 h 433"/>
                <a:gd name="T16" fmla="*/ 106 w 166"/>
                <a:gd name="T17" fmla="*/ 83 h 433"/>
                <a:gd name="T18" fmla="*/ 67 w 166"/>
                <a:gd name="T19" fmla="*/ 113 h 433"/>
                <a:gd name="T20" fmla="*/ 67 w 166"/>
                <a:gd name="T21" fmla="*/ 393 h 433"/>
                <a:gd name="T22" fmla="*/ 60 w 166"/>
                <a:gd name="T23" fmla="*/ 394 h 433"/>
                <a:gd name="T24" fmla="*/ 46 w 166"/>
                <a:gd name="T25" fmla="*/ 394 h 433"/>
                <a:gd name="T26" fmla="*/ 40 w 166"/>
                <a:gd name="T27" fmla="*/ 302 h 433"/>
                <a:gd name="T28" fmla="*/ 0 w 166"/>
                <a:gd name="T29" fmla="*/ 400 h 433"/>
                <a:gd name="T30" fmla="*/ 1 w 166"/>
                <a:gd name="T31" fmla="*/ 407 h 433"/>
                <a:gd name="T32" fmla="*/ 9 w 166"/>
                <a:gd name="T33" fmla="*/ 419 h 433"/>
                <a:gd name="T34" fmla="*/ 22 w 166"/>
                <a:gd name="T35" fmla="*/ 428 h 433"/>
                <a:gd name="T36" fmla="*/ 42 w 166"/>
                <a:gd name="T37" fmla="*/ 432 h 433"/>
                <a:gd name="T38" fmla="*/ 53 w 166"/>
                <a:gd name="T39" fmla="*/ 433 h 433"/>
                <a:gd name="T40" fmla="*/ 75 w 166"/>
                <a:gd name="T41" fmla="*/ 430 h 433"/>
                <a:gd name="T42" fmla="*/ 91 w 166"/>
                <a:gd name="T43" fmla="*/ 424 h 433"/>
                <a:gd name="T44" fmla="*/ 102 w 166"/>
                <a:gd name="T45" fmla="*/ 414 h 433"/>
                <a:gd name="T46" fmla="*/ 106 w 166"/>
                <a:gd name="T47" fmla="*/ 400 h 433"/>
                <a:gd name="T48" fmla="*/ 116 w 166"/>
                <a:gd name="T49" fmla="*/ 252 h 433"/>
                <a:gd name="T50" fmla="*/ 127 w 166"/>
                <a:gd name="T51" fmla="*/ 251 h 433"/>
                <a:gd name="T52" fmla="*/ 144 w 166"/>
                <a:gd name="T53" fmla="*/ 243 h 433"/>
                <a:gd name="T54" fmla="*/ 158 w 166"/>
                <a:gd name="T55" fmla="*/ 229 h 433"/>
                <a:gd name="T56" fmla="*/ 165 w 166"/>
                <a:gd name="T57" fmla="*/ 212 h 433"/>
                <a:gd name="T58" fmla="*/ 166 w 166"/>
                <a:gd name="T59" fmla="*/ 49 h 433"/>
                <a:gd name="T60" fmla="*/ 165 w 166"/>
                <a:gd name="T61" fmla="*/ 39 h 433"/>
                <a:gd name="T62" fmla="*/ 158 w 166"/>
                <a:gd name="T63" fmla="*/ 21 h 433"/>
                <a:gd name="T64" fmla="*/ 144 w 166"/>
                <a:gd name="T65" fmla="*/ 8 h 433"/>
                <a:gd name="T66" fmla="*/ 127 w 166"/>
                <a:gd name="T67" fmla="*/ 1 h 433"/>
                <a:gd name="T68" fmla="*/ 116 w 166"/>
                <a:gd name="T69"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433">
                  <a:moveTo>
                    <a:pt x="116" y="0"/>
                  </a:moveTo>
                  <a:lnTo>
                    <a:pt x="20" y="0"/>
                  </a:lnTo>
                  <a:lnTo>
                    <a:pt x="20" y="39"/>
                  </a:lnTo>
                  <a:lnTo>
                    <a:pt x="116" y="39"/>
                  </a:lnTo>
                  <a:lnTo>
                    <a:pt x="116" y="39"/>
                  </a:lnTo>
                  <a:lnTo>
                    <a:pt x="120" y="40"/>
                  </a:lnTo>
                  <a:lnTo>
                    <a:pt x="124" y="42"/>
                  </a:lnTo>
                  <a:lnTo>
                    <a:pt x="127" y="45"/>
                  </a:lnTo>
                  <a:lnTo>
                    <a:pt x="128" y="49"/>
                  </a:lnTo>
                  <a:lnTo>
                    <a:pt x="128" y="201"/>
                  </a:lnTo>
                  <a:lnTo>
                    <a:pt x="128" y="201"/>
                  </a:lnTo>
                  <a:lnTo>
                    <a:pt x="127" y="207"/>
                  </a:lnTo>
                  <a:lnTo>
                    <a:pt x="124" y="210"/>
                  </a:lnTo>
                  <a:lnTo>
                    <a:pt x="120" y="212"/>
                  </a:lnTo>
                  <a:lnTo>
                    <a:pt x="116" y="213"/>
                  </a:lnTo>
                  <a:lnTo>
                    <a:pt x="106" y="213"/>
                  </a:lnTo>
                  <a:lnTo>
                    <a:pt x="106" y="113"/>
                  </a:lnTo>
                  <a:lnTo>
                    <a:pt x="106" y="83"/>
                  </a:lnTo>
                  <a:lnTo>
                    <a:pt x="67" y="83"/>
                  </a:lnTo>
                  <a:lnTo>
                    <a:pt x="67" y="113"/>
                  </a:lnTo>
                  <a:lnTo>
                    <a:pt x="67" y="252"/>
                  </a:lnTo>
                  <a:lnTo>
                    <a:pt x="67" y="393"/>
                  </a:lnTo>
                  <a:lnTo>
                    <a:pt x="67" y="393"/>
                  </a:lnTo>
                  <a:lnTo>
                    <a:pt x="60" y="394"/>
                  </a:lnTo>
                  <a:lnTo>
                    <a:pt x="53" y="394"/>
                  </a:lnTo>
                  <a:lnTo>
                    <a:pt x="46" y="394"/>
                  </a:lnTo>
                  <a:lnTo>
                    <a:pt x="40" y="393"/>
                  </a:lnTo>
                  <a:lnTo>
                    <a:pt x="40" y="302"/>
                  </a:lnTo>
                  <a:lnTo>
                    <a:pt x="0" y="302"/>
                  </a:lnTo>
                  <a:lnTo>
                    <a:pt x="0" y="400"/>
                  </a:lnTo>
                  <a:lnTo>
                    <a:pt x="0" y="400"/>
                  </a:lnTo>
                  <a:lnTo>
                    <a:pt x="1" y="407"/>
                  </a:lnTo>
                  <a:lnTo>
                    <a:pt x="5" y="414"/>
                  </a:lnTo>
                  <a:lnTo>
                    <a:pt x="9" y="419"/>
                  </a:lnTo>
                  <a:lnTo>
                    <a:pt x="15" y="424"/>
                  </a:lnTo>
                  <a:lnTo>
                    <a:pt x="22" y="428"/>
                  </a:lnTo>
                  <a:lnTo>
                    <a:pt x="31" y="430"/>
                  </a:lnTo>
                  <a:lnTo>
                    <a:pt x="42" y="432"/>
                  </a:lnTo>
                  <a:lnTo>
                    <a:pt x="53" y="433"/>
                  </a:lnTo>
                  <a:lnTo>
                    <a:pt x="53" y="433"/>
                  </a:lnTo>
                  <a:lnTo>
                    <a:pt x="65" y="432"/>
                  </a:lnTo>
                  <a:lnTo>
                    <a:pt x="75" y="430"/>
                  </a:lnTo>
                  <a:lnTo>
                    <a:pt x="84" y="428"/>
                  </a:lnTo>
                  <a:lnTo>
                    <a:pt x="91" y="424"/>
                  </a:lnTo>
                  <a:lnTo>
                    <a:pt x="98" y="419"/>
                  </a:lnTo>
                  <a:lnTo>
                    <a:pt x="102" y="414"/>
                  </a:lnTo>
                  <a:lnTo>
                    <a:pt x="105" y="407"/>
                  </a:lnTo>
                  <a:lnTo>
                    <a:pt x="106" y="400"/>
                  </a:lnTo>
                  <a:lnTo>
                    <a:pt x="106" y="252"/>
                  </a:lnTo>
                  <a:lnTo>
                    <a:pt x="116" y="252"/>
                  </a:lnTo>
                  <a:lnTo>
                    <a:pt x="116" y="252"/>
                  </a:lnTo>
                  <a:lnTo>
                    <a:pt x="127" y="251"/>
                  </a:lnTo>
                  <a:lnTo>
                    <a:pt x="136" y="248"/>
                  </a:lnTo>
                  <a:lnTo>
                    <a:pt x="144" y="243"/>
                  </a:lnTo>
                  <a:lnTo>
                    <a:pt x="152" y="237"/>
                  </a:lnTo>
                  <a:lnTo>
                    <a:pt x="158" y="229"/>
                  </a:lnTo>
                  <a:lnTo>
                    <a:pt x="162" y="221"/>
                  </a:lnTo>
                  <a:lnTo>
                    <a:pt x="165" y="212"/>
                  </a:lnTo>
                  <a:lnTo>
                    <a:pt x="166" y="201"/>
                  </a:lnTo>
                  <a:lnTo>
                    <a:pt x="166" y="49"/>
                  </a:lnTo>
                  <a:lnTo>
                    <a:pt x="166" y="49"/>
                  </a:lnTo>
                  <a:lnTo>
                    <a:pt x="165" y="39"/>
                  </a:lnTo>
                  <a:lnTo>
                    <a:pt x="162" y="30"/>
                  </a:lnTo>
                  <a:lnTo>
                    <a:pt x="158" y="21"/>
                  </a:lnTo>
                  <a:lnTo>
                    <a:pt x="152" y="14"/>
                  </a:lnTo>
                  <a:lnTo>
                    <a:pt x="144" y="8"/>
                  </a:lnTo>
                  <a:lnTo>
                    <a:pt x="136" y="4"/>
                  </a:lnTo>
                  <a:lnTo>
                    <a:pt x="127" y="1"/>
                  </a:lnTo>
                  <a:lnTo>
                    <a:pt x="116" y="0"/>
                  </a:lnTo>
                  <a:lnTo>
                    <a:pt x="116" y="0"/>
                  </a:lnTo>
                  <a:close/>
                </a:path>
              </a:pathLst>
            </a:custGeom>
            <a:grpFill/>
            <a:ln>
              <a:solidFill>
                <a:schemeClr val="accent5"/>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9" name="Freeform 18">
              <a:extLst>
                <a:ext uri="{FF2B5EF4-FFF2-40B4-BE49-F238E27FC236}">
                  <a16:creationId xmlns:a16="http://schemas.microsoft.com/office/drawing/2014/main" xmlns="" id="{C0D10273-2D33-4893-BA5B-B17540B88476}"/>
                </a:ext>
              </a:extLst>
            </p:cNvPr>
            <p:cNvSpPr>
              <a:spLocks noEditPoints="1"/>
            </p:cNvSpPr>
            <p:nvPr/>
          </p:nvSpPr>
          <p:spPr bwMode="auto">
            <a:xfrm>
              <a:off x="8255000" y="3752850"/>
              <a:ext cx="250825" cy="250825"/>
            </a:xfrm>
            <a:custGeom>
              <a:avLst/>
              <a:gdLst>
                <a:gd name="T0" fmla="*/ 80 w 158"/>
                <a:gd name="T1" fmla="*/ 158 h 158"/>
                <a:gd name="T2" fmla="*/ 95 w 158"/>
                <a:gd name="T3" fmla="*/ 156 h 158"/>
                <a:gd name="T4" fmla="*/ 110 w 158"/>
                <a:gd name="T5" fmla="*/ 152 h 158"/>
                <a:gd name="T6" fmla="*/ 123 w 158"/>
                <a:gd name="T7" fmla="*/ 145 h 158"/>
                <a:gd name="T8" fmla="*/ 136 w 158"/>
                <a:gd name="T9" fmla="*/ 134 h 158"/>
                <a:gd name="T10" fmla="*/ 145 w 158"/>
                <a:gd name="T11" fmla="*/ 123 h 158"/>
                <a:gd name="T12" fmla="*/ 152 w 158"/>
                <a:gd name="T13" fmla="*/ 110 h 158"/>
                <a:gd name="T14" fmla="*/ 156 w 158"/>
                <a:gd name="T15" fmla="*/ 95 h 158"/>
                <a:gd name="T16" fmla="*/ 158 w 158"/>
                <a:gd name="T17" fmla="*/ 79 h 158"/>
                <a:gd name="T18" fmla="*/ 158 w 158"/>
                <a:gd name="T19" fmla="*/ 71 h 158"/>
                <a:gd name="T20" fmla="*/ 155 w 158"/>
                <a:gd name="T21" fmla="*/ 56 h 158"/>
                <a:gd name="T22" fmla="*/ 149 w 158"/>
                <a:gd name="T23" fmla="*/ 41 h 158"/>
                <a:gd name="T24" fmla="*/ 141 w 158"/>
                <a:gd name="T25" fmla="*/ 29 h 158"/>
                <a:gd name="T26" fmla="*/ 129 w 158"/>
                <a:gd name="T27" fmla="*/ 17 h 158"/>
                <a:gd name="T28" fmla="*/ 117 w 158"/>
                <a:gd name="T29" fmla="*/ 9 h 158"/>
                <a:gd name="T30" fmla="*/ 102 w 158"/>
                <a:gd name="T31" fmla="*/ 3 h 158"/>
                <a:gd name="T32" fmla="*/ 87 w 158"/>
                <a:gd name="T33" fmla="*/ 0 h 158"/>
                <a:gd name="T34" fmla="*/ 80 w 158"/>
                <a:gd name="T35" fmla="*/ 0 h 158"/>
                <a:gd name="T36" fmla="*/ 63 w 158"/>
                <a:gd name="T37" fmla="*/ 1 h 158"/>
                <a:gd name="T38" fmla="*/ 49 w 158"/>
                <a:gd name="T39" fmla="*/ 6 h 158"/>
                <a:gd name="T40" fmla="*/ 35 w 158"/>
                <a:gd name="T41" fmla="*/ 13 h 158"/>
                <a:gd name="T42" fmla="*/ 24 w 158"/>
                <a:gd name="T43" fmla="*/ 23 h 158"/>
                <a:gd name="T44" fmla="*/ 13 w 158"/>
                <a:gd name="T45" fmla="*/ 35 h 158"/>
                <a:gd name="T46" fmla="*/ 6 w 158"/>
                <a:gd name="T47" fmla="*/ 49 h 158"/>
                <a:gd name="T48" fmla="*/ 2 w 158"/>
                <a:gd name="T49" fmla="*/ 63 h 158"/>
                <a:gd name="T50" fmla="*/ 0 w 158"/>
                <a:gd name="T51" fmla="*/ 79 h 158"/>
                <a:gd name="T52" fmla="*/ 1 w 158"/>
                <a:gd name="T53" fmla="*/ 87 h 158"/>
                <a:gd name="T54" fmla="*/ 4 w 158"/>
                <a:gd name="T55" fmla="*/ 102 h 158"/>
                <a:gd name="T56" fmla="*/ 9 w 158"/>
                <a:gd name="T57" fmla="*/ 117 h 158"/>
                <a:gd name="T58" fmla="*/ 19 w 158"/>
                <a:gd name="T59" fmla="*/ 129 h 158"/>
                <a:gd name="T60" fmla="*/ 29 w 158"/>
                <a:gd name="T61" fmla="*/ 140 h 158"/>
                <a:gd name="T62" fmla="*/ 41 w 158"/>
                <a:gd name="T63" fmla="*/ 148 h 158"/>
                <a:gd name="T64" fmla="*/ 56 w 158"/>
                <a:gd name="T65" fmla="*/ 154 h 158"/>
                <a:gd name="T66" fmla="*/ 71 w 158"/>
                <a:gd name="T67" fmla="*/ 157 h 158"/>
                <a:gd name="T68" fmla="*/ 80 w 158"/>
                <a:gd name="T69" fmla="*/ 158 h 158"/>
                <a:gd name="T70" fmla="*/ 80 w 158"/>
                <a:gd name="T71" fmla="*/ 39 h 158"/>
                <a:gd name="T72" fmla="*/ 95 w 158"/>
                <a:gd name="T73" fmla="*/ 42 h 158"/>
                <a:gd name="T74" fmla="*/ 108 w 158"/>
                <a:gd name="T75" fmla="*/ 51 h 158"/>
                <a:gd name="T76" fmla="*/ 116 w 158"/>
                <a:gd name="T77" fmla="*/ 63 h 158"/>
                <a:gd name="T78" fmla="*/ 119 w 158"/>
                <a:gd name="T79" fmla="*/ 79 h 158"/>
                <a:gd name="T80" fmla="*/ 119 w 158"/>
                <a:gd name="T81" fmla="*/ 87 h 158"/>
                <a:gd name="T82" fmla="*/ 113 w 158"/>
                <a:gd name="T83" fmla="*/ 101 h 158"/>
                <a:gd name="T84" fmla="*/ 101 w 158"/>
                <a:gd name="T85" fmla="*/ 112 h 158"/>
                <a:gd name="T86" fmla="*/ 87 w 158"/>
                <a:gd name="T87" fmla="*/ 118 h 158"/>
                <a:gd name="T88" fmla="*/ 80 w 158"/>
                <a:gd name="T89" fmla="*/ 119 h 158"/>
                <a:gd name="T90" fmla="*/ 64 w 158"/>
                <a:gd name="T91" fmla="*/ 116 h 158"/>
                <a:gd name="T92" fmla="*/ 51 w 158"/>
                <a:gd name="T93" fmla="*/ 108 h 158"/>
                <a:gd name="T94" fmla="*/ 42 w 158"/>
                <a:gd name="T95" fmla="*/ 94 h 158"/>
                <a:gd name="T96" fmla="*/ 39 w 158"/>
                <a:gd name="T97" fmla="*/ 79 h 158"/>
                <a:gd name="T98" fmla="*/ 40 w 158"/>
                <a:gd name="T99" fmla="*/ 71 h 158"/>
                <a:gd name="T100" fmla="*/ 47 w 158"/>
                <a:gd name="T101" fmla="*/ 57 h 158"/>
                <a:gd name="T102" fmla="*/ 57 w 158"/>
                <a:gd name="T103" fmla="*/ 45 h 158"/>
                <a:gd name="T104" fmla="*/ 71 w 158"/>
                <a:gd name="T105" fmla="*/ 39 h 158"/>
                <a:gd name="T106" fmla="*/ 80 w 158"/>
                <a:gd name="T107" fmla="*/ 3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 h="158">
                  <a:moveTo>
                    <a:pt x="80" y="158"/>
                  </a:moveTo>
                  <a:lnTo>
                    <a:pt x="80" y="158"/>
                  </a:lnTo>
                  <a:lnTo>
                    <a:pt x="87" y="157"/>
                  </a:lnTo>
                  <a:lnTo>
                    <a:pt x="95" y="156"/>
                  </a:lnTo>
                  <a:lnTo>
                    <a:pt x="102" y="154"/>
                  </a:lnTo>
                  <a:lnTo>
                    <a:pt x="110" y="152"/>
                  </a:lnTo>
                  <a:lnTo>
                    <a:pt x="117" y="148"/>
                  </a:lnTo>
                  <a:lnTo>
                    <a:pt x="123" y="145"/>
                  </a:lnTo>
                  <a:lnTo>
                    <a:pt x="129" y="140"/>
                  </a:lnTo>
                  <a:lnTo>
                    <a:pt x="136" y="134"/>
                  </a:lnTo>
                  <a:lnTo>
                    <a:pt x="141" y="129"/>
                  </a:lnTo>
                  <a:lnTo>
                    <a:pt x="145" y="123"/>
                  </a:lnTo>
                  <a:lnTo>
                    <a:pt x="149" y="117"/>
                  </a:lnTo>
                  <a:lnTo>
                    <a:pt x="152" y="110"/>
                  </a:lnTo>
                  <a:lnTo>
                    <a:pt x="155" y="102"/>
                  </a:lnTo>
                  <a:lnTo>
                    <a:pt x="156" y="95"/>
                  </a:lnTo>
                  <a:lnTo>
                    <a:pt x="158" y="87"/>
                  </a:lnTo>
                  <a:lnTo>
                    <a:pt x="158" y="79"/>
                  </a:lnTo>
                  <a:lnTo>
                    <a:pt x="158" y="79"/>
                  </a:lnTo>
                  <a:lnTo>
                    <a:pt x="158" y="71"/>
                  </a:lnTo>
                  <a:lnTo>
                    <a:pt x="156" y="63"/>
                  </a:lnTo>
                  <a:lnTo>
                    <a:pt x="155" y="56"/>
                  </a:lnTo>
                  <a:lnTo>
                    <a:pt x="152" y="49"/>
                  </a:lnTo>
                  <a:lnTo>
                    <a:pt x="149" y="41"/>
                  </a:lnTo>
                  <a:lnTo>
                    <a:pt x="145" y="35"/>
                  </a:lnTo>
                  <a:lnTo>
                    <a:pt x="141" y="29"/>
                  </a:lnTo>
                  <a:lnTo>
                    <a:pt x="136" y="23"/>
                  </a:lnTo>
                  <a:lnTo>
                    <a:pt x="129" y="17"/>
                  </a:lnTo>
                  <a:lnTo>
                    <a:pt x="123" y="13"/>
                  </a:lnTo>
                  <a:lnTo>
                    <a:pt x="117" y="9"/>
                  </a:lnTo>
                  <a:lnTo>
                    <a:pt x="110" y="6"/>
                  </a:lnTo>
                  <a:lnTo>
                    <a:pt x="102" y="3"/>
                  </a:lnTo>
                  <a:lnTo>
                    <a:pt x="95" y="1"/>
                  </a:lnTo>
                  <a:lnTo>
                    <a:pt x="87" y="0"/>
                  </a:lnTo>
                  <a:lnTo>
                    <a:pt x="80" y="0"/>
                  </a:lnTo>
                  <a:lnTo>
                    <a:pt x="80" y="0"/>
                  </a:lnTo>
                  <a:lnTo>
                    <a:pt x="71" y="0"/>
                  </a:lnTo>
                  <a:lnTo>
                    <a:pt x="63" y="1"/>
                  </a:lnTo>
                  <a:lnTo>
                    <a:pt x="56" y="3"/>
                  </a:lnTo>
                  <a:lnTo>
                    <a:pt x="49" y="6"/>
                  </a:lnTo>
                  <a:lnTo>
                    <a:pt x="41" y="9"/>
                  </a:lnTo>
                  <a:lnTo>
                    <a:pt x="35" y="13"/>
                  </a:lnTo>
                  <a:lnTo>
                    <a:pt x="29" y="17"/>
                  </a:lnTo>
                  <a:lnTo>
                    <a:pt x="24" y="23"/>
                  </a:lnTo>
                  <a:lnTo>
                    <a:pt x="19" y="29"/>
                  </a:lnTo>
                  <a:lnTo>
                    <a:pt x="13" y="35"/>
                  </a:lnTo>
                  <a:lnTo>
                    <a:pt x="9" y="41"/>
                  </a:lnTo>
                  <a:lnTo>
                    <a:pt x="6" y="49"/>
                  </a:lnTo>
                  <a:lnTo>
                    <a:pt x="4" y="56"/>
                  </a:lnTo>
                  <a:lnTo>
                    <a:pt x="2" y="63"/>
                  </a:lnTo>
                  <a:lnTo>
                    <a:pt x="1" y="71"/>
                  </a:lnTo>
                  <a:lnTo>
                    <a:pt x="0" y="79"/>
                  </a:lnTo>
                  <a:lnTo>
                    <a:pt x="0" y="79"/>
                  </a:lnTo>
                  <a:lnTo>
                    <a:pt x="1" y="87"/>
                  </a:lnTo>
                  <a:lnTo>
                    <a:pt x="2" y="95"/>
                  </a:lnTo>
                  <a:lnTo>
                    <a:pt x="4" y="102"/>
                  </a:lnTo>
                  <a:lnTo>
                    <a:pt x="6" y="110"/>
                  </a:lnTo>
                  <a:lnTo>
                    <a:pt x="9" y="117"/>
                  </a:lnTo>
                  <a:lnTo>
                    <a:pt x="13" y="123"/>
                  </a:lnTo>
                  <a:lnTo>
                    <a:pt x="19" y="129"/>
                  </a:lnTo>
                  <a:lnTo>
                    <a:pt x="24" y="134"/>
                  </a:lnTo>
                  <a:lnTo>
                    <a:pt x="29" y="140"/>
                  </a:lnTo>
                  <a:lnTo>
                    <a:pt x="35" y="145"/>
                  </a:lnTo>
                  <a:lnTo>
                    <a:pt x="41" y="148"/>
                  </a:lnTo>
                  <a:lnTo>
                    <a:pt x="49" y="152"/>
                  </a:lnTo>
                  <a:lnTo>
                    <a:pt x="56" y="154"/>
                  </a:lnTo>
                  <a:lnTo>
                    <a:pt x="63" y="156"/>
                  </a:lnTo>
                  <a:lnTo>
                    <a:pt x="71" y="157"/>
                  </a:lnTo>
                  <a:lnTo>
                    <a:pt x="80" y="158"/>
                  </a:lnTo>
                  <a:lnTo>
                    <a:pt x="80" y="158"/>
                  </a:lnTo>
                  <a:close/>
                  <a:moveTo>
                    <a:pt x="80" y="39"/>
                  </a:moveTo>
                  <a:lnTo>
                    <a:pt x="80" y="39"/>
                  </a:lnTo>
                  <a:lnTo>
                    <a:pt x="87" y="39"/>
                  </a:lnTo>
                  <a:lnTo>
                    <a:pt x="95" y="42"/>
                  </a:lnTo>
                  <a:lnTo>
                    <a:pt x="101" y="45"/>
                  </a:lnTo>
                  <a:lnTo>
                    <a:pt x="108" y="51"/>
                  </a:lnTo>
                  <a:lnTo>
                    <a:pt x="113" y="57"/>
                  </a:lnTo>
                  <a:lnTo>
                    <a:pt x="116" y="63"/>
                  </a:lnTo>
                  <a:lnTo>
                    <a:pt x="119" y="71"/>
                  </a:lnTo>
                  <a:lnTo>
                    <a:pt x="119" y="79"/>
                  </a:lnTo>
                  <a:lnTo>
                    <a:pt x="119" y="79"/>
                  </a:lnTo>
                  <a:lnTo>
                    <a:pt x="119" y="87"/>
                  </a:lnTo>
                  <a:lnTo>
                    <a:pt x="116" y="94"/>
                  </a:lnTo>
                  <a:lnTo>
                    <a:pt x="113" y="101"/>
                  </a:lnTo>
                  <a:lnTo>
                    <a:pt x="108" y="108"/>
                  </a:lnTo>
                  <a:lnTo>
                    <a:pt x="101" y="112"/>
                  </a:lnTo>
                  <a:lnTo>
                    <a:pt x="95" y="116"/>
                  </a:lnTo>
                  <a:lnTo>
                    <a:pt x="87" y="118"/>
                  </a:lnTo>
                  <a:lnTo>
                    <a:pt x="80" y="119"/>
                  </a:lnTo>
                  <a:lnTo>
                    <a:pt x="80" y="119"/>
                  </a:lnTo>
                  <a:lnTo>
                    <a:pt x="71" y="118"/>
                  </a:lnTo>
                  <a:lnTo>
                    <a:pt x="64" y="116"/>
                  </a:lnTo>
                  <a:lnTo>
                    <a:pt x="57" y="112"/>
                  </a:lnTo>
                  <a:lnTo>
                    <a:pt x="51" y="108"/>
                  </a:lnTo>
                  <a:lnTo>
                    <a:pt x="47" y="101"/>
                  </a:lnTo>
                  <a:lnTo>
                    <a:pt x="42" y="94"/>
                  </a:lnTo>
                  <a:lnTo>
                    <a:pt x="40" y="87"/>
                  </a:lnTo>
                  <a:lnTo>
                    <a:pt x="39" y="79"/>
                  </a:lnTo>
                  <a:lnTo>
                    <a:pt x="39" y="79"/>
                  </a:lnTo>
                  <a:lnTo>
                    <a:pt x="40" y="71"/>
                  </a:lnTo>
                  <a:lnTo>
                    <a:pt x="42" y="63"/>
                  </a:lnTo>
                  <a:lnTo>
                    <a:pt x="47" y="57"/>
                  </a:lnTo>
                  <a:lnTo>
                    <a:pt x="51" y="51"/>
                  </a:lnTo>
                  <a:lnTo>
                    <a:pt x="57" y="45"/>
                  </a:lnTo>
                  <a:lnTo>
                    <a:pt x="64" y="42"/>
                  </a:lnTo>
                  <a:lnTo>
                    <a:pt x="71" y="39"/>
                  </a:lnTo>
                  <a:lnTo>
                    <a:pt x="80" y="39"/>
                  </a:lnTo>
                  <a:lnTo>
                    <a:pt x="80" y="39"/>
                  </a:lnTo>
                  <a:close/>
                </a:path>
              </a:pathLst>
            </a:custGeom>
            <a:grpFill/>
            <a:ln>
              <a:solidFill>
                <a:schemeClr val="accent5"/>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sp>
          <p:nvSpPr>
            <p:cNvPr id="10" name="Freeform 19">
              <a:extLst>
                <a:ext uri="{FF2B5EF4-FFF2-40B4-BE49-F238E27FC236}">
                  <a16:creationId xmlns:a16="http://schemas.microsoft.com/office/drawing/2014/main" xmlns="" id="{F57823E2-527E-4751-BC27-8494B56E2705}"/>
                </a:ext>
              </a:extLst>
            </p:cNvPr>
            <p:cNvSpPr>
              <a:spLocks noEditPoints="1"/>
            </p:cNvSpPr>
            <p:nvPr/>
          </p:nvSpPr>
          <p:spPr bwMode="auto">
            <a:xfrm>
              <a:off x="8108950" y="4043363"/>
              <a:ext cx="544513" cy="823913"/>
            </a:xfrm>
            <a:custGeom>
              <a:avLst/>
              <a:gdLst>
                <a:gd name="T0" fmla="*/ 56 w 343"/>
                <a:gd name="T1" fmla="*/ 0 h 519"/>
                <a:gd name="T2" fmla="*/ 25 w 343"/>
                <a:gd name="T3" fmla="*/ 9 h 519"/>
                <a:gd name="T4" fmla="*/ 4 w 343"/>
                <a:gd name="T5" fmla="*/ 34 h 519"/>
                <a:gd name="T6" fmla="*/ 0 w 343"/>
                <a:gd name="T7" fmla="*/ 241 h 519"/>
                <a:gd name="T8" fmla="*/ 4 w 343"/>
                <a:gd name="T9" fmla="*/ 263 h 519"/>
                <a:gd name="T10" fmla="*/ 25 w 343"/>
                <a:gd name="T11" fmla="*/ 288 h 519"/>
                <a:gd name="T12" fmla="*/ 56 w 343"/>
                <a:gd name="T13" fmla="*/ 297 h 519"/>
                <a:gd name="T14" fmla="*/ 73 w 343"/>
                <a:gd name="T15" fmla="*/ 481 h 519"/>
                <a:gd name="T16" fmla="*/ 83 w 343"/>
                <a:gd name="T17" fmla="*/ 503 h 519"/>
                <a:gd name="T18" fmla="*/ 107 w 343"/>
                <a:gd name="T19" fmla="*/ 515 h 519"/>
                <a:gd name="T20" fmla="*/ 132 w 343"/>
                <a:gd name="T21" fmla="*/ 518 h 519"/>
                <a:gd name="T22" fmla="*/ 163 w 343"/>
                <a:gd name="T23" fmla="*/ 513 h 519"/>
                <a:gd name="T24" fmla="*/ 180 w 343"/>
                <a:gd name="T25" fmla="*/ 513 h 519"/>
                <a:gd name="T26" fmla="*/ 211 w 343"/>
                <a:gd name="T27" fmla="*/ 519 h 519"/>
                <a:gd name="T28" fmla="*/ 236 w 343"/>
                <a:gd name="T29" fmla="*/ 515 h 519"/>
                <a:gd name="T30" fmla="*/ 261 w 343"/>
                <a:gd name="T31" fmla="*/ 504 h 519"/>
                <a:gd name="T32" fmla="*/ 269 w 343"/>
                <a:gd name="T33" fmla="*/ 483 h 519"/>
                <a:gd name="T34" fmla="*/ 286 w 343"/>
                <a:gd name="T35" fmla="*/ 297 h 519"/>
                <a:gd name="T36" fmla="*/ 319 w 343"/>
                <a:gd name="T37" fmla="*/ 288 h 519"/>
                <a:gd name="T38" fmla="*/ 338 w 343"/>
                <a:gd name="T39" fmla="*/ 263 h 519"/>
                <a:gd name="T40" fmla="*/ 343 w 343"/>
                <a:gd name="T41" fmla="*/ 56 h 519"/>
                <a:gd name="T42" fmla="*/ 338 w 343"/>
                <a:gd name="T43" fmla="*/ 34 h 519"/>
                <a:gd name="T44" fmla="*/ 319 w 343"/>
                <a:gd name="T45" fmla="*/ 9 h 519"/>
                <a:gd name="T46" fmla="*/ 286 w 343"/>
                <a:gd name="T47" fmla="*/ 0 h 519"/>
                <a:gd name="T48" fmla="*/ 192 w 343"/>
                <a:gd name="T49" fmla="*/ 483 h 519"/>
                <a:gd name="T50" fmla="*/ 192 w 343"/>
                <a:gd name="T51" fmla="*/ 480 h 519"/>
                <a:gd name="T52" fmla="*/ 304 w 343"/>
                <a:gd name="T53" fmla="*/ 241 h 519"/>
                <a:gd name="T54" fmla="*/ 303 w 343"/>
                <a:gd name="T55" fmla="*/ 247 h 519"/>
                <a:gd name="T56" fmla="*/ 297 w 343"/>
                <a:gd name="T57" fmla="*/ 256 h 519"/>
                <a:gd name="T58" fmla="*/ 286 w 343"/>
                <a:gd name="T59" fmla="*/ 259 h 519"/>
                <a:gd name="T60" fmla="*/ 269 w 343"/>
                <a:gd name="T61" fmla="*/ 97 h 519"/>
                <a:gd name="T62" fmla="*/ 231 w 343"/>
                <a:gd name="T63" fmla="*/ 278 h 519"/>
                <a:gd name="T64" fmla="*/ 231 w 343"/>
                <a:gd name="T65" fmla="*/ 477 h 519"/>
                <a:gd name="T66" fmla="*/ 201 w 343"/>
                <a:gd name="T67" fmla="*/ 479 h 519"/>
                <a:gd name="T68" fmla="*/ 153 w 343"/>
                <a:gd name="T69" fmla="*/ 271 h 519"/>
                <a:gd name="T70" fmla="*/ 144 w 343"/>
                <a:gd name="T71" fmla="*/ 478 h 519"/>
                <a:gd name="T72" fmla="*/ 113 w 343"/>
                <a:gd name="T73" fmla="*/ 476 h 519"/>
                <a:gd name="T74" fmla="*/ 113 w 343"/>
                <a:gd name="T75" fmla="*/ 97 h 519"/>
                <a:gd name="T76" fmla="*/ 73 w 343"/>
                <a:gd name="T77" fmla="*/ 259 h 519"/>
                <a:gd name="T78" fmla="*/ 53 w 343"/>
                <a:gd name="T79" fmla="*/ 258 h 519"/>
                <a:gd name="T80" fmla="*/ 43 w 343"/>
                <a:gd name="T81" fmla="*/ 254 h 519"/>
                <a:gd name="T82" fmla="*/ 39 w 343"/>
                <a:gd name="T83" fmla="*/ 244 h 519"/>
                <a:gd name="T84" fmla="*/ 38 w 343"/>
                <a:gd name="T85" fmla="*/ 56 h 519"/>
                <a:gd name="T86" fmla="*/ 41 w 343"/>
                <a:gd name="T87" fmla="*/ 47 h 519"/>
                <a:gd name="T88" fmla="*/ 50 w 343"/>
                <a:gd name="T89" fmla="*/ 40 h 519"/>
                <a:gd name="T90" fmla="*/ 286 w 343"/>
                <a:gd name="T91" fmla="*/ 38 h 519"/>
                <a:gd name="T92" fmla="*/ 294 w 343"/>
                <a:gd name="T93" fmla="*/ 40 h 519"/>
                <a:gd name="T94" fmla="*/ 301 w 343"/>
                <a:gd name="T95" fmla="*/ 47 h 519"/>
                <a:gd name="T96" fmla="*/ 304 w 343"/>
                <a:gd name="T97" fmla="*/ 56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3" h="519">
                  <a:moveTo>
                    <a:pt x="286" y="0"/>
                  </a:moveTo>
                  <a:lnTo>
                    <a:pt x="56" y="0"/>
                  </a:lnTo>
                  <a:lnTo>
                    <a:pt x="56" y="0"/>
                  </a:lnTo>
                  <a:lnTo>
                    <a:pt x="44" y="1"/>
                  </a:lnTo>
                  <a:lnTo>
                    <a:pt x="34" y="4"/>
                  </a:lnTo>
                  <a:lnTo>
                    <a:pt x="25" y="9"/>
                  </a:lnTo>
                  <a:lnTo>
                    <a:pt x="16" y="17"/>
                  </a:lnTo>
                  <a:lnTo>
                    <a:pt x="9" y="25"/>
                  </a:lnTo>
                  <a:lnTo>
                    <a:pt x="4" y="34"/>
                  </a:lnTo>
                  <a:lnTo>
                    <a:pt x="1" y="45"/>
                  </a:lnTo>
                  <a:lnTo>
                    <a:pt x="0" y="56"/>
                  </a:lnTo>
                  <a:lnTo>
                    <a:pt x="0" y="241"/>
                  </a:lnTo>
                  <a:lnTo>
                    <a:pt x="0" y="241"/>
                  </a:lnTo>
                  <a:lnTo>
                    <a:pt x="1" y="253"/>
                  </a:lnTo>
                  <a:lnTo>
                    <a:pt x="4" y="263"/>
                  </a:lnTo>
                  <a:lnTo>
                    <a:pt x="9" y="272"/>
                  </a:lnTo>
                  <a:lnTo>
                    <a:pt x="16" y="281"/>
                  </a:lnTo>
                  <a:lnTo>
                    <a:pt x="25" y="288"/>
                  </a:lnTo>
                  <a:lnTo>
                    <a:pt x="34" y="293"/>
                  </a:lnTo>
                  <a:lnTo>
                    <a:pt x="44" y="296"/>
                  </a:lnTo>
                  <a:lnTo>
                    <a:pt x="56" y="297"/>
                  </a:lnTo>
                  <a:lnTo>
                    <a:pt x="73" y="297"/>
                  </a:lnTo>
                  <a:lnTo>
                    <a:pt x="73" y="481"/>
                  </a:lnTo>
                  <a:lnTo>
                    <a:pt x="73" y="481"/>
                  </a:lnTo>
                  <a:lnTo>
                    <a:pt x="74" y="490"/>
                  </a:lnTo>
                  <a:lnTo>
                    <a:pt x="77" y="497"/>
                  </a:lnTo>
                  <a:lnTo>
                    <a:pt x="83" y="503"/>
                  </a:lnTo>
                  <a:lnTo>
                    <a:pt x="89" y="508"/>
                  </a:lnTo>
                  <a:lnTo>
                    <a:pt x="98" y="512"/>
                  </a:lnTo>
                  <a:lnTo>
                    <a:pt x="107" y="515"/>
                  </a:lnTo>
                  <a:lnTo>
                    <a:pt x="120" y="517"/>
                  </a:lnTo>
                  <a:lnTo>
                    <a:pt x="132" y="518"/>
                  </a:lnTo>
                  <a:lnTo>
                    <a:pt x="132" y="518"/>
                  </a:lnTo>
                  <a:lnTo>
                    <a:pt x="144" y="518"/>
                  </a:lnTo>
                  <a:lnTo>
                    <a:pt x="154" y="515"/>
                  </a:lnTo>
                  <a:lnTo>
                    <a:pt x="163" y="513"/>
                  </a:lnTo>
                  <a:lnTo>
                    <a:pt x="172" y="510"/>
                  </a:lnTo>
                  <a:lnTo>
                    <a:pt x="172" y="510"/>
                  </a:lnTo>
                  <a:lnTo>
                    <a:pt x="180" y="513"/>
                  </a:lnTo>
                  <a:lnTo>
                    <a:pt x="189" y="517"/>
                  </a:lnTo>
                  <a:lnTo>
                    <a:pt x="200" y="518"/>
                  </a:lnTo>
                  <a:lnTo>
                    <a:pt x="211" y="519"/>
                  </a:lnTo>
                  <a:lnTo>
                    <a:pt x="211" y="519"/>
                  </a:lnTo>
                  <a:lnTo>
                    <a:pt x="224" y="518"/>
                  </a:lnTo>
                  <a:lnTo>
                    <a:pt x="236" y="515"/>
                  </a:lnTo>
                  <a:lnTo>
                    <a:pt x="245" y="513"/>
                  </a:lnTo>
                  <a:lnTo>
                    <a:pt x="253" y="509"/>
                  </a:lnTo>
                  <a:lnTo>
                    <a:pt x="261" y="504"/>
                  </a:lnTo>
                  <a:lnTo>
                    <a:pt x="266" y="498"/>
                  </a:lnTo>
                  <a:lnTo>
                    <a:pt x="268" y="491"/>
                  </a:lnTo>
                  <a:lnTo>
                    <a:pt x="269" y="483"/>
                  </a:lnTo>
                  <a:lnTo>
                    <a:pt x="269" y="297"/>
                  </a:lnTo>
                  <a:lnTo>
                    <a:pt x="286" y="297"/>
                  </a:lnTo>
                  <a:lnTo>
                    <a:pt x="286" y="297"/>
                  </a:lnTo>
                  <a:lnTo>
                    <a:pt x="298" y="296"/>
                  </a:lnTo>
                  <a:lnTo>
                    <a:pt x="308" y="293"/>
                  </a:lnTo>
                  <a:lnTo>
                    <a:pt x="319" y="288"/>
                  </a:lnTo>
                  <a:lnTo>
                    <a:pt x="327" y="281"/>
                  </a:lnTo>
                  <a:lnTo>
                    <a:pt x="333" y="272"/>
                  </a:lnTo>
                  <a:lnTo>
                    <a:pt x="338" y="263"/>
                  </a:lnTo>
                  <a:lnTo>
                    <a:pt x="341" y="253"/>
                  </a:lnTo>
                  <a:lnTo>
                    <a:pt x="343" y="241"/>
                  </a:lnTo>
                  <a:lnTo>
                    <a:pt x="343" y="56"/>
                  </a:lnTo>
                  <a:lnTo>
                    <a:pt x="343" y="56"/>
                  </a:lnTo>
                  <a:lnTo>
                    <a:pt x="341" y="45"/>
                  </a:lnTo>
                  <a:lnTo>
                    <a:pt x="338" y="34"/>
                  </a:lnTo>
                  <a:lnTo>
                    <a:pt x="333" y="25"/>
                  </a:lnTo>
                  <a:lnTo>
                    <a:pt x="327" y="17"/>
                  </a:lnTo>
                  <a:lnTo>
                    <a:pt x="319" y="9"/>
                  </a:lnTo>
                  <a:lnTo>
                    <a:pt x="308" y="4"/>
                  </a:lnTo>
                  <a:lnTo>
                    <a:pt x="298" y="1"/>
                  </a:lnTo>
                  <a:lnTo>
                    <a:pt x="286" y="0"/>
                  </a:lnTo>
                  <a:lnTo>
                    <a:pt x="286" y="0"/>
                  </a:lnTo>
                  <a:close/>
                  <a:moveTo>
                    <a:pt x="192" y="483"/>
                  </a:moveTo>
                  <a:lnTo>
                    <a:pt x="192" y="483"/>
                  </a:lnTo>
                  <a:lnTo>
                    <a:pt x="192" y="481"/>
                  </a:lnTo>
                  <a:lnTo>
                    <a:pt x="192" y="480"/>
                  </a:lnTo>
                  <a:lnTo>
                    <a:pt x="192" y="480"/>
                  </a:lnTo>
                  <a:lnTo>
                    <a:pt x="192" y="483"/>
                  </a:lnTo>
                  <a:lnTo>
                    <a:pt x="192" y="483"/>
                  </a:lnTo>
                  <a:close/>
                  <a:moveTo>
                    <a:pt x="304" y="241"/>
                  </a:moveTo>
                  <a:lnTo>
                    <a:pt x="304" y="241"/>
                  </a:lnTo>
                  <a:lnTo>
                    <a:pt x="304" y="244"/>
                  </a:lnTo>
                  <a:lnTo>
                    <a:pt x="303" y="247"/>
                  </a:lnTo>
                  <a:lnTo>
                    <a:pt x="301" y="251"/>
                  </a:lnTo>
                  <a:lnTo>
                    <a:pt x="299" y="254"/>
                  </a:lnTo>
                  <a:lnTo>
                    <a:pt x="297" y="256"/>
                  </a:lnTo>
                  <a:lnTo>
                    <a:pt x="294" y="257"/>
                  </a:lnTo>
                  <a:lnTo>
                    <a:pt x="291" y="258"/>
                  </a:lnTo>
                  <a:lnTo>
                    <a:pt x="286" y="259"/>
                  </a:lnTo>
                  <a:lnTo>
                    <a:pt x="269" y="259"/>
                  </a:lnTo>
                  <a:lnTo>
                    <a:pt x="269" y="134"/>
                  </a:lnTo>
                  <a:lnTo>
                    <a:pt x="269" y="97"/>
                  </a:lnTo>
                  <a:lnTo>
                    <a:pt x="231" y="97"/>
                  </a:lnTo>
                  <a:lnTo>
                    <a:pt x="231" y="134"/>
                  </a:lnTo>
                  <a:lnTo>
                    <a:pt x="231" y="278"/>
                  </a:lnTo>
                  <a:lnTo>
                    <a:pt x="231" y="297"/>
                  </a:lnTo>
                  <a:lnTo>
                    <a:pt x="231" y="477"/>
                  </a:lnTo>
                  <a:lnTo>
                    <a:pt x="231" y="477"/>
                  </a:lnTo>
                  <a:lnTo>
                    <a:pt x="221" y="479"/>
                  </a:lnTo>
                  <a:lnTo>
                    <a:pt x="211" y="479"/>
                  </a:lnTo>
                  <a:lnTo>
                    <a:pt x="201" y="479"/>
                  </a:lnTo>
                  <a:lnTo>
                    <a:pt x="192" y="477"/>
                  </a:lnTo>
                  <a:lnTo>
                    <a:pt x="192" y="271"/>
                  </a:lnTo>
                  <a:lnTo>
                    <a:pt x="153" y="271"/>
                  </a:lnTo>
                  <a:lnTo>
                    <a:pt x="153" y="476"/>
                  </a:lnTo>
                  <a:lnTo>
                    <a:pt x="153" y="476"/>
                  </a:lnTo>
                  <a:lnTo>
                    <a:pt x="144" y="478"/>
                  </a:lnTo>
                  <a:lnTo>
                    <a:pt x="132" y="478"/>
                  </a:lnTo>
                  <a:lnTo>
                    <a:pt x="121" y="478"/>
                  </a:lnTo>
                  <a:lnTo>
                    <a:pt x="113" y="476"/>
                  </a:lnTo>
                  <a:lnTo>
                    <a:pt x="113" y="297"/>
                  </a:lnTo>
                  <a:lnTo>
                    <a:pt x="113" y="134"/>
                  </a:lnTo>
                  <a:lnTo>
                    <a:pt x="113" y="97"/>
                  </a:lnTo>
                  <a:lnTo>
                    <a:pt x="73" y="97"/>
                  </a:lnTo>
                  <a:lnTo>
                    <a:pt x="73" y="134"/>
                  </a:lnTo>
                  <a:lnTo>
                    <a:pt x="73" y="259"/>
                  </a:lnTo>
                  <a:lnTo>
                    <a:pt x="56" y="259"/>
                  </a:lnTo>
                  <a:lnTo>
                    <a:pt x="56" y="259"/>
                  </a:lnTo>
                  <a:lnTo>
                    <a:pt x="53" y="258"/>
                  </a:lnTo>
                  <a:lnTo>
                    <a:pt x="50" y="257"/>
                  </a:lnTo>
                  <a:lnTo>
                    <a:pt x="46" y="256"/>
                  </a:lnTo>
                  <a:lnTo>
                    <a:pt x="43" y="254"/>
                  </a:lnTo>
                  <a:lnTo>
                    <a:pt x="41" y="251"/>
                  </a:lnTo>
                  <a:lnTo>
                    <a:pt x="40" y="247"/>
                  </a:lnTo>
                  <a:lnTo>
                    <a:pt x="39" y="244"/>
                  </a:lnTo>
                  <a:lnTo>
                    <a:pt x="38" y="241"/>
                  </a:lnTo>
                  <a:lnTo>
                    <a:pt x="38" y="56"/>
                  </a:lnTo>
                  <a:lnTo>
                    <a:pt x="38" y="56"/>
                  </a:lnTo>
                  <a:lnTo>
                    <a:pt x="39" y="53"/>
                  </a:lnTo>
                  <a:lnTo>
                    <a:pt x="40" y="49"/>
                  </a:lnTo>
                  <a:lnTo>
                    <a:pt x="41" y="47"/>
                  </a:lnTo>
                  <a:lnTo>
                    <a:pt x="43" y="44"/>
                  </a:lnTo>
                  <a:lnTo>
                    <a:pt x="46" y="41"/>
                  </a:lnTo>
                  <a:lnTo>
                    <a:pt x="50" y="40"/>
                  </a:lnTo>
                  <a:lnTo>
                    <a:pt x="53" y="39"/>
                  </a:lnTo>
                  <a:lnTo>
                    <a:pt x="56" y="38"/>
                  </a:lnTo>
                  <a:lnTo>
                    <a:pt x="286" y="38"/>
                  </a:lnTo>
                  <a:lnTo>
                    <a:pt x="286" y="38"/>
                  </a:lnTo>
                  <a:lnTo>
                    <a:pt x="291" y="39"/>
                  </a:lnTo>
                  <a:lnTo>
                    <a:pt x="294" y="40"/>
                  </a:lnTo>
                  <a:lnTo>
                    <a:pt x="297" y="41"/>
                  </a:lnTo>
                  <a:lnTo>
                    <a:pt x="299" y="44"/>
                  </a:lnTo>
                  <a:lnTo>
                    <a:pt x="301" y="47"/>
                  </a:lnTo>
                  <a:lnTo>
                    <a:pt x="303" y="49"/>
                  </a:lnTo>
                  <a:lnTo>
                    <a:pt x="304" y="53"/>
                  </a:lnTo>
                  <a:lnTo>
                    <a:pt x="304" y="56"/>
                  </a:lnTo>
                  <a:lnTo>
                    <a:pt x="304" y="241"/>
                  </a:lnTo>
                  <a:close/>
                </a:path>
              </a:pathLst>
            </a:custGeom>
            <a:grpFill/>
            <a:ln>
              <a:solidFill>
                <a:schemeClr val="accent5"/>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17171"/>
                </a:solidFill>
                <a:effectLst/>
                <a:uLnTx/>
                <a:uFillTx/>
                <a:latin typeface="Arial"/>
                <a:ea typeface="+mn-ea"/>
                <a:cs typeface="+mn-cs"/>
              </a:endParaRPr>
            </a:p>
          </p:txBody>
        </p:sp>
      </p:grpSp>
      <p:pic>
        <p:nvPicPr>
          <p:cNvPr id="11" name="Picture 14">
            <a:extLst>
              <a:ext uri="{FF2B5EF4-FFF2-40B4-BE49-F238E27FC236}">
                <a16:creationId xmlns:a16="http://schemas.microsoft.com/office/drawing/2014/main" xmlns="" id="{0E80FB11-F44F-4AE4-99D9-D00CC56E1C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12565" y="3818541"/>
            <a:ext cx="7221955" cy="2173222"/>
          </a:xfrm>
          <a:prstGeom prst="rect">
            <a:avLst/>
          </a:prstGeom>
        </p:spPr>
      </p:pic>
      <p:pic>
        <p:nvPicPr>
          <p:cNvPr id="12" name="Picture 2" descr="Image result for nordstrom triple points">
            <a:extLst>
              <a:ext uri="{FF2B5EF4-FFF2-40B4-BE49-F238E27FC236}">
                <a16:creationId xmlns:a16="http://schemas.microsoft.com/office/drawing/2014/main" xmlns="" id="{BAA861E6-B86B-4E50-8DE7-D1679C255D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41846" y="1728304"/>
            <a:ext cx="3785028" cy="18160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a16="http://schemas.microsoft.com/office/drawing/2014/main" xmlns="" id="{E8CB88B1-82CC-4ADA-8CF9-AE81F531F7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54917" y="1778430"/>
            <a:ext cx="5027048" cy="1723919"/>
          </a:xfrm>
          <a:prstGeom prst="rect">
            <a:avLst/>
          </a:prstGeom>
        </p:spPr>
      </p:pic>
      <p:pic>
        <p:nvPicPr>
          <p:cNvPr id="14" name="Picture 17">
            <a:extLst>
              <a:ext uri="{FF2B5EF4-FFF2-40B4-BE49-F238E27FC236}">
                <a16:creationId xmlns:a16="http://schemas.microsoft.com/office/drawing/2014/main" xmlns="" id="{8B296F94-781B-44B2-A4EF-C9152DB4CED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2897" y="1572049"/>
            <a:ext cx="1693286" cy="2268216"/>
          </a:xfrm>
          <a:prstGeom prst="rect">
            <a:avLst/>
          </a:prstGeom>
        </p:spPr>
      </p:pic>
      <p:pic>
        <p:nvPicPr>
          <p:cNvPr id="15" name="Picture 18">
            <a:extLst>
              <a:ext uri="{FF2B5EF4-FFF2-40B4-BE49-F238E27FC236}">
                <a16:creationId xmlns:a16="http://schemas.microsoft.com/office/drawing/2014/main" xmlns="" id="{7E99E284-8123-41FF-A39E-BB5280CC23F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7188" y="4178180"/>
            <a:ext cx="4141135" cy="884785"/>
          </a:xfrm>
          <a:prstGeom prst="rect">
            <a:avLst/>
          </a:prstGeom>
        </p:spPr>
      </p:pic>
      <p:pic>
        <p:nvPicPr>
          <p:cNvPr id="16" name="Picture 19">
            <a:extLst>
              <a:ext uri="{FF2B5EF4-FFF2-40B4-BE49-F238E27FC236}">
                <a16:creationId xmlns:a16="http://schemas.microsoft.com/office/drawing/2014/main" xmlns="" id="{1B20FD97-154C-44C3-B863-2D2ACCF4AEE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09368" y="5135124"/>
            <a:ext cx="4275101" cy="856639"/>
          </a:xfrm>
          <a:prstGeom prst="rect">
            <a:avLst/>
          </a:prstGeom>
        </p:spPr>
      </p:pic>
    </p:spTree>
    <p:extLst>
      <p:ext uri="{BB962C8B-B14F-4D97-AF65-F5344CB8AC3E}">
        <p14:creationId xmlns:p14="http://schemas.microsoft.com/office/powerpoint/2010/main" val="264175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1907</Words>
  <Application>Microsoft Macintosh PowerPoint</Application>
  <PresentationFormat>Custom</PresentationFormat>
  <Paragraphs>331</Paragraphs>
  <Slides>61</Slides>
  <Notes>15</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PowerPoint Presentation</vt:lpstr>
      <vt:lpstr>PowerPoint Presentation</vt:lpstr>
      <vt:lpstr>PowerPoint Presentation</vt:lpstr>
      <vt:lpstr>PowerPoint Presentation</vt:lpstr>
      <vt:lpstr>Shoppers expanded retailer sets and shopping lists in 2017</vt:lpstr>
      <vt:lpstr>Which retailers are returning to shoppers’ consideration sets?</vt:lpstr>
      <vt:lpstr>Three types of ‘winners’ emerge in this environment</vt:lpstr>
      <vt:lpstr>Three types of ‘winners’ emerge in this environment</vt:lpstr>
      <vt:lpstr>Deepening loyalty: Nordstrom expands rewards for loyal shoppers by offering                       tender-neutral options</vt:lpstr>
      <vt:lpstr>Broadening appeal: Dick’s Sporting Goods connects with shopper values</vt:lpstr>
      <vt:lpstr>Winning big: Ulta expands its footprint, continues value focus, and offers personalized experience in a big box</vt:lpstr>
      <vt:lpstr>Preference for online over physical stores grew sharply from 2015 to 2016</vt:lpstr>
      <vt:lpstr>PowerPoint Presentation</vt:lpstr>
      <vt:lpstr>Shoppers’ preferences for stores vs. digital shifting into a nuanced picture</vt:lpstr>
      <vt:lpstr>PowerPoint Presentation</vt:lpstr>
      <vt:lpstr>PowerPoint Presentation</vt:lpstr>
      <vt:lpstr>PowerPoint Presentation</vt:lpstr>
      <vt:lpstr>PowerPoint Presentation</vt:lpstr>
      <vt:lpstr>Besides moving commerce online, online grocery will impact retail more broadly in several important ways</vt:lpstr>
      <vt:lpstr>PowerPoint Presentation</vt:lpstr>
      <vt:lpstr>PowerPoint Presentation</vt:lpstr>
      <vt:lpstr>Welcome to the new world of commerce</vt:lpstr>
      <vt:lpstr>Across shopping objectives, shoppers rely on a mix of store and online resources</vt:lpstr>
      <vt:lpstr>PowerPoint Presentation</vt:lpstr>
      <vt:lpstr>PowerPoint Presentation</vt:lpstr>
      <vt:lpstr>PowerPoint Presentation</vt:lpstr>
      <vt:lpstr>PowerPoint Presentation</vt:lpstr>
      <vt:lpstr>PowerPoint Presentation</vt:lpstr>
      <vt:lpstr>PowerPoint Presentation</vt:lpstr>
      <vt:lpstr>Key takeaways: Why we must continue to invest in big-box retail</vt:lpstr>
      <vt:lpstr>Where are big-box retailers overinvesting?</vt:lpstr>
      <vt:lpstr>Value leadership: Build exclusives</vt:lpstr>
      <vt:lpstr>Frictionless experiences: Create incentives</vt:lpstr>
      <vt:lpstr>Product expertise: Build transparency</vt:lpstr>
      <vt:lpstr>Problem Solving: Create partnerships</vt:lpstr>
      <vt:lpstr>Actionable insights: How do we accelerate big-box retailer growth?</vt:lpstr>
      <vt:lpstr>PowerPoint Presentation</vt:lpstr>
      <vt:lpstr>PowerPoint Presentation</vt:lpstr>
      <vt:lpstr>‘Small’ stores are under 40,000 square feet</vt:lpstr>
      <vt:lpstr>Target’s assortment changes according to a local area’s needs</vt:lpstr>
      <vt:lpstr>Dollar General’s category strategy focuses on elevating the better-for-you offering</vt:lpstr>
      <vt:lpstr>Small formats have “less stuff” and provide a more tailored experience</vt:lpstr>
      <vt:lpstr>And in some cases… they even have no stuff…!</vt:lpstr>
      <vt:lpstr>With practical and premium shoppers,  smaller formats deliver on experiences</vt:lpstr>
      <vt:lpstr>PowerPoint Presentation</vt:lpstr>
      <vt:lpstr>Digital extends the smaller aisle to the endless aisle</vt:lpstr>
      <vt:lpstr>Evolving the checkout</vt:lpstr>
      <vt:lpstr>An opportunity to test out new models </vt:lpstr>
      <vt:lpstr>For Walmart, smaller formats allow testing last-mile delivery </vt:lpstr>
      <vt:lpstr>Small formats deliver on convenience and experiences by aligning to new shopper expectations</vt:lpstr>
      <vt:lpstr>PowerPoint Presentation</vt:lpstr>
      <vt:lpstr>Building on opportunities from key gaps in eCommerce  and further aligning to shopper expectations</vt:lpstr>
      <vt:lpstr>Amazon Go </vt:lpstr>
      <vt:lpstr>The unmanned store offers a solution for immediate-need occasions </vt:lpstr>
      <vt:lpstr>While online will continue to see the rise of small formats as well</vt:lpstr>
      <vt:lpstr>PowerPoint Presentation</vt:lpstr>
      <vt:lpstr>Provide solutions that meet new space requirements</vt:lpstr>
      <vt:lpstr>Align with new inventory management needs and flexible merchandising </vt:lpstr>
      <vt:lpstr>Find new ‘space’ where shoppers congregate and merchandise there</vt:lpstr>
      <vt:lpstr>Shift dollars to impact mobile blinders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Hampto</dc:creator>
  <cp:lastModifiedBy>Heritage Marketing</cp:lastModifiedBy>
  <cp:revision>1</cp:revision>
  <dcterms:created xsi:type="dcterms:W3CDTF">2018-10-01T14:01:42Z</dcterms:created>
  <dcterms:modified xsi:type="dcterms:W3CDTF">2018-10-05T03:44:32Z</dcterms:modified>
</cp:coreProperties>
</file>