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375" r:id="rId3"/>
    <p:sldId id="257" r:id="rId4"/>
    <p:sldId id="372" r:id="rId5"/>
    <p:sldId id="256" r:id="rId6"/>
    <p:sldId id="371" r:id="rId7"/>
    <p:sldId id="349" r:id="rId8"/>
    <p:sldId id="369" r:id="rId9"/>
    <p:sldId id="3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9989" autoAdjust="0"/>
    <p:restoredTop sz="94660"/>
  </p:normalViewPr>
  <p:slideViewPr>
    <p:cSldViewPr snapToGrid="0">
      <p:cViewPr>
        <p:scale>
          <a:sx n="81" d="100"/>
          <a:sy n="81" d="100"/>
        </p:scale>
        <p:origin x="-104" y="-3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84FFA-89AD-4E2C-850C-6D80F78D7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E28616-4ED0-4C3A-8083-182126421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6986F6-5CFE-4C34-8AB6-558CBCBD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6948EC-AA49-49AC-BB21-D3290EFB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146D3C-1702-4034-8610-A67623D0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7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55ECD-EEF5-4D89-9853-240E4478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D50094-E467-4A87-8EA4-0AB944BF4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533821-76E4-43FF-A8FF-0E77B111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1B09AB-78E0-4576-A902-C8E409A5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26D5BC-1F93-4DD9-A96B-9CAD478C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4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933FE2-29E4-41B3-B1D4-C42BB8B7F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79B06D-B47C-471F-BD57-9AC099A68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55D55D-51C9-4FB4-A18C-3337C4810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A92E42-DE69-44B2-B9EE-00D6BD79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98E634-401D-4816-8621-C58CD6B3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7" y="6356353"/>
            <a:ext cx="3121164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597C90E3-505D-0046-9CA4-87121617E4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3207" y="122402"/>
            <a:ext cx="11852837" cy="987183"/>
          </a:xfrm>
          <a:prstGeom prst="rect">
            <a:avLst/>
          </a:prstGeom>
          <a:solidFill>
            <a:srgbClr val="EBEB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8" name="Content Placeholder 5" descr="fad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56"/>
          <a:stretch/>
        </p:blipFill>
        <p:spPr>
          <a:xfrm>
            <a:off x="5324597" y="122402"/>
            <a:ext cx="6691448" cy="987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36" y="122401"/>
            <a:ext cx="9219733" cy="956585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Pinnacle Logo from their PPT.tiff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6742" y="6248401"/>
            <a:ext cx="1904773" cy="4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"/>
            <a:ext cx="1430875" cy="6858001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761125" y="-1"/>
            <a:ext cx="1430875" cy="6858001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224" y="13"/>
            <a:ext cx="12183779" cy="7079225"/>
            <a:chOff x="6168" y="0"/>
            <a:chExt cx="9137834" cy="6858000"/>
          </a:xfrm>
        </p:grpSpPr>
        <p:sp>
          <p:nvSpPr>
            <p:cNvPr id="8" name="Rectangle 4"/>
            <p:cNvSpPr/>
            <p:nvPr userDrawn="1"/>
          </p:nvSpPr>
          <p:spPr bwMode="auto">
            <a:xfrm>
              <a:off x="5069426" y="3795765"/>
              <a:ext cx="4074576" cy="3062235"/>
            </a:xfrm>
            <a:custGeom>
              <a:avLst/>
              <a:gdLst/>
              <a:ahLst/>
              <a:cxnLst/>
              <a:rect l="l" t="t" r="r" b="b"/>
              <a:pathLst>
                <a:path w="4074576" h="3062235">
                  <a:moveTo>
                    <a:pt x="4074574" y="926854"/>
                  </a:moveTo>
                  <a:lnTo>
                    <a:pt x="4074574" y="1224569"/>
                  </a:lnTo>
                  <a:cubicBezTo>
                    <a:pt x="3338977" y="1997146"/>
                    <a:pt x="2105711" y="2639876"/>
                    <a:pt x="568084" y="3062235"/>
                  </a:cubicBezTo>
                  <a:lnTo>
                    <a:pt x="0" y="3062235"/>
                  </a:lnTo>
                  <a:cubicBezTo>
                    <a:pt x="1786738" y="2571452"/>
                    <a:pt x="3219805" y="1824593"/>
                    <a:pt x="4074574" y="926854"/>
                  </a:cubicBezTo>
                  <a:close/>
                  <a:moveTo>
                    <a:pt x="4074575" y="0"/>
                  </a:moveTo>
                  <a:lnTo>
                    <a:pt x="4074576" y="0"/>
                  </a:lnTo>
                  <a:lnTo>
                    <a:pt x="4074576" y="3062235"/>
                  </a:lnTo>
                  <a:lnTo>
                    <a:pt x="4074575" y="3062235"/>
                  </a:lnTo>
                  <a:lnTo>
                    <a:pt x="4074575" y="926853"/>
                  </a:lnTo>
                  <a:lnTo>
                    <a:pt x="4074575" y="426937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6168" y="0"/>
              <a:ext cx="9137832" cy="6858000"/>
              <a:chOff x="6168" y="0"/>
              <a:chExt cx="9137832" cy="6858000"/>
            </a:xfrm>
          </p:grpSpPr>
          <p:sp>
            <p:nvSpPr>
              <p:cNvPr id="12" name="Freeform 545"/>
              <p:cNvSpPr>
                <a:spLocks/>
              </p:cNvSpPr>
              <p:nvPr userDrawn="1"/>
            </p:nvSpPr>
            <p:spPr bwMode="auto">
              <a:xfrm>
                <a:off x="6168" y="0"/>
                <a:ext cx="9137832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9164227" h="6872288">
                    <a:moveTo>
                      <a:pt x="8007567" y="0"/>
                    </a:moveTo>
                    <a:lnTo>
                      <a:pt x="8618519" y="0"/>
                    </a:lnTo>
                    <a:cubicBezTo>
                      <a:pt x="8821957" y="162716"/>
                      <a:pt x="9004583" y="331544"/>
                      <a:pt x="9164227" y="506275"/>
                    </a:cubicBezTo>
                    <a:lnTo>
                      <a:pt x="9164227" y="4164252"/>
                    </a:lnTo>
                    <a:cubicBezTo>
                      <a:pt x="7997247" y="5434051"/>
                      <a:pt x="5650938" y="6428618"/>
                      <a:pt x="2737625" y="6872288"/>
                    </a:cubicBezTo>
                    <a:lnTo>
                      <a:pt x="0" y="6872288"/>
                    </a:lnTo>
                    <a:lnTo>
                      <a:pt x="0" y="6646930"/>
                    </a:lnTo>
                    <a:cubicBezTo>
                      <a:pt x="5103509" y="6360778"/>
                      <a:pt x="9055295" y="4402948"/>
                      <a:pt x="9055295" y="2034792"/>
                    </a:cubicBezTo>
                    <a:cubicBezTo>
                      <a:pt x="9055295" y="1303917"/>
                      <a:pt x="8678761" y="613396"/>
                      <a:pt x="8007567" y="0"/>
                    </a:cubicBez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2400"/>
              </a:p>
            </p:txBody>
          </p:sp>
          <p:sp>
            <p:nvSpPr>
              <p:cNvPr id="13" name="Freeform 544"/>
              <p:cNvSpPr>
                <a:spLocks/>
              </p:cNvSpPr>
              <p:nvPr userDrawn="1"/>
            </p:nvSpPr>
            <p:spPr bwMode="auto">
              <a:xfrm>
                <a:off x="3149448" y="1"/>
                <a:ext cx="1282140" cy="837880"/>
              </a:xfrm>
              <a:custGeom>
                <a:avLst/>
                <a:gdLst/>
                <a:ahLst/>
                <a:cxnLst/>
                <a:rect l="l" t="t" r="r" b="b"/>
                <a:pathLst>
                  <a:path w="1282140" h="837880">
                    <a:moveTo>
                      <a:pt x="0" y="0"/>
                    </a:moveTo>
                    <a:lnTo>
                      <a:pt x="249309" y="0"/>
                    </a:lnTo>
                    <a:cubicBezTo>
                      <a:pt x="696438" y="245896"/>
                      <a:pt x="1048302" y="529622"/>
                      <a:pt x="1282140" y="837880"/>
                    </a:cubicBezTo>
                    <a:cubicBezTo>
                      <a:pt x="977024" y="521560"/>
                      <a:pt x="539488" y="23703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2400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053717"/>
            <a:ext cx="5339632" cy="412608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3307" y="1478527"/>
            <a:ext cx="6830140" cy="1587420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93307" y="3410095"/>
            <a:ext cx="6830140" cy="1195119"/>
          </a:xfrm>
        </p:spPr>
        <p:txBody>
          <a:bodyPr lIns="274320" tIns="9144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33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130245"/>
            <a:ext cx="11295529" cy="7473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6729"/>
            <a:ext cx="10972800" cy="4525963"/>
          </a:xfrm>
        </p:spPr>
        <p:txBody>
          <a:bodyPr/>
          <a:lstStyle>
            <a:lvl1pPr marL="533387" indent="-533387">
              <a:spcBef>
                <a:spcPts val="1600"/>
              </a:spcBef>
              <a:buSzPct val="100000"/>
              <a:defRPr/>
            </a:lvl1pPr>
            <a:lvl2pPr marL="994808" indent="-385224">
              <a:spcBef>
                <a:spcPts val="800"/>
              </a:spcBef>
              <a:buFont typeface="Arial" panose="020B0604020202020204" pitchFamily="34" charset="0"/>
              <a:buChar char="●"/>
              <a:defRPr/>
            </a:lvl2pPr>
            <a:lvl3pPr marL="1523962" indent="-304792">
              <a:spcBef>
                <a:spcPts val="533"/>
              </a:spcBef>
              <a:buFont typeface="Arial" panose="020B0604020202020204" pitchFamily="34" charset="0"/>
              <a:buChar char="−"/>
              <a:defRPr/>
            </a:lvl3pPr>
            <a:lvl4pPr>
              <a:spcBef>
                <a:spcPts val="533"/>
              </a:spcBef>
              <a:defRPr/>
            </a:lvl4pPr>
            <a:lvl5pPr marL="2817214" indent="-378875">
              <a:spcBef>
                <a:spcPts val="533"/>
              </a:spcBef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E5126-E942-485C-AE56-37D11DED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33DA9-22D8-4C64-816D-4C05C2F26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9DB952-6719-443E-878B-E4635895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559C24-A2D0-4CD1-88FF-3FA78DBD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FD1453-AB1C-4AE0-B2C7-A16E51CE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BE81D-4143-4D36-8236-915CD65A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CA07DA-8E3C-4A5B-B6FF-2AB8A2168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576A8B-7DBB-4238-980F-204C07BB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139581-77E6-4DC8-9668-A66D94C8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FEBC76-68E0-412D-AD41-CACBA7D7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3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D81CFE-AA32-4ADB-B943-3F4274D8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9B6090-7819-486B-A592-6DBAF347B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BA393E-6F6F-470B-B42D-D673EC48C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9B9F3D-C5AF-42C2-978E-EAE724C6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1FBBF0-1C6D-47EE-A713-8C37072B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69CAB2-A4F4-46A5-AF15-BA05AC24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5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5D0D2-587D-4554-92A8-E0FB2B32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3FAD51-F173-4600-9DD6-CF39F4CDC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68979F-9584-47A3-A4BC-2EB238763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C5F6B3-D76C-449C-A74C-27BA544CD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0C36DCB-F6EA-48D5-8068-56CCC0C27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C60066-B037-40C6-B23E-6206F806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F2A02A-89A4-406F-B88D-CD190197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1ECF4A-8977-4BAF-AAC4-9F0B8348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4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61A81-18D3-4C10-A7C9-BBACDF99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CD32A1-D0DC-4609-8CC3-06EC9740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3141D4-C084-492E-BFEB-D07D451E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55BAA1-02DA-4C6D-A236-CFF8A786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3F55D1-0991-4CC0-97D8-559BD7BC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C1E45D-2DC1-4E52-B3A1-FFF6DD9F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AA3360-0FDF-403F-9488-6612A91B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DEF42-04C7-4576-97A5-0E30FD62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093F9-E7B5-4891-96F2-9EB676A2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25EA6B-E6B3-4A07-9988-3F5A0635F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C54F58-AC86-48D0-96D4-56A20D00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4B913A-14BF-46DE-B9D5-2B1299F0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F6970D-D6DE-4464-837B-482F4218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29FB3-9E8C-4898-BFE7-C52EFEEB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200B13-B365-45CE-944C-267DEBBD3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D55D19-E302-44F0-85C9-9C1C039B1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0A11E6-B150-44D7-ABC6-36629C9A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8C4244-479C-4143-A402-AE95CCD3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2678B7-2A6C-4AD7-AD37-34BCCDA2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F5C2F6-1D91-4116-942F-51AEFC4D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599997-D4AC-4C6F-8933-25D39DFC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B32004-E1EA-41F0-85E0-B1C9F97D9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0C2F0-D7FC-492B-BB70-6F794E2EB24D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D3E6C9-6B24-43B8-82DC-42701A80B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FFADB4-EA84-4749-9234-4A86695EB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43346-5D18-43B2-B961-A25C8554E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1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jpeg"/><Relationship Id="rId16" Type="http://schemas.openxmlformats.org/officeDocument/2006/relationships/image" Target="../media/image25.jpeg"/><Relationship Id="rId17" Type="http://schemas.openxmlformats.org/officeDocument/2006/relationships/image" Target="../media/image26.gif"/><Relationship Id="rId18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8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ormel foods logo">
            <a:extLst>
              <a:ext uri="{FF2B5EF4-FFF2-40B4-BE49-F238E27FC236}">
                <a16:creationId xmlns:a16="http://schemas.microsoft.com/office/drawing/2014/main" xmlns="" id="{724645F7-F98F-4992-9258-41DB47AB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23" y="2266122"/>
            <a:ext cx="2329235" cy="18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NAGRA foods logo">
            <a:extLst>
              <a:ext uri="{FF2B5EF4-FFF2-40B4-BE49-F238E27FC236}">
                <a16:creationId xmlns:a16="http://schemas.microsoft.com/office/drawing/2014/main" xmlns="" id="{BD8F3A9C-C4E1-4F75-957D-6EAA058F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65" y="2266122"/>
            <a:ext cx="2468698" cy="18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innacle foods logo">
            <a:extLst>
              <a:ext uri="{FF2B5EF4-FFF2-40B4-BE49-F238E27FC236}">
                <a16:creationId xmlns:a16="http://schemas.microsoft.com/office/drawing/2014/main" xmlns="" id="{3CA393FA-1F01-4CA8-90A6-049389E4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37" y="2435898"/>
            <a:ext cx="3330827" cy="13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eatos">
            <a:extLst>
              <a:ext uri="{FF2B5EF4-FFF2-40B4-BE49-F238E27FC236}">
                <a16:creationId xmlns:a16="http://schemas.microsoft.com/office/drawing/2014/main" xmlns="" id="{91390ED1-5E57-4BF1-ABAA-DE44A5FC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3" y="4852392"/>
            <a:ext cx="1634184" cy="18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kahwa coffee">
            <a:extLst>
              <a:ext uri="{FF2B5EF4-FFF2-40B4-BE49-F238E27FC236}">
                <a16:creationId xmlns:a16="http://schemas.microsoft.com/office/drawing/2014/main" xmlns="" id="{947D59AC-58B8-406A-84E1-0583BFD6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29" y="4852392"/>
            <a:ext cx="2231908" cy="173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88;p13">
            <a:extLst>
              <a:ext uri="{FF2B5EF4-FFF2-40B4-BE49-F238E27FC236}">
                <a16:creationId xmlns:a16="http://schemas.microsoft.com/office/drawing/2014/main" xmlns="" id="{17C4CB5B-50A1-454D-9E42-6F61C6016C0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EAF6F7-3FA1-413B-93DC-1E61D74393E2}"/>
              </a:ext>
            </a:extLst>
          </p:cNvPr>
          <p:cNvSpPr txBox="1"/>
          <p:nvPr/>
        </p:nvSpPr>
        <p:spPr>
          <a:xfrm>
            <a:off x="314793" y="3642610"/>
            <a:ext cx="117734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A 2020 Vision of Growth! </a:t>
            </a:r>
          </a:p>
          <a:p>
            <a:r>
              <a:rPr lang="en-US" sz="2400" i="1" dirty="0">
                <a:latin typeface="Arial Black" panose="020B0A04020102020204" pitchFamily="34" charset="0"/>
              </a:rPr>
              <a:t>Getting Strategy, Teams, and Capabilities Right for Changing Times</a:t>
            </a:r>
            <a:r>
              <a:rPr lang="en-US" sz="3200" i="1" dirty="0">
                <a:latin typeface="Arial Black" panose="020B0A04020102020204" pitchFamily="34" charset="0"/>
              </a:rPr>
              <a:t/>
            </a:r>
            <a:br>
              <a:rPr lang="en-US" sz="3200" i="1" dirty="0">
                <a:latin typeface="Arial Black" panose="020B0A04020102020204" pitchFamily="34" charset="0"/>
              </a:rPr>
            </a:br>
            <a:endParaRPr lang="en-US" sz="3200" i="1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Chris </a:t>
            </a:r>
            <a:r>
              <a:rPr lang="en-US" sz="2800" dirty="0" err="1">
                <a:latin typeface="Arial Black" panose="020B0A04020102020204" pitchFamily="34" charset="0"/>
              </a:rPr>
              <a:t>Boever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Fmr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EVP and Chief Customer Officer, Pinnacle Foods</a:t>
            </a: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7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4;p14">
            <a:extLst>
              <a:ext uri="{FF2B5EF4-FFF2-40B4-BE49-F238E27FC236}">
                <a16:creationId xmlns:a16="http://schemas.microsoft.com/office/drawing/2014/main" xmlns="" id="{3F823AC6-9200-4C33-A191-8C0CE530458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96" y="15498"/>
            <a:ext cx="122229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hormel foods logo">
            <a:extLst>
              <a:ext uri="{FF2B5EF4-FFF2-40B4-BE49-F238E27FC236}">
                <a16:creationId xmlns:a16="http://schemas.microsoft.com/office/drawing/2014/main" xmlns="" id="{724645F7-F98F-4992-9258-41DB47AB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23" y="2266122"/>
            <a:ext cx="2329235" cy="18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NAGRA foods logo">
            <a:extLst>
              <a:ext uri="{FF2B5EF4-FFF2-40B4-BE49-F238E27FC236}">
                <a16:creationId xmlns:a16="http://schemas.microsoft.com/office/drawing/2014/main" xmlns="" id="{BD8F3A9C-C4E1-4F75-957D-6EAA058F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65" y="2266122"/>
            <a:ext cx="2468698" cy="18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innacle foods logo">
            <a:extLst>
              <a:ext uri="{FF2B5EF4-FFF2-40B4-BE49-F238E27FC236}">
                <a16:creationId xmlns:a16="http://schemas.microsoft.com/office/drawing/2014/main" xmlns="" id="{3CA393FA-1F01-4CA8-90A6-049389E4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437" y="2435898"/>
            <a:ext cx="3330827" cy="13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eatos">
            <a:extLst>
              <a:ext uri="{FF2B5EF4-FFF2-40B4-BE49-F238E27FC236}">
                <a16:creationId xmlns:a16="http://schemas.microsoft.com/office/drawing/2014/main" xmlns="" id="{91390ED1-5E57-4BF1-ABAA-DE44A5FC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43" y="4852392"/>
            <a:ext cx="1634184" cy="18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kahwa coffee">
            <a:extLst>
              <a:ext uri="{FF2B5EF4-FFF2-40B4-BE49-F238E27FC236}">
                <a16:creationId xmlns:a16="http://schemas.microsoft.com/office/drawing/2014/main" xmlns="" id="{947D59AC-58B8-406A-84E1-0583BFD6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29" y="4852392"/>
            <a:ext cx="2231908" cy="173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2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90E3-505D-0046-9CA4-87121617E434}" type="slidenum">
              <a:rPr lang="en-US">
                <a:latin typeface="Arial"/>
              </a:rPr>
              <a:pPr/>
              <a:t>3</a:t>
            </a:fld>
            <a:endParaRPr lang="en-US" dirty="0"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Pinnacle Foods Evolution &amp; Portfolio Strategy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570467" y="3726129"/>
            <a:ext cx="9128013" cy="1230413"/>
          </a:xfrm>
          <a:prstGeom prst="rightArrow">
            <a:avLst>
              <a:gd name="adj1" fmla="val 50000"/>
              <a:gd name="adj2" fmla="val 39980"/>
            </a:avLst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prstClr val="white"/>
              </a:solidFill>
              <a:latin typeface="Helvetica" pitchFamily="34" charset="0"/>
              <a:ea typeface="ＭＳ Ｐゴシック" pitchFamily="-84" charset="-128"/>
              <a:cs typeface="Helvetic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17257" y="2312640"/>
            <a:ext cx="1296759" cy="3499511"/>
            <a:chOff x="5753842" y="1763995"/>
            <a:chExt cx="1296759" cy="3512957"/>
          </a:xfrm>
        </p:grpSpPr>
        <p:sp>
          <p:nvSpPr>
            <p:cNvPr id="7" name="TextBox 6"/>
            <p:cNvSpPr txBox="1"/>
            <p:nvPr/>
          </p:nvSpPr>
          <p:spPr>
            <a:xfrm>
              <a:off x="5753842" y="3624984"/>
              <a:ext cx="1296759" cy="46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4F81BD"/>
                  </a:solidFill>
                  <a:latin typeface="Avenir"/>
                  <a:ea typeface="ＭＳ Ｐゴシック" pitchFamily="-84" charset="-128"/>
                </a:rPr>
                <a:t>2013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798921" y="1763995"/>
              <a:ext cx="1142010" cy="3512957"/>
              <a:chOff x="5798921" y="1763995"/>
              <a:chExt cx="1142010" cy="351295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5798921" y="4178524"/>
                <a:ext cx="1142010" cy="1098428"/>
              </a:xfrm>
              <a:prstGeom prst="roundRect">
                <a:avLst>
                  <a:gd name="adj" fmla="val 5273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000000"/>
                    </a:solidFill>
                    <a:latin typeface="Arial"/>
                    <a:ea typeface="ＭＳ Ｐゴシック" pitchFamily="-84" charset="-128"/>
                  </a:rPr>
                  <a:t>Made Initial Public Offering &amp;</a:t>
                </a:r>
                <a:br>
                  <a:rPr lang="en-US" sz="1000" b="1" kern="0" dirty="0">
                    <a:solidFill>
                      <a:srgbClr val="000000"/>
                    </a:solidFill>
                    <a:latin typeface="Arial"/>
                    <a:ea typeface="ＭＳ Ｐゴシック" pitchFamily="-84" charset="-128"/>
                  </a:rPr>
                </a:br>
                <a:endPara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000000"/>
                    </a:solidFill>
                    <a:latin typeface="Arial"/>
                    <a:ea typeface="ＭＳ Ｐゴシック" pitchFamily="-84" charset="-128"/>
                  </a:rPr>
                  <a:t>Wish-Bone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6338121" y="3178570"/>
                <a:ext cx="0" cy="319237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>
                <a:outerShdw dist="12700" algn="l" rotWithShape="0">
                  <a:srgbClr val="FFFFFF"/>
                </a:outerShdw>
              </a:effectLst>
            </p:spPr>
          </p:cxnSp>
          <p:sp>
            <p:nvSpPr>
              <p:cNvPr id="11" name="Right Bracket 10"/>
              <p:cNvSpPr/>
              <p:nvPr/>
            </p:nvSpPr>
            <p:spPr>
              <a:xfrm rot="5400000">
                <a:off x="6303386" y="2726928"/>
                <a:ext cx="45720" cy="758952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prstClr val="black"/>
                  </a:solidFill>
                  <a:latin typeface="Arial"/>
                  <a:ea typeface="ＭＳ Ｐゴシック" pitchFamily="-84" charset="-128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966600" y="2464108"/>
                <a:ext cx="743042" cy="664092"/>
                <a:chOff x="7212838" y="2883457"/>
                <a:chExt cx="743042" cy="664092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12838" y="2883457"/>
                  <a:ext cx="743042" cy="664092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2523" y="2969247"/>
                  <a:ext cx="477880" cy="522773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6770" y="1763995"/>
                <a:ext cx="743042" cy="66409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82400" y="1832291"/>
                <a:ext cx="671782" cy="527500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8327506" y="3128777"/>
            <a:ext cx="1253742" cy="2683373"/>
            <a:chOff x="6964098" y="2580133"/>
            <a:chExt cx="1253742" cy="2696818"/>
          </a:xfrm>
        </p:grpSpPr>
        <p:sp>
          <p:nvSpPr>
            <p:cNvPr id="18" name="Rounded Rectangle 17"/>
            <p:cNvSpPr/>
            <p:nvPr/>
          </p:nvSpPr>
          <p:spPr>
            <a:xfrm>
              <a:off x="7204736" y="2580133"/>
              <a:ext cx="688902" cy="553659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prstClr val="white"/>
                </a:solidFill>
                <a:latin typeface="Arial"/>
                <a:ea typeface="ＭＳ Ｐゴシック" pitchFamily="-84" charset="-128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531464" y="3199750"/>
              <a:ext cx="4075" cy="264368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dist="12700" algn="l" rotWithShape="0">
                <a:srgbClr val="FFFFFF"/>
              </a:outerShdw>
            </a:effectLst>
          </p:spPr>
        </p:cxnSp>
        <p:sp>
          <p:nvSpPr>
            <p:cNvPr id="20" name="Rounded Rectangle 19"/>
            <p:cNvSpPr/>
            <p:nvPr/>
          </p:nvSpPr>
          <p:spPr>
            <a:xfrm>
              <a:off x="6964098" y="4177245"/>
              <a:ext cx="1245196" cy="1099706"/>
            </a:xfrm>
            <a:prstGeom prst="roundRect">
              <a:avLst>
                <a:gd name="adj" fmla="val 5273"/>
              </a:avLst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kern="0" dirty="0">
                <a:solidFill>
                  <a:srgbClr val="000000"/>
                </a:solidFill>
                <a:latin typeface="Arial"/>
                <a:ea typeface="ＭＳ Ｐゴシック" pitchFamily="-8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Centralia Plant (Duncan Hines)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 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Gardein</a:t>
              </a:r>
            </a:p>
          </p:txBody>
        </p:sp>
        <p:sp>
          <p:nvSpPr>
            <p:cNvPr id="21" name="Right Bracket 20"/>
            <p:cNvSpPr/>
            <p:nvPr/>
          </p:nvSpPr>
          <p:spPr>
            <a:xfrm rot="5400000">
              <a:off x="7475022" y="2732935"/>
              <a:ext cx="112884" cy="724348"/>
            </a:xfrm>
            <a:prstGeom prst="rightBracket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prstClr val="black"/>
                </a:solidFill>
                <a:latin typeface="Arial"/>
                <a:ea typeface="ＭＳ Ｐゴシック" pitchFamily="-84" charset="-128"/>
              </a:endParaRPr>
            </a:p>
          </p:txBody>
        </p:sp>
        <p:pic>
          <p:nvPicPr>
            <p:cNvPr id="22" name="Picture 2" descr="C:\Users\enrighl\AppData\Local\Microsoft\Windows\Temporary Internet Files\Content.Outlook\A5RHBBWS\Gardein_Logo_ALPHA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366" y="2699781"/>
              <a:ext cx="688234" cy="366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972644" y="3624983"/>
              <a:ext cx="1245196" cy="463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4F81BD"/>
                  </a:solidFill>
                  <a:latin typeface="Avenir"/>
                  <a:ea typeface="ＭＳ Ｐゴシック" pitchFamily="-84" charset="-128"/>
                </a:rPr>
                <a:t>2014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34371" y="1626325"/>
            <a:ext cx="3371709" cy="4185823"/>
            <a:chOff x="-51870" y="1077684"/>
            <a:chExt cx="3371709" cy="418582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857543" y="3156619"/>
              <a:ext cx="0" cy="305268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dist="12700" algn="l" rotWithShape="0">
                <a:srgbClr val="FFFFFF"/>
              </a:outerShdw>
            </a:effectLst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1629505" y="3173859"/>
              <a:ext cx="1057" cy="280121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dist="12700" algn="l" rotWithShape="0">
                <a:srgbClr val="FFFFFF"/>
              </a:outerShdw>
            </a:effectLst>
          </p:spPr>
        </p:cxnSp>
        <p:cxnSp>
          <p:nvCxnSpPr>
            <p:cNvPr id="27" name="Straight Connector 26"/>
            <p:cNvCxnSpPr/>
            <p:nvPr/>
          </p:nvCxnSpPr>
          <p:spPr>
            <a:xfrm flipH="1">
              <a:off x="451655" y="3173856"/>
              <a:ext cx="7811" cy="280123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dist="12700" algn="l" rotWithShape="0">
                <a:srgbClr val="FFFFFF"/>
              </a:outerShdw>
            </a:effectLst>
          </p:spPr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7474" y="2438178"/>
              <a:ext cx="743042" cy="664092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1085191" y="4152998"/>
              <a:ext cx="1014955" cy="1110508"/>
            </a:xfrm>
            <a:prstGeom prst="roundRect">
              <a:avLst>
                <a:gd name="adj" fmla="val 5026"/>
              </a:avLst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Merged with </a:t>
              </a:r>
              <a:b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</a:b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Aurora Foods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128995" y="4163306"/>
              <a:ext cx="1190844" cy="1100199"/>
            </a:xfrm>
            <a:prstGeom prst="roundRect">
              <a:avLst>
                <a:gd name="adj" fmla="val 4497"/>
              </a:avLst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kern="0" dirty="0">
                <a:solidFill>
                  <a:srgbClr val="000000"/>
                </a:solidFill>
                <a:latin typeface="Arial"/>
                <a:ea typeface="ＭＳ Ｐゴシック" pitchFamily="-8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Armour </a:t>
              </a:r>
              <a:b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</a:b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from Dial Corporation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8240" y="4151714"/>
              <a:ext cx="974221" cy="1111792"/>
            </a:xfrm>
            <a:prstGeom prst="roundRect">
              <a:avLst>
                <a:gd name="adj" fmla="val 5037"/>
              </a:avLst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Founded through purchased assets </a:t>
              </a:r>
              <a:b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</a:b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from Vlasic</a:t>
              </a: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487094" y="2466024"/>
              <a:ext cx="740898" cy="6621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70" y="1077684"/>
              <a:ext cx="750380" cy="66127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80" y="1775870"/>
              <a:ext cx="739960" cy="66230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76" y="2475092"/>
              <a:ext cx="716168" cy="65310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753" y="2475028"/>
              <a:ext cx="739960" cy="65317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542" y="1772218"/>
              <a:ext cx="730262" cy="66596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1362" y="1774086"/>
              <a:ext cx="743042" cy="6640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588" y="1856681"/>
              <a:ext cx="600590" cy="48983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-51870" y="3615534"/>
              <a:ext cx="1276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4F81BD"/>
                  </a:solidFill>
                  <a:latin typeface="Avenir"/>
                  <a:ea typeface="ＭＳ Ｐゴシック" pitchFamily="-84" charset="-128"/>
                </a:rPr>
                <a:t>2001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68586" y="3620321"/>
              <a:ext cx="997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4F81BD"/>
                  </a:solidFill>
                  <a:latin typeface="Avenir"/>
                  <a:ea typeface="ＭＳ Ｐゴシック" pitchFamily="-84" charset="-128"/>
                </a:rPr>
                <a:t>2006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51785" y="3626182"/>
              <a:ext cx="932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4F81BD"/>
                  </a:solidFill>
                  <a:latin typeface="Avenir"/>
                  <a:ea typeface="ＭＳ Ｐゴシック" pitchFamily="-84" charset="-128"/>
                </a:rPr>
                <a:t>2004</a:t>
              </a:r>
            </a:p>
          </p:txBody>
        </p:sp>
        <p:sp>
          <p:nvSpPr>
            <p:cNvPr id="43" name="Right Bracket 42"/>
            <p:cNvSpPr/>
            <p:nvPr/>
          </p:nvSpPr>
          <p:spPr>
            <a:xfrm rot="5400000">
              <a:off x="432701" y="2731440"/>
              <a:ext cx="45719" cy="760815"/>
            </a:xfrm>
            <a:prstGeom prst="rightBracket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prstClr val="black"/>
                </a:solidFill>
                <a:latin typeface="Arial"/>
                <a:ea typeface="ＭＳ Ｐゴシック" pitchFamily="-84" charset="-128"/>
              </a:endParaRPr>
            </a:p>
          </p:txBody>
        </p:sp>
        <p:sp>
          <p:nvSpPr>
            <p:cNvPr id="44" name="Right Bracket 43"/>
            <p:cNvSpPr/>
            <p:nvPr/>
          </p:nvSpPr>
          <p:spPr>
            <a:xfrm rot="5400000">
              <a:off x="1681549" y="2323256"/>
              <a:ext cx="60744" cy="1577190"/>
            </a:xfrm>
            <a:prstGeom prst="rightBracket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prstClr val="black"/>
                </a:solidFill>
                <a:latin typeface="Arial"/>
                <a:ea typeface="ＭＳ Ｐゴシック" pitchFamily="-84" charset="-128"/>
              </a:endParaRPr>
            </a:p>
          </p:txBody>
        </p:sp>
        <p:sp>
          <p:nvSpPr>
            <p:cNvPr id="45" name="Right Bracket 44"/>
            <p:cNvSpPr/>
            <p:nvPr/>
          </p:nvSpPr>
          <p:spPr>
            <a:xfrm rot="5400000">
              <a:off x="2916572" y="2725996"/>
              <a:ext cx="45719" cy="760815"/>
            </a:xfrm>
            <a:prstGeom prst="rightBracket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prstClr val="black"/>
                </a:solidFill>
                <a:latin typeface="Arial"/>
                <a:ea typeface="ＭＳ Ｐゴシック" pitchFamily="-84" charset="-128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1060" y="2560785"/>
              <a:ext cx="658445" cy="41887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0251" y="1090850"/>
              <a:ext cx="743042" cy="66409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8042" y="1154255"/>
              <a:ext cx="723684" cy="561944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964541" y="2981655"/>
            <a:ext cx="1279771" cy="2830495"/>
            <a:chOff x="4601124" y="2433011"/>
            <a:chExt cx="1279771" cy="2830494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230806" y="3187551"/>
              <a:ext cx="0" cy="31923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dist="12700" algn="l" rotWithShape="0">
                <a:srgbClr val="FFFFFF"/>
              </a:outerShdw>
            </a:effectLst>
          </p:spPr>
        </p:cxnSp>
        <p:sp>
          <p:nvSpPr>
            <p:cNvPr id="51" name="Rounded Rectangle 50"/>
            <p:cNvSpPr/>
            <p:nvPr/>
          </p:nvSpPr>
          <p:spPr>
            <a:xfrm>
              <a:off x="4636037" y="4169282"/>
              <a:ext cx="1133917" cy="1094223"/>
            </a:xfrm>
            <a:prstGeom prst="roundRect">
              <a:avLst>
                <a:gd name="adj" fmla="val 4671"/>
              </a:avLst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kern="0" dirty="0">
                <a:solidFill>
                  <a:srgbClr val="000000"/>
                </a:solidFill>
                <a:latin typeface="Arial"/>
                <a:ea typeface="ＭＳ Ｐゴシック" pitchFamily="-84" charset="-128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Birds Eye Foods</a:t>
              </a:r>
            </a:p>
          </p:txBody>
        </p:sp>
        <p:sp>
          <p:nvSpPr>
            <p:cNvPr id="52" name="Right Bracket 51"/>
            <p:cNvSpPr/>
            <p:nvPr/>
          </p:nvSpPr>
          <p:spPr>
            <a:xfrm rot="5400000">
              <a:off x="5205773" y="2726928"/>
              <a:ext cx="45720" cy="758952"/>
            </a:xfrm>
            <a:prstGeom prst="rightBracket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prstClr val="black"/>
                </a:solidFill>
                <a:latin typeface="Arial"/>
                <a:ea typeface="ＭＳ Ｐゴシック" pitchFamily="-84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01124" y="3620321"/>
              <a:ext cx="1279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4F81BD"/>
                  </a:solidFill>
                  <a:latin typeface="Avenir"/>
                  <a:ea typeface="ＭＳ Ｐゴシック" pitchFamily="-84" charset="-128"/>
                </a:rPr>
                <a:t>2009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4920" y="2433011"/>
              <a:ext cx="743042" cy="66409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3547" y="2570134"/>
              <a:ext cx="687423" cy="389845"/>
            </a:xfrm>
            <a:prstGeom prst="rect">
              <a:avLst/>
            </a:prstGeom>
          </p:spPr>
        </p:pic>
      </p:grpSp>
      <p:sp>
        <p:nvSpPr>
          <p:cNvPr id="57" name="Rectangle 56"/>
          <p:cNvSpPr/>
          <p:nvPr/>
        </p:nvSpPr>
        <p:spPr>
          <a:xfrm>
            <a:off x="6072687" y="3021997"/>
            <a:ext cx="4302256" cy="7310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C00000"/>
              </a:solidFill>
              <a:latin typeface="Arial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725259" y="2676033"/>
            <a:ext cx="1306484" cy="3136117"/>
            <a:chOff x="3402795" y="2127388"/>
            <a:chExt cx="1306484" cy="3136117"/>
          </a:xfrm>
        </p:grpSpPr>
        <p:sp>
          <p:nvSpPr>
            <p:cNvPr id="61" name="Rounded Rectangle 60"/>
            <p:cNvSpPr/>
            <p:nvPr/>
          </p:nvSpPr>
          <p:spPr>
            <a:xfrm>
              <a:off x="3485920" y="4163306"/>
              <a:ext cx="1157567" cy="1100199"/>
            </a:xfrm>
            <a:prstGeom prst="roundRect">
              <a:avLst>
                <a:gd name="adj" fmla="val 4248"/>
              </a:avLst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Acquired</a:t>
              </a:r>
              <a:b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</a:br>
              <a:r>
                <a:rPr lang="en-US" sz="1000" b="1" kern="0" dirty="0">
                  <a:solidFill>
                    <a:srgbClr val="000000"/>
                  </a:solidFill>
                  <a:latin typeface="Arial"/>
                  <a:ea typeface="ＭＳ Ｐゴシック" pitchFamily="-84" charset="-128"/>
                </a:rPr>
                <a:t>by Blackstone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046341" y="2792704"/>
              <a:ext cx="2251" cy="691586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dist="12700" algn="l" rotWithShape="0">
                <a:srgbClr val="FFFFFF"/>
              </a:outerShdw>
            </a:effectLst>
          </p:spPr>
        </p:cxnSp>
        <p:grpSp>
          <p:nvGrpSpPr>
            <p:cNvPr id="63" name="Group 62"/>
            <p:cNvGrpSpPr/>
            <p:nvPr/>
          </p:nvGrpSpPr>
          <p:grpSpPr>
            <a:xfrm>
              <a:off x="3616184" y="2127388"/>
              <a:ext cx="897037" cy="575991"/>
              <a:chOff x="4733629" y="3421748"/>
              <a:chExt cx="739295" cy="490373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4733629" y="3421748"/>
                <a:ext cx="739295" cy="490373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prstClr val="white"/>
                  </a:solidFill>
                  <a:latin typeface="Arial"/>
                  <a:ea typeface="ＭＳ Ｐゴシック" pitchFamily="-84" charset="-128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3398" y="3423452"/>
                <a:ext cx="625207" cy="468906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3402795" y="3620321"/>
              <a:ext cx="1306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4F81BD"/>
                  </a:solidFill>
                  <a:latin typeface="Avenir"/>
                  <a:ea typeface="ＭＳ Ｐゴシック" pitchFamily="-84" charset="-128"/>
                </a:rPr>
                <a:t>2007</a:t>
              </a:r>
            </a:p>
          </p:txBody>
        </p:sp>
        <p:sp>
          <p:nvSpPr>
            <p:cNvPr id="65" name="Right Bracket 64"/>
            <p:cNvSpPr/>
            <p:nvPr/>
          </p:nvSpPr>
          <p:spPr>
            <a:xfrm rot="5400000">
              <a:off x="4013743" y="2225489"/>
              <a:ext cx="83886" cy="998523"/>
            </a:xfrm>
            <a:prstGeom prst="rightBracket">
              <a:avLst/>
            </a:prstGeom>
            <a:noFill/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prstClr val="black"/>
                </a:solidFill>
                <a:latin typeface="Arial"/>
                <a:ea typeface="ＭＳ Ｐゴシック" pitchFamily="-84" charset="-128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457461" y="3083537"/>
            <a:ext cx="1245196" cy="2728613"/>
            <a:chOff x="7902980" y="2534893"/>
            <a:chExt cx="1245196" cy="2728613"/>
          </a:xfrm>
        </p:grpSpPr>
        <p:grpSp>
          <p:nvGrpSpPr>
            <p:cNvPr id="69" name="Group 68"/>
            <p:cNvGrpSpPr/>
            <p:nvPr/>
          </p:nvGrpSpPr>
          <p:grpSpPr>
            <a:xfrm>
              <a:off x="7902980" y="3038652"/>
              <a:ext cx="1245196" cy="2224854"/>
              <a:chOff x="6972644" y="3038667"/>
              <a:chExt cx="1245196" cy="2236001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7116862" y="4174962"/>
                <a:ext cx="958918" cy="1099706"/>
              </a:xfrm>
              <a:prstGeom prst="roundRect">
                <a:avLst>
                  <a:gd name="adj" fmla="val 5273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000000"/>
                    </a:solidFill>
                    <a:latin typeface="Arial"/>
                    <a:ea typeface="ＭＳ Ｐゴシック" pitchFamily="-84" charset="-128"/>
                  </a:rPr>
                  <a:t>Boulder Brands</a:t>
                </a: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7531464" y="3199750"/>
                <a:ext cx="4075" cy="264368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>
                <a:outerShdw dist="12700" algn="l" rotWithShape="0">
                  <a:srgbClr val="FFFFFF"/>
                </a:outerShdw>
              </a:effectLst>
            </p:spPr>
          </p:cxnSp>
          <p:sp>
            <p:nvSpPr>
              <p:cNvPr id="74" name="Right Bracket 73"/>
              <p:cNvSpPr/>
              <p:nvPr/>
            </p:nvSpPr>
            <p:spPr>
              <a:xfrm rot="5400000">
                <a:off x="7475022" y="2732935"/>
                <a:ext cx="112884" cy="724348"/>
              </a:xfrm>
              <a:prstGeom prst="rightBracket">
                <a:avLst/>
              </a:prstGeom>
              <a:noFill/>
              <a:ln w="12700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prstClr val="black"/>
                  </a:solidFill>
                  <a:latin typeface="Arial"/>
                  <a:ea typeface="ＭＳ Ｐゴシック" pitchFamily="-84" charset="-128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972644" y="3624983"/>
                <a:ext cx="1245196" cy="463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4F81BD"/>
                    </a:solidFill>
                    <a:latin typeface="Avenir"/>
                    <a:ea typeface="ＭＳ Ｐゴシック" pitchFamily="-84" charset="-128"/>
                  </a:rPr>
                  <a:t>2016</a:t>
                </a:r>
              </a:p>
            </p:txBody>
          </p:sp>
        </p:grpSp>
        <p:sp>
          <p:nvSpPr>
            <p:cNvPr id="70" name="Rounded Rectangle 69"/>
            <p:cNvSpPr/>
            <p:nvPr/>
          </p:nvSpPr>
          <p:spPr>
            <a:xfrm>
              <a:off x="8135073" y="2555504"/>
              <a:ext cx="636434" cy="550899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kern="0" dirty="0">
                <a:solidFill>
                  <a:prstClr val="white"/>
                </a:solidFill>
                <a:latin typeface="Arial"/>
                <a:ea typeface="ＭＳ Ｐゴシック" pitchFamily="-84" charset="-128"/>
              </a:endParaRPr>
            </a:p>
          </p:txBody>
        </p:sp>
        <p:pic>
          <p:nvPicPr>
            <p:cNvPr id="71" name="Picture 2" descr="http://www.boulderbrands.com/wp-content/themes/BoulderBrands/img/logo-boulder-brands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626" y="2534893"/>
              <a:ext cx="695470" cy="513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4FDFA0D-A3FB-4105-96C4-0E7F0F1BC1DF}"/>
              </a:ext>
            </a:extLst>
          </p:cNvPr>
          <p:cNvSpPr txBox="1"/>
          <p:nvPr/>
        </p:nvSpPr>
        <p:spPr>
          <a:xfrm>
            <a:off x="10604041" y="4175801"/>
            <a:ext cx="124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4F81BD"/>
                </a:solidFill>
                <a:latin typeface="Avenir"/>
                <a:ea typeface="ＭＳ Ｐゴシック" pitchFamily="-84" charset="-128"/>
              </a:rPr>
              <a:t>2018</a:t>
            </a:r>
          </a:p>
        </p:txBody>
      </p:sp>
      <p:sp>
        <p:nvSpPr>
          <p:cNvPr id="77" name="Rounded Rectangle 30">
            <a:extLst>
              <a:ext uri="{FF2B5EF4-FFF2-40B4-BE49-F238E27FC236}">
                <a16:creationId xmlns:a16="http://schemas.microsoft.com/office/drawing/2014/main" xmlns="" id="{2511EE8A-93A7-45F2-BBDE-F1EAC85413FB}"/>
              </a:ext>
            </a:extLst>
          </p:cNvPr>
          <p:cNvSpPr/>
          <p:nvPr/>
        </p:nvSpPr>
        <p:spPr>
          <a:xfrm>
            <a:off x="10623802" y="4736153"/>
            <a:ext cx="974221" cy="1111792"/>
          </a:xfrm>
          <a:prstGeom prst="roundRect">
            <a:avLst>
              <a:gd name="adj" fmla="val 5037"/>
            </a:avLst>
          </a:prstGeom>
          <a:solidFill>
            <a:srgbClr val="FFFFFF"/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rgbClr val="000000"/>
                </a:solidFill>
                <a:latin typeface="Arial"/>
                <a:ea typeface="ＭＳ Ｐゴシック" pitchFamily="-84" charset="-128"/>
              </a:rPr>
              <a:t>ACQUIRED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rgbClr val="000000"/>
                </a:solidFill>
                <a:latin typeface="Arial"/>
                <a:ea typeface="ＭＳ Ｐゴシック" pitchFamily="-84" charset="-128"/>
              </a:rPr>
              <a:t>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>
                <a:solidFill>
                  <a:srgbClr val="000000"/>
                </a:solidFill>
                <a:latin typeface="Arial"/>
                <a:ea typeface="ＭＳ Ｐゴシック" pitchFamily="-84" charset="-128"/>
              </a:rPr>
              <a:t>CONAGRA</a:t>
            </a:r>
          </a:p>
        </p:txBody>
      </p:sp>
    </p:spTree>
    <p:extLst>
      <p:ext uri="{BB962C8B-B14F-4D97-AF65-F5344CB8AC3E}">
        <p14:creationId xmlns:p14="http://schemas.microsoft.com/office/powerpoint/2010/main" val="41020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4;p14">
            <a:extLst>
              <a:ext uri="{FF2B5EF4-FFF2-40B4-BE49-F238E27FC236}">
                <a16:creationId xmlns:a16="http://schemas.microsoft.com/office/drawing/2014/main" xmlns="" id="{4C732477-6C7E-464B-A837-D1FD386337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96" y="15498"/>
            <a:ext cx="1222299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F08A4A-5BF8-4418-8C7C-C83744798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2" t="12233" r="25263" b="16820"/>
          <a:stretch/>
        </p:blipFill>
        <p:spPr>
          <a:xfrm>
            <a:off x="2430330" y="539095"/>
            <a:ext cx="7149604" cy="57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0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3C217-852B-4A0E-A624-0AC32FEC1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-193184"/>
            <a:ext cx="9144000" cy="1116749"/>
          </a:xfrm>
        </p:spPr>
        <p:txBody>
          <a:bodyPr/>
          <a:lstStyle/>
          <a:p>
            <a:r>
              <a:rPr lang="en-US" dirty="0"/>
              <a:t>GROWTH?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6C627D-8003-44CF-A19F-DCA9BDC78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782898" y="549349"/>
            <a:ext cx="29293517" cy="74401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growth">
            <a:extLst>
              <a:ext uri="{FF2B5EF4-FFF2-40B4-BE49-F238E27FC236}">
                <a16:creationId xmlns:a16="http://schemas.microsoft.com/office/drawing/2014/main" xmlns="" id="{6A9D51F8-C07E-491D-8981-EB7EF72E0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196" y="-332509"/>
            <a:ext cx="12840196" cy="71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5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94;p14">
            <a:extLst>
              <a:ext uri="{FF2B5EF4-FFF2-40B4-BE49-F238E27FC236}">
                <a16:creationId xmlns:a16="http://schemas.microsoft.com/office/drawing/2014/main" xmlns="" id="{EC386E05-8C32-444F-A241-C92C3A997D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96" y="15498"/>
            <a:ext cx="12222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3A754C-F850-40D6-B23C-7ED3B2B62467}"/>
              </a:ext>
            </a:extLst>
          </p:cNvPr>
          <p:cNvSpPr/>
          <p:nvPr/>
        </p:nvSpPr>
        <p:spPr>
          <a:xfrm>
            <a:off x="3380577" y="3244334"/>
            <a:ext cx="543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LinotypeUniversW01-Heav 723715"/>
              </a:rPr>
              <a:t>The $760 Billion US CPG Industry Still Struggles to Sprint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5CCB18-A163-4773-AF43-FBE01BC82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1" y="1859917"/>
            <a:ext cx="5995723" cy="35074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C9B6ED-944C-4EA1-A1A3-E69E253E952E}"/>
              </a:ext>
            </a:extLst>
          </p:cNvPr>
          <p:cNvSpPr/>
          <p:nvPr/>
        </p:nvSpPr>
        <p:spPr>
          <a:xfrm>
            <a:off x="780044" y="1228975"/>
            <a:ext cx="7615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aggregate top 100 CPGs  -2.2%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8C48EFC4-85B6-496F-9E92-AD0001AD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16" y="1393185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dl">
            <a:extLst>
              <a:ext uri="{FF2B5EF4-FFF2-40B4-BE49-F238E27FC236}">
                <a16:creationId xmlns:a16="http://schemas.microsoft.com/office/drawing/2014/main" xmlns="" id="{01E9DACE-4B6C-4006-A360-BE5CCF0F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845" y="139318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rader joe's">
            <a:extLst>
              <a:ext uri="{FF2B5EF4-FFF2-40B4-BE49-F238E27FC236}">
                <a16:creationId xmlns:a16="http://schemas.microsoft.com/office/drawing/2014/main" xmlns="" id="{811740F9-A2F1-4E98-8B98-8E6DB6936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66" y="350562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mazon fresh logo">
            <a:extLst>
              <a:ext uri="{FF2B5EF4-FFF2-40B4-BE49-F238E27FC236}">
                <a16:creationId xmlns:a16="http://schemas.microsoft.com/office/drawing/2014/main" xmlns="" id="{395E6994-B296-4A77-813F-E8434A9B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41" y="5479724"/>
            <a:ext cx="47053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xmlns="" id="{03DAB04E-124D-4BD6-8D17-CD444E70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964" y="3466983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D962650-2313-4C66-8516-7964DE6B5CE5}"/>
              </a:ext>
            </a:extLst>
          </p:cNvPr>
          <p:cNvSpPr txBox="1">
            <a:spLocks/>
          </p:cNvSpPr>
          <p:nvPr/>
        </p:nvSpPr>
        <p:spPr>
          <a:xfrm>
            <a:off x="1104900" y="-38636"/>
            <a:ext cx="9144000" cy="111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WHERE IS THE GROWTH</a:t>
            </a:r>
          </a:p>
        </p:txBody>
      </p:sp>
    </p:spTree>
    <p:extLst>
      <p:ext uri="{BB962C8B-B14F-4D97-AF65-F5344CB8AC3E}">
        <p14:creationId xmlns:p14="http://schemas.microsoft.com/office/powerpoint/2010/main" val="173496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L0AAAELCAMAAAC77XfeAAAAilBMVEX///8/Pz8sLCwxMTE4ODjV1dW2trbe3t6wsLB+fn41NTUqKir7+/uWlpYvLy87OzvFxcXPz88lJSVLS0v19fVra2uSkpIiIiLp6elCQkKlpaXw8PBSUlLT09OHh4etra1wcHBfX1+enp5ZWVkcHBzj4+MVFRUXFxd4eHhubm7Gxsa8vLyKiooNDQ0HyLp7AAAIRElEQVR4nO2da3eqOhBAIQmiAYk8RHy/z7XS/v+/d2eCWqFaA61V15r95WgPJpswCSHRxLIIgiAIgiAIgiAIgiAIgiAIgiAIgiAIgiAIgiAI4g/ww1HaeRDdtvMj93DBmJTiQUjO5Mxt6u5MPGE/GBH1s0bys4F6tDsiolF992TCH+19hC3qyo/thwfNJ3JZT94fPkXUHJH9WvbLJyp5JEhryI/Yo3WrRKGxfOY9WvYCxvY7o7iRjJ+/kWdvAvn18DKqbr3iK0P5bWSSHOu6+eeblfsZbSwN59/pSxbFyzhiN0+xnJ9vZj8zSVZ24UjnYCyxYEby7H96wbUPCu+96L44aa1bOW8byftXMz6HaYVD9mwKr93DqTCsYMm1eh/0x6eckoVRVgVqYmR/vdi+2quzN0b2laavW6Nxi4w6PO9G17OZvexUMjOK0gI+N7GPjZqDhmX/JTdjeVtUz/wS/sAorUb2vPUlu9w89IcG9q7ZraqZ/YX8aoROcts+NCuMJvZidyG/jnGz6RlU29ysX9/E/mK9axk/R3gGT4mGqTWxD/bNr/Upy4fZ65taFde4yX+w/cVLT/ZkT/ZkT/ZkT/ZkT/ZkT/Zk/wv2otD3tP1hMMJ7Gfu4QGl7Vbyxp69ifxWyJ3uyJ3uyJ3uy/6n9pfHgl7G/MAV1zsWvOjyP/Y0ZvIszMM9jb0fffm9geWna9Ins9dcRrrG/OPH4RPZ2dL3eji9PYz6T/fVmJ7vyrbansre97sX53xa/8l2B57K3ZdBplWcx3bw7vDqF+WT20HDyTantSaNvZu6fzh5uWyX77ndfOyB7sid7sid7sid7sid7sid7sid7sid7sif7F7PfvrK9HOVIq/T7kZextyVHNr3XtC8IyJ7syZ7syZ7syZ7syZ7syZ7syZ7syZ7syZ7syZ7syZ7syZ7syZ7syZ7syf4X7IOXto9Kv1pKDex5/jz25TT7BsuyytKC9maL6N7LXp4vEu2bLAStSiuqm1yt+9nb8izwV0YqpW+6mGd3F/uz9VIN15RVZ6vx11hS+C72Nj/q701DWC6OudVZzvk+9rbgq+nWzZfmC88L1R5bVtKrtbnEnexxWXWPXftl52V4FMgoqPWRu9n/CWT/OMj+cZD94yD76yglmm6wI016O3e1nyz7neo+L0KabfwyGhnk2sReRJ98d2Pn+Ly3LXW6uN1ZdUTg3eoP4OPK6HbpN7DHlWb8Yw9+/Z1H1Kk85rE5dDtdaz6+9cAVhEb900Zl7+0tyxlItbthj9upnNsHLSthbDC7/biITwgGews1intcaga3xAl29exjSAsKNMpvP+zKODaots3sV4V9HLlgD2HM2KGcJGPe4WjBPC8u2Qso9HADJxVrexVAJ1rggfCvzb1ABgCH9IIA/hTpdBQkXvSaocvtVU/oJ/YDK2LKZm9hljkzfA5Rap5ts/YQTyXYOcl2XrbHpZlG0Ov3soWy5aSXjadvXLy7brb91xqHo3C/D8ModcKp47hZD7Ll/TDb9iagz7rbbDuvmDS333h9awCW8HrCElybSMWJlX+MLH+pbJ5aVh47XyIHHp/aExxmEG+WNYSz68hhG/7oQjOQu5aVTdSwZXXX8DKECwIhakOCQztyrNz7MtTT2H7czi2wx7GM0MONP7oy2uKmOhL+j+ntjwZyXam1h0EnJxY4XJhtoG6OPbiGcBLg2RN6OyeZTge46VzI8Fl9/wHNz8yDFnS3gfRn4lfss3nugz02bXOOEZ1FkKPPbbgO1s5rWdaUVWutzQ76fizh2kw/cCRhiPbJB3x4MQCZd+ltF0IXCsP9REaDHv4PXJr1h1N1+WnkeGO8reiIxpYo8fT+L6ONi/v1VO25YJOWHibM8XcyyTbzE2up0D4Sw1hgMm40SaLikjIcUuxKme44Xspsm/h+75fsda3Vq4ytpB7AgQAFC23f+m+LC6RV7HmvIxRnM/hIhvHgfHj6bq3t9RGoG7fhJnuwt/RolhB6uGeN9/ayion9l3Xaji3msNhpZ1TYs/RU9qvBFIcjK/bB3kFJ3sdIyTHWMK1ze6w/87Gyj/bjQ9FJrO96+59ym2myU05YHR862tvF8notjlHsYOtuCR336wCuw3gj4tJgWtCzFmgwwDs11BRrIm1vdYgcfYTCJHrsaI9xn0RKqPl/cB69gS3icufHG99QB7aVMSUVgb37r6j9Q3g58HK8+WOdXGIx7ZneeWqusIA/Tq0E2CdCKr7EXgCDjLOlPbeG4h84/ve5CDTeybDNmW50wITDdTbycPu0ld33y/bSv6GOlIeB1XKOHwqLjZxE37fSBTRlXPet3Iljhfy44RmuQZ2dNnwK9onlz9adxFoxKGZdbv5a9nGNr/1O60PjBcEH9zUclc1t/l6ELsRjsX9eu1SQ+lLdpNyZUctVN03T1cFKiLTX6xYB6b21wnZf5yDX7XzH011/GZ8+uIuH822S5UvsPSo+a+UpV6q/wtQKe1t1sXMmOjqHIQT8Km+/YZAG61E+X5ZjGBvq21Qmb5TUnCJCcn48QMFLdXopsLk4O3N4jb2V4wChKD5XJHc8rEhW6L8dEheHXE9JHylPuVxj+oy7eAKRQaW16mxz95cowz1szSZA/hrWu22OjGvMCPwhZvJmk65/DTOqs4j/fPZqbSoPdxOjHWz/kos/qL/Ge42tWf+C6Pv1i6v0nyp4WJ0ts7X+Ew3GekZ9hBKdZ7nlqsHotu0X8prbQt8Jbhs8Ul0gea85B/v7QOfPdKfvr4xH64jxh8G8fstwn+9rF8DJ2w8id3+mThAEQRAEQRAEQRAEQRAEQRAEQbwc/wP0F+gf5s7HIwAAAABJRU5ErkJggg==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AutoShape 4" descr="data:image/png;base64,iVBORw0KGgoAAAANSUhEUgAAAL0AAAELCAMAAAC77XfeAAAAilBMVEX///8/Pz8sLCwxMTE4ODjV1dW2trbe3t6wsLB+fn41NTUqKir7+/uWlpYvLy87OzvFxcXPz88lJSVLS0v19fVra2uSkpIiIiLp6elCQkKlpaXw8PBSUlLT09OHh4etra1wcHBfX1+enp5ZWVkcHBzj4+MVFRUXFxd4eHhubm7Gxsa8vLyKiooNDQ0HyLp7AAAIRElEQVR4nO2da3eqOhBAIQmiAYk8RHy/z7XS/v+/d2eCWqFaA61V15r95WgPJpswCSHRxLIIgiAIgiAIgiAIgiAIgiAIgiAIgiAIgiAIgiAI4g/ww1HaeRDdtvMj93DBmJTiQUjO5Mxt6u5MPGE/GBH1s0bys4F6tDsiolF992TCH+19hC3qyo/thwfNJ3JZT94fPkXUHJH9WvbLJyp5JEhryI/Yo3WrRKGxfOY9WvYCxvY7o7iRjJ+/kWdvAvn18DKqbr3iK0P5bWSSHOu6+eeblfsZbSwN59/pSxbFyzhiN0+xnJ9vZj8zSVZ24UjnYCyxYEby7H96wbUPCu+96L44aa1bOW8byftXMz6HaYVD9mwKr93DqTCsYMm1eh/0x6eckoVRVgVqYmR/vdi+2quzN0b2laavW6Nxi4w6PO9G17OZvexUMjOK0gI+N7GPjZqDhmX/JTdjeVtUz/wS/sAorUb2vPUlu9w89IcG9q7ZraqZ/YX8aoROcts+NCuMJvZidyG/jnGz6RlU29ysX9/E/mK9axk/R3gGT4mGqTWxD/bNr/Upy4fZ65taFde4yX+w/cVLT/ZkT/ZkT/ZkT/ZkT/ZkT/Zk/wv2otD3tP1hMMJ7Gfu4QGl7Vbyxp69ifxWyJ3uyJ3uyJ3uy/6n9pfHgl7G/MAV1zsWvOjyP/Y0ZvIszMM9jb0fffm9geWna9Ins9dcRrrG/OPH4RPZ2dL3eji9PYz6T/fVmJ7vyrbansre97sX53xa/8l2B57K3ZdBplWcx3bw7vDqF+WT20HDyTantSaNvZu6fzh5uWyX77ndfOyB7sid7sid7sid7sid7sid7sid7sid7sif7F7PfvrK9HOVIq/T7kZextyVHNr3XtC8IyJ7syZ7syZ7syZ7syZ7syZ7syZ7syZ7syZ7syZ7syZ7syZ7syZ7syZ7syf4X7IOXto9Kv1pKDex5/jz25TT7BsuyytKC9maL6N7LXp4vEu2bLAStSiuqm1yt+9nb8izwV0YqpW+6mGd3F/uz9VIN15RVZ6vx11hS+C72Nj/q701DWC6OudVZzvk+9rbgq+nWzZfmC88L1R5bVtKrtbnEnexxWXWPXftl52V4FMgoqPWRu9n/CWT/OMj+cZD94yD76yglmm6wI016O3e1nyz7neo+L0KabfwyGhnk2sReRJ98d2Pn+Ly3LXW6uN1ZdUTg3eoP4OPK6HbpN7DHlWb8Yw9+/Z1H1Kk85rE5dDtdaz6+9cAVhEb900Zl7+0tyxlItbthj9upnNsHLSthbDC7/biITwgGews1intcaga3xAl29exjSAsKNMpvP+zKODaots3sV4V9HLlgD2HM2KGcJGPe4WjBPC8u2Qso9HADJxVrexVAJ1rggfCvzb1ABgCH9IIA/hTpdBQkXvSaocvtVU/oJ/YDK2LKZm9hljkzfA5Rap5ts/YQTyXYOcl2XrbHpZlG0Ov3soWy5aSXjadvXLy7brb91xqHo3C/D8ModcKp47hZD7Ll/TDb9iagz7rbbDuvmDS333h9awCW8HrCElybSMWJlX+MLH+pbJ5aVh47XyIHHp/aExxmEG+WNYSz68hhG/7oQjOQu5aVTdSwZXXX8DKECwIhakOCQztyrNz7MtTT2H7czi2wx7GM0MONP7oy2uKmOhL+j+ntjwZyXam1h0EnJxY4XJhtoG6OPbiGcBLg2RN6OyeZTge46VzI8Fl9/wHNz8yDFnS3gfRn4lfss3nugz02bXOOEZ1FkKPPbbgO1s5rWdaUVWutzQ76fizh2kw/cCRhiPbJB3x4MQCZd+ltF0IXCsP9REaDHv4PXJr1h1N1+WnkeGO8reiIxpYo8fT+L6ONi/v1VO25YJOWHibM8XcyyTbzE2up0D4Sw1hgMm40SaLikjIcUuxKme44Xspsm/h+75fsda3Vq4ytpB7AgQAFC23f+m+LC6RV7HmvIxRnM/hIhvHgfHj6bq3t9RGoG7fhJnuwt/RolhB6uGeN9/ayion9l3Xaji3msNhpZ1TYs/RU9qvBFIcjK/bB3kFJ3sdIyTHWMK1ze6w/87Gyj/bjQ9FJrO96+59ym2myU05YHR862tvF8notjlHsYOtuCR336wCuw3gj4tJgWtCzFmgwwDs11BRrIm1vdYgcfYTCJHrsaI9xn0RKqPl/cB69gS3icufHG99QB7aVMSUVgb37r6j9Q3g58HK8+WOdXGIx7ZneeWqusIA/Tq0E2CdCKr7EXgCDjLOlPbeG4h84/ve5CDTeybDNmW50wITDdTbycPu0ld33y/bSv6GOlIeB1XKOHwqLjZxE37fSBTRlXPet3Iljhfy44RmuQZ2dNnwK9onlz9adxFoxKGZdbv5a9nGNr/1O60PjBcEH9zUclc1t/l6ELsRjsX9eu1SQ+lLdpNyZUctVN03T1cFKiLTX6xYB6b21wnZf5yDX7XzH011/GZ8+uIuH822S5UvsPSo+a+UpV6q/wtQKe1t1sXMmOjqHIQT8Km+/YZAG61E+X5ZjGBvq21Qmb5TUnCJCcn48QMFLdXopsLk4O3N4jb2V4wChKD5XJHc8rEhW6L8dEheHXE9JHylPuVxj+oy7eAKRQaW16mxz95cowz1szSZA/hrWu22OjGvMCPwhZvJmk65/DTOqs4j/fPZqbSoPdxOjHWz/kos/qL/Ge42tWf+C6Pv1i6v0nyp4WJ0ts7X+Ew3GekZ9hBKdZ7nlqsHotu0X8prbQt8Jbhs8Ul0gea85B/v7QOfPdKfvr4xH64jxh8G8fstwn+9rF8DJ2w8id3+mThAEQRAEQRAEQRAEQRAEQRAEQbwc/wP0F+gf5s7HIwAAAABJRU5ErkJggg=="/>
          <p:cNvSpPr>
            <a:spLocks noChangeAspect="1" noChangeArrowheads="1"/>
          </p:cNvSpPr>
          <p:nvPr/>
        </p:nvSpPr>
        <p:spPr bwMode="auto">
          <a:xfrm>
            <a:off x="410633" y="1059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03" y="91784"/>
            <a:ext cx="2190031" cy="1692297"/>
          </a:xfrm>
          <a:prstGeom prst="rect">
            <a:avLst/>
          </a:prstGeom>
        </p:spPr>
      </p:pic>
      <p:pic>
        <p:nvPicPr>
          <p:cNvPr id="1026" name="Picture 2" descr="http://www.reaxxion.com/wp-content/uploads/2014/12/play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35322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483D10-0732-4D9D-A821-BD79F752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025" y="-858530"/>
            <a:ext cx="13891626" cy="78460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0D1E9B3-C825-46DA-8090-C24847A8046B}"/>
              </a:ext>
            </a:extLst>
          </p:cNvPr>
          <p:cNvGrpSpPr/>
          <p:nvPr/>
        </p:nvGrpSpPr>
        <p:grpSpPr>
          <a:xfrm>
            <a:off x="117171" y="1734025"/>
            <a:ext cx="4152601" cy="3966369"/>
            <a:chOff x="87878" y="1300518"/>
            <a:chExt cx="3114451" cy="2974777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26C1A80A-3F78-4B40-AB9C-3486BB9BC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8" y="1300518"/>
              <a:ext cx="3114451" cy="29747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16BCD75-A0F2-4987-8D48-F173DFE65FED}"/>
                </a:ext>
              </a:extLst>
            </p:cNvPr>
            <p:cNvSpPr/>
            <p:nvPr/>
          </p:nvSpPr>
          <p:spPr>
            <a:xfrm>
              <a:off x="454733" y="1900189"/>
              <a:ext cx="2380748" cy="16654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121920" tIns="60960" rIns="121920" bIns="6096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4000" b="1" dirty="0"/>
                <a:t>STRUCTURE</a:t>
              </a:r>
            </a:p>
            <a:p>
              <a:pPr algn="ctr">
                <a:lnSpc>
                  <a:spcPct val="85000"/>
                </a:lnSpc>
              </a:pPr>
              <a:r>
                <a:rPr lang="en-US" sz="4000" b="1" dirty="0"/>
                <a:t>&amp; HIGH</a:t>
              </a:r>
            </a:p>
            <a:p>
              <a:pPr algn="ctr">
                <a:lnSpc>
                  <a:spcPct val="85000"/>
                </a:lnSpc>
              </a:pPr>
              <a:r>
                <a:rPr lang="en-US" sz="4000" b="1" dirty="0"/>
                <a:t>PERFORMING</a:t>
              </a:r>
            </a:p>
            <a:p>
              <a:pPr algn="ctr">
                <a:lnSpc>
                  <a:spcPct val="85000"/>
                </a:lnSpc>
              </a:pPr>
              <a:r>
                <a:rPr lang="en-US" sz="4000" b="1" dirty="0"/>
                <a:t>TEAMS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D7F1970-D3F0-42E4-A4D6-311FD4895629}"/>
              </a:ext>
            </a:extLst>
          </p:cNvPr>
          <p:cNvGrpSpPr/>
          <p:nvPr/>
        </p:nvGrpSpPr>
        <p:grpSpPr>
          <a:xfrm>
            <a:off x="8075249" y="1719602"/>
            <a:ext cx="4010628" cy="3907152"/>
            <a:chOff x="3133734" y="1344931"/>
            <a:chExt cx="3007971" cy="293036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7740A963-D331-4213-8081-A1AF6F2EED04}"/>
                </a:ext>
              </a:extLst>
            </p:cNvPr>
            <p:cNvGrpSpPr/>
            <p:nvPr/>
          </p:nvGrpSpPr>
          <p:grpSpPr>
            <a:xfrm>
              <a:off x="3133734" y="1344931"/>
              <a:ext cx="3007971" cy="2930364"/>
              <a:chOff x="3133734" y="1344931"/>
              <a:chExt cx="3007971" cy="2930364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EFBC8CE1-06E0-4BFC-BAF7-2810D7D9171E}"/>
                  </a:ext>
                </a:extLst>
              </p:cNvPr>
              <p:cNvSpPr/>
              <p:nvPr/>
            </p:nvSpPr>
            <p:spPr>
              <a:xfrm>
                <a:off x="3133734" y="1344931"/>
                <a:ext cx="3007971" cy="29303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635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29" name="Picture 2" descr="http://upload.wikimedia.org/wikipedia/commons/thumb/7/76/New_Walmart_Logo.svg/2000px-New_Walmart_Logo.svg.png">
                <a:extLst>
                  <a:ext uri="{FF2B5EF4-FFF2-40B4-BE49-F238E27FC236}">
                    <a16:creationId xmlns:a16="http://schemas.microsoft.com/office/drawing/2014/main" xmlns="" id="{2B76B2C9-B30C-4661-9118-FBC9B8AAB8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522" y="2664184"/>
                <a:ext cx="1723754" cy="458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http://img2.wikia.nocookie.net/__cb20100721195856/logopedia/images/6/64/Publix_logo.png">
                <a:extLst>
                  <a:ext uri="{FF2B5EF4-FFF2-40B4-BE49-F238E27FC236}">
                    <a16:creationId xmlns:a16="http://schemas.microsoft.com/office/drawing/2014/main" xmlns="" id="{CE3AA027-92B2-4995-999B-B37B1F4FEB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3523" y="3212393"/>
                <a:ext cx="529667" cy="626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http://www.logostage.com/logos/kroger.png">
                <a:extLst>
                  <a:ext uri="{FF2B5EF4-FFF2-40B4-BE49-F238E27FC236}">
                    <a16:creationId xmlns:a16="http://schemas.microsoft.com/office/drawing/2014/main" xmlns="" id="{47091152-3381-4432-B582-D008341F5E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8184" y="3116697"/>
                <a:ext cx="821291" cy="766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45385C35-FDD0-409C-9DBD-B724C029940D}"/>
                  </a:ext>
                </a:extLst>
              </p:cNvPr>
              <p:cNvSpPr/>
              <p:nvPr/>
            </p:nvSpPr>
            <p:spPr>
              <a:xfrm>
                <a:off x="3329093" y="1843414"/>
                <a:ext cx="2617255" cy="88062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121920" tIns="60960" rIns="121920" bIns="6096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4000" b="1" dirty="0"/>
                  <a:t>CUSTOMER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4000" b="1" dirty="0"/>
                  <a:t>DEVELOPMENT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7A00B869-A65C-4729-B854-5FDAD92F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167" y="3415504"/>
              <a:ext cx="757954" cy="79454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3D3DF5-4C44-4C80-9EBD-0DA556409F3D}"/>
              </a:ext>
            </a:extLst>
          </p:cNvPr>
          <p:cNvGrpSpPr/>
          <p:nvPr/>
        </p:nvGrpSpPr>
        <p:grpSpPr>
          <a:xfrm>
            <a:off x="4171138" y="1767842"/>
            <a:ext cx="4037248" cy="3966369"/>
            <a:chOff x="6046455" y="1325881"/>
            <a:chExt cx="3027936" cy="2974777"/>
          </a:xfrm>
        </p:grpSpPr>
        <p:pic>
          <p:nvPicPr>
            <p:cNvPr id="34" name="Picture 5" descr="http://www.multimedia.ac.me/images/projects/solution3-icon.jpg">
              <a:extLst>
                <a:ext uri="{FF2B5EF4-FFF2-40B4-BE49-F238E27FC236}">
                  <a16:creationId xmlns:a16="http://schemas.microsoft.com/office/drawing/2014/main" xmlns="" id="{6776F438-6B1F-4969-B1BC-05A20A6C68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0" t="13744" r="12070" b="409"/>
            <a:stretch/>
          </p:blipFill>
          <p:spPr bwMode="auto">
            <a:xfrm>
              <a:off x="6046455" y="1325881"/>
              <a:ext cx="3027936" cy="29747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39C41548-53D2-43D7-A791-86A644AF8367}"/>
                </a:ext>
              </a:extLst>
            </p:cNvPr>
            <p:cNvSpPr/>
            <p:nvPr/>
          </p:nvSpPr>
          <p:spPr>
            <a:xfrm>
              <a:off x="6241934" y="1843406"/>
              <a:ext cx="2637356" cy="8806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121920" tIns="60960" rIns="121920" bIns="6096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4000" b="1" dirty="0"/>
                <a:t>GENERAL</a:t>
              </a:r>
            </a:p>
            <a:p>
              <a:pPr algn="ctr">
                <a:lnSpc>
                  <a:spcPct val="85000"/>
                </a:lnSpc>
              </a:pPr>
              <a:r>
                <a:rPr lang="en-US" sz="4000" b="1" dirty="0"/>
                <a:t>MANAGEMENT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8FC606A-DDF3-44BE-A4DA-ED76FF05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58" y="17"/>
            <a:ext cx="9778999" cy="1268361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GAME PLAN</a:t>
            </a:r>
          </a:p>
        </p:txBody>
      </p:sp>
    </p:spTree>
    <p:extLst>
      <p:ext uri="{BB962C8B-B14F-4D97-AF65-F5344CB8AC3E}">
        <p14:creationId xmlns:p14="http://schemas.microsoft.com/office/powerpoint/2010/main" val="4111755369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86B7C52-E8B3-4E74-86DA-80F736C1E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025" y="-858530"/>
            <a:ext cx="13891626" cy="784603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4063536" y="1995792"/>
            <a:ext cx="1790635" cy="2632592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75415" y="1290817"/>
            <a:ext cx="2008024" cy="3165329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9600" y="5535625"/>
            <a:ext cx="5816600" cy="0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599997" y="257598"/>
            <a:ext cx="3654280" cy="2868925"/>
            <a:chOff x="3449998" y="193198"/>
            <a:chExt cx="2740710" cy="2151694"/>
          </a:xfrm>
        </p:grpSpPr>
        <p:pic>
          <p:nvPicPr>
            <p:cNvPr id="2052" name="Picture 4" descr="http://www.officialpsds.com/images/thumbs/football-helmet-psd423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29" y="193198"/>
              <a:ext cx="2438179" cy="2151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449998" y="442351"/>
              <a:ext cx="1992086" cy="8697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609585">
                <a:lnSpc>
                  <a:spcPct val="70000"/>
                </a:lnSpc>
              </a:pPr>
              <a:r>
                <a:rPr lang="en-US" sz="4800" b="1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JB CHALK IT UP" panose="02000500000000000000" pitchFamily="2" charset="0"/>
                </a:rPr>
                <a:t> Net Sales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50444" y="3650535"/>
            <a:ext cx="3207657" cy="2792333"/>
            <a:chOff x="6115049" y="2737901"/>
            <a:chExt cx="2405743" cy="2094250"/>
          </a:xfrm>
        </p:grpSpPr>
        <p:pic>
          <p:nvPicPr>
            <p:cNvPr id="18" name="Picture 4" descr="http://www.officialpsds.com/images/thumbs/football-helmet-psd423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706" y="2737901"/>
              <a:ext cx="2373086" cy="2094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115049" y="2837639"/>
              <a:ext cx="1992086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609585"/>
              <a:r>
                <a:rPr lang="en-US" sz="5333" b="1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JB CHALK IT UP" panose="02000500000000000000" pitchFamily="2" charset="0"/>
                </a:rPr>
                <a:t>NRP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34514" y="3650535"/>
            <a:ext cx="3433327" cy="2813848"/>
            <a:chOff x="1225885" y="2737901"/>
            <a:chExt cx="2574995" cy="2110386"/>
          </a:xfrm>
        </p:grpSpPr>
        <p:pic>
          <p:nvPicPr>
            <p:cNvPr id="20" name="Picture 4" descr="http://www.officialpsds.com/images/thumbs/football-helmet-psd423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509" y="2737901"/>
              <a:ext cx="2391371" cy="2110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225885" y="2882580"/>
              <a:ext cx="1992086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609585"/>
              <a:r>
                <a:rPr lang="en-US" sz="5333" b="1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DJB CHALK IT UP" panose="02000500000000000000" pitchFamily="2" charset="0"/>
                </a:rPr>
                <a:t>Mix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85646" y="3137742"/>
            <a:ext cx="2507677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70000"/>
              </a:lnSpc>
            </a:pPr>
            <a:r>
              <a:rPr lang="en-US" sz="6400" b="1" dirty="0">
                <a:solidFill>
                  <a:prstClr val="white"/>
                </a:solidFill>
                <a:latin typeface="DJB CHALK IT UP" panose="02000500000000000000" pitchFamily="2" charset="0"/>
              </a:rPr>
              <a:t>Share</a:t>
            </a:r>
          </a:p>
          <a:p>
            <a:pPr algn="ctr" defTabSz="609585">
              <a:lnSpc>
                <a:spcPct val="70000"/>
              </a:lnSpc>
            </a:pPr>
            <a:r>
              <a:rPr lang="en-US" sz="6400" b="1" dirty="0">
                <a:solidFill>
                  <a:prstClr val="white"/>
                </a:solidFill>
                <a:latin typeface="DJB CHALK IT UP" panose="02000500000000000000" pitchFamily="2" charset="0"/>
              </a:rPr>
              <a:t>&amp;  Profit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41FC3DF-A730-42F7-87A8-D982CBBD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8" y="-157903"/>
            <a:ext cx="10515600" cy="132556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SCOREBOARD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621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4867</TotalTime>
  <Words>108</Words>
  <Application>Microsoft Macintosh PowerPoint</Application>
  <PresentationFormat>Custom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Pinnacle Foods Evolution &amp; Portfolio Strategy</vt:lpstr>
      <vt:lpstr>PowerPoint Presentation</vt:lpstr>
      <vt:lpstr>GROWTH?</vt:lpstr>
      <vt:lpstr>PowerPoint Presentation</vt:lpstr>
      <vt:lpstr>PowerPoint Presentation</vt:lpstr>
      <vt:lpstr>GAME PLAN</vt:lpstr>
      <vt:lpstr>SCOREBOARD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Boever</dc:creator>
  <cp:lastModifiedBy>Heritage Marketing</cp:lastModifiedBy>
  <cp:revision>28</cp:revision>
  <dcterms:created xsi:type="dcterms:W3CDTF">2018-10-26T17:55:43Z</dcterms:created>
  <dcterms:modified xsi:type="dcterms:W3CDTF">2018-11-21T01:09:28Z</dcterms:modified>
</cp:coreProperties>
</file>