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1"/>
  </p:notesMasterIdLst>
  <p:handoutMasterIdLst>
    <p:handoutMasterId r:id="rId12"/>
  </p:handoutMasterIdLst>
  <p:sldIdLst>
    <p:sldId id="278" r:id="rId2"/>
    <p:sldId id="289" r:id="rId3"/>
    <p:sldId id="283" r:id="rId4"/>
    <p:sldId id="257" r:id="rId5"/>
    <p:sldId id="285" r:id="rId6"/>
    <p:sldId id="284" r:id="rId7"/>
    <p:sldId id="288" r:id="rId8"/>
    <p:sldId id="287" r:id="rId9"/>
    <p:sldId id="282" r:id="rId10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7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orient="horz" pos="1258">
          <p15:clr>
            <a:srgbClr val="A4A3A4"/>
          </p15:clr>
        </p15:guide>
        <p15:guide id="7" orient="horz" pos="388">
          <p15:clr>
            <a:srgbClr val="A4A3A4"/>
          </p15:clr>
        </p15:guide>
        <p15:guide id="8" orient="horz" pos="4192">
          <p15:clr>
            <a:srgbClr val="A4A3A4"/>
          </p15:clr>
        </p15:guide>
        <p15:guide id="9" orient="horz" pos="4077">
          <p15:clr>
            <a:srgbClr val="A4A3A4"/>
          </p15:clr>
        </p15:guide>
        <p15:guide id="10" pos="3842">
          <p15:clr>
            <a:srgbClr val="A4A3A4"/>
          </p15:clr>
        </p15:guide>
        <p15:guide id="11" pos="384">
          <p15:clr>
            <a:srgbClr val="A4A3A4"/>
          </p15:clr>
        </p15:guide>
        <p15:guide id="12" pos="7299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FF009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55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104" y="-408"/>
      </p:cViewPr>
      <p:guideLst>
        <p:guide orient="horz" pos="3127"/>
        <p:guide orient="horz" pos="664"/>
        <p:guide orient="horz" pos="3871"/>
        <p:guide orient="horz" pos="898"/>
        <p:guide orient="horz" pos="126"/>
        <p:guide orient="horz" pos="1258"/>
        <p:guide orient="horz" pos="388"/>
        <p:guide orient="horz" pos="4192"/>
        <p:guide orient="horz" pos="4077"/>
        <p:guide pos="3842"/>
        <p:guide pos="384"/>
        <p:guide pos="7299"/>
        <p:guide pos="3905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8" d="100"/>
          <a:sy n="58" d="100"/>
        </p:scale>
        <p:origin x="2371" y="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995596400536091"/>
          <c:y val="0.0336787564766839"/>
          <c:w val="0.980088071989278"/>
          <c:h val="0.9326424870466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25.03725782414308</c:v>
                </c:pt>
                <c:pt idx="1">
                  <c:v>21.46050670640834</c:v>
                </c:pt>
                <c:pt idx="2">
                  <c:v>53.50223546944859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A-4E73-B0EF-4408ACFD035B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4.851251938314882</c:v>
                </c:pt>
                <c:pt idx="1">
                  <c:v>3.190494295711966</c:v>
                </c:pt>
                <c:pt idx="2">
                  <c:v>1.294302292001781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1A-4E73-B0EF-4408ACFD035B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18.0</c:v>
                </c:pt>
                <c:pt idx="1">
                  <c:v>3.0</c:v>
                </c:pt>
                <c:pt idx="2">
                  <c:v>-21.0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1A-4E73-B0EF-4408ACFD0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60601944"/>
        <c:axId val="-2124346584"/>
      </c:barChart>
      <c:catAx>
        <c:axId val="-2060601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-2124346584"/>
        <c:crossesAt val="0.0"/>
        <c:auto val="0"/>
        <c:lblAlgn val="ctr"/>
        <c:lblOffset val="100"/>
        <c:noMultiLvlLbl val="0"/>
      </c:catAx>
      <c:valAx>
        <c:axId val="-2124346584"/>
        <c:scaling>
          <c:orientation val="minMax"/>
          <c:max val="53.50223546944859"/>
          <c:min val="-21.0"/>
        </c:scaling>
        <c:delete val="1"/>
        <c:axPos val="l"/>
        <c:numFmt formatCode="General" sourceLinked="1"/>
        <c:majorTickMark val="out"/>
        <c:minorTickMark val="none"/>
        <c:tickLblPos val="nextTo"/>
        <c:crossAx val="-20606019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9338439889041"/>
          <c:y val="0.104533603253495"/>
          <c:w val="0.950661560110959"/>
          <c:h val="0.8219946104715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2017.0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58.0</c:v>
                </c:pt>
                <c:pt idx="1">
                  <c:v>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B5-44F3-9ECD-F16120A259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2017.0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36.0</c:v>
                </c:pt>
                <c:pt idx="1">
                  <c:v>62.0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B5-44F3-9ECD-F16120A259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2017.0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6.0</c:v>
                </c:pt>
                <c:pt idx="1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B5-44F3-9ECD-F16120A25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262712"/>
        <c:axId val="-2059259176"/>
      </c:barChart>
      <c:catAx>
        <c:axId val="-205926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259176"/>
        <c:crosses val="autoZero"/>
        <c:auto val="1"/>
        <c:lblAlgn val="ctr"/>
        <c:lblOffset val="100"/>
        <c:noMultiLvlLbl val="0"/>
      </c:catAx>
      <c:valAx>
        <c:axId val="-2059259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5926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11/20/18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11/20/18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0" y="5576654"/>
            <a:ext cx="987552" cy="115696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005840" y="3498811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05840" y="4477219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0" y="6114872"/>
            <a:ext cx="3780000" cy="61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5DDE78-AD41-432E-BC62-5BD4437BE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5246"/>
          <a:stretch/>
        </p:blipFill>
        <p:spPr>
          <a:xfrm>
            <a:off x="6852984" y="5762072"/>
            <a:ext cx="1877961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111AC2-59FF-4E31-A258-4FC3443D1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03"/>
          <a:stretch/>
        </p:blipFill>
        <p:spPr>
          <a:xfrm>
            <a:off x="8917857" y="5761772"/>
            <a:ext cx="1877961" cy="9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2">
            <a:extLst>
              <a:ext uri="{FF2B5EF4-FFF2-40B4-BE49-F238E27FC236}">
                <a16:creationId xmlns:a16="http://schemas.microsoft.com/office/drawing/2014/main" xmlns="" id="{21507882-A36C-42CF-BB7C-A36CA556F8BD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2198350" cy="981481"/>
          </a:xfrm>
          <a:prstGeom prst="rect">
            <a:avLst/>
          </a:prstGeom>
          <a:noFill/>
          <a:extLst/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85" y="1936675"/>
            <a:ext cx="10978515" cy="1569660"/>
          </a:xfrm>
        </p:spPr>
        <p:txBody>
          <a:bodyPr>
            <a:spAutoFit/>
          </a:bodyPr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 marL="712788" indent="-309563">
              <a:spcBef>
                <a:spcPts val="3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 marL="1031875" indent="-234950">
              <a:spcBef>
                <a:spcPts val="3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376363" indent="-247650">
              <a:spcBef>
                <a:spcPts val="3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1662113" indent="-227013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77053" y="6572360"/>
            <a:ext cx="4295408" cy="246221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en-GB" dirty="0"/>
              <a:t>Next Steps: Balancing Art &amp; Science to Deliver Profitable Revenue Growth</a:t>
            </a: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9833" y="6215856"/>
            <a:ext cx="12159021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176A50-CB71-46F0-9705-0AFE0752B6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0619" y="215900"/>
            <a:ext cx="7797494" cy="553998"/>
          </a:xfrm>
        </p:spPr>
        <p:txBody>
          <a:bodyPr wrap="square" lIns="45720" tIns="45720" rIns="45720" bIns="4572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3000" b="1"/>
            </a:lvl1pPr>
            <a:lvl2pPr marL="35661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8551A4-84E2-430D-8E04-5962689833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246120" cy="982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277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>
          <a:xfrm>
            <a:off x="3265325" y="6488499"/>
            <a:ext cx="969176" cy="246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5578520" y="6567890"/>
            <a:ext cx="1041311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4951" y="6567890"/>
            <a:ext cx="581249" cy="246221"/>
          </a:xfrm>
          <a:prstGeom prst="rect">
            <a:avLst/>
          </a:prstGeom>
          <a:noFill/>
        </p:spPr>
        <p:txBody>
          <a:bodyPr wrap="none" lIns="45720" tIns="45720" rIns="45720" bIns="45720" rtlCol="0" anchor="t" anchorCtr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0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CB8877-5F33-4C2F-A5BE-E2AA2134F54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745935" y="6291502"/>
            <a:ext cx="1096169" cy="522609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B2C44A08-220A-4649-9DF1-A11745F61142}"/>
              </a:ext>
            </a:extLst>
          </p:cNvPr>
          <p:cNvSpPr txBox="1">
            <a:spLocks/>
          </p:cNvSpPr>
          <p:nvPr userDrawn="1"/>
        </p:nvSpPr>
        <p:spPr>
          <a:xfrm>
            <a:off x="3471357" y="6532302"/>
            <a:ext cx="5039326" cy="25069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Next Steps: Balancing Art &amp; Science to Deliver Profitable Revenue Growth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9" r:id="rId2"/>
    <p:sldLayoutId id="2147483696" r:id="rId3"/>
    <p:sldLayoutId id="2147483736" r:id="rId4"/>
    <p:sldLayoutId id="2147483737" r:id="rId5"/>
    <p:sldLayoutId id="2147483697" r:id="rId6"/>
    <p:sldLayoutId id="2147483776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29" r:id="rId13"/>
    <p:sldLayoutId id="2147483705" r:id="rId14"/>
    <p:sldLayoutId id="2147483706" r:id="rId15"/>
    <p:sldLayoutId id="2147483707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slideLayout" Target="../slideLayouts/slideLayout3.xml"/><Relationship Id="rId21" Type="http://schemas.openxmlformats.org/officeDocument/2006/relationships/image" Target="../media/image14.jpeg"/><Relationship Id="rId22" Type="http://schemas.openxmlformats.org/officeDocument/2006/relationships/chart" Target="../charts/chart1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hyperlink" Target="http://www.clearpassage.com/8-national-womens-health-fitness-day-resources/" TargetMode="External"/><Relationship Id="rId10" Type="http://schemas.openxmlformats.org/officeDocument/2006/relationships/image" Target="../media/image22.jpe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20" Type="http://schemas.openxmlformats.org/officeDocument/2006/relationships/image" Target="../media/image50.jpeg"/><Relationship Id="rId21" Type="http://schemas.openxmlformats.org/officeDocument/2006/relationships/image" Target="../media/image51.jpeg"/><Relationship Id="rId22" Type="http://schemas.openxmlformats.org/officeDocument/2006/relationships/image" Target="../media/image52.jpeg"/><Relationship Id="rId23" Type="http://schemas.openxmlformats.org/officeDocument/2006/relationships/image" Target="../media/image53.jpeg"/><Relationship Id="rId24" Type="http://schemas.openxmlformats.org/officeDocument/2006/relationships/image" Target="../media/image54.jpeg"/><Relationship Id="rId10" Type="http://schemas.openxmlformats.org/officeDocument/2006/relationships/image" Target="../media/image40.png"/><Relationship Id="rId11" Type="http://schemas.openxmlformats.org/officeDocument/2006/relationships/image" Target="../media/image41.jpe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jpeg"/><Relationship Id="rId15" Type="http://schemas.openxmlformats.org/officeDocument/2006/relationships/image" Target="../media/image45.jpeg"/><Relationship Id="rId16" Type="http://schemas.openxmlformats.org/officeDocument/2006/relationships/image" Target="../media/image46.jpeg"/><Relationship Id="rId17" Type="http://schemas.openxmlformats.org/officeDocument/2006/relationships/image" Target="../media/image47.jpeg"/><Relationship Id="rId18" Type="http://schemas.openxmlformats.org/officeDocument/2006/relationships/image" Target="../media/image48.jpeg"/><Relationship Id="rId19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8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18" y="4604723"/>
            <a:ext cx="7226710" cy="7386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Balancing the Art &amp; Science –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000" i="1" dirty="0"/>
              <a:t>Delivering Profitable Revenue Growth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107D2DF-5A3E-4661-A34C-9C1E10E12646}"/>
              </a:ext>
            </a:extLst>
          </p:cNvPr>
          <p:cNvSpPr txBox="1">
            <a:spLocks/>
          </p:cNvSpPr>
          <p:nvPr/>
        </p:nvSpPr>
        <p:spPr>
          <a:xfrm>
            <a:off x="564418" y="5564806"/>
            <a:ext cx="4419864" cy="2092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GB" sz="1600" i="1" dirty="0"/>
              <a:t>A Continuation from POI Spring Summit 2018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35690A0F-8D9C-4A2B-B570-373F757BA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2"/>
          <a:stretch/>
        </p:blipFill>
        <p:spPr bwMode="auto">
          <a:xfrm>
            <a:off x="6350" y="-10160"/>
            <a:ext cx="12192000" cy="454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9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5DDCA3-AC6B-4E2D-8806-B724E4A6A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RGM Panel Practitioners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EA54CCE0-AD37-4870-B1D0-24EA50E05CA4}"/>
              </a:ext>
            </a:extLst>
          </p:cNvPr>
          <p:cNvSpPr txBox="1">
            <a:spLocks/>
          </p:cNvSpPr>
          <p:nvPr/>
        </p:nvSpPr>
        <p:spPr bwMode="auto">
          <a:xfrm>
            <a:off x="2068816" y="2065266"/>
            <a:ext cx="283090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600" kern="0" noProof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Ken Dickman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cs typeface="Arial" pitchFamily="34" charset="0"/>
              </a:rPr>
              <a:t>EY Principal,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cs typeface="Arial" pitchFamily="34" charset="0"/>
              </a:rPr>
              <a:t>Global </a:t>
            </a: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Commzercial Transformation </a:t>
            </a:r>
            <a:r>
              <a:rPr kumimoji="0" lang="it-IT" sz="12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cs typeface="Arial" pitchFamily="34" charset="0"/>
              </a:rPr>
              <a:t>lead</a:t>
            </a:r>
            <a:endParaRPr kumimoji="0" lang="it-IT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CCB6324-3A8F-471E-9A70-C831AB35EF04}"/>
              </a:ext>
            </a:extLst>
          </p:cNvPr>
          <p:cNvSpPr/>
          <p:nvPr/>
        </p:nvSpPr>
        <p:spPr>
          <a:xfrm>
            <a:off x="726275" y="1554747"/>
            <a:ext cx="1101214" cy="1272640"/>
          </a:xfrm>
          <a:prstGeom prst="rect">
            <a:avLst/>
          </a:prstGeom>
          <a:solidFill>
            <a:srgbClr val="FFD200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6F18EC3-3071-4C52-8550-FC6DCA4E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7492" b="12047"/>
          <a:stretch/>
        </p:blipFill>
        <p:spPr>
          <a:xfrm>
            <a:off x="808225" y="1646247"/>
            <a:ext cx="1069886" cy="1171307"/>
          </a:xfrm>
          <a:prstGeom prst="rect">
            <a:avLst/>
          </a:prstGeom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3BB93E3-36E0-43B4-A621-1CD7380992B1}"/>
              </a:ext>
            </a:extLst>
          </p:cNvPr>
          <p:cNvSpPr txBox="1">
            <a:spLocks/>
          </p:cNvSpPr>
          <p:nvPr/>
        </p:nvSpPr>
        <p:spPr bwMode="auto">
          <a:xfrm>
            <a:off x="7982175" y="3528339"/>
            <a:ext cx="2096728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600" kern="0" noProof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Tim Barnes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Director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Revenue Growth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The JM Smucker Company</a:t>
            </a:r>
            <a:endParaRPr kumimoji="0" lang="it-IT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BDE2EC4-EC00-4EE0-B96D-CA11910CC1B7}"/>
              </a:ext>
            </a:extLst>
          </p:cNvPr>
          <p:cNvSpPr txBox="1">
            <a:spLocks/>
          </p:cNvSpPr>
          <p:nvPr/>
        </p:nvSpPr>
        <p:spPr bwMode="auto">
          <a:xfrm>
            <a:off x="7982175" y="1875857"/>
            <a:ext cx="3326232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600" kern="0" noProof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Gurkan Munsuz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Sr. Director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Revenue Growth Management &amp; Trade Strategy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Bimbo Bakeries USA</a:t>
            </a:r>
            <a:endParaRPr kumimoji="0" lang="it-IT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E480BF25-78C6-4E53-A31D-11DF5D57214E}"/>
              </a:ext>
            </a:extLst>
          </p:cNvPr>
          <p:cNvSpPr txBox="1">
            <a:spLocks/>
          </p:cNvSpPr>
          <p:nvPr/>
        </p:nvSpPr>
        <p:spPr bwMode="auto">
          <a:xfrm>
            <a:off x="7809455" y="5196048"/>
            <a:ext cx="3058830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600" kern="0" noProof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Mike Milanowski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Sr. Manager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Data Science &amp; Enterprise Alytics Solutions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D200"/>
              </a:buClr>
              <a:buSzPct val="75000"/>
              <a:buFontTx/>
              <a:buNone/>
              <a:tabLst/>
              <a:defRPr/>
            </a:pPr>
            <a:r>
              <a:rPr lang="it-IT" sz="1200" kern="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The JM Smucker Company</a:t>
            </a:r>
            <a:endParaRPr kumimoji="0" lang="it-IT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682AD9B-80CA-4893-9B41-BA4E20E54B06}"/>
              </a:ext>
            </a:extLst>
          </p:cNvPr>
          <p:cNvSpPr txBox="1"/>
          <p:nvPr/>
        </p:nvSpPr>
        <p:spPr>
          <a:xfrm>
            <a:off x="706610" y="1131670"/>
            <a:ext cx="1248697" cy="2985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000" dirty="0">
                <a:solidFill>
                  <a:schemeClr val="accent2"/>
                </a:solidFill>
              </a:rPr>
              <a:t>Moderator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87DC40C-A919-41C0-8425-B6D1318E1468}"/>
              </a:ext>
            </a:extLst>
          </p:cNvPr>
          <p:cNvCxnSpPr/>
          <p:nvPr/>
        </p:nvCxnSpPr>
        <p:spPr>
          <a:xfrm>
            <a:off x="706610" y="1449877"/>
            <a:ext cx="4906298" cy="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F2DCDD0-FA5C-48A1-A854-7187FF697D40}"/>
              </a:ext>
            </a:extLst>
          </p:cNvPr>
          <p:cNvSpPr txBox="1"/>
          <p:nvPr/>
        </p:nvSpPr>
        <p:spPr>
          <a:xfrm>
            <a:off x="6493549" y="1131670"/>
            <a:ext cx="1248697" cy="2985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000" dirty="0">
                <a:solidFill>
                  <a:schemeClr val="accent2"/>
                </a:solidFill>
              </a:rPr>
              <a:t>Panelists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5A45F1E-E530-4EC3-9572-1DF06CE2AEAA}"/>
              </a:ext>
            </a:extLst>
          </p:cNvPr>
          <p:cNvCxnSpPr/>
          <p:nvPr/>
        </p:nvCxnSpPr>
        <p:spPr>
          <a:xfrm>
            <a:off x="6544349" y="1449877"/>
            <a:ext cx="4906298" cy="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242C44D-1BE8-4057-AC01-0837C5CA1D17}"/>
              </a:ext>
            </a:extLst>
          </p:cNvPr>
          <p:cNvSpPr/>
          <p:nvPr/>
        </p:nvSpPr>
        <p:spPr>
          <a:xfrm>
            <a:off x="6593181" y="3192920"/>
            <a:ext cx="1101214" cy="1272640"/>
          </a:xfrm>
          <a:prstGeom prst="rect">
            <a:avLst/>
          </a:prstGeom>
          <a:solidFill>
            <a:srgbClr val="FFD200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48E7528-C36A-4D04-992B-DA8FD79FD8FA}"/>
              </a:ext>
            </a:extLst>
          </p:cNvPr>
          <p:cNvSpPr/>
          <p:nvPr/>
        </p:nvSpPr>
        <p:spPr>
          <a:xfrm>
            <a:off x="6593181" y="4839043"/>
            <a:ext cx="1101214" cy="1272640"/>
          </a:xfrm>
          <a:prstGeom prst="rect">
            <a:avLst/>
          </a:prstGeom>
          <a:solidFill>
            <a:srgbClr val="FFD200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EB8664D4-ED88-47B8-A826-A10AF34B0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4" r="5890"/>
          <a:stretch/>
        </p:blipFill>
        <p:spPr>
          <a:xfrm>
            <a:off x="6679129" y="3256538"/>
            <a:ext cx="1109074" cy="125953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8F7605D-4854-4662-BD67-1B1E2F45215D}"/>
              </a:ext>
            </a:extLst>
          </p:cNvPr>
          <p:cNvSpPr/>
          <p:nvPr/>
        </p:nvSpPr>
        <p:spPr>
          <a:xfrm>
            <a:off x="6593181" y="1568343"/>
            <a:ext cx="1101214" cy="1272640"/>
          </a:xfrm>
          <a:prstGeom prst="rect">
            <a:avLst/>
          </a:prstGeom>
          <a:solidFill>
            <a:srgbClr val="FFD200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15BF3D3C-65B8-40A5-8703-BBBA7C7B4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6" y="4921268"/>
            <a:ext cx="1066800" cy="1190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2C2B16-FAA2-4ACC-BAD0-14324CD40F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-187" b="35011"/>
          <a:stretch/>
        </p:blipFill>
        <p:spPr>
          <a:xfrm>
            <a:off x="6679128" y="1648692"/>
            <a:ext cx="1087937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20EF06-8EDE-4CFF-9876-D1B4F3B2F6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Profitable Growth is Getting Harder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694D7F59-F9EE-4E50-A52B-90245A962586}"/>
              </a:ext>
            </a:extLst>
          </p:cNvPr>
          <p:cNvSpPr txBox="1">
            <a:spLocks/>
          </p:cNvSpPr>
          <p:nvPr/>
        </p:nvSpPr>
        <p:spPr>
          <a:xfrm>
            <a:off x="1076840" y="5288220"/>
            <a:ext cx="10154382" cy="400110"/>
          </a:xfrm>
          <a:prstGeom prst="rect">
            <a:avLst/>
          </a:prstGeom>
        </p:spPr>
        <p:txBody>
          <a:bodyPr vert="horz" wrap="none" lIns="45720" tIns="45720" rIns="45720" bIns="4572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SzPct val="70000"/>
              <a:buFontTx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2"/>
                </a:solidFill>
              </a:rPr>
              <a:t>“Profitable growth is the defining issue for our industry today” – global CPG CEO.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A9AEF-FC16-439D-BC90-8306BFCE0998}"/>
              </a:ext>
            </a:extLst>
          </p:cNvPr>
          <p:cNvSpPr/>
          <p:nvPr/>
        </p:nvSpPr>
        <p:spPr>
          <a:xfrm>
            <a:off x="3645895" y="3693192"/>
            <a:ext cx="1780564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73% </a:t>
            </a:r>
          </a:p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are rating growth as much more difficult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308B7E-D73E-47C5-A70D-B1E8CF3A18D8}"/>
              </a:ext>
            </a:extLst>
          </p:cNvPr>
          <p:cNvSpPr txBox="1"/>
          <p:nvPr/>
        </p:nvSpPr>
        <p:spPr bwMode="auto">
          <a:xfrm>
            <a:off x="3914291" y="2447600"/>
            <a:ext cx="1229739" cy="764766"/>
          </a:xfrm>
          <a:prstGeom prst="rect">
            <a:avLst/>
          </a:prstGeom>
          <a:noFill/>
        </p:spPr>
        <p:txBody>
          <a:bodyPr wrap="square" lIns="0" tIns="25850" rIns="0" bIns="0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j-lt"/>
              </a:rPr>
              <a:t>Growth          looks different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59C9F91E-EA3F-4CCC-88F6-AF54DB52F85F}"/>
              </a:ext>
            </a:extLst>
          </p:cNvPr>
          <p:cNvSpPr/>
          <p:nvPr/>
        </p:nvSpPr>
        <p:spPr bwMode="auto">
          <a:xfrm>
            <a:off x="3745412" y="1927742"/>
            <a:ext cx="1589403" cy="1589403"/>
          </a:xfrm>
          <a:prstGeom prst="arc">
            <a:avLst>
              <a:gd name="adj1" fmla="val 16643797"/>
              <a:gd name="adj2" fmla="val 13056367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646192"/>
            <a:endParaRPr lang="en-GB" sz="1049" kern="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0" name="Gruppieren 95">
            <a:extLst>
              <a:ext uri="{FF2B5EF4-FFF2-40B4-BE49-F238E27FC236}">
                <a16:creationId xmlns:a16="http://schemas.microsoft.com/office/drawing/2014/main" xmlns="" id="{FAB9F6E8-235C-4E66-A7D0-9B0C3D0BB2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3128" y="1520603"/>
            <a:ext cx="844904" cy="777736"/>
            <a:chOff x="4489450" y="1100138"/>
            <a:chExt cx="5826125" cy="5362575"/>
          </a:xfrm>
          <a:solidFill>
            <a:schemeClr val="accent2"/>
          </a:solidFill>
        </p:grpSpPr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xmlns="" id="{9B6C49DD-2EB0-43D2-A79D-244A296B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75" y="1484313"/>
              <a:ext cx="654050" cy="876300"/>
            </a:xfrm>
            <a:custGeom>
              <a:avLst/>
              <a:gdLst>
                <a:gd name="T0" fmla="*/ 82 w 412"/>
                <a:gd name="T1" fmla="*/ 460 h 552"/>
                <a:gd name="T2" fmla="*/ 114 w 412"/>
                <a:gd name="T3" fmla="*/ 502 h 552"/>
                <a:gd name="T4" fmla="*/ 140 w 412"/>
                <a:gd name="T5" fmla="*/ 524 h 552"/>
                <a:gd name="T6" fmla="*/ 170 w 412"/>
                <a:gd name="T7" fmla="*/ 540 h 552"/>
                <a:gd name="T8" fmla="*/ 222 w 412"/>
                <a:gd name="T9" fmla="*/ 552 h 552"/>
                <a:gd name="T10" fmla="*/ 272 w 412"/>
                <a:gd name="T11" fmla="*/ 550 h 552"/>
                <a:gd name="T12" fmla="*/ 302 w 412"/>
                <a:gd name="T13" fmla="*/ 544 h 552"/>
                <a:gd name="T14" fmla="*/ 348 w 412"/>
                <a:gd name="T15" fmla="*/ 520 h 552"/>
                <a:gd name="T16" fmla="*/ 384 w 412"/>
                <a:gd name="T17" fmla="*/ 482 h 552"/>
                <a:gd name="T18" fmla="*/ 328 w 412"/>
                <a:gd name="T19" fmla="*/ 394 h 552"/>
                <a:gd name="T20" fmla="*/ 310 w 412"/>
                <a:gd name="T21" fmla="*/ 426 h 552"/>
                <a:gd name="T22" fmla="*/ 292 w 412"/>
                <a:gd name="T23" fmla="*/ 448 h 552"/>
                <a:gd name="T24" fmla="*/ 270 w 412"/>
                <a:gd name="T25" fmla="*/ 460 h 552"/>
                <a:gd name="T26" fmla="*/ 242 w 412"/>
                <a:gd name="T27" fmla="*/ 464 h 552"/>
                <a:gd name="T28" fmla="*/ 216 w 412"/>
                <a:gd name="T29" fmla="*/ 460 h 552"/>
                <a:gd name="T30" fmla="*/ 190 w 412"/>
                <a:gd name="T31" fmla="*/ 444 h 552"/>
                <a:gd name="T32" fmla="*/ 170 w 412"/>
                <a:gd name="T33" fmla="*/ 412 h 552"/>
                <a:gd name="T34" fmla="*/ 286 w 412"/>
                <a:gd name="T35" fmla="*/ 364 h 552"/>
                <a:gd name="T36" fmla="*/ 150 w 412"/>
                <a:gd name="T37" fmla="*/ 300 h 552"/>
                <a:gd name="T38" fmla="*/ 150 w 412"/>
                <a:gd name="T39" fmla="*/ 276 h 552"/>
                <a:gd name="T40" fmla="*/ 150 w 412"/>
                <a:gd name="T41" fmla="*/ 264 h 552"/>
                <a:gd name="T42" fmla="*/ 286 w 412"/>
                <a:gd name="T43" fmla="*/ 190 h 552"/>
                <a:gd name="T44" fmla="*/ 160 w 412"/>
                <a:gd name="T45" fmla="*/ 164 h 552"/>
                <a:gd name="T46" fmla="*/ 176 w 412"/>
                <a:gd name="T47" fmla="*/ 124 h 552"/>
                <a:gd name="T48" fmla="*/ 198 w 412"/>
                <a:gd name="T49" fmla="*/ 100 h 552"/>
                <a:gd name="T50" fmla="*/ 226 w 412"/>
                <a:gd name="T51" fmla="*/ 90 h 552"/>
                <a:gd name="T52" fmla="*/ 256 w 412"/>
                <a:gd name="T53" fmla="*/ 88 h 552"/>
                <a:gd name="T54" fmla="*/ 280 w 412"/>
                <a:gd name="T55" fmla="*/ 96 h 552"/>
                <a:gd name="T56" fmla="*/ 300 w 412"/>
                <a:gd name="T57" fmla="*/ 112 h 552"/>
                <a:gd name="T58" fmla="*/ 316 w 412"/>
                <a:gd name="T59" fmla="*/ 140 h 552"/>
                <a:gd name="T60" fmla="*/ 412 w 412"/>
                <a:gd name="T61" fmla="*/ 120 h 552"/>
                <a:gd name="T62" fmla="*/ 384 w 412"/>
                <a:gd name="T63" fmla="*/ 70 h 552"/>
                <a:gd name="T64" fmla="*/ 350 w 412"/>
                <a:gd name="T65" fmla="*/ 32 h 552"/>
                <a:gd name="T66" fmla="*/ 304 w 412"/>
                <a:gd name="T67" fmla="*/ 8 h 552"/>
                <a:gd name="T68" fmla="*/ 244 w 412"/>
                <a:gd name="T69" fmla="*/ 0 h 552"/>
                <a:gd name="T70" fmla="*/ 206 w 412"/>
                <a:gd name="T71" fmla="*/ 4 h 552"/>
                <a:gd name="T72" fmla="*/ 158 w 412"/>
                <a:gd name="T73" fmla="*/ 18 h 552"/>
                <a:gd name="T74" fmla="*/ 116 w 412"/>
                <a:gd name="T75" fmla="*/ 48 h 552"/>
                <a:gd name="T76" fmla="*/ 94 w 412"/>
                <a:gd name="T77" fmla="*/ 74 h 552"/>
                <a:gd name="T78" fmla="*/ 68 w 412"/>
                <a:gd name="T79" fmla="*/ 126 h 552"/>
                <a:gd name="T80" fmla="*/ 50 w 412"/>
                <a:gd name="T81" fmla="*/ 190 h 552"/>
                <a:gd name="T82" fmla="*/ 44 w 412"/>
                <a:gd name="T83" fmla="*/ 252 h 552"/>
                <a:gd name="T84" fmla="*/ 44 w 412"/>
                <a:gd name="T85" fmla="*/ 276 h 552"/>
                <a:gd name="T86" fmla="*/ 0 w 412"/>
                <a:gd name="T87" fmla="*/ 364 h 552"/>
                <a:gd name="T88" fmla="*/ 56 w 412"/>
                <a:gd name="T89" fmla="*/ 386 h 552"/>
                <a:gd name="T90" fmla="*/ 74 w 412"/>
                <a:gd name="T91" fmla="*/ 4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552">
                  <a:moveTo>
                    <a:pt x="74" y="444"/>
                  </a:moveTo>
                  <a:lnTo>
                    <a:pt x="74" y="444"/>
                  </a:lnTo>
                  <a:lnTo>
                    <a:pt x="82" y="460"/>
                  </a:lnTo>
                  <a:lnTo>
                    <a:pt x="92" y="476"/>
                  </a:lnTo>
                  <a:lnTo>
                    <a:pt x="102" y="490"/>
                  </a:lnTo>
                  <a:lnTo>
                    <a:pt x="114" y="502"/>
                  </a:lnTo>
                  <a:lnTo>
                    <a:pt x="114" y="502"/>
                  </a:lnTo>
                  <a:lnTo>
                    <a:pt x="126" y="514"/>
                  </a:lnTo>
                  <a:lnTo>
                    <a:pt x="140" y="524"/>
                  </a:lnTo>
                  <a:lnTo>
                    <a:pt x="154" y="532"/>
                  </a:lnTo>
                  <a:lnTo>
                    <a:pt x="170" y="540"/>
                  </a:lnTo>
                  <a:lnTo>
                    <a:pt x="170" y="540"/>
                  </a:lnTo>
                  <a:lnTo>
                    <a:pt x="186" y="544"/>
                  </a:lnTo>
                  <a:lnTo>
                    <a:pt x="202" y="548"/>
                  </a:lnTo>
                  <a:lnTo>
                    <a:pt x="222" y="552"/>
                  </a:lnTo>
                  <a:lnTo>
                    <a:pt x="240" y="552"/>
                  </a:lnTo>
                  <a:lnTo>
                    <a:pt x="240" y="552"/>
                  </a:lnTo>
                  <a:lnTo>
                    <a:pt x="272" y="550"/>
                  </a:lnTo>
                  <a:lnTo>
                    <a:pt x="288" y="548"/>
                  </a:lnTo>
                  <a:lnTo>
                    <a:pt x="302" y="544"/>
                  </a:lnTo>
                  <a:lnTo>
                    <a:pt x="302" y="544"/>
                  </a:lnTo>
                  <a:lnTo>
                    <a:pt x="326" y="532"/>
                  </a:lnTo>
                  <a:lnTo>
                    <a:pt x="348" y="520"/>
                  </a:lnTo>
                  <a:lnTo>
                    <a:pt x="348" y="520"/>
                  </a:lnTo>
                  <a:lnTo>
                    <a:pt x="368" y="502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98" y="460"/>
                  </a:lnTo>
                  <a:lnTo>
                    <a:pt x="412" y="438"/>
                  </a:lnTo>
                  <a:lnTo>
                    <a:pt x="328" y="394"/>
                  </a:lnTo>
                  <a:lnTo>
                    <a:pt x="328" y="394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0" y="438"/>
                  </a:lnTo>
                  <a:lnTo>
                    <a:pt x="292" y="448"/>
                  </a:lnTo>
                  <a:lnTo>
                    <a:pt x="292" y="448"/>
                  </a:lnTo>
                  <a:lnTo>
                    <a:pt x="280" y="454"/>
                  </a:lnTo>
                  <a:lnTo>
                    <a:pt x="270" y="460"/>
                  </a:lnTo>
                  <a:lnTo>
                    <a:pt x="270" y="460"/>
                  </a:lnTo>
                  <a:lnTo>
                    <a:pt x="256" y="462"/>
                  </a:lnTo>
                  <a:lnTo>
                    <a:pt x="242" y="464"/>
                  </a:lnTo>
                  <a:lnTo>
                    <a:pt x="242" y="464"/>
                  </a:lnTo>
                  <a:lnTo>
                    <a:pt x="228" y="462"/>
                  </a:lnTo>
                  <a:lnTo>
                    <a:pt x="216" y="460"/>
                  </a:lnTo>
                  <a:lnTo>
                    <a:pt x="216" y="460"/>
                  </a:lnTo>
                  <a:lnTo>
                    <a:pt x="202" y="454"/>
                  </a:lnTo>
                  <a:lnTo>
                    <a:pt x="190" y="444"/>
                  </a:lnTo>
                  <a:lnTo>
                    <a:pt x="190" y="444"/>
                  </a:lnTo>
                  <a:lnTo>
                    <a:pt x="178" y="430"/>
                  </a:lnTo>
                  <a:lnTo>
                    <a:pt x="170" y="412"/>
                  </a:lnTo>
                  <a:lnTo>
                    <a:pt x="170" y="412"/>
                  </a:lnTo>
                  <a:lnTo>
                    <a:pt x="160" y="390"/>
                  </a:lnTo>
                  <a:lnTo>
                    <a:pt x="156" y="364"/>
                  </a:lnTo>
                  <a:lnTo>
                    <a:pt x="286" y="364"/>
                  </a:lnTo>
                  <a:lnTo>
                    <a:pt x="286" y="300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76"/>
                  </a:lnTo>
                  <a:lnTo>
                    <a:pt x="150" y="276"/>
                  </a:lnTo>
                  <a:lnTo>
                    <a:pt x="150" y="264"/>
                  </a:lnTo>
                  <a:lnTo>
                    <a:pt x="150" y="264"/>
                  </a:lnTo>
                  <a:lnTo>
                    <a:pt x="150" y="252"/>
                  </a:lnTo>
                  <a:lnTo>
                    <a:pt x="286" y="252"/>
                  </a:lnTo>
                  <a:lnTo>
                    <a:pt x="286" y="190"/>
                  </a:lnTo>
                  <a:lnTo>
                    <a:pt x="156" y="190"/>
                  </a:lnTo>
                  <a:lnTo>
                    <a:pt x="156" y="190"/>
                  </a:lnTo>
                  <a:lnTo>
                    <a:pt x="160" y="164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76" y="124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98" y="100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26" y="90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56" y="88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80" y="96"/>
                  </a:lnTo>
                  <a:lnTo>
                    <a:pt x="290" y="102"/>
                  </a:lnTo>
                  <a:lnTo>
                    <a:pt x="290" y="102"/>
                  </a:lnTo>
                  <a:lnTo>
                    <a:pt x="300" y="112"/>
                  </a:lnTo>
                  <a:lnTo>
                    <a:pt x="308" y="126"/>
                  </a:lnTo>
                  <a:lnTo>
                    <a:pt x="308" y="126"/>
                  </a:lnTo>
                  <a:lnTo>
                    <a:pt x="316" y="140"/>
                  </a:lnTo>
                  <a:lnTo>
                    <a:pt x="322" y="16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398" y="94"/>
                  </a:lnTo>
                  <a:lnTo>
                    <a:pt x="384" y="70"/>
                  </a:lnTo>
                  <a:lnTo>
                    <a:pt x="384" y="70"/>
                  </a:lnTo>
                  <a:lnTo>
                    <a:pt x="368" y="50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40" y="24"/>
                  </a:lnTo>
                  <a:lnTo>
                    <a:pt x="328" y="18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76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24" y="0"/>
                  </a:lnTo>
                  <a:lnTo>
                    <a:pt x="206" y="4"/>
                  </a:lnTo>
                  <a:lnTo>
                    <a:pt x="190" y="6"/>
                  </a:lnTo>
                  <a:lnTo>
                    <a:pt x="172" y="12"/>
                  </a:lnTo>
                  <a:lnTo>
                    <a:pt x="158" y="18"/>
                  </a:lnTo>
                  <a:lnTo>
                    <a:pt x="144" y="26"/>
                  </a:lnTo>
                  <a:lnTo>
                    <a:pt x="130" y="3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04" y="60"/>
                  </a:lnTo>
                  <a:lnTo>
                    <a:pt x="94" y="74"/>
                  </a:lnTo>
                  <a:lnTo>
                    <a:pt x="84" y="90"/>
                  </a:lnTo>
                  <a:lnTo>
                    <a:pt x="76" y="106"/>
                  </a:lnTo>
                  <a:lnTo>
                    <a:pt x="68" y="126"/>
                  </a:lnTo>
                  <a:lnTo>
                    <a:pt x="62" y="146"/>
                  </a:lnTo>
                  <a:lnTo>
                    <a:pt x="56" y="166"/>
                  </a:lnTo>
                  <a:lnTo>
                    <a:pt x="50" y="190"/>
                  </a:lnTo>
                  <a:lnTo>
                    <a:pt x="0" y="190"/>
                  </a:lnTo>
                  <a:lnTo>
                    <a:pt x="0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364"/>
                  </a:lnTo>
                  <a:lnTo>
                    <a:pt x="52" y="364"/>
                  </a:lnTo>
                  <a:lnTo>
                    <a:pt x="52" y="364"/>
                  </a:lnTo>
                  <a:lnTo>
                    <a:pt x="56" y="386"/>
                  </a:lnTo>
                  <a:lnTo>
                    <a:pt x="60" y="406"/>
                  </a:lnTo>
                  <a:lnTo>
                    <a:pt x="66" y="426"/>
                  </a:lnTo>
                  <a:lnTo>
                    <a:pt x="74" y="444"/>
                  </a:lnTo>
                  <a:lnTo>
                    <a:pt x="74" y="444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xmlns="" id="{2C532DFE-5DEE-4877-BBC6-72006AC22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775" y="1100138"/>
              <a:ext cx="1736725" cy="3133725"/>
            </a:xfrm>
            <a:custGeom>
              <a:avLst/>
              <a:gdLst>
                <a:gd name="T0" fmla="*/ 258 w 1094"/>
                <a:gd name="T1" fmla="*/ 1598 h 1974"/>
                <a:gd name="T2" fmla="*/ 426 w 1094"/>
                <a:gd name="T3" fmla="*/ 1624 h 1974"/>
                <a:gd name="T4" fmla="*/ 564 w 1094"/>
                <a:gd name="T5" fmla="*/ 1578 h 1974"/>
                <a:gd name="T6" fmla="*/ 704 w 1094"/>
                <a:gd name="T7" fmla="*/ 1434 h 1974"/>
                <a:gd name="T8" fmla="*/ 744 w 1094"/>
                <a:gd name="T9" fmla="*/ 1278 h 1974"/>
                <a:gd name="T10" fmla="*/ 562 w 1094"/>
                <a:gd name="T11" fmla="*/ 1226 h 1974"/>
                <a:gd name="T12" fmla="*/ 408 w 1094"/>
                <a:gd name="T13" fmla="*/ 1222 h 1974"/>
                <a:gd name="T14" fmla="*/ 274 w 1094"/>
                <a:gd name="T15" fmla="*/ 1268 h 1974"/>
                <a:gd name="T16" fmla="*/ 176 w 1094"/>
                <a:gd name="T17" fmla="*/ 1376 h 1974"/>
                <a:gd name="T18" fmla="*/ 202 w 1094"/>
                <a:gd name="T19" fmla="*/ 1160 h 1974"/>
                <a:gd name="T20" fmla="*/ 280 w 1094"/>
                <a:gd name="T21" fmla="*/ 922 h 1974"/>
                <a:gd name="T22" fmla="*/ 460 w 1094"/>
                <a:gd name="T23" fmla="*/ 1008 h 1974"/>
                <a:gd name="T24" fmla="*/ 636 w 1094"/>
                <a:gd name="T25" fmla="*/ 1020 h 1974"/>
                <a:gd name="T26" fmla="*/ 782 w 1094"/>
                <a:gd name="T27" fmla="*/ 982 h 1974"/>
                <a:gd name="T28" fmla="*/ 978 w 1094"/>
                <a:gd name="T29" fmla="*/ 836 h 1974"/>
                <a:gd name="T30" fmla="*/ 1072 w 1094"/>
                <a:gd name="T31" fmla="*/ 664 h 1974"/>
                <a:gd name="T32" fmla="*/ 1094 w 1094"/>
                <a:gd name="T33" fmla="*/ 512 h 1974"/>
                <a:gd name="T34" fmla="*/ 1078 w 1094"/>
                <a:gd name="T35" fmla="*/ 384 h 1974"/>
                <a:gd name="T36" fmla="*/ 1006 w 1094"/>
                <a:gd name="T37" fmla="*/ 226 h 1974"/>
                <a:gd name="T38" fmla="*/ 804 w 1094"/>
                <a:gd name="T39" fmla="*/ 52 h 1974"/>
                <a:gd name="T40" fmla="*/ 660 w 1094"/>
                <a:gd name="T41" fmla="*/ 6 h 1974"/>
                <a:gd name="T42" fmla="*/ 530 w 1094"/>
                <a:gd name="T43" fmla="*/ 4 h 1974"/>
                <a:gd name="T44" fmla="*/ 384 w 1094"/>
                <a:gd name="T45" fmla="*/ 42 h 1974"/>
                <a:gd name="T46" fmla="*/ 188 w 1094"/>
                <a:gd name="T47" fmla="*/ 186 h 1974"/>
                <a:gd name="T48" fmla="*/ 96 w 1094"/>
                <a:gd name="T49" fmla="*/ 360 h 1974"/>
                <a:gd name="T50" fmla="*/ 72 w 1094"/>
                <a:gd name="T51" fmla="*/ 512 h 1974"/>
                <a:gd name="T52" fmla="*/ 88 w 1094"/>
                <a:gd name="T53" fmla="*/ 640 h 1974"/>
                <a:gd name="T54" fmla="*/ 146 w 1094"/>
                <a:gd name="T55" fmla="*/ 778 h 1974"/>
                <a:gd name="T56" fmla="*/ 168 w 1094"/>
                <a:gd name="T57" fmla="*/ 950 h 1974"/>
                <a:gd name="T58" fmla="*/ 62 w 1094"/>
                <a:gd name="T59" fmla="*/ 1180 h 1974"/>
                <a:gd name="T60" fmla="*/ 20 w 1094"/>
                <a:gd name="T61" fmla="*/ 1412 h 1974"/>
                <a:gd name="T62" fmla="*/ 208 w 1094"/>
                <a:gd name="T63" fmla="*/ 1938 h 1974"/>
                <a:gd name="T64" fmla="*/ 174 w 1094"/>
                <a:gd name="T65" fmla="*/ 1544 h 1974"/>
                <a:gd name="T66" fmla="*/ 230 w 1094"/>
                <a:gd name="T67" fmla="*/ 1412 h 1974"/>
                <a:gd name="T68" fmla="*/ 308 w 1094"/>
                <a:gd name="T69" fmla="*/ 1326 h 1974"/>
                <a:gd name="T70" fmla="*/ 418 w 1094"/>
                <a:gd name="T71" fmla="*/ 1288 h 1974"/>
                <a:gd name="T72" fmla="*/ 542 w 1094"/>
                <a:gd name="T73" fmla="*/ 1290 h 1974"/>
                <a:gd name="T74" fmla="*/ 654 w 1094"/>
                <a:gd name="T75" fmla="*/ 1386 h 1974"/>
                <a:gd name="T76" fmla="*/ 534 w 1094"/>
                <a:gd name="T77" fmla="*/ 1516 h 1974"/>
                <a:gd name="T78" fmla="*/ 420 w 1094"/>
                <a:gd name="T79" fmla="*/ 1558 h 1974"/>
                <a:gd name="T80" fmla="*/ 288 w 1094"/>
                <a:gd name="T81" fmla="*/ 1538 h 1974"/>
                <a:gd name="T82" fmla="*/ 228 w 1094"/>
                <a:gd name="T83" fmla="*/ 1490 h 1974"/>
                <a:gd name="T84" fmla="*/ 354 w 1094"/>
                <a:gd name="T85" fmla="*/ 1454 h 1974"/>
                <a:gd name="T86" fmla="*/ 416 w 1094"/>
                <a:gd name="T87" fmla="*/ 1440 h 1974"/>
                <a:gd name="T88" fmla="*/ 424 w 1094"/>
                <a:gd name="T89" fmla="*/ 1408 h 1974"/>
                <a:gd name="T90" fmla="*/ 396 w 1094"/>
                <a:gd name="T91" fmla="*/ 1384 h 1974"/>
                <a:gd name="T92" fmla="*/ 148 w 1094"/>
                <a:gd name="T93" fmla="*/ 422 h 1974"/>
                <a:gd name="T94" fmla="*/ 270 w 1094"/>
                <a:gd name="T95" fmla="*/ 198 h 1974"/>
                <a:gd name="T96" fmla="*/ 494 w 1094"/>
                <a:gd name="T97" fmla="*/ 78 h 1974"/>
                <a:gd name="T98" fmla="*/ 714 w 1094"/>
                <a:gd name="T99" fmla="*/ 88 h 1974"/>
                <a:gd name="T100" fmla="*/ 926 w 1094"/>
                <a:gd name="T101" fmla="*/ 230 h 1974"/>
                <a:gd name="T102" fmla="*/ 1024 w 1094"/>
                <a:gd name="T103" fmla="*/ 466 h 1974"/>
                <a:gd name="T104" fmla="*/ 992 w 1094"/>
                <a:gd name="T105" fmla="*/ 684 h 1974"/>
                <a:gd name="T106" fmla="*/ 832 w 1094"/>
                <a:gd name="T107" fmla="*/ 880 h 1974"/>
                <a:gd name="T108" fmla="*/ 584 w 1094"/>
                <a:gd name="T109" fmla="*/ 956 h 1974"/>
                <a:gd name="T110" fmla="*/ 372 w 1094"/>
                <a:gd name="T111" fmla="*/ 902 h 1974"/>
                <a:gd name="T112" fmla="*/ 192 w 1094"/>
                <a:gd name="T113" fmla="*/ 724 h 1974"/>
                <a:gd name="T114" fmla="*/ 140 w 1094"/>
                <a:gd name="T115" fmla="*/ 512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4" h="1974">
                  <a:moveTo>
                    <a:pt x="174" y="1544"/>
                  </a:moveTo>
                  <a:lnTo>
                    <a:pt x="174" y="1544"/>
                  </a:lnTo>
                  <a:lnTo>
                    <a:pt x="190" y="1558"/>
                  </a:lnTo>
                  <a:lnTo>
                    <a:pt x="210" y="1572"/>
                  </a:lnTo>
                  <a:lnTo>
                    <a:pt x="232" y="1586"/>
                  </a:lnTo>
                  <a:lnTo>
                    <a:pt x="258" y="1598"/>
                  </a:lnTo>
                  <a:lnTo>
                    <a:pt x="288" y="1610"/>
                  </a:lnTo>
                  <a:lnTo>
                    <a:pt x="320" y="1618"/>
                  </a:lnTo>
                  <a:lnTo>
                    <a:pt x="354" y="1624"/>
                  </a:lnTo>
                  <a:lnTo>
                    <a:pt x="392" y="1626"/>
                  </a:lnTo>
                  <a:lnTo>
                    <a:pt x="392" y="1626"/>
                  </a:lnTo>
                  <a:lnTo>
                    <a:pt x="426" y="1624"/>
                  </a:lnTo>
                  <a:lnTo>
                    <a:pt x="462" y="1620"/>
                  </a:lnTo>
                  <a:lnTo>
                    <a:pt x="462" y="1620"/>
                  </a:lnTo>
                  <a:lnTo>
                    <a:pt x="480" y="1614"/>
                  </a:lnTo>
                  <a:lnTo>
                    <a:pt x="498" y="1610"/>
                  </a:lnTo>
                  <a:lnTo>
                    <a:pt x="532" y="1596"/>
                  </a:lnTo>
                  <a:lnTo>
                    <a:pt x="564" y="1578"/>
                  </a:lnTo>
                  <a:lnTo>
                    <a:pt x="592" y="1558"/>
                  </a:lnTo>
                  <a:lnTo>
                    <a:pt x="620" y="1534"/>
                  </a:lnTo>
                  <a:lnTo>
                    <a:pt x="644" y="1510"/>
                  </a:lnTo>
                  <a:lnTo>
                    <a:pt x="666" y="1486"/>
                  </a:lnTo>
                  <a:lnTo>
                    <a:pt x="686" y="1460"/>
                  </a:lnTo>
                  <a:lnTo>
                    <a:pt x="704" y="1434"/>
                  </a:lnTo>
                  <a:lnTo>
                    <a:pt x="718" y="1410"/>
                  </a:lnTo>
                  <a:lnTo>
                    <a:pt x="742" y="1368"/>
                  </a:lnTo>
                  <a:lnTo>
                    <a:pt x="758" y="1336"/>
                  </a:lnTo>
                  <a:lnTo>
                    <a:pt x="764" y="1322"/>
                  </a:lnTo>
                  <a:lnTo>
                    <a:pt x="776" y="1290"/>
                  </a:lnTo>
                  <a:lnTo>
                    <a:pt x="744" y="1278"/>
                  </a:lnTo>
                  <a:lnTo>
                    <a:pt x="744" y="1278"/>
                  </a:lnTo>
                  <a:lnTo>
                    <a:pt x="706" y="1264"/>
                  </a:lnTo>
                  <a:lnTo>
                    <a:pt x="668" y="1252"/>
                  </a:lnTo>
                  <a:lnTo>
                    <a:pt x="632" y="1242"/>
                  </a:lnTo>
                  <a:lnTo>
                    <a:pt x="596" y="1232"/>
                  </a:lnTo>
                  <a:lnTo>
                    <a:pt x="562" y="1226"/>
                  </a:lnTo>
                  <a:lnTo>
                    <a:pt x="528" y="1222"/>
                  </a:lnTo>
                  <a:lnTo>
                    <a:pt x="496" y="1218"/>
                  </a:lnTo>
                  <a:lnTo>
                    <a:pt x="466" y="1218"/>
                  </a:lnTo>
                  <a:lnTo>
                    <a:pt x="466" y="1218"/>
                  </a:lnTo>
                  <a:lnTo>
                    <a:pt x="436" y="1218"/>
                  </a:lnTo>
                  <a:lnTo>
                    <a:pt x="408" y="1222"/>
                  </a:lnTo>
                  <a:lnTo>
                    <a:pt x="382" y="1226"/>
                  </a:lnTo>
                  <a:lnTo>
                    <a:pt x="356" y="1232"/>
                  </a:lnTo>
                  <a:lnTo>
                    <a:pt x="334" y="1240"/>
                  </a:lnTo>
                  <a:lnTo>
                    <a:pt x="312" y="1248"/>
                  </a:lnTo>
                  <a:lnTo>
                    <a:pt x="292" y="1258"/>
                  </a:lnTo>
                  <a:lnTo>
                    <a:pt x="274" y="1268"/>
                  </a:lnTo>
                  <a:lnTo>
                    <a:pt x="258" y="1280"/>
                  </a:lnTo>
                  <a:lnTo>
                    <a:pt x="242" y="1292"/>
                  </a:lnTo>
                  <a:lnTo>
                    <a:pt x="228" y="1306"/>
                  </a:lnTo>
                  <a:lnTo>
                    <a:pt x="216" y="1320"/>
                  </a:lnTo>
                  <a:lnTo>
                    <a:pt x="194" y="1348"/>
                  </a:lnTo>
                  <a:lnTo>
                    <a:pt x="176" y="1376"/>
                  </a:lnTo>
                  <a:lnTo>
                    <a:pt x="176" y="1376"/>
                  </a:lnTo>
                  <a:lnTo>
                    <a:pt x="178" y="1328"/>
                  </a:lnTo>
                  <a:lnTo>
                    <a:pt x="182" y="1284"/>
                  </a:lnTo>
                  <a:lnTo>
                    <a:pt x="182" y="1284"/>
                  </a:lnTo>
                  <a:lnTo>
                    <a:pt x="192" y="1220"/>
                  </a:lnTo>
                  <a:lnTo>
                    <a:pt x="202" y="1160"/>
                  </a:lnTo>
                  <a:lnTo>
                    <a:pt x="216" y="1106"/>
                  </a:lnTo>
                  <a:lnTo>
                    <a:pt x="228" y="1058"/>
                  </a:lnTo>
                  <a:lnTo>
                    <a:pt x="242" y="1016"/>
                  </a:lnTo>
                  <a:lnTo>
                    <a:pt x="256" y="978"/>
                  </a:lnTo>
                  <a:lnTo>
                    <a:pt x="268" y="948"/>
                  </a:lnTo>
                  <a:lnTo>
                    <a:pt x="280" y="922"/>
                  </a:lnTo>
                  <a:lnTo>
                    <a:pt x="280" y="922"/>
                  </a:lnTo>
                  <a:lnTo>
                    <a:pt x="312" y="944"/>
                  </a:lnTo>
                  <a:lnTo>
                    <a:pt x="346" y="964"/>
                  </a:lnTo>
                  <a:lnTo>
                    <a:pt x="382" y="982"/>
                  </a:lnTo>
                  <a:lnTo>
                    <a:pt x="420" y="996"/>
                  </a:lnTo>
                  <a:lnTo>
                    <a:pt x="460" y="1008"/>
                  </a:lnTo>
                  <a:lnTo>
                    <a:pt x="500" y="1016"/>
                  </a:lnTo>
                  <a:lnTo>
                    <a:pt x="540" y="1022"/>
                  </a:lnTo>
                  <a:lnTo>
                    <a:pt x="584" y="1022"/>
                  </a:lnTo>
                  <a:lnTo>
                    <a:pt x="584" y="1022"/>
                  </a:lnTo>
                  <a:lnTo>
                    <a:pt x="610" y="1022"/>
                  </a:lnTo>
                  <a:lnTo>
                    <a:pt x="636" y="1020"/>
                  </a:lnTo>
                  <a:lnTo>
                    <a:pt x="660" y="1018"/>
                  </a:lnTo>
                  <a:lnTo>
                    <a:pt x="686" y="1012"/>
                  </a:lnTo>
                  <a:lnTo>
                    <a:pt x="710" y="1006"/>
                  </a:lnTo>
                  <a:lnTo>
                    <a:pt x="736" y="1000"/>
                  </a:lnTo>
                  <a:lnTo>
                    <a:pt x="758" y="992"/>
                  </a:lnTo>
                  <a:lnTo>
                    <a:pt x="782" y="982"/>
                  </a:lnTo>
                  <a:lnTo>
                    <a:pt x="804" y="972"/>
                  </a:lnTo>
                  <a:lnTo>
                    <a:pt x="826" y="962"/>
                  </a:lnTo>
                  <a:lnTo>
                    <a:pt x="868" y="936"/>
                  </a:lnTo>
                  <a:lnTo>
                    <a:pt x="908" y="906"/>
                  </a:lnTo>
                  <a:lnTo>
                    <a:pt x="944" y="874"/>
                  </a:lnTo>
                  <a:lnTo>
                    <a:pt x="978" y="836"/>
                  </a:lnTo>
                  <a:lnTo>
                    <a:pt x="1006" y="798"/>
                  </a:lnTo>
                  <a:lnTo>
                    <a:pt x="1032" y="756"/>
                  </a:lnTo>
                  <a:lnTo>
                    <a:pt x="1044" y="734"/>
                  </a:lnTo>
                  <a:lnTo>
                    <a:pt x="1054" y="710"/>
                  </a:lnTo>
                  <a:lnTo>
                    <a:pt x="1064" y="688"/>
                  </a:lnTo>
                  <a:lnTo>
                    <a:pt x="1072" y="664"/>
                  </a:lnTo>
                  <a:lnTo>
                    <a:pt x="1078" y="640"/>
                  </a:lnTo>
                  <a:lnTo>
                    <a:pt x="1084" y="616"/>
                  </a:lnTo>
                  <a:lnTo>
                    <a:pt x="1088" y="590"/>
                  </a:lnTo>
                  <a:lnTo>
                    <a:pt x="1092" y="564"/>
                  </a:lnTo>
                  <a:lnTo>
                    <a:pt x="1094" y="538"/>
                  </a:lnTo>
                  <a:lnTo>
                    <a:pt x="1094" y="512"/>
                  </a:lnTo>
                  <a:lnTo>
                    <a:pt x="1094" y="512"/>
                  </a:lnTo>
                  <a:lnTo>
                    <a:pt x="1094" y="486"/>
                  </a:lnTo>
                  <a:lnTo>
                    <a:pt x="1092" y="460"/>
                  </a:lnTo>
                  <a:lnTo>
                    <a:pt x="1088" y="434"/>
                  </a:lnTo>
                  <a:lnTo>
                    <a:pt x="1084" y="410"/>
                  </a:lnTo>
                  <a:lnTo>
                    <a:pt x="1078" y="384"/>
                  </a:lnTo>
                  <a:lnTo>
                    <a:pt x="1072" y="360"/>
                  </a:lnTo>
                  <a:lnTo>
                    <a:pt x="1064" y="336"/>
                  </a:lnTo>
                  <a:lnTo>
                    <a:pt x="1054" y="314"/>
                  </a:lnTo>
                  <a:lnTo>
                    <a:pt x="1044" y="290"/>
                  </a:lnTo>
                  <a:lnTo>
                    <a:pt x="1032" y="268"/>
                  </a:lnTo>
                  <a:lnTo>
                    <a:pt x="1006" y="226"/>
                  </a:lnTo>
                  <a:lnTo>
                    <a:pt x="978" y="186"/>
                  </a:lnTo>
                  <a:lnTo>
                    <a:pt x="944" y="150"/>
                  </a:lnTo>
                  <a:lnTo>
                    <a:pt x="908" y="118"/>
                  </a:lnTo>
                  <a:lnTo>
                    <a:pt x="868" y="88"/>
                  </a:lnTo>
                  <a:lnTo>
                    <a:pt x="826" y="62"/>
                  </a:lnTo>
                  <a:lnTo>
                    <a:pt x="804" y="52"/>
                  </a:lnTo>
                  <a:lnTo>
                    <a:pt x="782" y="42"/>
                  </a:lnTo>
                  <a:lnTo>
                    <a:pt x="758" y="32"/>
                  </a:lnTo>
                  <a:lnTo>
                    <a:pt x="736" y="24"/>
                  </a:lnTo>
                  <a:lnTo>
                    <a:pt x="710" y="18"/>
                  </a:lnTo>
                  <a:lnTo>
                    <a:pt x="686" y="12"/>
                  </a:lnTo>
                  <a:lnTo>
                    <a:pt x="660" y="6"/>
                  </a:lnTo>
                  <a:lnTo>
                    <a:pt x="636" y="4"/>
                  </a:lnTo>
                  <a:lnTo>
                    <a:pt x="610" y="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6" y="2"/>
                  </a:lnTo>
                  <a:lnTo>
                    <a:pt x="530" y="4"/>
                  </a:lnTo>
                  <a:lnTo>
                    <a:pt x="506" y="6"/>
                  </a:lnTo>
                  <a:lnTo>
                    <a:pt x="480" y="12"/>
                  </a:lnTo>
                  <a:lnTo>
                    <a:pt x="456" y="18"/>
                  </a:lnTo>
                  <a:lnTo>
                    <a:pt x="432" y="24"/>
                  </a:lnTo>
                  <a:lnTo>
                    <a:pt x="408" y="32"/>
                  </a:lnTo>
                  <a:lnTo>
                    <a:pt x="384" y="42"/>
                  </a:lnTo>
                  <a:lnTo>
                    <a:pt x="362" y="52"/>
                  </a:lnTo>
                  <a:lnTo>
                    <a:pt x="340" y="62"/>
                  </a:lnTo>
                  <a:lnTo>
                    <a:pt x="298" y="88"/>
                  </a:lnTo>
                  <a:lnTo>
                    <a:pt x="258" y="118"/>
                  </a:lnTo>
                  <a:lnTo>
                    <a:pt x="222" y="150"/>
                  </a:lnTo>
                  <a:lnTo>
                    <a:pt x="188" y="186"/>
                  </a:lnTo>
                  <a:lnTo>
                    <a:pt x="160" y="226"/>
                  </a:lnTo>
                  <a:lnTo>
                    <a:pt x="134" y="268"/>
                  </a:lnTo>
                  <a:lnTo>
                    <a:pt x="122" y="290"/>
                  </a:lnTo>
                  <a:lnTo>
                    <a:pt x="112" y="314"/>
                  </a:lnTo>
                  <a:lnTo>
                    <a:pt x="104" y="336"/>
                  </a:lnTo>
                  <a:lnTo>
                    <a:pt x="96" y="360"/>
                  </a:lnTo>
                  <a:lnTo>
                    <a:pt x="88" y="384"/>
                  </a:lnTo>
                  <a:lnTo>
                    <a:pt x="82" y="410"/>
                  </a:lnTo>
                  <a:lnTo>
                    <a:pt x="78" y="434"/>
                  </a:lnTo>
                  <a:lnTo>
                    <a:pt x="74" y="460"/>
                  </a:lnTo>
                  <a:lnTo>
                    <a:pt x="72" y="486"/>
                  </a:lnTo>
                  <a:lnTo>
                    <a:pt x="72" y="512"/>
                  </a:lnTo>
                  <a:lnTo>
                    <a:pt x="72" y="512"/>
                  </a:lnTo>
                  <a:lnTo>
                    <a:pt x="72" y="538"/>
                  </a:lnTo>
                  <a:lnTo>
                    <a:pt x="74" y="564"/>
                  </a:lnTo>
                  <a:lnTo>
                    <a:pt x="78" y="590"/>
                  </a:lnTo>
                  <a:lnTo>
                    <a:pt x="82" y="616"/>
                  </a:lnTo>
                  <a:lnTo>
                    <a:pt x="88" y="640"/>
                  </a:lnTo>
                  <a:lnTo>
                    <a:pt x="96" y="664"/>
                  </a:lnTo>
                  <a:lnTo>
                    <a:pt x="104" y="688"/>
                  </a:lnTo>
                  <a:lnTo>
                    <a:pt x="112" y="712"/>
                  </a:lnTo>
                  <a:lnTo>
                    <a:pt x="122" y="734"/>
                  </a:lnTo>
                  <a:lnTo>
                    <a:pt x="134" y="756"/>
                  </a:lnTo>
                  <a:lnTo>
                    <a:pt x="146" y="778"/>
                  </a:lnTo>
                  <a:lnTo>
                    <a:pt x="160" y="798"/>
                  </a:lnTo>
                  <a:lnTo>
                    <a:pt x="190" y="838"/>
                  </a:lnTo>
                  <a:lnTo>
                    <a:pt x="222" y="874"/>
                  </a:lnTo>
                  <a:lnTo>
                    <a:pt x="222" y="874"/>
                  </a:lnTo>
                  <a:lnTo>
                    <a:pt x="198" y="908"/>
                  </a:lnTo>
                  <a:lnTo>
                    <a:pt x="168" y="950"/>
                  </a:lnTo>
                  <a:lnTo>
                    <a:pt x="136" y="1004"/>
                  </a:lnTo>
                  <a:lnTo>
                    <a:pt x="120" y="1034"/>
                  </a:lnTo>
                  <a:lnTo>
                    <a:pt x="104" y="1066"/>
                  </a:lnTo>
                  <a:lnTo>
                    <a:pt x="90" y="1102"/>
                  </a:lnTo>
                  <a:lnTo>
                    <a:pt x="76" y="1140"/>
                  </a:lnTo>
                  <a:lnTo>
                    <a:pt x="62" y="1180"/>
                  </a:lnTo>
                  <a:lnTo>
                    <a:pt x="50" y="1222"/>
                  </a:lnTo>
                  <a:lnTo>
                    <a:pt x="40" y="1266"/>
                  </a:lnTo>
                  <a:lnTo>
                    <a:pt x="32" y="1312"/>
                  </a:lnTo>
                  <a:lnTo>
                    <a:pt x="24" y="1360"/>
                  </a:lnTo>
                  <a:lnTo>
                    <a:pt x="20" y="1412"/>
                  </a:lnTo>
                  <a:lnTo>
                    <a:pt x="20" y="1412"/>
                  </a:lnTo>
                  <a:lnTo>
                    <a:pt x="10" y="1644"/>
                  </a:lnTo>
                  <a:lnTo>
                    <a:pt x="2" y="1822"/>
                  </a:lnTo>
                  <a:lnTo>
                    <a:pt x="0" y="1974"/>
                  </a:lnTo>
                  <a:lnTo>
                    <a:pt x="214" y="1974"/>
                  </a:lnTo>
                  <a:lnTo>
                    <a:pt x="214" y="1974"/>
                  </a:lnTo>
                  <a:lnTo>
                    <a:pt x="208" y="1938"/>
                  </a:lnTo>
                  <a:lnTo>
                    <a:pt x="196" y="1842"/>
                  </a:lnTo>
                  <a:lnTo>
                    <a:pt x="190" y="1776"/>
                  </a:lnTo>
                  <a:lnTo>
                    <a:pt x="184" y="1704"/>
                  </a:lnTo>
                  <a:lnTo>
                    <a:pt x="178" y="1626"/>
                  </a:lnTo>
                  <a:lnTo>
                    <a:pt x="174" y="1544"/>
                  </a:lnTo>
                  <a:lnTo>
                    <a:pt x="174" y="1544"/>
                  </a:lnTo>
                  <a:close/>
                  <a:moveTo>
                    <a:pt x="390" y="1384"/>
                  </a:moveTo>
                  <a:lnTo>
                    <a:pt x="390" y="1384"/>
                  </a:lnTo>
                  <a:lnTo>
                    <a:pt x="338" y="1388"/>
                  </a:lnTo>
                  <a:lnTo>
                    <a:pt x="296" y="1394"/>
                  </a:lnTo>
                  <a:lnTo>
                    <a:pt x="260" y="1402"/>
                  </a:lnTo>
                  <a:lnTo>
                    <a:pt x="230" y="1412"/>
                  </a:lnTo>
                  <a:lnTo>
                    <a:pt x="230" y="1412"/>
                  </a:lnTo>
                  <a:lnTo>
                    <a:pt x="244" y="1390"/>
                  </a:lnTo>
                  <a:lnTo>
                    <a:pt x="262" y="1368"/>
                  </a:lnTo>
                  <a:lnTo>
                    <a:pt x="282" y="1346"/>
                  </a:lnTo>
                  <a:lnTo>
                    <a:pt x="294" y="1336"/>
                  </a:lnTo>
                  <a:lnTo>
                    <a:pt x="308" y="1326"/>
                  </a:lnTo>
                  <a:lnTo>
                    <a:pt x="324" y="1318"/>
                  </a:lnTo>
                  <a:lnTo>
                    <a:pt x="340" y="1310"/>
                  </a:lnTo>
                  <a:lnTo>
                    <a:pt x="356" y="1302"/>
                  </a:lnTo>
                  <a:lnTo>
                    <a:pt x="376" y="1296"/>
                  </a:lnTo>
                  <a:lnTo>
                    <a:pt x="396" y="1292"/>
                  </a:lnTo>
                  <a:lnTo>
                    <a:pt x="418" y="1288"/>
                  </a:lnTo>
                  <a:lnTo>
                    <a:pt x="442" y="1286"/>
                  </a:lnTo>
                  <a:lnTo>
                    <a:pt x="466" y="1284"/>
                  </a:lnTo>
                  <a:lnTo>
                    <a:pt x="466" y="1284"/>
                  </a:lnTo>
                  <a:lnTo>
                    <a:pt x="490" y="1286"/>
                  </a:lnTo>
                  <a:lnTo>
                    <a:pt x="516" y="1288"/>
                  </a:lnTo>
                  <a:lnTo>
                    <a:pt x="542" y="1290"/>
                  </a:lnTo>
                  <a:lnTo>
                    <a:pt x="570" y="1296"/>
                  </a:lnTo>
                  <a:lnTo>
                    <a:pt x="626" y="1310"/>
                  </a:lnTo>
                  <a:lnTo>
                    <a:pt x="686" y="1328"/>
                  </a:lnTo>
                  <a:lnTo>
                    <a:pt x="686" y="1328"/>
                  </a:lnTo>
                  <a:lnTo>
                    <a:pt x="672" y="1356"/>
                  </a:lnTo>
                  <a:lnTo>
                    <a:pt x="654" y="1386"/>
                  </a:lnTo>
                  <a:lnTo>
                    <a:pt x="630" y="1420"/>
                  </a:lnTo>
                  <a:lnTo>
                    <a:pt x="604" y="1456"/>
                  </a:lnTo>
                  <a:lnTo>
                    <a:pt x="588" y="1472"/>
                  </a:lnTo>
                  <a:lnTo>
                    <a:pt x="570" y="1488"/>
                  </a:lnTo>
                  <a:lnTo>
                    <a:pt x="554" y="1502"/>
                  </a:lnTo>
                  <a:lnTo>
                    <a:pt x="534" y="1516"/>
                  </a:lnTo>
                  <a:lnTo>
                    <a:pt x="514" y="1528"/>
                  </a:lnTo>
                  <a:lnTo>
                    <a:pt x="494" y="1540"/>
                  </a:lnTo>
                  <a:lnTo>
                    <a:pt x="472" y="1548"/>
                  </a:lnTo>
                  <a:lnTo>
                    <a:pt x="448" y="1554"/>
                  </a:lnTo>
                  <a:lnTo>
                    <a:pt x="448" y="1554"/>
                  </a:lnTo>
                  <a:lnTo>
                    <a:pt x="420" y="1558"/>
                  </a:lnTo>
                  <a:lnTo>
                    <a:pt x="392" y="1560"/>
                  </a:lnTo>
                  <a:lnTo>
                    <a:pt x="392" y="1560"/>
                  </a:lnTo>
                  <a:lnTo>
                    <a:pt x="362" y="1558"/>
                  </a:lnTo>
                  <a:lnTo>
                    <a:pt x="334" y="1552"/>
                  </a:lnTo>
                  <a:lnTo>
                    <a:pt x="310" y="1546"/>
                  </a:lnTo>
                  <a:lnTo>
                    <a:pt x="288" y="1538"/>
                  </a:lnTo>
                  <a:lnTo>
                    <a:pt x="268" y="1528"/>
                  </a:lnTo>
                  <a:lnTo>
                    <a:pt x="250" y="1516"/>
                  </a:lnTo>
                  <a:lnTo>
                    <a:pt x="234" y="1506"/>
                  </a:lnTo>
                  <a:lnTo>
                    <a:pt x="222" y="1496"/>
                  </a:lnTo>
                  <a:lnTo>
                    <a:pt x="222" y="1496"/>
                  </a:lnTo>
                  <a:lnTo>
                    <a:pt x="228" y="1490"/>
                  </a:lnTo>
                  <a:lnTo>
                    <a:pt x="238" y="1484"/>
                  </a:lnTo>
                  <a:lnTo>
                    <a:pt x="252" y="1476"/>
                  </a:lnTo>
                  <a:lnTo>
                    <a:pt x="270" y="1470"/>
                  </a:lnTo>
                  <a:lnTo>
                    <a:pt x="292" y="1464"/>
                  </a:lnTo>
                  <a:lnTo>
                    <a:pt x="320" y="1458"/>
                  </a:lnTo>
                  <a:lnTo>
                    <a:pt x="354" y="1454"/>
                  </a:lnTo>
                  <a:lnTo>
                    <a:pt x="392" y="1450"/>
                  </a:lnTo>
                  <a:lnTo>
                    <a:pt x="392" y="1450"/>
                  </a:lnTo>
                  <a:lnTo>
                    <a:pt x="400" y="1450"/>
                  </a:lnTo>
                  <a:lnTo>
                    <a:pt x="406" y="1448"/>
                  </a:lnTo>
                  <a:lnTo>
                    <a:pt x="410" y="1444"/>
                  </a:lnTo>
                  <a:lnTo>
                    <a:pt x="416" y="1440"/>
                  </a:lnTo>
                  <a:lnTo>
                    <a:pt x="420" y="1434"/>
                  </a:lnTo>
                  <a:lnTo>
                    <a:pt x="422" y="1428"/>
                  </a:lnTo>
                  <a:lnTo>
                    <a:pt x="424" y="1422"/>
                  </a:lnTo>
                  <a:lnTo>
                    <a:pt x="424" y="1416"/>
                  </a:lnTo>
                  <a:lnTo>
                    <a:pt x="424" y="1416"/>
                  </a:lnTo>
                  <a:lnTo>
                    <a:pt x="424" y="1408"/>
                  </a:lnTo>
                  <a:lnTo>
                    <a:pt x="422" y="1402"/>
                  </a:lnTo>
                  <a:lnTo>
                    <a:pt x="418" y="1396"/>
                  </a:lnTo>
                  <a:lnTo>
                    <a:pt x="414" y="1392"/>
                  </a:lnTo>
                  <a:lnTo>
                    <a:pt x="408" y="1388"/>
                  </a:lnTo>
                  <a:lnTo>
                    <a:pt x="402" y="1386"/>
                  </a:lnTo>
                  <a:lnTo>
                    <a:pt x="396" y="1384"/>
                  </a:lnTo>
                  <a:lnTo>
                    <a:pt x="390" y="1384"/>
                  </a:lnTo>
                  <a:lnTo>
                    <a:pt x="390" y="1384"/>
                  </a:lnTo>
                  <a:close/>
                  <a:moveTo>
                    <a:pt x="140" y="512"/>
                  </a:moveTo>
                  <a:lnTo>
                    <a:pt x="140" y="512"/>
                  </a:lnTo>
                  <a:lnTo>
                    <a:pt x="142" y="466"/>
                  </a:lnTo>
                  <a:lnTo>
                    <a:pt x="148" y="422"/>
                  </a:lnTo>
                  <a:lnTo>
                    <a:pt x="160" y="380"/>
                  </a:lnTo>
                  <a:lnTo>
                    <a:pt x="174" y="340"/>
                  </a:lnTo>
                  <a:lnTo>
                    <a:pt x="192" y="300"/>
                  </a:lnTo>
                  <a:lnTo>
                    <a:pt x="216" y="264"/>
                  </a:lnTo>
                  <a:lnTo>
                    <a:pt x="240" y="230"/>
                  </a:lnTo>
                  <a:lnTo>
                    <a:pt x="270" y="198"/>
                  </a:lnTo>
                  <a:lnTo>
                    <a:pt x="302" y="170"/>
                  </a:lnTo>
                  <a:lnTo>
                    <a:pt x="336" y="144"/>
                  </a:lnTo>
                  <a:lnTo>
                    <a:pt x="372" y="122"/>
                  </a:lnTo>
                  <a:lnTo>
                    <a:pt x="410" y="104"/>
                  </a:lnTo>
                  <a:lnTo>
                    <a:pt x="452" y="88"/>
                  </a:lnTo>
                  <a:lnTo>
                    <a:pt x="494" y="78"/>
                  </a:lnTo>
                  <a:lnTo>
                    <a:pt x="538" y="70"/>
                  </a:lnTo>
                  <a:lnTo>
                    <a:pt x="584" y="68"/>
                  </a:lnTo>
                  <a:lnTo>
                    <a:pt x="584" y="68"/>
                  </a:lnTo>
                  <a:lnTo>
                    <a:pt x="628" y="70"/>
                  </a:lnTo>
                  <a:lnTo>
                    <a:pt x="672" y="78"/>
                  </a:lnTo>
                  <a:lnTo>
                    <a:pt x="714" y="88"/>
                  </a:lnTo>
                  <a:lnTo>
                    <a:pt x="756" y="104"/>
                  </a:lnTo>
                  <a:lnTo>
                    <a:pt x="794" y="122"/>
                  </a:lnTo>
                  <a:lnTo>
                    <a:pt x="832" y="144"/>
                  </a:lnTo>
                  <a:lnTo>
                    <a:pt x="866" y="170"/>
                  </a:lnTo>
                  <a:lnTo>
                    <a:pt x="896" y="198"/>
                  </a:lnTo>
                  <a:lnTo>
                    <a:pt x="926" y="230"/>
                  </a:lnTo>
                  <a:lnTo>
                    <a:pt x="952" y="264"/>
                  </a:lnTo>
                  <a:lnTo>
                    <a:pt x="974" y="300"/>
                  </a:lnTo>
                  <a:lnTo>
                    <a:pt x="992" y="340"/>
                  </a:lnTo>
                  <a:lnTo>
                    <a:pt x="1006" y="380"/>
                  </a:lnTo>
                  <a:lnTo>
                    <a:pt x="1018" y="422"/>
                  </a:lnTo>
                  <a:lnTo>
                    <a:pt x="1024" y="466"/>
                  </a:lnTo>
                  <a:lnTo>
                    <a:pt x="1026" y="512"/>
                  </a:lnTo>
                  <a:lnTo>
                    <a:pt x="1026" y="512"/>
                  </a:lnTo>
                  <a:lnTo>
                    <a:pt x="1024" y="558"/>
                  </a:lnTo>
                  <a:lnTo>
                    <a:pt x="1018" y="602"/>
                  </a:lnTo>
                  <a:lnTo>
                    <a:pt x="1006" y="644"/>
                  </a:lnTo>
                  <a:lnTo>
                    <a:pt x="992" y="684"/>
                  </a:lnTo>
                  <a:lnTo>
                    <a:pt x="974" y="724"/>
                  </a:lnTo>
                  <a:lnTo>
                    <a:pt x="952" y="760"/>
                  </a:lnTo>
                  <a:lnTo>
                    <a:pt x="926" y="794"/>
                  </a:lnTo>
                  <a:lnTo>
                    <a:pt x="896" y="826"/>
                  </a:lnTo>
                  <a:lnTo>
                    <a:pt x="866" y="854"/>
                  </a:lnTo>
                  <a:lnTo>
                    <a:pt x="832" y="880"/>
                  </a:lnTo>
                  <a:lnTo>
                    <a:pt x="794" y="902"/>
                  </a:lnTo>
                  <a:lnTo>
                    <a:pt x="756" y="920"/>
                  </a:lnTo>
                  <a:lnTo>
                    <a:pt x="714" y="936"/>
                  </a:lnTo>
                  <a:lnTo>
                    <a:pt x="672" y="946"/>
                  </a:lnTo>
                  <a:lnTo>
                    <a:pt x="628" y="954"/>
                  </a:lnTo>
                  <a:lnTo>
                    <a:pt x="584" y="956"/>
                  </a:lnTo>
                  <a:lnTo>
                    <a:pt x="584" y="956"/>
                  </a:lnTo>
                  <a:lnTo>
                    <a:pt x="538" y="954"/>
                  </a:lnTo>
                  <a:lnTo>
                    <a:pt x="494" y="946"/>
                  </a:lnTo>
                  <a:lnTo>
                    <a:pt x="452" y="936"/>
                  </a:lnTo>
                  <a:lnTo>
                    <a:pt x="410" y="920"/>
                  </a:lnTo>
                  <a:lnTo>
                    <a:pt x="372" y="902"/>
                  </a:lnTo>
                  <a:lnTo>
                    <a:pt x="336" y="880"/>
                  </a:lnTo>
                  <a:lnTo>
                    <a:pt x="302" y="854"/>
                  </a:lnTo>
                  <a:lnTo>
                    <a:pt x="270" y="826"/>
                  </a:lnTo>
                  <a:lnTo>
                    <a:pt x="240" y="794"/>
                  </a:lnTo>
                  <a:lnTo>
                    <a:pt x="216" y="760"/>
                  </a:lnTo>
                  <a:lnTo>
                    <a:pt x="192" y="724"/>
                  </a:lnTo>
                  <a:lnTo>
                    <a:pt x="174" y="684"/>
                  </a:lnTo>
                  <a:lnTo>
                    <a:pt x="160" y="644"/>
                  </a:lnTo>
                  <a:lnTo>
                    <a:pt x="148" y="602"/>
                  </a:lnTo>
                  <a:lnTo>
                    <a:pt x="142" y="558"/>
                  </a:lnTo>
                  <a:lnTo>
                    <a:pt x="140" y="512"/>
                  </a:lnTo>
                  <a:lnTo>
                    <a:pt x="140" y="512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xmlns="" id="{C3882702-17FC-4FFA-BC0B-AA7DA390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3154363"/>
              <a:ext cx="4489450" cy="2549527"/>
            </a:xfrm>
            <a:custGeom>
              <a:avLst/>
              <a:gdLst>
                <a:gd name="T0" fmla="*/ 2528 w 2828"/>
                <a:gd name="T1" fmla="*/ 506 h 1606"/>
                <a:gd name="T2" fmla="*/ 2632 w 2828"/>
                <a:gd name="T3" fmla="*/ 500 h 1606"/>
                <a:gd name="T4" fmla="*/ 2722 w 2828"/>
                <a:gd name="T5" fmla="*/ 522 h 1606"/>
                <a:gd name="T6" fmla="*/ 2776 w 2828"/>
                <a:gd name="T7" fmla="*/ 558 h 1606"/>
                <a:gd name="T8" fmla="*/ 2814 w 2828"/>
                <a:gd name="T9" fmla="*/ 606 h 1606"/>
                <a:gd name="T10" fmla="*/ 2828 w 2828"/>
                <a:gd name="T11" fmla="*/ 658 h 1606"/>
                <a:gd name="T12" fmla="*/ 2812 w 2828"/>
                <a:gd name="T13" fmla="*/ 720 h 1606"/>
                <a:gd name="T14" fmla="*/ 2748 w 2828"/>
                <a:gd name="T15" fmla="*/ 808 h 1606"/>
                <a:gd name="T16" fmla="*/ 2062 w 2828"/>
                <a:gd name="T17" fmla="*/ 1428 h 1606"/>
                <a:gd name="T18" fmla="*/ 1896 w 2828"/>
                <a:gd name="T19" fmla="*/ 1528 h 1606"/>
                <a:gd name="T20" fmla="*/ 1738 w 2828"/>
                <a:gd name="T21" fmla="*/ 1580 h 1606"/>
                <a:gd name="T22" fmla="*/ 1576 w 2828"/>
                <a:gd name="T23" fmla="*/ 1604 h 1606"/>
                <a:gd name="T24" fmla="*/ 0 w 2828"/>
                <a:gd name="T25" fmla="*/ 1450 h 1606"/>
                <a:gd name="T26" fmla="*/ 1578 w 2828"/>
                <a:gd name="T27" fmla="*/ 1460 h 1606"/>
                <a:gd name="T28" fmla="*/ 1740 w 2828"/>
                <a:gd name="T29" fmla="*/ 1434 h 1606"/>
                <a:gd name="T30" fmla="*/ 1854 w 2828"/>
                <a:gd name="T31" fmla="*/ 1390 h 1606"/>
                <a:gd name="T32" fmla="*/ 1966 w 2828"/>
                <a:gd name="T33" fmla="*/ 1318 h 1606"/>
                <a:gd name="T34" fmla="*/ 2620 w 2828"/>
                <a:gd name="T35" fmla="*/ 768 h 1606"/>
                <a:gd name="T36" fmla="*/ 2674 w 2828"/>
                <a:gd name="T37" fmla="*/ 710 h 1606"/>
                <a:gd name="T38" fmla="*/ 2684 w 2828"/>
                <a:gd name="T39" fmla="*/ 668 h 1606"/>
                <a:gd name="T40" fmla="*/ 2668 w 2828"/>
                <a:gd name="T41" fmla="*/ 650 h 1606"/>
                <a:gd name="T42" fmla="*/ 2612 w 2828"/>
                <a:gd name="T43" fmla="*/ 638 h 1606"/>
                <a:gd name="T44" fmla="*/ 2518 w 2828"/>
                <a:gd name="T45" fmla="*/ 654 h 1606"/>
                <a:gd name="T46" fmla="*/ 810 w 2828"/>
                <a:gd name="T47" fmla="*/ 630 h 1606"/>
                <a:gd name="T48" fmla="*/ 930 w 2828"/>
                <a:gd name="T49" fmla="*/ 578 h 1606"/>
                <a:gd name="T50" fmla="*/ 1096 w 2828"/>
                <a:gd name="T51" fmla="*/ 470 h 1606"/>
                <a:gd name="T52" fmla="*/ 1190 w 2828"/>
                <a:gd name="T53" fmla="*/ 364 h 1606"/>
                <a:gd name="T54" fmla="*/ 1222 w 2828"/>
                <a:gd name="T55" fmla="*/ 266 h 1606"/>
                <a:gd name="T56" fmla="*/ 1210 w 2828"/>
                <a:gd name="T57" fmla="*/ 180 h 1606"/>
                <a:gd name="T58" fmla="*/ 786 w 2828"/>
                <a:gd name="T59" fmla="*/ 310 h 1606"/>
                <a:gd name="T60" fmla="*/ 572 w 2828"/>
                <a:gd name="T61" fmla="*/ 288 h 1606"/>
                <a:gd name="T62" fmla="*/ 402 w 2828"/>
                <a:gd name="T63" fmla="*/ 308 h 1606"/>
                <a:gd name="T64" fmla="*/ 252 w 2828"/>
                <a:gd name="T65" fmla="*/ 366 h 1606"/>
                <a:gd name="T66" fmla="*/ 120 w 2828"/>
                <a:gd name="T67" fmla="*/ 464 h 1606"/>
                <a:gd name="T68" fmla="*/ 4 w 2828"/>
                <a:gd name="T69" fmla="*/ 602 h 1606"/>
                <a:gd name="T70" fmla="*/ 64 w 2828"/>
                <a:gd name="T71" fmla="*/ 320 h 1606"/>
                <a:gd name="T72" fmla="*/ 192 w 2828"/>
                <a:gd name="T73" fmla="*/ 234 h 1606"/>
                <a:gd name="T74" fmla="*/ 334 w 2828"/>
                <a:gd name="T75" fmla="*/ 176 h 1606"/>
                <a:gd name="T76" fmla="*/ 492 w 2828"/>
                <a:gd name="T77" fmla="*/ 148 h 1606"/>
                <a:gd name="T78" fmla="*/ 642 w 2828"/>
                <a:gd name="T79" fmla="*/ 146 h 1606"/>
                <a:gd name="T80" fmla="*/ 852 w 2828"/>
                <a:gd name="T81" fmla="*/ 176 h 1606"/>
                <a:gd name="T82" fmla="*/ 1294 w 2828"/>
                <a:gd name="T83" fmla="*/ 34 h 1606"/>
                <a:gd name="T84" fmla="*/ 1352 w 2828"/>
                <a:gd name="T85" fmla="*/ 166 h 1606"/>
                <a:gd name="T86" fmla="*/ 1366 w 2828"/>
                <a:gd name="T87" fmla="*/ 286 h 1606"/>
                <a:gd name="T88" fmla="*/ 1336 w 2828"/>
                <a:gd name="T89" fmla="*/ 396 h 1606"/>
                <a:gd name="T90" fmla="*/ 1286 w 2828"/>
                <a:gd name="T91" fmla="*/ 474 h 1606"/>
                <a:gd name="T92" fmla="*/ 1172 w 2828"/>
                <a:gd name="T93" fmla="*/ 590 h 1606"/>
                <a:gd name="T94" fmla="*/ 1020 w 2828"/>
                <a:gd name="T95" fmla="*/ 694 h 1606"/>
                <a:gd name="T96" fmla="*/ 1050 w 2828"/>
                <a:gd name="T97" fmla="*/ 788 h 1606"/>
                <a:gd name="T98" fmla="*/ 1812 w 2828"/>
                <a:gd name="T99" fmla="*/ 764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8" h="1606">
                  <a:moveTo>
                    <a:pt x="2444" y="530"/>
                  </a:moveTo>
                  <a:lnTo>
                    <a:pt x="2444" y="530"/>
                  </a:lnTo>
                  <a:lnTo>
                    <a:pt x="2486" y="516"/>
                  </a:lnTo>
                  <a:lnTo>
                    <a:pt x="2528" y="506"/>
                  </a:lnTo>
                  <a:lnTo>
                    <a:pt x="2568" y="500"/>
                  </a:lnTo>
                  <a:lnTo>
                    <a:pt x="2606" y="498"/>
                  </a:lnTo>
                  <a:lnTo>
                    <a:pt x="2606" y="498"/>
                  </a:lnTo>
                  <a:lnTo>
                    <a:pt x="2632" y="500"/>
                  </a:lnTo>
                  <a:lnTo>
                    <a:pt x="2656" y="502"/>
                  </a:lnTo>
                  <a:lnTo>
                    <a:pt x="2680" y="508"/>
                  </a:lnTo>
                  <a:lnTo>
                    <a:pt x="2702" y="514"/>
                  </a:lnTo>
                  <a:lnTo>
                    <a:pt x="2722" y="522"/>
                  </a:lnTo>
                  <a:lnTo>
                    <a:pt x="2742" y="532"/>
                  </a:lnTo>
                  <a:lnTo>
                    <a:pt x="2760" y="544"/>
                  </a:lnTo>
                  <a:lnTo>
                    <a:pt x="2776" y="558"/>
                  </a:lnTo>
                  <a:lnTo>
                    <a:pt x="2776" y="558"/>
                  </a:lnTo>
                  <a:lnTo>
                    <a:pt x="2788" y="568"/>
                  </a:lnTo>
                  <a:lnTo>
                    <a:pt x="2798" y="580"/>
                  </a:lnTo>
                  <a:lnTo>
                    <a:pt x="2808" y="592"/>
                  </a:lnTo>
                  <a:lnTo>
                    <a:pt x="2814" y="606"/>
                  </a:lnTo>
                  <a:lnTo>
                    <a:pt x="2820" y="618"/>
                  </a:lnTo>
                  <a:lnTo>
                    <a:pt x="2824" y="632"/>
                  </a:lnTo>
                  <a:lnTo>
                    <a:pt x="2826" y="644"/>
                  </a:lnTo>
                  <a:lnTo>
                    <a:pt x="2828" y="658"/>
                  </a:lnTo>
                  <a:lnTo>
                    <a:pt x="2828" y="658"/>
                  </a:lnTo>
                  <a:lnTo>
                    <a:pt x="2826" y="678"/>
                  </a:lnTo>
                  <a:lnTo>
                    <a:pt x="2820" y="698"/>
                  </a:lnTo>
                  <a:lnTo>
                    <a:pt x="2812" y="720"/>
                  </a:lnTo>
                  <a:lnTo>
                    <a:pt x="2800" y="742"/>
                  </a:lnTo>
                  <a:lnTo>
                    <a:pt x="2786" y="764"/>
                  </a:lnTo>
                  <a:lnTo>
                    <a:pt x="2768" y="786"/>
                  </a:lnTo>
                  <a:lnTo>
                    <a:pt x="2748" y="808"/>
                  </a:lnTo>
                  <a:lnTo>
                    <a:pt x="2722" y="832"/>
                  </a:lnTo>
                  <a:lnTo>
                    <a:pt x="2102" y="1394"/>
                  </a:lnTo>
                  <a:lnTo>
                    <a:pt x="2102" y="1394"/>
                  </a:lnTo>
                  <a:lnTo>
                    <a:pt x="2062" y="1428"/>
                  </a:lnTo>
                  <a:lnTo>
                    <a:pt x="2022" y="1458"/>
                  </a:lnTo>
                  <a:lnTo>
                    <a:pt x="1980" y="1484"/>
                  </a:lnTo>
                  <a:lnTo>
                    <a:pt x="1938" y="1508"/>
                  </a:lnTo>
                  <a:lnTo>
                    <a:pt x="1896" y="1528"/>
                  </a:lnTo>
                  <a:lnTo>
                    <a:pt x="1856" y="1544"/>
                  </a:lnTo>
                  <a:lnTo>
                    <a:pt x="1816" y="1560"/>
                  </a:lnTo>
                  <a:lnTo>
                    <a:pt x="1776" y="1572"/>
                  </a:lnTo>
                  <a:lnTo>
                    <a:pt x="1738" y="1580"/>
                  </a:lnTo>
                  <a:lnTo>
                    <a:pt x="1700" y="1588"/>
                  </a:lnTo>
                  <a:lnTo>
                    <a:pt x="1666" y="1594"/>
                  </a:lnTo>
                  <a:lnTo>
                    <a:pt x="1632" y="1598"/>
                  </a:lnTo>
                  <a:lnTo>
                    <a:pt x="1576" y="1604"/>
                  </a:lnTo>
                  <a:lnTo>
                    <a:pt x="1530" y="1606"/>
                  </a:lnTo>
                  <a:lnTo>
                    <a:pt x="1524" y="1606"/>
                  </a:lnTo>
                  <a:lnTo>
                    <a:pt x="0" y="1594"/>
                  </a:lnTo>
                  <a:lnTo>
                    <a:pt x="0" y="1450"/>
                  </a:lnTo>
                  <a:lnTo>
                    <a:pt x="1524" y="1462"/>
                  </a:lnTo>
                  <a:lnTo>
                    <a:pt x="1530" y="1462"/>
                  </a:lnTo>
                  <a:lnTo>
                    <a:pt x="1530" y="1462"/>
                  </a:lnTo>
                  <a:lnTo>
                    <a:pt x="1578" y="1460"/>
                  </a:lnTo>
                  <a:lnTo>
                    <a:pt x="1630" y="1456"/>
                  </a:lnTo>
                  <a:lnTo>
                    <a:pt x="1684" y="1448"/>
                  </a:lnTo>
                  <a:lnTo>
                    <a:pt x="1712" y="1442"/>
                  </a:lnTo>
                  <a:lnTo>
                    <a:pt x="1740" y="1434"/>
                  </a:lnTo>
                  <a:lnTo>
                    <a:pt x="1768" y="1426"/>
                  </a:lnTo>
                  <a:lnTo>
                    <a:pt x="1798" y="1416"/>
                  </a:lnTo>
                  <a:lnTo>
                    <a:pt x="1826" y="1404"/>
                  </a:lnTo>
                  <a:lnTo>
                    <a:pt x="1854" y="1390"/>
                  </a:lnTo>
                  <a:lnTo>
                    <a:pt x="1884" y="1376"/>
                  </a:lnTo>
                  <a:lnTo>
                    <a:pt x="1912" y="1358"/>
                  </a:lnTo>
                  <a:lnTo>
                    <a:pt x="1940" y="1338"/>
                  </a:lnTo>
                  <a:lnTo>
                    <a:pt x="1966" y="1318"/>
                  </a:lnTo>
                  <a:lnTo>
                    <a:pt x="1966" y="1318"/>
                  </a:lnTo>
                  <a:lnTo>
                    <a:pt x="2232" y="1094"/>
                  </a:lnTo>
                  <a:lnTo>
                    <a:pt x="2620" y="768"/>
                  </a:lnTo>
                  <a:lnTo>
                    <a:pt x="2620" y="768"/>
                  </a:lnTo>
                  <a:lnTo>
                    <a:pt x="2638" y="752"/>
                  </a:lnTo>
                  <a:lnTo>
                    <a:pt x="2652" y="738"/>
                  </a:lnTo>
                  <a:lnTo>
                    <a:pt x="2664" y="724"/>
                  </a:lnTo>
                  <a:lnTo>
                    <a:pt x="2674" y="710"/>
                  </a:lnTo>
                  <a:lnTo>
                    <a:pt x="2680" y="698"/>
                  </a:lnTo>
                  <a:lnTo>
                    <a:pt x="2684" y="686"/>
                  </a:lnTo>
                  <a:lnTo>
                    <a:pt x="2686" y="676"/>
                  </a:lnTo>
                  <a:lnTo>
                    <a:pt x="2684" y="668"/>
                  </a:lnTo>
                  <a:lnTo>
                    <a:pt x="2684" y="668"/>
                  </a:lnTo>
                  <a:lnTo>
                    <a:pt x="2680" y="660"/>
                  </a:lnTo>
                  <a:lnTo>
                    <a:pt x="2676" y="656"/>
                  </a:lnTo>
                  <a:lnTo>
                    <a:pt x="2668" y="650"/>
                  </a:lnTo>
                  <a:lnTo>
                    <a:pt x="2660" y="646"/>
                  </a:lnTo>
                  <a:lnTo>
                    <a:pt x="2650" y="642"/>
                  </a:lnTo>
                  <a:lnTo>
                    <a:pt x="2640" y="640"/>
                  </a:lnTo>
                  <a:lnTo>
                    <a:pt x="2612" y="638"/>
                  </a:lnTo>
                  <a:lnTo>
                    <a:pt x="2612" y="638"/>
                  </a:lnTo>
                  <a:lnTo>
                    <a:pt x="2582" y="640"/>
                  </a:lnTo>
                  <a:lnTo>
                    <a:pt x="2550" y="646"/>
                  </a:lnTo>
                  <a:lnTo>
                    <a:pt x="2518" y="654"/>
                  </a:lnTo>
                  <a:lnTo>
                    <a:pt x="2486" y="664"/>
                  </a:lnTo>
                  <a:lnTo>
                    <a:pt x="1770" y="932"/>
                  </a:lnTo>
                  <a:lnTo>
                    <a:pt x="952" y="932"/>
                  </a:lnTo>
                  <a:lnTo>
                    <a:pt x="810" y="630"/>
                  </a:lnTo>
                  <a:lnTo>
                    <a:pt x="830" y="622"/>
                  </a:lnTo>
                  <a:lnTo>
                    <a:pt x="830" y="622"/>
                  </a:lnTo>
                  <a:lnTo>
                    <a:pt x="882" y="600"/>
                  </a:lnTo>
                  <a:lnTo>
                    <a:pt x="930" y="578"/>
                  </a:lnTo>
                  <a:lnTo>
                    <a:pt x="974" y="556"/>
                  </a:lnTo>
                  <a:lnTo>
                    <a:pt x="1016" y="530"/>
                  </a:lnTo>
                  <a:lnTo>
                    <a:pt x="1056" y="504"/>
                  </a:lnTo>
                  <a:lnTo>
                    <a:pt x="1096" y="470"/>
                  </a:lnTo>
                  <a:lnTo>
                    <a:pt x="1134" y="432"/>
                  </a:lnTo>
                  <a:lnTo>
                    <a:pt x="1174" y="384"/>
                  </a:lnTo>
                  <a:lnTo>
                    <a:pt x="1174" y="384"/>
                  </a:lnTo>
                  <a:lnTo>
                    <a:pt x="1190" y="364"/>
                  </a:lnTo>
                  <a:lnTo>
                    <a:pt x="1204" y="340"/>
                  </a:lnTo>
                  <a:lnTo>
                    <a:pt x="1212" y="316"/>
                  </a:lnTo>
                  <a:lnTo>
                    <a:pt x="1218" y="290"/>
                  </a:lnTo>
                  <a:lnTo>
                    <a:pt x="1222" y="266"/>
                  </a:lnTo>
                  <a:lnTo>
                    <a:pt x="1222" y="238"/>
                  </a:lnTo>
                  <a:lnTo>
                    <a:pt x="1218" y="212"/>
                  </a:lnTo>
                  <a:lnTo>
                    <a:pt x="1212" y="186"/>
                  </a:lnTo>
                  <a:lnTo>
                    <a:pt x="1210" y="180"/>
                  </a:lnTo>
                  <a:lnTo>
                    <a:pt x="1206" y="182"/>
                  </a:lnTo>
                  <a:lnTo>
                    <a:pt x="866" y="326"/>
                  </a:lnTo>
                  <a:lnTo>
                    <a:pt x="866" y="326"/>
                  </a:lnTo>
                  <a:lnTo>
                    <a:pt x="786" y="310"/>
                  </a:lnTo>
                  <a:lnTo>
                    <a:pt x="710" y="298"/>
                  </a:lnTo>
                  <a:lnTo>
                    <a:pt x="638" y="290"/>
                  </a:lnTo>
                  <a:lnTo>
                    <a:pt x="572" y="288"/>
                  </a:lnTo>
                  <a:lnTo>
                    <a:pt x="572" y="288"/>
                  </a:lnTo>
                  <a:lnTo>
                    <a:pt x="528" y="290"/>
                  </a:lnTo>
                  <a:lnTo>
                    <a:pt x="484" y="294"/>
                  </a:lnTo>
                  <a:lnTo>
                    <a:pt x="442" y="300"/>
                  </a:lnTo>
                  <a:lnTo>
                    <a:pt x="402" y="308"/>
                  </a:lnTo>
                  <a:lnTo>
                    <a:pt x="362" y="318"/>
                  </a:lnTo>
                  <a:lnTo>
                    <a:pt x="324" y="332"/>
                  </a:lnTo>
                  <a:lnTo>
                    <a:pt x="288" y="348"/>
                  </a:lnTo>
                  <a:lnTo>
                    <a:pt x="252" y="366"/>
                  </a:lnTo>
                  <a:lnTo>
                    <a:pt x="216" y="386"/>
                  </a:lnTo>
                  <a:lnTo>
                    <a:pt x="184" y="410"/>
                  </a:lnTo>
                  <a:lnTo>
                    <a:pt x="152" y="434"/>
                  </a:lnTo>
                  <a:lnTo>
                    <a:pt x="120" y="464"/>
                  </a:lnTo>
                  <a:lnTo>
                    <a:pt x="90" y="494"/>
                  </a:lnTo>
                  <a:lnTo>
                    <a:pt x="60" y="528"/>
                  </a:lnTo>
                  <a:lnTo>
                    <a:pt x="32" y="564"/>
                  </a:lnTo>
                  <a:lnTo>
                    <a:pt x="4" y="602"/>
                  </a:lnTo>
                  <a:lnTo>
                    <a:pt x="6" y="376"/>
                  </a:lnTo>
                  <a:lnTo>
                    <a:pt x="6" y="376"/>
                  </a:lnTo>
                  <a:lnTo>
                    <a:pt x="34" y="346"/>
                  </a:lnTo>
                  <a:lnTo>
                    <a:pt x="64" y="320"/>
                  </a:lnTo>
                  <a:lnTo>
                    <a:pt x="96" y="296"/>
                  </a:lnTo>
                  <a:lnTo>
                    <a:pt x="126" y="274"/>
                  </a:lnTo>
                  <a:lnTo>
                    <a:pt x="160" y="254"/>
                  </a:lnTo>
                  <a:lnTo>
                    <a:pt x="192" y="234"/>
                  </a:lnTo>
                  <a:lnTo>
                    <a:pt x="226" y="218"/>
                  </a:lnTo>
                  <a:lnTo>
                    <a:pt x="262" y="202"/>
                  </a:lnTo>
                  <a:lnTo>
                    <a:pt x="298" y="188"/>
                  </a:lnTo>
                  <a:lnTo>
                    <a:pt x="334" y="176"/>
                  </a:lnTo>
                  <a:lnTo>
                    <a:pt x="372" y="168"/>
                  </a:lnTo>
                  <a:lnTo>
                    <a:pt x="412" y="160"/>
                  </a:lnTo>
                  <a:lnTo>
                    <a:pt x="450" y="152"/>
                  </a:lnTo>
                  <a:lnTo>
                    <a:pt x="492" y="148"/>
                  </a:lnTo>
                  <a:lnTo>
                    <a:pt x="534" y="146"/>
                  </a:lnTo>
                  <a:lnTo>
                    <a:pt x="576" y="146"/>
                  </a:lnTo>
                  <a:lnTo>
                    <a:pt x="576" y="146"/>
                  </a:lnTo>
                  <a:lnTo>
                    <a:pt x="642" y="146"/>
                  </a:lnTo>
                  <a:lnTo>
                    <a:pt x="708" y="152"/>
                  </a:lnTo>
                  <a:lnTo>
                    <a:pt x="778" y="162"/>
                  </a:lnTo>
                  <a:lnTo>
                    <a:pt x="852" y="176"/>
                  </a:lnTo>
                  <a:lnTo>
                    <a:pt x="852" y="176"/>
                  </a:lnTo>
                  <a:lnTo>
                    <a:pt x="854" y="176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94" y="34"/>
                  </a:lnTo>
                  <a:lnTo>
                    <a:pt x="1312" y="68"/>
                  </a:lnTo>
                  <a:lnTo>
                    <a:pt x="1328" y="102"/>
                  </a:lnTo>
                  <a:lnTo>
                    <a:pt x="1342" y="134"/>
                  </a:lnTo>
                  <a:lnTo>
                    <a:pt x="1352" y="166"/>
                  </a:lnTo>
                  <a:lnTo>
                    <a:pt x="1360" y="196"/>
                  </a:lnTo>
                  <a:lnTo>
                    <a:pt x="1364" y="226"/>
                  </a:lnTo>
                  <a:lnTo>
                    <a:pt x="1366" y="256"/>
                  </a:lnTo>
                  <a:lnTo>
                    <a:pt x="1366" y="286"/>
                  </a:lnTo>
                  <a:lnTo>
                    <a:pt x="1362" y="314"/>
                  </a:lnTo>
                  <a:lnTo>
                    <a:pt x="1356" y="342"/>
                  </a:lnTo>
                  <a:lnTo>
                    <a:pt x="1348" y="370"/>
                  </a:lnTo>
                  <a:lnTo>
                    <a:pt x="1336" y="396"/>
                  </a:lnTo>
                  <a:lnTo>
                    <a:pt x="1322" y="422"/>
                  </a:lnTo>
                  <a:lnTo>
                    <a:pt x="1306" y="448"/>
                  </a:lnTo>
                  <a:lnTo>
                    <a:pt x="1286" y="474"/>
                  </a:lnTo>
                  <a:lnTo>
                    <a:pt x="1286" y="474"/>
                  </a:lnTo>
                  <a:lnTo>
                    <a:pt x="1262" y="502"/>
                  </a:lnTo>
                  <a:lnTo>
                    <a:pt x="1236" y="532"/>
                  </a:lnTo>
                  <a:lnTo>
                    <a:pt x="1206" y="560"/>
                  </a:lnTo>
                  <a:lnTo>
                    <a:pt x="1172" y="590"/>
                  </a:lnTo>
                  <a:lnTo>
                    <a:pt x="1138" y="620"/>
                  </a:lnTo>
                  <a:lnTo>
                    <a:pt x="1100" y="646"/>
                  </a:lnTo>
                  <a:lnTo>
                    <a:pt x="1060" y="672"/>
                  </a:lnTo>
                  <a:lnTo>
                    <a:pt x="1020" y="694"/>
                  </a:lnTo>
                  <a:lnTo>
                    <a:pt x="1016" y="696"/>
                  </a:lnTo>
                  <a:lnTo>
                    <a:pt x="1018" y="700"/>
                  </a:lnTo>
                  <a:lnTo>
                    <a:pt x="1050" y="786"/>
                  </a:lnTo>
                  <a:lnTo>
                    <a:pt x="1050" y="788"/>
                  </a:lnTo>
                  <a:lnTo>
                    <a:pt x="1054" y="788"/>
                  </a:lnTo>
                  <a:lnTo>
                    <a:pt x="1744" y="788"/>
                  </a:lnTo>
                  <a:lnTo>
                    <a:pt x="1744" y="788"/>
                  </a:lnTo>
                  <a:lnTo>
                    <a:pt x="1812" y="764"/>
                  </a:lnTo>
                  <a:lnTo>
                    <a:pt x="1818" y="760"/>
                  </a:lnTo>
                  <a:lnTo>
                    <a:pt x="2444" y="530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" name="Freeform 60">
              <a:extLst>
                <a:ext uri="{FF2B5EF4-FFF2-40B4-BE49-F238E27FC236}">
                  <a16:creationId xmlns:a16="http://schemas.microsoft.com/office/drawing/2014/main" xmlns="" id="{395B4DF5-0D35-44B6-81C0-4A31348B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5" y="4176713"/>
              <a:ext cx="15875" cy="0"/>
            </a:xfrm>
            <a:custGeom>
              <a:avLst/>
              <a:gdLst>
                <a:gd name="T0" fmla="*/ 0 w 10"/>
                <a:gd name="T1" fmla="*/ 0 w 10"/>
                <a:gd name="T2" fmla="*/ 10 w 10"/>
                <a:gd name="T3" fmla="*/ 10 w 10"/>
                <a:gd name="T4" fmla="*/ 4 w 10"/>
                <a:gd name="T5" fmla="*/ 4 w 10"/>
                <a:gd name="T6" fmla="*/ 0 w 10"/>
                <a:gd name="T7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xmlns="" id="{5D72BADE-2F0A-4AB1-8B8F-277609EB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5465763"/>
              <a:ext cx="57150" cy="3175"/>
            </a:xfrm>
            <a:custGeom>
              <a:avLst/>
              <a:gdLst>
                <a:gd name="T0" fmla="*/ 36 w 36"/>
                <a:gd name="T1" fmla="*/ 0 h 2"/>
                <a:gd name="T2" fmla="*/ 36 w 36"/>
                <a:gd name="T3" fmla="*/ 0 h 2"/>
                <a:gd name="T4" fmla="*/ 0 w 36"/>
                <a:gd name="T5" fmla="*/ 2 h 2"/>
                <a:gd name="T6" fmla="*/ 0 w 36"/>
                <a:gd name="T7" fmla="*/ 2 h 2"/>
                <a:gd name="T8" fmla="*/ 6 w 36"/>
                <a:gd name="T9" fmla="*/ 2 h 2"/>
                <a:gd name="T10" fmla="*/ 6 w 36"/>
                <a:gd name="T11" fmla="*/ 2 h 2"/>
                <a:gd name="T12" fmla="*/ 36 w 36"/>
                <a:gd name="T13" fmla="*/ 0 h 2"/>
                <a:gd name="T14" fmla="*/ 36 w 3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">
                  <a:moveTo>
                    <a:pt x="36" y="0"/>
                  </a:moveTo>
                  <a:lnTo>
                    <a:pt x="3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xmlns="" id="{0C516099-1481-4A11-A906-44AB045B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3751263"/>
              <a:ext cx="1082675" cy="2711450"/>
            </a:xfrm>
            <a:custGeom>
              <a:avLst/>
              <a:gdLst>
                <a:gd name="T0" fmla="*/ 98 w 682"/>
                <a:gd name="T1" fmla="*/ 0 h 1708"/>
                <a:gd name="T2" fmla="*/ 98 w 682"/>
                <a:gd name="T3" fmla="*/ 0 h 1708"/>
                <a:gd name="T4" fmla="*/ 78 w 682"/>
                <a:gd name="T5" fmla="*/ 2 h 1708"/>
                <a:gd name="T6" fmla="*/ 58 w 682"/>
                <a:gd name="T7" fmla="*/ 8 h 1708"/>
                <a:gd name="T8" fmla="*/ 42 w 682"/>
                <a:gd name="T9" fmla="*/ 16 h 1708"/>
                <a:gd name="T10" fmla="*/ 26 w 682"/>
                <a:gd name="T11" fmla="*/ 28 h 1708"/>
                <a:gd name="T12" fmla="*/ 14 w 682"/>
                <a:gd name="T13" fmla="*/ 42 h 1708"/>
                <a:gd name="T14" fmla="*/ 4 w 682"/>
                <a:gd name="T15" fmla="*/ 60 h 1708"/>
                <a:gd name="T16" fmla="*/ 2 w 682"/>
                <a:gd name="T17" fmla="*/ 68 h 1708"/>
                <a:gd name="T18" fmla="*/ 0 w 682"/>
                <a:gd name="T19" fmla="*/ 76 h 1708"/>
                <a:gd name="T20" fmla="*/ 0 w 682"/>
                <a:gd name="T21" fmla="*/ 86 h 1708"/>
                <a:gd name="T22" fmla="*/ 2 w 682"/>
                <a:gd name="T23" fmla="*/ 96 h 1708"/>
                <a:gd name="T24" fmla="*/ 304 w 682"/>
                <a:gd name="T25" fmla="*/ 1708 h 1708"/>
                <a:gd name="T26" fmla="*/ 682 w 682"/>
                <a:gd name="T27" fmla="*/ 1708 h 1708"/>
                <a:gd name="T28" fmla="*/ 682 w 682"/>
                <a:gd name="T29" fmla="*/ 0 h 1708"/>
                <a:gd name="T30" fmla="*/ 98 w 682"/>
                <a:gd name="T31" fmla="*/ 0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2" h="1708">
                  <a:moveTo>
                    <a:pt x="98" y="0"/>
                  </a:moveTo>
                  <a:lnTo>
                    <a:pt x="98" y="0"/>
                  </a:lnTo>
                  <a:lnTo>
                    <a:pt x="78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6" y="28"/>
                  </a:lnTo>
                  <a:lnTo>
                    <a:pt x="14" y="42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304" y="1708"/>
                  </a:lnTo>
                  <a:lnTo>
                    <a:pt x="682" y="1708"/>
                  </a:lnTo>
                  <a:lnTo>
                    <a:pt x="682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solidFill>
                <a:srgbClr val="646464"/>
              </a:solidFill>
              <a:round/>
              <a:headEnd/>
              <a:tailEnd/>
            </a:ln>
            <a:extLst/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164645C-46C9-40E7-A51F-049FBC768444}"/>
              </a:ext>
            </a:extLst>
          </p:cNvPr>
          <p:cNvSpPr/>
          <p:nvPr/>
        </p:nvSpPr>
        <p:spPr bwMode="invGray">
          <a:xfrm>
            <a:off x="845352" y="1821630"/>
            <a:ext cx="1841855" cy="1840803"/>
          </a:xfrm>
          <a:prstGeom prst="ellipse">
            <a:avLst/>
          </a:prstGeom>
          <a:noFill/>
          <a:ln w="25400">
            <a:noFill/>
          </a:ln>
        </p:spPr>
        <p:txBody>
          <a:bodyPr lIns="50884" tIns="50884" rIns="50884" bIns="50884" anchor="ctr"/>
          <a:lstStyle/>
          <a:p>
            <a:pPr algn="ctr" defTabSz="646192">
              <a:spcAft>
                <a:spcPts val="353"/>
              </a:spcAft>
              <a:defRPr/>
            </a:pPr>
            <a:endParaRPr lang="en-GB" sz="1349" i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267F75F-10E1-4455-835C-E00CA7B7841A}"/>
              </a:ext>
            </a:extLst>
          </p:cNvPr>
          <p:cNvSpPr/>
          <p:nvPr/>
        </p:nvSpPr>
        <p:spPr>
          <a:xfrm>
            <a:off x="531865" y="3722688"/>
            <a:ext cx="219167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73%</a:t>
            </a:r>
          </a:p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struggle with changing consumer behaviour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5709AC-289E-4394-9AE8-1FEF3903CBCE}"/>
              </a:ext>
            </a:extLst>
          </p:cNvPr>
          <p:cNvSpPr txBox="1"/>
          <p:nvPr/>
        </p:nvSpPr>
        <p:spPr bwMode="auto">
          <a:xfrm>
            <a:off x="918218" y="2447600"/>
            <a:ext cx="1450554" cy="764766"/>
          </a:xfrm>
          <a:prstGeom prst="rect">
            <a:avLst/>
          </a:prstGeom>
          <a:noFill/>
        </p:spPr>
        <p:txBody>
          <a:bodyPr lIns="0" tIns="25850" rIns="0" bIns="0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j-lt"/>
              </a:rPr>
              <a:t>Consumers     are      changing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827D0D5D-1B0D-40A7-8B00-3365C356C70D}"/>
              </a:ext>
            </a:extLst>
          </p:cNvPr>
          <p:cNvSpPr/>
          <p:nvPr/>
        </p:nvSpPr>
        <p:spPr bwMode="auto">
          <a:xfrm>
            <a:off x="847456" y="1927742"/>
            <a:ext cx="1588351" cy="1587298"/>
          </a:xfrm>
          <a:prstGeom prst="arc">
            <a:avLst>
              <a:gd name="adj1" fmla="val 16024664"/>
              <a:gd name="adj2" fmla="val 13582209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46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49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xmlns="" id="{8B79B6DB-87AB-4B6D-A7D2-588BC542D2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4597" y="1520603"/>
            <a:ext cx="1020331" cy="960374"/>
          </a:xfrm>
          <a:custGeom>
            <a:avLst/>
            <a:gdLst>
              <a:gd name="T0" fmla="*/ 1556 w 2835"/>
              <a:gd name="T1" fmla="*/ 1939 h 2670"/>
              <a:gd name="T2" fmla="*/ 1422 w 2835"/>
              <a:gd name="T3" fmla="*/ 1702 h 2670"/>
              <a:gd name="T4" fmla="*/ 1202 w 2835"/>
              <a:gd name="T5" fmla="*/ 1402 h 2670"/>
              <a:gd name="T6" fmla="*/ 946 w 2835"/>
              <a:gd name="T7" fmla="*/ 1056 h 2670"/>
              <a:gd name="T8" fmla="*/ 987 w 2835"/>
              <a:gd name="T9" fmla="*/ 1041 h 2670"/>
              <a:gd name="T10" fmla="*/ 1864 w 2835"/>
              <a:gd name="T11" fmla="*/ 1258 h 2670"/>
              <a:gd name="T12" fmla="*/ 1968 w 2835"/>
              <a:gd name="T13" fmla="*/ 1234 h 2670"/>
              <a:gd name="T14" fmla="*/ 2069 w 2835"/>
              <a:gd name="T15" fmla="*/ 1269 h 2670"/>
              <a:gd name="T16" fmla="*/ 2157 w 2835"/>
              <a:gd name="T17" fmla="*/ 1224 h 2670"/>
              <a:gd name="T18" fmla="*/ 2034 w 2835"/>
              <a:gd name="T19" fmla="*/ 1148 h 2670"/>
              <a:gd name="T20" fmla="*/ 1883 w 2835"/>
              <a:gd name="T21" fmla="*/ 1154 h 2670"/>
              <a:gd name="T22" fmla="*/ 1683 w 2835"/>
              <a:gd name="T23" fmla="*/ 597 h 2670"/>
              <a:gd name="T24" fmla="*/ 1692 w 2835"/>
              <a:gd name="T25" fmla="*/ 492 h 2670"/>
              <a:gd name="T26" fmla="*/ 1626 w 2835"/>
              <a:gd name="T27" fmla="*/ 403 h 2670"/>
              <a:gd name="T28" fmla="*/ 1231 w 2835"/>
              <a:gd name="T29" fmla="*/ 181 h 2670"/>
              <a:gd name="T30" fmla="*/ 846 w 2835"/>
              <a:gd name="T31" fmla="*/ 8 h 2670"/>
              <a:gd name="T32" fmla="*/ 736 w 2835"/>
              <a:gd name="T33" fmla="*/ 8 h 2670"/>
              <a:gd name="T34" fmla="*/ 657 w 2835"/>
              <a:gd name="T35" fmla="*/ 78 h 2670"/>
              <a:gd name="T36" fmla="*/ 0 w 2835"/>
              <a:gd name="T37" fmla="*/ 1423 h 2670"/>
              <a:gd name="T38" fmla="*/ 46 w 2835"/>
              <a:gd name="T39" fmla="*/ 1519 h 2670"/>
              <a:gd name="T40" fmla="*/ 275 w 2835"/>
              <a:gd name="T41" fmla="*/ 1662 h 2670"/>
              <a:gd name="T42" fmla="*/ 818 w 2835"/>
              <a:gd name="T43" fmla="*/ 1925 h 2670"/>
              <a:gd name="T44" fmla="*/ 933 w 2835"/>
              <a:gd name="T45" fmla="*/ 1942 h 2670"/>
              <a:gd name="T46" fmla="*/ 1024 w 2835"/>
              <a:gd name="T47" fmla="*/ 1894 h 2670"/>
              <a:gd name="T48" fmla="*/ 1255 w 2835"/>
              <a:gd name="T49" fmla="*/ 1660 h 2670"/>
              <a:gd name="T50" fmla="*/ 1166 w 2835"/>
              <a:gd name="T51" fmla="*/ 1719 h 2670"/>
              <a:gd name="T52" fmla="*/ 1367 w 2835"/>
              <a:gd name="T53" fmla="*/ 1944 h 2670"/>
              <a:gd name="T54" fmla="*/ 950 w 2835"/>
              <a:gd name="T55" fmla="*/ 1844 h 2670"/>
              <a:gd name="T56" fmla="*/ 905 w 2835"/>
              <a:gd name="T57" fmla="*/ 1857 h 2670"/>
              <a:gd name="T58" fmla="*/ 776 w 2835"/>
              <a:gd name="T59" fmla="*/ 1812 h 2670"/>
              <a:gd name="T60" fmla="*/ 147 w 2835"/>
              <a:gd name="T61" fmla="*/ 1488 h 2670"/>
              <a:gd name="T62" fmla="*/ 99 w 2835"/>
              <a:gd name="T63" fmla="*/ 1446 h 2670"/>
              <a:gd name="T64" fmla="*/ 91 w 2835"/>
              <a:gd name="T65" fmla="*/ 1397 h 2670"/>
              <a:gd name="T66" fmla="*/ 758 w 2835"/>
              <a:gd name="T67" fmla="*/ 94 h 2670"/>
              <a:gd name="T68" fmla="*/ 812 w 2835"/>
              <a:gd name="T69" fmla="*/ 91 h 2670"/>
              <a:gd name="T70" fmla="*/ 1098 w 2835"/>
              <a:gd name="T71" fmla="*/ 213 h 2670"/>
              <a:gd name="T72" fmla="*/ 1563 w 2835"/>
              <a:gd name="T73" fmla="*/ 464 h 2670"/>
              <a:gd name="T74" fmla="*/ 1606 w 2835"/>
              <a:gd name="T75" fmla="*/ 512 h 2670"/>
              <a:gd name="T76" fmla="*/ 1304 w 2835"/>
              <a:gd name="T77" fmla="*/ 1153 h 2670"/>
              <a:gd name="T78" fmla="*/ 1119 w 2835"/>
              <a:gd name="T79" fmla="*/ 999 h 2670"/>
              <a:gd name="T80" fmla="*/ 1047 w 2835"/>
              <a:gd name="T81" fmla="*/ 824 h 2670"/>
              <a:gd name="T82" fmla="*/ 747 w 2835"/>
              <a:gd name="T83" fmla="*/ 906 h 2670"/>
              <a:gd name="T84" fmla="*/ 807 w 2835"/>
              <a:gd name="T85" fmla="*/ 1211 h 2670"/>
              <a:gd name="T86" fmla="*/ 845 w 2835"/>
              <a:gd name="T87" fmla="*/ 1244 h 2670"/>
              <a:gd name="T88" fmla="*/ 284 w 2835"/>
              <a:gd name="T89" fmla="*/ 1313 h 2670"/>
              <a:gd name="T90" fmla="*/ 1082 w 2835"/>
              <a:gd name="T91" fmla="*/ 1397 h 2670"/>
              <a:gd name="T92" fmla="*/ 1240 w 2835"/>
              <a:gd name="T93" fmla="*/ 1775 h 2670"/>
              <a:gd name="T94" fmla="*/ 1322 w 2835"/>
              <a:gd name="T95" fmla="*/ 1738 h 2670"/>
              <a:gd name="T96" fmla="*/ 1473 w 2835"/>
              <a:gd name="T97" fmla="*/ 1891 h 2670"/>
              <a:gd name="T98" fmla="*/ 2131 w 2835"/>
              <a:gd name="T99" fmla="*/ 2650 h 2670"/>
              <a:gd name="T100" fmla="*/ 2204 w 2835"/>
              <a:gd name="T101" fmla="*/ 2662 h 2670"/>
              <a:gd name="T102" fmla="*/ 916 w 2835"/>
              <a:gd name="T103" fmla="*/ 713 h 2670"/>
              <a:gd name="T104" fmla="*/ 520 w 2835"/>
              <a:gd name="T105" fmla="*/ 1542 h 2670"/>
              <a:gd name="T106" fmla="*/ 485 w 2835"/>
              <a:gd name="T107" fmla="*/ 1588 h 2670"/>
              <a:gd name="T108" fmla="*/ 513 w 2835"/>
              <a:gd name="T109" fmla="*/ 1638 h 2670"/>
              <a:gd name="T110" fmla="*/ 577 w 2835"/>
              <a:gd name="T111" fmla="*/ 1623 h 2670"/>
              <a:gd name="T112" fmla="*/ 581 w 2835"/>
              <a:gd name="T113" fmla="*/ 1566 h 2670"/>
              <a:gd name="T114" fmla="*/ 1082 w 2835"/>
              <a:gd name="T115" fmla="*/ 330 h 2670"/>
              <a:gd name="T116" fmla="*/ 658 w 2835"/>
              <a:gd name="T117" fmla="*/ 70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5" h="2670">
                <a:moveTo>
                  <a:pt x="1653" y="2050"/>
                </a:moveTo>
                <a:lnTo>
                  <a:pt x="1653" y="2050"/>
                </a:lnTo>
                <a:lnTo>
                  <a:pt x="1631" y="2030"/>
                </a:lnTo>
                <a:lnTo>
                  <a:pt x="1610" y="2008"/>
                </a:lnTo>
                <a:lnTo>
                  <a:pt x="1590" y="1986"/>
                </a:lnTo>
                <a:lnTo>
                  <a:pt x="1572" y="1962"/>
                </a:lnTo>
                <a:lnTo>
                  <a:pt x="1556" y="1939"/>
                </a:lnTo>
                <a:lnTo>
                  <a:pt x="1540" y="1915"/>
                </a:lnTo>
                <a:lnTo>
                  <a:pt x="1528" y="1892"/>
                </a:lnTo>
                <a:lnTo>
                  <a:pt x="1515" y="1868"/>
                </a:lnTo>
                <a:lnTo>
                  <a:pt x="1515" y="1868"/>
                </a:lnTo>
                <a:lnTo>
                  <a:pt x="1479" y="1802"/>
                </a:lnTo>
                <a:lnTo>
                  <a:pt x="1442" y="1735"/>
                </a:lnTo>
                <a:lnTo>
                  <a:pt x="1422" y="1702"/>
                </a:lnTo>
                <a:lnTo>
                  <a:pt x="1402" y="1669"/>
                </a:lnTo>
                <a:lnTo>
                  <a:pt x="1380" y="1639"/>
                </a:lnTo>
                <a:lnTo>
                  <a:pt x="1358" y="1608"/>
                </a:lnTo>
                <a:lnTo>
                  <a:pt x="1358" y="1608"/>
                </a:lnTo>
                <a:lnTo>
                  <a:pt x="1246" y="1461"/>
                </a:lnTo>
                <a:lnTo>
                  <a:pt x="1251" y="1452"/>
                </a:lnTo>
                <a:lnTo>
                  <a:pt x="1202" y="1402"/>
                </a:lnTo>
                <a:lnTo>
                  <a:pt x="1202" y="1402"/>
                </a:lnTo>
                <a:lnTo>
                  <a:pt x="947" y="1067"/>
                </a:lnTo>
                <a:lnTo>
                  <a:pt x="947" y="1067"/>
                </a:lnTo>
                <a:lnTo>
                  <a:pt x="945" y="1063"/>
                </a:lnTo>
                <a:lnTo>
                  <a:pt x="945" y="1061"/>
                </a:lnTo>
                <a:lnTo>
                  <a:pt x="945" y="1058"/>
                </a:lnTo>
                <a:lnTo>
                  <a:pt x="946" y="1056"/>
                </a:lnTo>
                <a:lnTo>
                  <a:pt x="949" y="1052"/>
                </a:lnTo>
                <a:lnTo>
                  <a:pt x="952" y="1050"/>
                </a:lnTo>
                <a:lnTo>
                  <a:pt x="958" y="1047"/>
                </a:lnTo>
                <a:lnTo>
                  <a:pt x="958" y="1047"/>
                </a:lnTo>
                <a:lnTo>
                  <a:pt x="966" y="1043"/>
                </a:lnTo>
                <a:lnTo>
                  <a:pt x="976" y="1042"/>
                </a:lnTo>
                <a:lnTo>
                  <a:pt x="987" y="1041"/>
                </a:lnTo>
                <a:lnTo>
                  <a:pt x="1001" y="1043"/>
                </a:lnTo>
                <a:lnTo>
                  <a:pt x="1016" y="1047"/>
                </a:lnTo>
                <a:lnTo>
                  <a:pt x="1032" y="1054"/>
                </a:lnTo>
                <a:lnTo>
                  <a:pt x="1050" y="1063"/>
                </a:lnTo>
                <a:lnTo>
                  <a:pt x="1069" y="1077"/>
                </a:lnTo>
                <a:lnTo>
                  <a:pt x="1480" y="1422"/>
                </a:lnTo>
                <a:lnTo>
                  <a:pt x="1864" y="1258"/>
                </a:lnTo>
                <a:lnTo>
                  <a:pt x="1864" y="1258"/>
                </a:lnTo>
                <a:lnTo>
                  <a:pt x="1894" y="1248"/>
                </a:lnTo>
                <a:lnTo>
                  <a:pt x="1909" y="1243"/>
                </a:lnTo>
                <a:lnTo>
                  <a:pt x="1923" y="1238"/>
                </a:lnTo>
                <a:lnTo>
                  <a:pt x="1938" y="1236"/>
                </a:lnTo>
                <a:lnTo>
                  <a:pt x="1952" y="1234"/>
                </a:lnTo>
                <a:lnTo>
                  <a:pt x="1968" y="1234"/>
                </a:lnTo>
                <a:lnTo>
                  <a:pt x="1982" y="1234"/>
                </a:lnTo>
                <a:lnTo>
                  <a:pt x="1997" y="1235"/>
                </a:lnTo>
                <a:lnTo>
                  <a:pt x="2011" y="1238"/>
                </a:lnTo>
                <a:lnTo>
                  <a:pt x="2025" y="1243"/>
                </a:lnTo>
                <a:lnTo>
                  <a:pt x="2041" y="1250"/>
                </a:lnTo>
                <a:lnTo>
                  <a:pt x="2055" y="1258"/>
                </a:lnTo>
                <a:lnTo>
                  <a:pt x="2069" y="1269"/>
                </a:lnTo>
                <a:lnTo>
                  <a:pt x="2083" y="1282"/>
                </a:lnTo>
                <a:lnTo>
                  <a:pt x="2097" y="1297"/>
                </a:lnTo>
                <a:lnTo>
                  <a:pt x="2485" y="1741"/>
                </a:lnTo>
                <a:lnTo>
                  <a:pt x="2556" y="1681"/>
                </a:lnTo>
                <a:lnTo>
                  <a:pt x="2168" y="1236"/>
                </a:lnTo>
                <a:lnTo>
                  <a:pt x="2168" y="1236"/>
                </a:lnTo>
                <a:lnTo>
                  <a:pt x="2157" y="1224"/>
                </a:lnTo>
                <a:lnTo>
                  <a:pt x="2145" y="1213"/>
                </a:lnTo>
                <a:lnTo>
                  <a:pt x="2135" y="1203"/>
                </a:lnTo>
                <a:lnTo>
                  <a:pt x="2123" y="1194"/>
                </a:lnTo>
                <a:lnTo>
                  <a:pt x="2101" y="1177"/>
                </a:lnTo>
                <a:lnTo>
                  <a:pt x="2078" y="1165"/>
                </a:lnTo>
                <a:lnTo>
                  <a:pt x="2056" y="1155"/>
                </a:lnTo>
                <a:lnTo>
                  <a:pt x="2034" y="1148"/>
                </a:lnTo>
                <a:lnTo>
                  <a:pt x="2011" y="1143"/>
                </a:lnTo>
                <a:lnTo>
                  <a:pt x="1989" y="1141"/>
                </a:lnTo>
                <a:lnTo>
                  <a:pt x="1966" y="1140"/>
                </a:lnTo>
                <a:lnTo>
                  <a:pt x="1945" y="1141"/>
                </a:lnTo>
                <a:lnTo>
                  <a:pt x="1924" y="1144"/>
                </a:lnTo>
                <a:lnTo>
                  <a:pt x="1903" y="1148"/>
                </a:lnTo>
                <a:lnTo>
                  <a:pt x="1883" y="1154"/>
                </a:lnTo>
                <a:lnTo>
                  <a:pt x="1864" y="1160"/>
                </a:lnTo>
                <a:lnTo>
                  <a:pt x="1845" y="1167"/>
                </a:lnTo>
                <a:lnTo>
                  <a:pt x="1828" y="1174"/>
                </a:lnTo>
                <a:lnTo>
                  <a:pt x="1497" y="1314"/>
                </a:lnTo>
                <a:lnTo>
                  <a:pt x="1373" y="1210"/>
                </a:lnTo>
                <a:lnTo>
                  <a:pt x="1683" y="597"/>
                </a:lnTo>
                <a:lnTo>
                  <a:pt x="1683" y="597"/>
                </a:lnTo>
                <a:lnTo>
                  <a:pt x="1690" y="582"/>
                </a:lnTo>
                <a:lnTo>
                  <a:pt x="1695" y="566"/>
                </a:lnTo>
                <a:lnTo>
                  <a:pt x="1697" y="551"/>
                </a:lnTo>
                <a:lnTo>
                  <a:pt x="1699" y="536"/>
                </a:lnTo>
                <a:lnTo>
                  <a:pt x="1698" y="520"/>
                </a:lnTo>
                <a:lnTo>
                  <a:pt x="1696" y="506"/>
                </a:lnTo>
                <a:lnTo>
                  <a:pt x="1692" y="492"/>
                </a:lnTo>
                <a:lnTo>
                  <a:pt x="1688" y="478"/>
                </a:lnTo>
                <a:lnTo>
                  <a:pt x="1681" y="464"/>
                </a:lnTo>
                <a:lnTo>
                  <a:pt x="1672" y="451"/>
                </a:lnTo>
                <a:lnTo>
                  <a:pt x="1663" y="438"/>
                </a:lnTo>
                <a:lnTo>
                  <a:pt x="1652" y="425"/>
                </a:lnTo>
                <a:lnTo>
                  <a:pt x="1641" y="413"/>
                </a:lnTo>
                <a:lnTo>
                  <a:pt x="1626" y="403"/>
                </a:lnTo>
                <a:lnTo>
                  <a:pt x="1612" y="392"/>
                </a:lnTo>
                <a:lnTo>
                  <a:pt x="1597" y="381"/>
                </a:lnTo>
                <a:lnTo>
                  <a:pt x="1597" y="381"/>
                </a:lnTo>
                <a:lnTo>
                  <a:pt x="1513" y="333"/>
                </a:lnTo>
                <a:lnTo>
                  <a:pt x="1423" y="281"/>
                </a:lnTo>
                <a:lnTo>
                  <a:pt x="1327" y="231"/>
                </a:lnTo>
                <a:lnTo>
                  <a:pt x="1231" y="181"/>
                </a:lnTo>
                <a:lnTo>
                  <a:pt x="1134" y="133"/>
                </a:lnTo>
                <a:lnTo>
                  <a:pt x="1043" y="89"/>
                </a:lnTo>
                <a:lnTo>
                  <a:pt x="957" y="52"/>
                </a:lnTo>
                <a:lnTo>
                  <a:pt x="880" y="19"/>
                </a:lnTo>
                <a:lnTo>
                  <a:pt x="880" y="19"/>
                </a:lnTo>
                <a:lnTo>
                  <a:pt x="863" y="13"/>
                </a:lnTo>
                <a:lnTo>
                  <a:pt x="846" y="8"/>
                </a:lnTo>
                <a:lnTo>
                  <a:pt x="830" y="5"/>
                </a:lnTo>
                <a:lnTo>
                  <a:pt x="812" y="1"/>
                </a:lnTo>
                <a:lnTo>
                  <a:pt x="797" y="0"/>
                </a:lnTo>
                <a:lnTo>
                  <a:pt x="780" y="0"/>
                </a:lnTo>
                <a:lnTo>
                  <a:pt x="765" y="1"/>
                </a:lnTo>
                <a:lnTo>
                  <a:pt x="750" y="4"/>
                </a:lnTo>
                <a:lnTo>
                  <a:pt x="736" y="8"/>
                </a:lnTo>
                <a:lnTo>
                  <a:pt x="721" y="14"/>
                </a:lnTo>
                <a:lnTo>
                  <a:pt x="708" y="20"/>
                </a:lnTo>
                <a:lnTo>
                  <a:pt x="697" y="29"/>
                </a:lnTo>
                <a:lnTo>
                  <a:pt x="685" y="39"/>
                </a:lnTo>
                <a:lnTo>
                  <a:pt x="674" y="51"/>
                </a:lnTo>
                <a:lnTo>
                  <a:pt x="665" y="64"/>
                </a:lnTo>
                <a:lnTo>
                  <a:pt x="657" y="78"/>
                </a:lnTo>
                <a:lnTo>
                  <a:pt x="15" y="1348"/>
                </a:lnTo>
                <a:lnTo>
                  <a:pt x="15" y="1348"/>
                </a:lnTo>
                <a:lnTo>
                  <a:pt x="9" y="1363"/>
                </a:lnTo>
                <a:lnTo>
                  <a:pt x="4" y="1379"/>
                </a:lnTo>
                <a:lnTo>
                  <a:pt x="1" y="1394"/>
                </a:lnTo>
                <a:lnTo>
                  <a:pt x="0" y="1409"/>
                </a:lnTo>
                <a:lnTo>
                  <a:pt x="0" y="1423"/>
                </a:lnTo>
                <a:lnTo>
                  <a:pt x="2" y="1439"/>
                </a:lnTo>
                <a:lnTo>
                  <a:pt x="6" y="1453"/>
                </a:lnTo>
                <a:lnTo>
                  <a:pt x="11" y="1467"/>
                </a:lnTo>
                <a:lnTo>
                  <a:pt x="18" y="1481"/>
                </a:lnTo>
                <a:lnTo>
                  <a:pt x="26" y="1494"/>
                </a:lnTo>
                <a:lnTo>
                  <a:pt x="35" y="1507"/>
                </a:lnTo>
                <a:lnTo>
                  <a:pt x="46" y="1519"/>
                </a:lnTo>
                <a:lnTo>
                  <a:pt x="58" y="1530"/>
                </a:lnTo>
                <a:lnTo>
                  <a:pt x="72" y="1542"/>
                </a:lnTo>
                <a:lnTo>
                  <a:pt x="86" y="1553"/>
                </a:lnTo>
                <a:lnTo>
                  <a:pt x="101" y="1562"/>
                </a:lnTo>
                <a:lnTo>
                  <a:pt x="101" y="1562"/>
                </a:lnTo>
                <a:lnTo>
                  <a:pt x="185" y="1612"/>
                </a:lnTo>
                <a:lnTo>
                  <a:pt x="275" y="1662"/>
                </a:lnTo>
                <a:lnTo>
                  <a:pt x="371" y="1713"/>
                </a:lnTo>
                <a:lnTo>
                  <a:pt x="468" y="1764"/>
                </a:lnTo>
                <a:lnTo>
                  <a:pt x="564" y="1811"/>
                </a:lnTo>
                <a:lnTo>
                  <a:pt x="657" y="1854"/>
                </a:lnTo>
                <a:lnTo>
                  <a:pt x="741" y="1893"/>
                </a:lnTo>
                <a:lnTo>
                  <a:pt x="818" y="1925"/>
                </a:lnTo>
                <a:lnTo>
                  <a:pt x="818" y="1925"/>
                </a:lnTo>
                <a:lnTo>
                  <a:pt x="836" y="1932"/>
                </a:lnTo>
                <a:lnTo>
                  <a:pt x="852" y="1937"/>
                </a:lnTo>
                <a:lnTo>
                  <a:pt x="870" y="1940"/>
                </a:lnTo>
                <a:lnTo>
                  <a:pt x="886" y="1942"/>
                </a:lnTo>
                <a:lnTo>
                  <a:pt x="903" y="1944"/>
                </a:lnTo>
                <a:lnTo>
                  <a:pt x="918" y="1945"/>
                </a:lnTo>
                <a:lnTo>
                  <a:pt x="933" y="1942"/>
                </a:lnTo>
                <a:lnTo>
                  <a:pt x="949" y="1940"/>
                </a:lnTo>
                <a:lnTo>
                  <a:pt x="963" y="1937"/>
                </a:lnTo>
                <a:lnTo>
                  <a:pt x="977" y="1931"/>
                </a:lnTo>
                <a:lnTo>
                  <a:pt x="990" y="1924"/>
                </a:lnTo>
                <a:lnTo>
                  <a:pt x="1001" y="1915"/>
                </a:lnTo>
                <a:lnTo>
                  <a:pt x="1013" y="1906"/>
                </a:lnTo>
                <a:lnTo>
                  <a:pt x="1024" y="1894"/>
                </a:lnTo>
                <a:lnTo>
                  <a:pt x="1033" y="1881"/>
                </a:lnTo>
                <a:lnTo>
                  <a:pt x="1042" y="1866"/>
                </a:lnTo>
                <a:lnTo>
                  <a:pt x="1199" y="1554"/>
                </a:lnTo>
                <a:lnTo>
                  <a:pt x="1199" y="1554"/>
                </a:lnTo>
                <a:lnTo>
                  <a:pt x="1272" y="1654"/>
                </a:lnTo>
                <a:lnTo>
                  <a:pt x="1272" y="1654"/>
                </a:lnTo>
                <a:lnTo>
                  <a:pt x="1255" y="1660"/>
                </a:lnTo>
                <a:lnTo>
                  <a:pt x="1238" y="1666"/>
                </a:lnTo>
                <a:lnTo>
                  <a:pt x="1223" y="1673"/>
                </a:lnTo>
                <a:lnTo>
                  <a:pt x="1210" y="1681"/>
                </a:lnTo>
                <a:lnTo>
                  <a:pt x="1197" y="1689"/>
                </a:lnTo>
                <a:lnTo>
                  <a:pt x="1186" y="1699"/>
                </a:lnTo>
                <a:lnTo>
                  <a:pt x="1176" y="1708"/>
                </a:lnTo>
                <a:lnTo>
                  <a:pt x="1166" y="1719"/>
                </a:lnTo>
                <a:lnTo>
                  <a:pt x="1158" y="1731"/>
                </a:lnTo>
                <a:lnTo>
                  <a:pt x="1150" y="1742"/>
                </a:lnTo>
                <a:lnTo>
                  <a:pt x="1143" y="1755"/>
                </a:lnTo>
                <a:lnTo>
                  <a:pt x="1136" y="1768"/>
                </a:lnTo>
                <a:lnTo>
                  <a:pt x="1124" y="1798"/>
                </a:lnTo>
                <a:lnTo>
                  <a:pt x="1112" y="1831"/>
                </a:lnTo>
                <a:lnTo>
                  <a:pt x="1367" y="1944"/>
                </a:lnTo>
                <a:lnTo>
                  <a:pt x="1832" y="2306"/>
                </a:lnTo>
                <a:lnTo>
                  <a:pt x="1904" y="2245"/>
                </a:lnTo>
                <a:lnTo>
                  <a:pt x="1653" y="2050"/>
                </a:lnTo>
                <a:close/>
                <a:moveTo>
                  <a:pt x="963" y="1826"/>
                </a:moveTo>
                <a:lnTo>
                  <a:pt x="963" y="1826"/>
                </a:lnTo>
                <a:lnTo>
                  <a:pt x="958" y="1835"/>
                </a:lnTo>
                <a:lnTo>
                  <a:pt x="950" y="1844"/>
                </a:lnTo>
                <a:lnTo>
                  <a:pt x="946" y="1847"/>
                </a:lnTo>
                <a:lnTo>
                  <a:pt x="940" y="1851"/>
                </a:lnTo>
                <a:lnTo>
                  <a:pt x="934" y="1853"/>
                </a:lnTo>
                <a:lnTo>
                  <a:pt x="929" y="1855"/>
                </a:lnTo>
                <a:lnTo>
                  <a:pt x="921" y="1857"/>
                </a:lnTo>
                <a:lnTo>
                  <a:pt x="913" y="1857"/>
                </a:lnTo>
                <a:lnTo>
                  <a:pt x="905" y="1857"/>
                </a:lnTo>
                <a:lnTo>
                  <a:pt x="896" y="1857"/>
                </a:lnTo>
                <a:lnTo>
                  <a:pt x="886" y="1854"/>
                </a:lnTo>
                <a:lnTo>
                  <a:pt x="876" y="1852"/>
                </a:lnTo>
                <a:lnTo>
                  <a:pt x="864" y="1848"/>
                </a:lnTo>
                <a:lnTo>
                  <a:pt x="851" y="1844"/>
                </a:lnTo>
                <a:lnTo>
                  <a:pt x="851" y="1844"/>
                </a:lnTo>
                <a:lnTo>
                  <a:pt x="776" y="1812"/>
                </a:lnTo>
                <a:lnTo>
                  <a:pt x="691" y="1774"/>
                </a:lnTo>
                <a:lnTo>
                  <a:pt x="601" y="1732"/>
                </a:lnTo>
                <a:lnTo>
                  <a:pt x="506" y="1685"/>
                </a:lnTo>
                <a:lnTo>
                  <a:pt x="412" y="1635"/>
                </a:lnTo>
                <a:lnTo>
                  <a:pt x="318" y="1586"/>
                </a:lnTo>
                <a:lnTo>
                  <a:pt x="228" y="1535"/>
                </a:lnTo>
                <a:lnTo>
                  <a:pt x="147" y="1488"/>
                </a:lnTo>
                <a:lnTo>
                  <a:pt x="147" y="1488"/>
                </a:lnTo>
                <a:lnTo>
                  <a:pt x="135" y="1481"/>
                </a:lnTo>
                <a:lnTo>
                  <a:pt x="126" y="1473"/>
                </a:lnTo>
                <a:lnTo>
                  <a:pt x="118" y="1467"/>
                </a:lnTo>
                <a:lnTo>
                  <a:pt x="109" y="1460"/>
                </a:lnTo>
                <a:lnTo>
                  <a:pt x="104" y="1453"/>
                </a:lnTo>
                <a:lnTo>
                  <a:pt x="99" y="1446"/>
                </a:lnTo>
                <a:lnTo>
                  <a:pt x="95" y="1440"/>
                </a:lnTo>
                <a:lnTo>
                  <a:pt x="92" y="1433"/>
                </a:lnTo>
                <a:lnTo>
                  <a:pt x="89" y="1427"/>
                </a:lnTo>
                <a:lnTo>
                  <a:pt x="88" y="1420"/>
                </a:lnTo>
                <a:lnTo>
                  <a:pt x="88" y="1414"/>
                </a:lnTo>
                <a:lnTo>
                  <a:pt x="88" y="1408"/>
                </a:lnTo>
                <a:lnTo>
                  <a:pt x="91" y="1397"/>
                </a:lnTo>
                <a:lnTo>
                  <a:pt x="94" y="1387"/>
                </a:lnTo>
                <a:lnTo>
                  <a:pt x="736" y="118"/>
                </a:lnTo>
                <a:lnTo>
                  <a:pt x="736" y="118"/>
                </a:lnTo>
                <a:lnTo>
                  <a:pt x="741" y="108"/>
                </a:lnTo>
                <a:lnTo>
                  <a:pt x="748" y="101"/>
                </a:lnTo>
                <a:lnTo>
                  <a:pt x="753" y="98"/>
                </a:lnTo>
                <a:lnTo>
                  <a:pt x="758" y="94"/>
                </a:lnTo>
                <a:lnTo>
                  <a:pt x="764" y="92"/>
                </a:lnTo>
                <a:lnTo>
                  <a:pt x="770" y="89"/>
                </a:lnTo>
                <a:lnTo>
                  <a:pt x="777" y="88"/>
                </a:lnTo>
                <a:lnTo>
                  <a:pt x="785" y="87"/>
                </a:lnTo>
                <a:lnTo>
                  <a:pt x="793" y="87"/>
                </a:lnTo>
                <a:lnTo>
                  <a:pt x="803" y="88"/>
                </a:lnTo>
                <a:lnTo>
                  <a:pt x="812" y="91"/>
                </a:lnTo>
                <a:lnTo>
                  <a:pt x="824" y="93"/>
                </a:lnTo>
                <a:lnTo>
                  <a:pt x="836" y="97"/>
                </a:lnTo>
                <a:lnTo>
                  <a:pt x="848" y="101"/>
                </a:lnTo>
                <a:lnTo>
                  <a:pt x="848" y="101"/>
                </a:lnTo>
                <a:lnTo>
                  <a:pt x="923" y="132"/>
                </a:lnTo>
                <a:lnTo>
                  <a:pt x="1007" y="171"/>
                </a:lnTo>
                <a:lnTo>
                  <a:pt x="1098" y="213"/>
                </a:lnTo>
                <a:lnTo>
                  <a:pt x="1192" y="260"/>
                </a:lnTo>
                <a:lnTo>
                  <a:pt x="1287" y="308"/>
                </a:lnTo>
                <a:lnTo>
                  <a:pt x="1380" y="359"/>
                </a:lnTo>
                <a:lnTo>
                  <a:pt x="1470" y="409"/>
                </a:lnTo>
                <a:lnTo>
                  <a:pt x="1551" y="457"/>
                </a:lnTo>
                <a:lnTo>
                  <a:pt x="1551" y="457"/>
                </a:lnTo>
                <a:lnTo>
                  <a:pt x="1563" y="464"/>
                </a:lnTo>
                <a:lnTo>
                  <a:pt x="1572" y="471"/>
                </a:lnTo>
                <a:lnTo>
                  <a:pt x="1582" y="478"/>
                </a:lnTo>
                <a:lnTo>
                  <a:pt x="1589" y="485"/>
                </a:lnTo>
                <a:lnTo>
                  <a:pt x="1595" y="492"/>
                </a:lnTo>
                <a:lnTo>
                  <a:pt x="1599" y="499"/>
                </a:lnTo>
                <a:lnTo>
                  <a:pt x="1604" y="505"/>
                </a:lnTo>
                <a:lnTo>
                  <a:pt x="1606" y="512"/>
                </a:lnTo>
                <a:lnTo>
                  <a:pt x="1609" y="518"/>
                </a:lnTo>
                <a:lnTo>
                  <a:pt x="1610" y="524"/>
                </a:lnTo>
                <a:lnTo>
                  <a:pt x="1611" y="530"/>
                </a:lnTo>
                <a:lnTo>
                  <a:pt x="1610" y="536"/>
                </a:lnTo>
                <a:lnTo>
                  <a:pt x="1609" y="547"/>
                </a:lnTo>
                <a:lnTo>
                  <a:pt x="1604" y="557"/>
                </a:lnTo>
                <a:lnTo>
                  <a:pt x="1304" y="1153"/>
                </a:lnTo>
                <a:lnTo>
                  <a:pt x="1235" y="1095"/>
                </a:lnTo>
                <a:lnTo>
                  <a:pt x="1485" y="599"/>
                </a:lnTo>
                <a:lnTo>
                  <a:pt x="1442" y="578"/>
                </a:lnTo>
                <a:lnTo>
                  <a:pt x="1197" y="1063"/>
                </a:lnTo>
                <a:lnTo>
                  <a:pt x="1127" y="1005"/>
                </a:lnTo>
                <a:lnTo>
                  <a:pt x="1127" y="1005"/>
                </a:lnTo>
                <a:lnTo>
                  <a:pt x="1119" y="999"/>
                </a:lnTo>
                <a:lnTo>
                  <a:pt x="1077" y="855"/>
                </a:lnTo>
                <a:lnTo>
                  <a:pt x="1077" y="855"/>
                </a:lnTo>
                <a:lnTo>
                  <a:pt x="1073" y="846"/>
                </a:lnTo>
                <a:lnTo>
                  <a:pt x="1069" y="838"/>
                </a:lnTo>
                <a:lnTo>
                  <a:pt x="1063" y="832"/>
                </a:lnTo>
                <a:lnTo>
                  <a:pt x="1056" y="828"/>
                </a:lnTo>
                <a:lnTo>
                  <a:pt x="1047" y="824"/>
                </a:lnTo>
                <a:lnTo>
                  <a:pt x="1038" y="822"/>
                </a:lnTo>
                <a:lnTo>
                  <a:pt x="1030" y="822"/>
                </a:lnTo>
                <a:lnTo>
                  <a:pt x="1020" y="823"/>
                </a:lnTo>
                <a:lnTo>
                  <a:pt x="764" y="898"/>
                </a:lnTo>
                <a:lnTo>
                  <a:pt x="764" y="898"/>
                </a:lnTo>
                <a:lnTo>
                  <a:pt x="756" y="902"/>
                </a:lnTo>
                <a:lnTo>
                  <a:pt x="747" y="906"/>
                </a:lnTo>
                <a:lnTo>
                  <a:pt x="741" y="912"/>
                </a:lnTo>
                <a:lnTo>
                  <a:pt x="737" y="919"/>
                </a:lnTo>
                <a:lnTo>
                  <a:pt x="733" y="928"/>
                </a:lnTo>
                <a:lnTo>
                  <a:pt x="731" y="937"/>
                </a:lnTo>
                <a:lnTo>
                  <a:pt x="731" y="945"/>
                </a:lnTo>
                <a:lnTo>
                  <a:pt x="732" y="955"/>
                </a:lnTo>
                <a:lnTo>
                  <a:pt x="807" y="1211"/>
                </a:lnTo>
                <a:lnTo>
                  <a:pt x="807" y="1211"/>
                </a:lnTo>
                <a:lnTo>
                  <a:pt x="810" y="1220"/>
                </a:lnTo>
                <a:lnTo>
                  <a:pt x="816" y="1228"/>
                </a:lnTo>
                <a:lnTo>
                  <a:pt x="821" y="1234"/>
                </a:lnTo>
                <a:lnTo>
                  <a:pt x="828" y="1238"/>
                </a:lnTo>
                <a:lnTo>
                  <a:pt x="837" y="1242"/>
                </a:lnTo>
                <a:lnTo>
                  <a:pt x="845" y="1244"/>
                </a:lnTo>
                <a:lnTo>
                  <a:pt x="854" y="1244"/>
                </a:lnTo>
                <a:lnTo>
                  <a:pt x="864" y="1243"/>
                </a:lnTo>
                <a:lnTo>
                  <a:pt x="946" y="1218"/>
                </a:lnTo>
                <a:lnTo>
                  <a:pt x="946" y="1218"/>
                </a:lnTo>
                <a:lnTo>
                  <a:pt x="1050" y="1355"/>
                </a:lnTo>
                <a:lnTo>
                  <a:pt x="911" y="1629"/>
                </a:lnTo>
                <a:lnTo>
                  <a:pt x="284" y="1313"/>
                </a:lnTo>
                <a:lnTo>
                  <a:pt x="793" y="304"/>
                </a:lnTo>
                <a:lnTo>
                  <a:pt x="1387" y="604"/>
                </a:lnTo>
                <a:lnTo>
                  <a:pt x="1410" y="562"/>
                </a:lnTo>
                <a:lnTo>
                  <a:pt x="772" y="239"/>
                </a:lnTo>
                <a:lnTo>
                  <a:pt x="219" y="1334"/>
                </a:lnTo>
                <a:lnTo>
                  <a:pt x="932" y="1694"/>
                </a:lnTo>
                <a:lnTo>
                  <a:pt x="1082" y="1397"/>
                </a:lnTo>
                <a:lnTo>
                  <a:pt x="1082" y="1397"/>
                </a:lnTo>
                <a:lnTo>
                  <a:pt x="1140" y="1475"/>
                </a:lnTo>
                <a:lnTo>
                  <a:pt x="963" y="1826"/>
                </a:lnTo>
                <a:close/>
                <a:moveTo>
                  <a:pt x="1396" y="1848"/>
                </a:moveTo>
                <a:lnTo>
                  <a:pt x="1235" y="1782"/>
                </a:lnTo>
                <a:lnTo>
                  <a:pt x="1235" y="1782"/>
                </a:lnTo>
                <a:lnTo>
                  <a:pt x="1240" y="1775"/>
                </a:lnTo>
                <a:lnTo>
                  <a:pt x="1249" y="1768"/>
                </a:lnTo>
                <a:lnTo>
                  <a:pt x="1256" y="1762"/>
                </a:lnTo>
                <a:lnTo>
                  <a:pt x="1265" y="1758"/>
                </a:lnTo>
                <a:lnTo>
                  <a:pt x="1273" y="1753"/>
                </a:lnTo>
                <a:lnTo>
                  <a:pt x="1283" y="1748"/>
                </a:lnTo>
                <a:lnTo>
                  <a:pt x="1302" y="1742"/>
                </a:lnTo>
                <a:lnTo>
                  <a:pt x="1322" y="1738"/>
                </a:lnTo>
                <a:lnTo>
                  <a:pt x="1343" y="1734"/>
                </a:lnTo>
                <a:lnTo>
                  <a:pt x="1364" y="1732"/>
                </a:lnTo>
                <a:lnTo>
                  <a:pt x="1384" y="1731"/>
                </a:lnTo>
                <a:lnTo>
                  <a:pt x="1384" y="1731"/>
                </a:lnTo>
                <a:lnTo>
                  <a:pt x="1418" y="1789"/>
                </a:lnTo>
                <a:lnTo>
                  <a:pt x="1446" y="1840"/>
                </a:lnTo>
                <a:lnTo>
                  <a:pt x="1473" y="1891"/>
                </a:lnTo>
                <a:lnTo>
                  <a:pt x="1473" y="1891"/>
                </a:lnTo>
                <a:lnTo>
                  <a:pt x="1492" y="1924"/>
                </a:lnTo>
                <a:lnTo>
                  <a:pt x="1396" y="1848"/>
                </a:lnTo>
                <a:close/>
                <a:moveTo>
                  <a:pt x="2682" y="1693"/>
                </a:moveTo>
                <a:lnTo>
                  <a:pt x="1896" y="2380"/>
                </a:lnTo>
                <a:lnTo>
                  <a:pt x="2131" y="2650"/>
                </a:lnTo>
                <a:lnTo>
                  <a:pt x="2131" y="2650"/>
                </a:lnTo>
                <a:lnTo>
                  <a:pt x="2139" y="2658"/>
                </a:lnTo>
                <a:lnTo>
                  <a:pt x="2150" y="2664"/>
                </a:lnTo>
                <a:lnTo>
                  <a:pt x="2161" y="2668"/>
                </a:lnTo>
                <a:lnTo>
                  <a:pt x="2171" y="2670"/>
                </a:lnTo>
                <a:lnTo>
                  <a:pt x="2183" y="2669"/>
                </a:lnTo>
                <a:lnTo>
                  <a:pt x="2194" y="2666"/>
                </a:lnTo>
                <a:lnTo>
                  <a:pt x="2204" y="2662"/>
                </a:lnTo>
                <a:lnTo>
                  <a:pt x="2214" y="2655"/>
                </a:lnTo>
                <a:lnTo>
                  <a:pt x="2835" y="1868"/>
                </a:lnTo>
                <a:lnTo>
                  <a:pt x="2682" y="1693"/>
                </a:lnTo>
                <a:close/>
                <a:moveTo>
                  <a:pt x="770" y="762"/>
                </a:moveTo>
                <a:lnTo>
                  <a:pt x="780" y="796"/>
                </a:lnTo>
                <a:lnTo>
                  <a:pt x="926" y="748"/>
                </a:lnTo>
                <a:lnTo>
                  <a:pt x="916" y="713"/>
                </a:lnTo>
                <a:lnTo>
                  <a:pt x="770" y="762"/>
                </a:lnTo>
                <a:close/>
                <a:moveTo>
                  <a:pt x="560" y="1546"/>
                </a:moveTo>
                <a:lnTo>
                  <a:pt x="560" y="1546"/>
                </a:lnTo>
                <a:lnTo>
                  <a:pt x="550" y="1541"/>
                </a:lnTo>
                <a:lnTo>
                  <a:pt x="540" y="1540"/>
                </a:lnTo>
                <a:lnTo>
                  <a:pt x="530" y="1540"/>
                </a:lnTo>
                <a:lnTo>
                  <a:pt x="520" y="1542"/>
                </a:lnTo>
                <a:lnTo>
                  <a:pt x="511" y="1546"/>
                </a:lnTo>
                <a:lnTo>
                  <a:pt x="503" y="1552"/>
                </a:lnTo>
                <a:lnTo>
                  <a:pt x="495" y="1560"/>
                </a:lnTo>
                <a:lnTo>
                  <a:pt x="491" y="1568"/>
                </a:lnTo>
                <a:lnTo>
                  <a:pt x="491" y="1568"/>
                </a:lnTo>
                <a:lnTo>
                  <a:pt x="486" y="1578"/>
                </a:lnTo>
                <a:lnTo>
                  <a:pt x="485" y="1588"/>
                </a:lnTo>
                <a:lnTo>
                  <a:pt x="485" y="1598"/>
                </a:lnTo>
                <a:lnTo>
                  <a:pt x="487" y="1608"/>
                </a:lnTo>
                <a:lnTo>
                  <a:pt x="491" y="1616"/>
                </a:lnTo>
                <a:lnTo>
                  <a:pt x="497" y="1625"/>
                </a:lnTo>
                <a:lnTo>
                  <a:pt x="504" y="1632"/>
                </a:lnTo>
                <a:lnTo>
                  <a:pt x="513" y="1638"/>
                </a:lnTo>
                <a:lnTo>
                  <a:pt x="513" y="1638"/>
                </a:lnTo>
                <a:lnTo>
                  <a:pt x="523" y="1641"/>
                </a:lnTo>
                <a:lnTo>
                  <a:pt x="533" y="1643"/>
                </a:lnTo>
                <a:lnTo>
                  <a:pt x="543" y="1643"/>
                </a:lnTo>
                <a:lnTo>
                  <a:pt x="553" y="1641"/>
                </a:lnTo>
                <a:lnTo>
                  <a:pt x="561" y="1636"/>
                </a:lnTo>
                <a:lnTo>
                  <a:pt x="570" y="1630"/>
                </a:lnTo>
                <a:lnTo>
                  <a:pt x="577" y="1623"/>
                </a:lnTo>
                <a:lnTo>
                  <a:pt x="583" y="1615"/>
                </a:lnTo>
                <a:lnTo>
                  <a:pt x="583" y="1615"/>
                </a:lnTo>
                <a:lnTo>
                  <a:pt x="586" y="1605"/>
                </a:lnTo>
                <a:lnTo>
                  <a:pt x="588" y="1595"/>
                </a:lnTo>
                <a:lnTo>
                  <a:pt x="587" y="1585"/>
                </a:lnTo>
                <a:lnTo>
                  <a:pt x="586" y="1575"/>
                </a:lnTo>
                <a:lnTo>
                  <a:pt x="581" y="1566"/>
                </a:lnTo>
                <a:lnTo>
                  <a:pt x="575" y="1558"/>
                </a:lnTo>
                <a:lnTo>
                  <a:pt x="568" y="1550"/>
                </a:lnTo>
                <a:lnTo>
                  <a:pt x="560" y="1546"/>
                </a:lnTo>
                <a:lnTo>
                  <a:pt x="560" y="1546"/>
                </a:lnTo>
                <a:close/>
                <a:moveTo>
                  <a:pt x="1249" y="365"/>
                </a:moveTo>
                <a:lnTo>
                  <a:pt x="1100" y="291"/>
                </a:lnTo>
                <a:lnTo>
                  <a:pt x="1082" y="330"/>
                </a:lnTo>
                <a:lnTo>
                  <a:pt x="1229" y="405"/>
                </a:lnTo>
                <a:lnTo>
                  <a:pt x="1249" y="365"/>
                </a:lnTo>
                <a:close/>
                <a:moveTo>
                  <a:pt x="658" y="704"/>
                </a:moveTo>
                <a:lnTo>
                  <a:pt x="668" y="739"/>
                </a:lnTo>
                <a:lnTo>
                  <a:pt x="1003" y="630"/>
                </a:lnTo>
                <a:lnTo>
                  <a:pt x="991" y="595"/>
                </a:lnTo>
                <a:lnTo>
                  <a:pt x="658" y="70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646464"/>
            </a:solidFill>
          </a:ln>
        </p:spPr>
        <p:txBody>
          <a:bodyPr lIns="64623" tIns="32311" rIns="64623" bIns="32311"/>
          <a:lstStyle/>
          <a:p>
            <a:pPr marL="0" marR="0" lvl="0" indent="0" defTabSz="645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C7B4A5E-AD43-43C6-B3F3-5D9310F70457}"/>
              </a:ext>
            </a:extLst>
          </p:cNvPr>
          <p:cNvSpPr/>
          <p:nvPr/>
        </p:nvSpPr>
        <p:spPr>
          <a:xfrm>
            <a:off x="6385147" y="3693192"/>
            <a:ext cx="1854305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>
                <a:solidFill>
                  <a:schemeClr val="bg1">
                    <a:lumMod val="85000"/>
                  </a:schemeClr>
                </a:solidFill>
                <a:latin typeface="+mj-lt"/>
              </a:rPr>
              <a:t>75%</a:t>
            </a:r>
          </a:p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>
                <a:solidFill>
                  <a:schemeClr val="bg1">
                    <a:lumMod val="85000"/>
                  </a:schemeClr>
                </a:solidFill>
                <a:latin typeface="+mj-lt"/>
              </a:rPr>
              <a:t>are struggling with rising labour costs </a:t>
            </a:r>
            <a:endParaRPr lang="en-GB" sz="1600" b="1" kern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A908549B-13B0-40AB-ADA0-601869D71CA9}"/>
              </a:ext>
            </a:extLst>
          </p:cNvPr>
          <p:cNvSpPr/>
          <p:nvPr/>
        </p:nvSpPr>
        <p:spPr bwMode="auto">
          <a:xfrm>
            <a:off x="6507597" y="1927742"/>
            <a:ext cx="1577830" cy="1578882"/>
          </a:xfrm>
          <a:prstGeom prst="arc">
            <a:avLst>
              <a:gd name="adj1" fmla="val 16686481"/>
              <a:gd name="adj2" fmla="val 13348314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646192"/>
            <a:endParaRPr lang="en-GB" sz="1049" kern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A527250-93E9-458C-A651-BAC24EEB352F}"/>
              </a:ext>
            </a:extLst>
          </p:cNvPr>
          <p:cNvSpPr txBox="1"/>
          <p:nvPr/>
        </p:nvSpPr>
        <p:spPr bwMode="auto">
          <a:xfrm>
            <a:off x="6428011" y="2447600"/>
            <a:ext cx="1719895" cy="764766"/>
          </a:xfrm>
          <a:prstGeom prst="rect">
            <a:avLst/>
          </a:prstGeom>
          <a:noFill/>
        </p:spPr>
        <p:txBody>
          <a:bodyPr wrap="square" lIns="0" tIns="25850" rIns="0" bIns="0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IN" sz="1600" b="1" kern="0" dirty="0">
                <a:solidFill>
                  <a:schemeClr val="accent2"/>
                </a:solidFill>
                <a:latin typeface="+mj-lt"/>
              </a:rPr>
              <a:t>Costs                  are harder to control</a:t>
            </a:r>
          </a:p>
        </p:txBody>
      </p:sp>
      <p:grpSp>
        <p:nvGrpSpPr>
          <p:cNvPr id="27" name="Group 105">
            <a:extLst>
              <a:ext uri="{FF2B5EF4-FFF2-40B4-BE49-F238E27FC236}">
                <a16:creationId xmlns:a16="http://schemas.microsoft.com/office/drawing/2014/main" xmlns="" id="{94E94B8F-B487-48E8-B058-90ECE3E55A2C}"/>
              </a:ext>
            </a:extLst>
          </p:cNvPr>
          <p:cNvGrpSpPr>
            <a:grpSpLocks/>
          </p:cNvGrpSpPr>
          <p:nvPr/>
        </p:nvGrpSpPr>
        <p:grpSpPr bwMode="auto">
          <a:xfrm>
            <a:off x="6628641" y="1520603"/>
            <a:ext cx="837918" cy="787298"/>
            <a:chOff x="-2076451" y="3391379"/>
            <a:chExt cx="1758951" cy="1651665"/>
          </a:xfrm>
          <a:solidFill>
            <a:schemeClr val="accent2"/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65E986E0-D498-4AE2-918A-405F7CC22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76706" y="3587780"/>
              <a:ext cx="1759866" cy="1454244"/>
            </a:xfrm>
            <a:custGeom>
              <a:avLst/>
              <a:gdLst>
                <a:gd name="T0" fmla="*/ 175 w 1108"/>
                <a:gd name="T1" fmla="*/ 581 h 917"/>
                <a:gd name="T2" fmla="*/ 52 w 1108"/>
                <a:gd name="T3" fmla="*/ 421 h 917"/>
                <a:gd name="T4" fmla="*/ 35 w 1108"/>
                <a:gd name="T5" fmla="*/ 329 h 917"/>
                <a:gd name="T6" fmla="*/ 57 w 1108"/>
                <a:gd name="T7" fmla="*/ 52 h 917"/>
                <a:gd name="T8" fmla="*/ 135 w 1108"/>
                <a:gd name="T9" fmla="*/ 281 h 917"/>
                <a:gd name="T10" fmla="*/ 118 w 1108"/>
                <a:gd name="T11" fmla="*/ 326 h 917"/>
                <a:gd name="T12" fmla="*/ 125 w 1108"/>
                <a:gd name="T13" fmla="*/ 373 h 917"/>
                <a:gd name="T14" fmla="*/ 149 w 1108"/>
                <a:gd name="T15" fmla="*/ 381 h 917"/>
                <a:gd name="T16" fmla="*/ 137 w 1108"/>
                <a:gd name="T17" fmla="*/ 343 h 917"/>
                <a:gd name="T18" fmla="*/ 142 w 1108"/>
                <a:gd name="T19" fmla="*/ 300 h 917"/>
                <a:gd name="T20" fmla="*/ 165 w 1108"/>
                <a:gd name="T21" fmla="*/ 281 h 917"/>
                <a:gd name="T22" fmla="*/ 293 w 1108"/>
                <a:gd name="T23" fmla="*/ 406 h 917"/>
                <a:gd name="T24" fmla="*/ 366 w 1108"/>
                <a:gd name="T25" fmla="*/ 442 h 917"/>
                <a:gd name="T26" fmla="*/ 411 w 1108"/>
                <a:gd name="T27" fmla="*/ 494 h 917"/>
                <a:gd name="T28" fmla="*/ 440 w 1108"/>
                <a:gd name="T29" fmla="*/ 567 h 917"/>
                <a:gd name="T30" fmla="*/ 480 w 1108"/>
                <a:gd name="T31" fmla="*/ 595 h 917"/>
                <a:gd name="T32" fmla="*/ 461 w 1108"/>
                <a:gd name="T33" fmla="*/ 510 h 917"/>
                <a:gd name="T34" fmla="*/ 421 w 1108"/>
                <a:gd name="T35" fmla="*/ 444 h 917"/>
                <a:gd name="T36" fmla="*/ 352 w 1108"/>
                <a:gd name="T37" fmla="*/ 392 h 917"/>
                <a:gd name="T38" fmla="*/ 206 w 1108"/>
                <a:gd name="T39" fmla="*/ 262 h 917"/>
                <a:gd name="T40" fmla="*/ 102 w 1108"/>
                <a:gd name="T41" fmla="*/ 52 h 917"/>
                <a:gd name="T42" fmla="*/ 69 w 1108"/>
                <a:gd name="T43" fmla="*/ 14 h 917"/>
                <a:gd name="T44" fmla="*/ 33 w 1108"/>
                <a:gd name="T45" fmla="*/ 0 h 917"/>
                <a:gd name="T46" fmla="*/ 0 w 1108"/>
                <a:gd name="T47" fmla="*/ 329 h 917"/>
                <a:gd name="T48" fmla="*/ 17 w 1108"/>
                <a:gd name="T49" fmla="*/ 432 h 917"/>
                <a:gd name="T50" fmla="*/ 78 w 1108"/>
                <a:gd name="T51" fmla="*/ 525 h 917"/>
                <a:gd name="T52" fmla="*/ 102 w 1108"/>
                <a:gd name="T53" fmla="*/ 874 h 917"/>
                <a:gd name="T54" fmla="*/ 534 w 1108"/>
                <a:gd name="T55" fmla="*/ 902 h 917"/>
                <a:gd name="T56" fmla="*/ 1099 w 1108"/>
                <a:gd name="T57" fmla="*/ 5 h 917"/>
                <a:gd name="T58" fmla="*/ 1064 w 1108"/>
                <a:gd name="T59" fmla="*/ 3 h 917"/>
                <a:gd name="T60" fmla="*/ 1023 w 1108"/>
                <a:gd name="T61" fmla="*/ 29 h 917"/>
                <a:gd name="T62" fmla="*/ 938 w 1108"/>
                <a:gd name="T63" fmla="*/ 236 h 917"/>
                <a:gd name="T64" fmla="*/ 799 w 1108"/>
                <a:gd name="T65" fmla="*/ 373 h 917"/>
                <a:gd name="T66" fmla="*/ 716 w 1108"/>
                <a:gd name="T67" fmla="*/ 416 h 917"/>
                <a:gd name="T68" fmla="*/ 664 w 1108"/>
                <a:gd name="T69" fmla="*/ 475 h 917"/>
                <a:gd name="T70" fmla="*/ 636 w 1108"/>
                <a:gd name="T71" fmla="*/ 543 h 917"/>
                <a:gd name="T72" fmla="*/ 664 w 1108"/>
                <a:gd name="T73" fmla="*/ 612 h 917"/>
                <a:gd name="T74" fmla="*/ 681 w 1108"/>
                <a:gd name="T75" fmla="*/ 522 h 917"/>
                <a:gd name="T76" fmla="*/ 716 w 1108"/>
                <a:gd name="T77" fmla="*/ 468 h 917"/>
                <a:gd name="T78" fmla="*/ 775 w 1108"/>
                <a:gd name="T79" fmla="*/ 423 h 917"/>
                <a:gd name="T80" fmla="*/ 844 w 1108"/>
                <a:gd name="T81" fmla="*/ 378 h 917"/>
                <a:gd name="T82" fmla="*/ 952 w 1108"/>
                <a:gd name="T83" fmla="*/ 288 h 917"/>
                <a:gd name="T84" fmla="*/ 969 w 1108"/>
                <a:gd name="T85" fmla="*/ 319 h 917"/>
                <a:gd name="T86" fmla="*/ 967 w 1108"/>
                <a:gd name="T87" fmla="*/ 366 h 917"/>
                <a:gd name="T88" fmla="*/ 971 w 1108"/>
                <a:gd name="T89" fmla="*/ 392 h 917"/>
                <a:gd name="T90" fmla="*/ 990 w 1108"/>
                <a:gd name="T91" fmla="*/ 345 h 917"/>
                <a:gd name="T92" fmla="*/ 983 w 1108"/>
                <a:gd name="T93" fmla="*/ 298 h 917"/>
                <a:gd name="T94" fmla="*/ 1040 w 1108"/>
                <a:gd name="T95" fmla="*/ 69 h 917"/>
                <a:gd name="T96" fmla="*/ 1061 w 1108"/>
                <a:gd name="T97" fmla="*/ 43 h 917"/>
                <a:gd name="T98" fmla="*/ 1066 w 1108"/>
                <a:gd name="T99" fmla="*/ 378 h 917"/>
                <a:gd name="T100" fmla="*/ 1042 w 1108"/>
                <a:gd name="T101" fmla="*/ 449 h 917"/>
                <a:gd name="T102" fmla="*/ 874 w 1108"/>
                <a:gd name="T103" fmla="*/ 647 h 917"/>
                <a:gd name="T104" fmla="*/ 974 w 1108"/>
                <a:gd name="T105" fmla="*/ 588 h 917"/>
                <a:gd name="T106" fmla="*/ 1085 w 1108"/>
                <a:gd name="T107" fmla="*/ 444 h 917"/>
                <a:gd name="T108" fmla="*/ 1106 w 1108"/>
                <a:gd name="T109" fmla="*/ 345 h 917"/>
                <a:gd name="T110" fmla="*/ 605 w 1108"/>
                <a:gd name="T111" fmla="*/ 893 h 917"/>
                <a:gd name="T112" fmla="*/ 624 w 1108"/>
                <a:gd name="T113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8" h="917">
                  <a:moveTo>
                    <a:pt x="227" y="711"/>
                  </a:moveTo>
                  <a:lnTo>
                    <a:pt x="262" y="711"/>
                  </a:lnTo>
                  <a:lnTo>
                    <a:pt x="262" y="680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32" y="647"/>
                  </a:lnTo>
                  <a:lnTo>
                    <a:pt x="175" y="581"/>
                  </a:lnTo>
                  <a:lnTo>
                    <a:pt x="175" y="581"/>
                  </a:lnTo>
                  <a:lnTo>
                    <a:pt x="111" y="506"/>
                  </a:lnTo>
                  <a:lnTo>
                    <a:pt x="85" y="477"/>
                  </a:lnTo>
                  <a:lnTo>
                    <a:pt x="69" y="456"/>
                  </a:lnTo>
                  <a:lnTo>
                    <a:pt x="69" y="456"/>
                  </a:lnTo>
                  <a:lnTo>
                    <a:pt x="64" y="449"/>
                  </a:lnTo>
                  <a:lnTo>
                    <a:pt x="59" y="440"/>
                  </a:lnTo>
                  <a:lnTo>
                    <a:pt x="54" y="430"/>
                  </a:lnTo>
                  <a:lnTo>
                    <a:pt x="52" y="421"/>
                  </a:lnTo>
                  <a:lnTo>
                    <a:pt x="47" y="409"/>
                  </a:lnTo>
                  <a:lnTo>
                    <a:pt x="45" y="399"/>
                  </a:lnTo>
                  <a:lnTo>
                    <a:pt x="43" y="388"/>
                  </a:lnTo>
                  <a:lnTo>
                    <a:pt x="43" y="378"/>
                  </a:lnTo>
                  <a:lnTo>
                    <a:pt x="43" y="378"/>
                  </a:lnTo>
                  <a:lnTo>
                    <a:pt x="38" y="357"/>
                  </a:lnTo>
                  <a:lnTo>
                    <a:pt x="38" y="343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1" y="59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9" y="69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5" y="281"/>
                  </a:lnTo>
                  <a:lnTo>
                    <a:pt x="135" y="281"/>
                  </a:lnTo>
                  <a:lnTo>
                    <a:pt x="132" y="286"/>
                  </a:lnTo>
                  <a:lnTo>
                    <a:pt x="128" y="288"/>
                  </a:lnTo>
                  <a:lnTo>
                    <a:pt x="125" y="29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307"/>
                  </a:lnTo>
                  <a:lnTo>
                    <a:pt x="121" y="317"/>
                  </a:lnTo>
                  <a:lnTo>
                    <a:pt x="118" y="326"/>
                  </a:lnTo>
                  <a:lnTo>
                    <a:pt x="118" y="331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45"/>
                  </a:lnTo>
                  <a:lnTo>
                    <a:pt x="118" y="352"/>
                  </a:lnTo>
                  <a:lnTo>
                    <a:pt x="121" y="359"/>
                  </a:lnTo>
                  <a:lnTo>
                    <a:pt x="123" y="366"/>
                  </a:lnTo>
                  <a:lnTo>
                    <a:pt x="125" y="373"/>
                  </a:lnTo>
                  <a:lnTo>
                    <a:pt x="128" y="378"/>
                  </a:lnTo>
                  <a:lnTo>
                    <a:pt x="132" y="385"/>
                  </a:lnTo>
                  <a:lnTo>
                    <a:pt x="137" y="392"/>
                  </a:lnTo>
                  <a:lnTo>
                    <a:pt x="137" y="392"/>
                  </a:lnTo>
                  <a:lnTo>
                    <a:pt x="253" y="529"/>
                  </a:lnTo>
                  <a:lnTo>
                    <a:pt x="267" y="518"/>
                  </a:lnTo>
                  <a:lnTo>
                    <a:pt x="267" y="518"/>
                  </a:lnTo>
                  <a:lnTo>
                    <a:pt x="149" y="381"/>
                  </a:lnTo>
                  <a:lnTo>
                    <a:pt x="149" y="381"/>
                  </a:lnTo>
                  <a:lnTo>
                    <a:pt x="147" y="376"/>
                  </a:lnTo>
                  <a:lnTo>
                    <a:pt x="144" y="371"/>
                  </a:lnTo>
                  <a:lnTo>
                    <a:pt x="142" y="366"/>
                  </a:lnTo>
                  <a:lnTo>
                    <a:pt x="139" y="359"/>
                  </a:lnTo>
                  <a:lnTo>
                    <a:pt x="137" y="355"/>
                  </a:lnTo>
                  <a:lnTo>
                    <a:pt x="137" y="350"/>
                  </a:lnTo>
                  <a:lnTo>
                    <a:pt x="137" y="343"/>
                  </a:lnTo>
                  <a:lnTo>
                    <a:pt x="137" y="338"/>
                  </a:lnTo>
                  <a:lnTo>
                    <a:pt x="137" y="338"/>
                  </a:lnTo>
                  <a:lnTo>
                    <a:pt x="137" y="329"/>
                  </a:lnTo>
                  <a:lnTo>
                    <a:pt x="137" y="319"/>
                  </a:lnTo>
                  <a:lnTo>
                    <a:pt x="139" y="310"/>
                  </a:lnTo>
                  <a:lnTo>
                    <a:pt x="142" y="305"/>
                  </a:lnTo>
                  <a:lnTo>
                    <a:pt x="142" y="305"/>
                  </a:lnTo>
                  <a:lnTo>
                    <a:pt x="142" y="300"/>
                  </a:lnTo>
                  <a:lnTo>
                    <a:pt x="144" y="295"/>
                  </a:lnTo>
                  <a:lnTo>
                    <a:pt x="147" y="293"/>
                  </a:lnTo>
                  <a:lnTo>
                    <a:pt x="151" y="291"/>
                  </a:lnTo>
                  <a:lnTo>
                    <a:pt x="154" y="288"/>
                  </a:lnTo>
                  <a:lnTo>
                    <a:pt x="158" y="286"/>
                  </a:lnTo>
                  <a:lnTo>
                    <a:pt x="161" y="284"/>
                  </a:lnTo>
                  <a:lnTo>
                    <a:pt x="165" y="281"/>
                  </a:lnTo>
                  <a:lnTo>
                    <a:pt x="165" y="281"/>
                  </a:lnTo>
                  <a:lnTo>
                    <a:pt x="170" y="279"/>
                  </a:lnTo>
                  <a:lnTo>
                    <a:pt x="170" y="279"/>
                  </a:lnTo>
                  <a:lnTo>
                    <a:pt x="232" y="345"/>
                  </a:lnTo>
                  <a:lnTo>
                    <a:pt x="262" y="378"/>
                  </a:lnTo>
                  <a:lnTo>
                    <a:pt x="286" y="402"/>
                  </a:lnTo>
                  <a:lnTo>
                    <a:pt x="288" y="406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305" y="409"/>
                  </a:lnTo>
                  <a:lnTo>
                    <a:pt x="314" y="414"/>
                  </a:lnTo>
                  <a:lnTo>
                    <a:pt x="324" y="418"/>
                  </a:lnTo>
                  <a:lnTo>
                    <a:pt x="333" y="423"/>
                  </a:lnTo>
                  <a:lnTo>
                    <a:pt x="343" y="428"/>
                  </a:lnTo>
                  <a:lnTo>
                    <a:pt x="350" y="432"/>
                  </a:lnTo>
                  <a:lnTo>
                    <a:pt x="359" y="437"/>
                  </a:lnTo>
                  <a:lnTo>
                    <a:pt x="366" y="442"/>
                  </a:lnTo>
                  <a:lnTo>
                    <a:pt x="373" y="449"/>
                  </a:lnTo>
                  <a:lnTo>
                    <a:pt x="378" y="454"/>
                  </a:lnTo>
                  <a:lnTo>
                    <a:pt x="385" y="461"/>
                  </a:lnTo>
                  <a:lnTo>
                    <a:pt x="392" y="468"/>
                  </a:lnTo>
                  <a:lnTo>
                    <a:pt x="397" y="473"/>
                  </a:lnTo>
                  <a:lnTo>
                    <a:pt x="402" y="480"/>
                  </a:lnTo>
                  <a:lnTo>
                    <a:pt x="409" y="487"/>
                  </a:lnTo>
                  <a:lnTo>
                    <a:pt x="411" y="494"/>
                  </a:lnTo>
                  <a:lnTo>
                    <a:pt x="416" y="501"/>
                  </a:lnTo>
                  <a:lnTo>
                    <a:pt x="421" y="508"/>
                  </a:lnTo>
                  <a:lnTo>
                    <a:pt x="423" y="515"/>
                  </a:lnTo>
                  <a:lnTo>
                    <a:pt x="428" y="522"/>
                  </a:lnTo>
                  <a:lnTo>
                    <a:pt x="430" y="529"/>
                  </a:lnTo>
                  <a:lnTo>
                    <a:pt x="433" y="536"/>
                  </a:lnTo>
                  <a:lnTo>
                    <a:pt x="437" y="553"/>
                  </a:lnTo>
                  <a:lnTo>
                    <a:pt x="440" y="567"/>
                  </a:lnTo>
                  <a:lnTo>
                    <a:pt x="442" y="584"/>
                  </a:lnTo>
                  <a:lnTo>
                    <a:pt x="444" y="598"/>
                  </a:lnTo>
                  <a:lnTo>
                    <a:pt x="444" y="612"/>
                  </a:lnTo>
                  <a:lnTo>
                    <a:pt x="444" y="711"/>
                  </a:lnTo>
                  <a:lnTo>
                    <a:pt x="480" y="711"/>
                  </a:lnTo>
                  <a:lnTo>
                    <a:pt x="480" y="612"/>
                  </a:lnTo>
                  <a:lnTo>
                    <a:pt x="480" y="612"/>
                  </a:lnTo>
                  <a:lnTo>
                    <a:pt x="480" y="595"/>
                  </a:lnTo>
                  <a:lnTo>
                    <a:pt x="477" y="579"/>
                  </a:lnTo>
                  <a:lnTo>
                    <a:pt x="475" y="562"/>
                  </a:lnTo>
                  <a:lnTo>
                    <a:pt x="475" y="553"/>
                  </a:lnTo>
                  <a:lnTo>
                    <a:pt x="473" y="543"/>
                  </a:lnTo>
                  <a:lnTo>
                    <a:pt x="470" y="536"/>
                  </a:lnTo>
                  <a:lnTo>
                    <a:pt x="466" y="527"/>
                  </a:lnTo>
                  <a:lnTo>
                    <a:pt x="463" y="518"/>
                  </a:lnTo>
                  <a:lnTo>
                    <a:pt x="461" y="510"/>
                  </a:lnTo>
                  <a:lnTo>
                    <a:pt x="456" y="501"/>
                  </a:lnTo>
                  <a:lnTo>
                    <a:pt x="454" y="492"/>
                  </a:lnTo>
                  <a:lnTo>
                    <a:pt x="449" y="484"/>
                  </a:lnTo>
                  <a:lnTo>
                    <a:pt x="444" y="475"/>
                  </a:lnTo>
                  <a:lnTo>
                    <a:pt x="437" y="468"/>
                  </a:lnTo>
                  <a:lnTo>
                    <a:pt x="433" y="458"/>
                  </a:lnTo>
                  <a:lnTo>
                    <a:pt x="425" y="451"/>
                  </a:lnTo>
                  <a:lnTo>
                    <a:pt x="421" y="444"/>
                  </a:lnTo>
                  <a:lnTo>
                    <a:pt x="414" y="437"/>
                  </a:lnTo>
                  <a:lnTo>
                    <a:pt x="407" y="430"/>
                  </a:lnTo>
                  <a:lnTo>
                    <a:pt x="397" y="423"/>
                  </a:lnTo>
                  <a:lnTo>
                    <a:pt x="390" y="416"/>
                  </a:lnTo>
                  <a:lnTo>
                    <a:pt x="381" y="409"/>
                  </a:lnTo>
                  <a:lnTo>
                    <a:pt x="373" y="402"/>
                  </a:lnTo>
                  <a:lnTo>
                    <a:pt x="364" y="397"/>
                  </a:lnTo>
                  <a:lnTo>
                    <a:pt x="352" y="392"/>
                  </a:lnTo>
                  <a:lnTo>
                    <a:pt x="343" y="385"/>
                  </a:lnTo>
                  <a:lnTo>
                    <a:pt x="331" y="381"/>
                  </a:lnTo>
                  <a:lnTo>
                    <a:pt x="321" y="378"/>
                  </a:lnTo>
                  <a:lnTo>
                    <a:pt x="307" y="373"/>
                  </a:lnTo>
                  <a:lnTo>
                    <a:pt x="307" y="373"/>
                  </a:lnTo>
                  <a:lnTo>
                    <a:pt x="279" y="343"/>
                  </a:lnTo>
                  <a:lnTo>
                    <a:pt x="241" y="300"/>
                  </a:lnTo>
                  <a:lnTo>
                    <a:pt x="206" y="262"/>
                  </a:lnTo>
                  <a:lnTo>
                    <a:pt x="184" y="241"/>
                  </a:lnTo>
                  <a:lnTo>
                    <a:pt x="177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3" y="239"/>
                  </a:lnTo>
                  <a:lnTo>
                    <a:pt x="158" y="239"/>
                  </a:lnTo>
                  <a:lnTo>
                    <a:pt x="102" y="55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97" y="45"/>
                  </a:lnTo>
                  <a:lnTo>
                    <a:pt x="90" y="38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78" y="24"/>
                  </a:lnTo>
                  <a:lnTo>
                    <a:pt x="73" y="19"/>
                  </a:lnTo>
                  <a:lnTo>
                    <a:pt x="69" y="14"/>
                  </a:lnTo>
                  <a:lnTo>
                    <a:pt x="61" y="10"/>
                  </a:lnTo>
                  <a:lnTo>
                    <a:pt x="57" y="5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45"/>
                  </a:lnTo>
                  <a:lnTo>
                    <a:pt x="2" y="362"/>
                  </a:lnTo>
                  <a:lnTo>
                    <a:pt x="5" y="371"/>
                  </a:lnTo>
                  <a:lnTo>
                    <a:pt x="5" y="383"/>
                  </a:lnTo>
                  <a:lnTo>
                    <a:pt x="7" y="395"/>
                  </a:lnTo>
                  <a:lnTo>
                    <a:pt x="10" y="406"/>
                  </a:lnTo>
                  <a:lnTo>
                    <a:pt x="14" y="421"/>
                  </a:lnTo>
                  <a:lnTo>
                    <a:pt x="17" y="432"/>
                  </a:lnTo>
                  <a:lnTo>
                    <a:pt x="21" y="444"/>
                  </a:lnTo>
                  <a:lnTo>
                    <a:pt x="28" y="456"/>
                  </a:lnTo>
                  <a:lnTo>
                    <a:pt x="33" y="468"/>
                  </a:lnTo>
                  <a:lnTo>
                    <a:pt x="38" y="473"/>
                  </a:lnTo>
                  <a:lnTo>
                    <a:pt x="40" y="477"/>
                  </a:lnTo>
                  <a:lnTo>
                    <a:pt x="40" y="477"/>
                  </a:lnTo>
                  <a:lnTo>
                    <a:pt x="54" y="496"/>
                  </a:lnTo>
                  <a:lnTo>
                    <a:pt x="78" y="525"/>
                  </a:lnTo>
                  <a:lnTo>
                    <a:pt x="135" y="588"/>
                  </a:lnTo>
                  <a:lnTo>
                    <a:pt x="189" y="654"/>
                  </a:lnTo>
                  <a:lnTo>
                    <a:pt x="227" y="695"/>
                  </a:lnTo>
                  <a:lnTo>
                    <a:pt x="227" y="711"/>
                  </a:lnTo>
                  <a:lnTo>
                    <a:pt x="227" y="711"/>
                  </a:lnTo>
                  <a:lnTo>
                    <a:pt x="227" y="711"/>
                  </a:lnTo>
                  <a:close/>
                  <a:moveTo>
                    <a:pt x="102" y="742"/>
                  </a:moveTo>
                  <a:lnTo>
                    <a:pt x="102" y="874"/>
                  </a:lnTo>
                  <a:lnTo>
                    <a:pt x="513" y="917"/>
                  </a:lnTo>
                  <a:lnTo>
                    <a:pt x="513" y="917"/>
                  </a:lnTo>
                  <a:lnTo>
                    <a:pt x="518" y="917"/>
                  </a:lnTo>
                  <a:lnTo>
                    <a:pt x="522" y="914"/>
                  </a:lnTo>
                  <a:lnTo>
                    <a:pt x="525" y="912"/>
                  </a:lnTo>
                  <a:lnTo>
                    <a:pt x="529" y="910"/>
                  </a:lnTo>
                  <a:lnTo>
                    <a:pt x="532" y="907"/>
                  </a:lnTo>
                  <a:lnTo>
                    <a:pt x="534" y="902"/>
                  </a:lnTo>
                  <a:lnTo>
                    <a:pt x="537" y="898"/>
                  </a:lnTo>
                  <a:lnTo>
                    <a:pt x="537" y="893"/>
                  </a:lnTo>
                  <a:lnTo>
                    <a:pt x="537" y="744"/>
                  </a:lnTo>
                  <a:lnTo>
                    <a:pt x="102" y="742"/>
                  </a:lnTo>
                  <a:lnTo>
                    <a:pt x="102" y="742"/>
                  </a:lnTo>
                  <a:lnTo>
                    <a:pt x="102" y="742"/>
                  </a:lnTo>
                  <a:close/>
                  <a:moveTo>
                    <a:pt x="1099" y="5"/>
                  </a:moveTo>
                  <a:lnTo>
                    <a:pt x="1099" y="5"/>
                  </a:lnTo>
                  <a:lnTo>
                    <a:pt x="1092" y="3"/>
                  </a:lnTo>
                  <a:lnTo>
                    <a:pt x="1087" y="0"/>
                  </a:lnTo>
                  <a:lnTo>
                    <a:pt x="1080" y="0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71" y="0"/>
                  </a:lnTo>
                  <a:lnTo>
                    <a:pt x="1066" y="0"/>
                  </a:lnTo>
                  <a:lnTo>
                    <a:pt x="1064" y="3"/>
                  </a:lnTo>
                  <a:lnTo>
                    <a:pt x="1059" y="3"/>
                  </a:lnTo>
                  <a:lnTo>
                    <a:pt x="1052" y="5"/>
                  </a:lnTo>
                  <a:lnTo>
                    <a:pt x="1045" y="10"/>
                  </a:lnTo>
                  <a:lnTo>
                    <a:pt x="1040" y="14"/>
                  </a:lnTo>
                  <a:lnTo>
                    <a:pt x="1033" y="19"/>
                  </a:lnTo>
                  <a:lnTo>
                    <a:pt x="1028" y="24"/>
                  </a:lnTo>
                  <a:lnTo>
                    <a:pt x="1023" y="29"/>
                  </a:lnTo>
                  <a:lnTo>
                    <a:pt x="1023" y="29"/>
                  </a:lnTo>
                  <a:lnTo>
                    <a:pt x="1016" y="38"/>
                  </a:lnTo>
                  <a:lnTo>
                    <a:pt x="1012" y="45"/>
                  </a:lnTo>
                  <a:lnTo>
                    <a:pt x="1007" y="52"/>
                  </a:lnTo>
                  <a:lnTo>
                    <a:pt x="1007" y="55"/>
                  </a:lnTo>
                  <a:lnTo>
                    <a:pt x="948" y="239"/>
                  </a:lnTo>
                  <a:lnTo>
                    <a:pt x="948" y="239"/>
                  </a:lnTo>
                  <a:lnTo>
                    <a:pt x="943" y="239"/>
                  </a:lnTo>
                  <a:lnTo>
                    <a:pt x="938" y="236"/>
                  </a:lnTo>
                  <a:lnTo>
                    <a:pt x="929" y="236"/>
                  </a:lnTo>
                  <a:lnTo>
                    <a:pt x="924" y="241"/>
                  </a:lnTo>
                  <a:lnTo>
                    <a:pt x="924" y="241"/>
                  </a:lnTo>
                  <a:lnTo>
                    <a:pt x="903" y="262"/>
                  </a:lnTo>
                  <a:lnTo>
                    <a:pt x="867" y="300"/>
                  </a:lnTo>
                  <a:lnTo>
                    <a:pt x="830" y="343"/>
                  </a:lnTo>
                  <a:lnTo>
                    <a:pt x="799" y="373"/>
                  </a:lnTo>
                  <a:lnTo>
                    <a:pt x="799" y="373"/>
                  </a:lnTo>
                  <a:lnTo>
                    <a:pt x="787" y="378"/>
                  </a:lnTo>
                  <a:lnTo>
                    <a:pt x="775" y="381"/>
                  </a:lnTo>
                  <a:lnTo>
                    <a:pt x="766" y="385"/>
                  </a:lnTo>
                  <a:lnTo>
                    <a:pt x="754" y="392"/>
                  </a:lnTo>
                  <a:lnTo>
                    <a:pt x="744" y="397"/>
                  </a:lnTo>
                  <a:lnTo>
                    <a:pt x="735" y="402"/>
                  </a:lnTo>
                  <a:lnTo>
                    <a:pt x="726" y="409"/>
                  </a:lnTo>
                  <a:lnTo>
                    <a:pt x="716" y="416"/>
                  </a:lnTo>
                  <a:lnTo>
                    <a:pt x="709" y="423"/>
                  </a:lnTo>
                  <a:lnTo>
                    <a:pt x="702" y="430"/>
                  </a:lnTo>
                  <a:lnTo>
                    <a:pt x="695" y="437"/>
                  </a:lnTo>
                  <a:lnTo>
                    <a:pt x="688" y="444"/>
                  </a:lnTo>
                  <a:lnTo>
                    <a:pt x="681" y="451"/>
                  </a:lnTo>
                  <a:lnTo>
                    <a:pt x="676" y="458"/>
                  </a:lnTo>
                  <a:lnTo>
                    <a:pt x="669" y="468"/>
                  </a:lnTo>
                  <a:lnTo>
                    <a:pt x="664" y="475"/>
                  </a:lnTo>
                  <a:lnTo>
                    <a:pt x="659" y="484"/>
                  </a:lnTo>
                  <a:lnTo>
                    <a:pt x="655" y="492"/>
                  </a:lnTo>
                  <a:lnTo>
                    <a:pt x="650" y="501"/>
                  </a:lnTo>
                  <a:lnTo>
                    <a:pt x="648" y="510"/>
                  </a:lnTo>
                  <a:lnTo>
                    <a:pt x="643" y="518"/>
                  </a:lnTo>
                  <a:lnTo>
                    <a:pt x="640" y="527"/>
                  </a:lnTo>
                  <a:lnTo>
                    <a:pt x="638" y="536"/>
                  </a:lnTo>
                  <a:lnTo>
                    <a:pt x="636" y="543"/>
                  </a:lnTo>
                  <a:lnTo>
                    <a:pt x="633" y="553"/>
                  </a:lnTo>
                  <a:lnTo>
                    <a:pt x="631" y="562"/>
                  </a:lnTo>
                  <a:lnTo>
                    <a:pt x="629" y="579"/>
                  </a:lnTo>
                  <a:lnTo>
                    <a:pt x="626" y="595"/>
                  </a:lnTo>
                  <a:lnTo>
                    <a:pt x="626" y="612"/>
                  </a:lnTo>
                  <a:lnTo>
                    <a:pt x="626" y="711"/>
                  </a:lnTo>
                  <a:lnTo>
                    <a:pt x="664" y="711"/>
                  </a:lnTo>
                  <a:lnTo>
                    <a:pt x="664" y="612"/>
                  </a:lnTo>
                  <a:lnTo>
                    <a:pt x="664" y="612"/>
                  </a:lnTo>
                  <a:lnTo>
                    <a:pt x="664" y="598"/>
                  </a:lnTo>
                  <a:lnTo>
                    <a:pt x="664" y="584"/>
                  </a:lnTo>
                  <a:lnTo>
                    <a:pt x="666" y="567"/>
                  </a:lnTo>
                  <a:lnTo>
                    <a:pt x="671" y="553"/>
                  </a:lnTo>
                  <a:lnTo>
                    <a:pt x="676" y="536"/>
                  </a:lnTo>
                  <a:lnTo>
                    <a:pt x="678" y="529"/>
                  </a:lnTo>
                  <a:lnTo>
                    <a:pt x="681" y="522"/>
                  </a:lnTo>
                  <a:lnTo>
                    <a:pt x="683" y="515"/>
                  </a:lnTo>
                  <a:lnTo>
                    <a:pt x="688" y="508"/>
                  </a:lnTo>
                  <a:lnTo>
                    <a:pt x="692" y="501"/>
                  </a:lnTo>
                  <a:lnTo>
                    <a:pt x="695" y="494"/>
                  </a:lnTo>
                  <a:lnTo>
                    <a:pt x="700" y="487"/>
                  </a:lnTo>
                  <a:lnTo>
                    <a:pt x="704" y="480"/>
                  </a:lnTo>
                  <a:lnTo>
                    <a:pt x="709" y="473"/>
                  </a:lnTo>
                  <a:lnTo>
                    <a:pt x="716" y="468"/>
                  </a:lnTo>
                  <a:lnTo>
                    <a:pt x="721" y="461"/>
                  </a:lnTo>
                  <a:lnTo>
                    <a:pt x="728" y="454"/>
                  </a:lnTo>
                  <a:lnTo>
                    <a:pt x="735" y="449"/>
                  </a:lnTo>
                  <a:lnTo>
                    <a:pt x="742" y="442"/>
                  </a:lnTo>
                  <a:lnTo>
                    <a:pt x="749" y="437"/>
                  </a:lnTo>
                  <a:lnTo>
                    <a:pt x="756" y="432"/>
                  </a:lnTo>
                  <a:lnTo>
                    <a:pt x="766" y="428"/>
                  </a:lnTo>
                  <a:lnTo>
                    <a:pt x="775" y="423"/>
                  </a:lnTo>
                  <a:lnTo>
                    <a:pt x="785" y="418"/>
                  </a:lnTo>
                  <a:lnTo>
                    <a:pt x="794" y="414"/>
                  </a:lnTo>
                  <a:lnTo>
                    <a:pt x="804" y="409"/>
                  </a:lnTo>
                  <a:lnTo>
                    <a:pt x="813" y="406"/>
                  </a:lnTo>
                  <a:lnTo>
                    <a:pt x="818" y="406"/>
                  </a:lnTo>
                  <a:lnTo>
                    <a:pt x="822" y="402"/>
                  </a:lnTo>
                  <a:lnTo>
                    <a:pt x="822" y="402"/>
                  </a:lnTo>
                  <a:lnTo>
                    <a:pt x="844" y="378"/>
                  </a:lnTo>
                  <a:lnTo>
                    <a:pt x="877" y="345"/>
                  </a:lnTo>
                  <a:lnTo>
                    <a:pt x="936" y="279"/>
                  </a:lnTo>
                  <a:lnTo>
                    <a:pt x="936" y="279"/>
                  </a:lnTo>
                  <a:lnTo>
                    <a:pt x="943" y="281"/>
                  </a:lnTo>
                  <a:lnTo>
                    <a:pt x="943" y="281"/>
                  </a:lnTo>
                  <a:lnTo>
                    <a:pt x="945" y="284"/>
                  </a:lnTo>
                  <a:lnTo>
                    <a:pt x="950" y="286"/>
                  </a:lnTo>
                  <a:lnTo>
                    <a:pt x="952" y="288"/>
                  </a:lnTo>
                  <a:lnTo>
                    <a:pt x="957" y="291"/>
                  </a:lnTo>
                  <a:lnTo>
                    <a:pt x="960" y="293"/>
                  </a:lnTo>
                  <a:lnTo>
                    <a:pt x="962" y="295"/>
                  </a:lnTo>
                  <a:lnTo>
                    <a:pt x="964" y="300"/>
                  </a:lnTo>
                  <a:lnTo>
                    <a:pt x="967" y="305"/>
                  </a:lnTo>
                  <a:lnTo>
                    <a:pt x="967" y="305"/>
                  </a:lnTo>
                  <a:lnTo>
                    <a:pt x="969" y="310"/>
                  </a:lnTo>
                  <a:lnTo>
                    <a:pt x="969" y="319"/>
                  </a:lnTo>
                  <a:lnTo>
                    <a:pt x="971" y="329"/>
                  </a:lnTo>
                  <a:lnTo>
                    <a:pt x="971" y="338"/>
                  </a:lnTo>
                  <a:lnTo>
                    <a:pt x="971" y="338"/>
                  </a:lnTo>
                  <a:lnTo>
                    <a:pt x="971" y="343"/>
                  </a:lnTo>
                  <a:lnTo>
                    <a:pt x="971" y="350"/>
                  </a:lnTo>
                  <a:lnTo>
                    <a:pt x="969" y="355"/>
                  </a:lnTo>
                  <a:lnTo>
                    <a:pt x="969" y="359"/>
                  </a:lnTo>
                  <a:lnTo>
                    <a:pt x="967" y="366"/>
                  </a:lnTo>
                  <a:lnTo>
                    <a:pt x="964" y="371"/>
                  </a:lnTo>
                  <a:lnTo>
                    <a:pt x="962" y="376"/>
                  </a:lnTo>
                  <a:lnTo>
                    <a:pt x="957" y="381"/>
                  </a:lnTo>
                  <a:lnTo>
                    <a:pt x="957" y="381"/>
                  </a:lnTo>
                  <a:lnTo>
                    <a:pt x="841" y="518"/>
                  </a:lnTo>
                  <a:lnTo>
                    <a:pt x="856" y="529"/>
                  </a:lnTo>
                  <a:lnTo>
                    <a:pt x="856" y="529"/>
                  </a:lnTo>
                  <a:lnTo>
                    <a:pt x="971" y="392"/>
                  </a:lnTo>
                  <a:lnTo>
                    <a:pt x="971" y="392"/>
                  </a:lnTo>
                  <a:lnTo>
                    <a:pt x="976" y="385"/>
                  </a:lnTo>
                  <a:lnTo>
                    <a:pt x="981" y="378"/>
                  </a:lnTo>
                  <a:lnTo>
                    <a:pt x="983" y="373"/>
                  </a:lnTo>
                  <a:lnTo>
                    <a:pt x="986" y="366"/>
                  </a:lnTo>
                  <a:lnTo>
                    <a:pt x="988" y="359"/>
                  </a:lnTo>
                  <a:lnTo>
                    <a:pt x="988" y="352"/>
                  </a:lnTo>
                  <a:lnTo>
                    <a:pt x="990" y="345"/>
                  </a:lnTo>
                  <a:lnTo>
                    <a:pt x="990" y="338"/>
                  </a:lnTo>
                  <a:lnTo>
                    <a:pt x="990" y="338"/>
                  </a:lnTo>
                  <a:lnTo>
                    <a:pt x="990" y="331"/>
                  </a:lnTo>
                  <a:lnTo>
                    <a:pt x="988" y="326"/>
                  </a:lnTo>
                  <a:lnTo>
                    <a:pt x="988" y="317"/>
                  </a:lnTo>
                  <a:lnTo>
                    <a:pt x="986" y="307"/>
                  </a:lnTo>
                  <a:lnTo>
                    <a:pt x="983" y="298"/>
                  </a:lnTo>
                  <a:lnTo>
                    <a:pt x="983" y="298"/>
                  </a:lnTo>
                  <a:lnTo>
                    <a:pt x="981" y="293"/>
                  </a:lnTo>
                  <a:lnTo>
                    <a:pt x="978" y="288"/>
                  </a:lnTo>
                  <a:lnTo>
                    <a:pt x="976" y="286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4" y="279"/>
                  </a:lnTo>
                  <a:lnTo>
                    <a:pt x="1040" y="69"/>
                  </a:lnTo>
                  <a:lnTo>
                    <a:pt x="1040" y="69"/>
                  </a:lnTo>
                  <a:lnTo>
                    <a:pt x="1042" y="64"/>
                  </a:lnTo>
                  <a:lnTo>
                    <a:pt x="1042" y="64"/>
                  </a:lnTo>
                  <a:lnTo>
                    <a:pt x="1045" y="59"/>
                  </a:lnTo>
                  <a:lnTo>
                    <a:pt x="1049" y="55"/>
                  </a:lnTo>
                  <a:lnTo>
                    <a:pt x="1054" y="50"/>
                  </a:lnTo>
                  <a:lnTo>
                    <a:pt x="1059" y="45"/>
                  </a:lnTo>
                  <a:lnTo>
                    <a:pt x="1059" y="45"/>
                  </a:lnTo>
                  <a:lnTo>
                    <a:pt x="1061" y="43"/>
                  </a:lnTo>
                  <a:lnTo>
                    <a:pt x="1066" y="40"/>
                  </a:lnTo>
                  <a:lnTo>
                    <a:pt x="1068" y="38"/>
                  </a:lnTo>
                  <a:lnTo>
                    <a:pt x="1071" y="36"/>
                  </a:lnTo>
                  <a:lnTo>
                    <a:pt x="1071" y="329"/>
                  </a:lnTo>
                  <a:lnTo>
                    <a:pt x="1071" y="329"/>
                  </a:lnTo>
                  <a:lnTo>
                    <a:pt x="1071" y="343"/>
                  </a:lnTo>
                  <a:lnTo>
                    <a:pt x="1068" y="357"/>
                  </a:lnTo>
                  <a:lnTo>
                    <a:pt x="1066" y="378"/>
                  </a:lnTo>
                  <a:lnTo>
                    <a:pt x="1066" y="378"/>
                  </a:lnTo>
                  <a:lnTo>
                    <a:pt x="1064" y="388"/>
                  </a:lnTo>
                  <a:lnTo>
                    <a:pt x="1061" y="399"/>
                  </a:lnTo>
                  <a:lnTo>
                    <a:pt x="1059" y="409"/>
                  </a:lnTo>
                  <a:lnTo>
                    <a:pt x="1056" y="421"/>
                  </a:lnTo>
                  <a:lnTo>
                    <a:pt x="1052" y="430"/>
                  </a:lnTo>
                  <a:lnTo>
                    <a:pt x="1047" y="440"/>
                  </a:lnTo>
                  <a:lnTo>
                    <a:pt x="1042" y="449"/>
                  </a:lnTo>
                  <a:lnTo>
                    <a:pt x="1038" y="456"/>
                  </a:lnTo>
                  <a:lnTo>
                    <a:pt x="1038" y="456"/>
                  </a:lnTo>
                  <a:lnTo>
                    <a:pt x="1023" y="477"/>
                  </a:lnTo>
                  <a:lnTo>
                    <a:pt x="997" y="506"/>
                  </a:lnTo>
                  <a:lnTo>
                    <a:pt x="967" y="543"/>
                  </a:lnTo>
                  <a:lnTo>
                    <a:pt x="934" y="581"/>
                  </a:lnTo>
                  <a:lnTo>
                    <a:pt x="934" y="581"/>
                  </a:lnTo>
                  <a:lnTo>
                    <a:pt x="874" y="647"/>
                  </a:lnTo>
                  <a:lnTo>
                    <a:pt x="851" y="676"/>
                  </a:lnTo>
                  <a:lnTo>
                    <a:pt x="846" y="680"/>
                  </a:lnTo>
                  <a:lnTo>
                    <a:pt x="846" y="711"/>
                  </a:lnTo>
                  <a:lnTo>
                    <a:pt x="882" y="711"/>
                  </a:lnTo>
                  <a:lnTo>
                    <a:pt x="882" y="695"/>
                  </a:lnTo>
                  <a:lnTo>
                    <a:pt x="882" y="695"/>
                  </a:lnTo>
                  <a:lnTo>
                    <a:pt x="917" y="654"/>
                  </a:lnTo>
                  <a:lnTo>
                    <a:pt x="974" y="588"/>
                  </a:lnTo>
                  <a:lnTo>
                    <a:pt x="1030" y="525"/>
                  </a:lnTo>
                  <a:lnTo>
                    <a:pt x="1052" y="496"/>
                  </a:lnTo>
                  <a:lnTo>
                    <a:pt x="1068" y="477"/>
                  </a:lnTo>
                  <a:lnTo>
                    <a:pt x="1068" y="477"/>
                  </a:lnTo>
                  <a:lnTo>
                    <a:pt x="1071" y="473"/>
                  </a:lnTo>
                  <a:lnTo>
                    <a:pt x="1073" y="468"/>
                  </a:lnTo>
                  <a:lnTo>
                    <a:pt x="1080" y="456"/>
                  </a:lnTo>
                  <a:lnTo>
                    <a:pt x="1085" y="444"/>
                  </a:lnTo>
                  <a:lnTo>
                    <a:pt x="1090" y="432"/>
                  </a:lnTo>
                  <a:lnTo>
                    <a:pt x="1094" y="421"/>
                  </a:lnTo>
                  <a:lnTo>
                    <a:pt x="1097" y="406"/>
                  </a:lnTo>
                  <a:lnTo>
                    <a:pt x="1099" y="395"/>
                  </a:lnTo>
                  <a:lnTo>
                    <a:pt x="1101" y="383"/>
                  </a:lnTo>
                  <a:lnTo>
                    <a:pt x="1104" y="371"/>
                  </a:lnTo>
                  <a:lnTo>
                    <a:pt x="1106" y="362"/>
                  </a:lnTo>
                  <a:lnTo>
                    <a:pt x="1106" y="345"/>
                  </a:lnTo>
                  <a:lnTo>
                    <a:pt x="1108" y="329"/>
                  </a:lnTo>
                  <a:lnTo>
                    <a:pt x="1108" y="329"/>
                  </a:lnTo>
                  <a:lnTo>
                    <a:pt x="1108" y="22"/>
                  </a:lnTo>
                  <a:lnTo>
                    <a:pt x="1108" y="10"/>
                  </a:lnTo>
                  <a:lnTo>
                    <a:pt x="1099" y="5"/>
                  </a:lnTo>
                  <a:lnTo>
                    <a:pt x="1099" y="5"/>
                  </a:lnTo>
                  <a:lnTo>
                    <a:pt x="1099" y="5"/>
                  </a:lnTo>
                  <a:close/>
                  <a:moveTo>
                    <a:pt x="605" y="893"/>
                  </a:moveTo>
                  <a:lnTo>
                    <a:pt x="605" y="893"/>
                  </a:lnTo>
                  <a:lnTo>
                    <a:pt x="605" y="898"/>
                  </a:lnTo>
                  <a:lnTo>
                    <a:pt x="607" y="902"/>
                  </a:lnTo>
                  <a:lnTo>
                    <a:pt x="610" y="907"/>
                  </a:lnTo>
                  <a:lnTo>
                    <a:pt x="612" y="910"/>
                  </a:lnTo>
                  <a:lnTo>
                    <a:pt x="614" y="912"/>
                  </a:lnTo>
                  <a:lnTo>
                    <a:pt x="619" y="914"/>
                  </a:lnTo>
                  <a:lnTo>
                    <a:pt x="624" y="917"/>
                  </a:lnTo>
                  <a:lnTo>
                    <a:pt x="629" y="917"/>
                  </a:lnTo>
                  <a:lnTo>
                    <a:pt x="1040" y="874"/>
                  </a:lnTo>
                  <a:lnTo>
                    <a:pt x="1040" y="742"/>
                  </a:lnTo>
                  <a:lnTo>
                    <a:pt x="605" y="744"/>
                  </a:lnTo>
                  <a:lnTo>
                    <a:pt x="605" y="893"/>
                  </a:lnTo>
                  <a:lnTo>
                    <a:pt x="605" y="893"/>
                  </a:lnTo>
                  <a:lnTo>
                    <a:pt x="605" y="8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4623" tIns="32311" rIns="64623" bIns="32311"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xmlns="" id="{C0C958AF-1083-4269-A3B8-E20A1B76E10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-1756529" y="3391379"/>
              <a:ext cx="1134970" cy="816495"/>
            </a:xfrm>
            <a:custGeom>
              <a:avLst/>
              <a:gdLst>
                <a:gd name="T0" fmla="*/ 2147483647 w 6618"/>
                <a:gd name="T1" fmla="*/ 2147483647 h 4763"/>
                <a:gd name="T2" fmla="*/ 2147483647 w 6618"/>
                <a:gd name="T3" fmla="*/ 2147483647 h 4763"/>
                <a:gd name="T4" fmla="*/ 2147483647 w 6618"/>
                <a:gd name="T5" fmla="*/ 2147483647 h 4763"/>
                <a:gd name="T6" fmla="*/ 2147483647 w 6618"/>
                <a:gd name="T7" fmla="*/ 2147483647 h 4763"/>
                <a:gd name="T8" fmla="*/ 2147483647 w 6618"/>
                <a:gd name="T9" fmla="*/ 2147483647 h 4763"/>
                <a:gd name="T10" fmla="*/ 2147483647 w 6618"/>
                <a:gd name="T11" fmla="*/ 2147483647 h 4763"/>
                <a:gd name="T12" fmla="*/ 0 w 6618"/>
                <a:gd name="T13" fmla="*/ 2147483647 h 4763"/>
                <a:gd name="T14" fmla="*/ 2147483647 w 6618"/>
                <a:gd name="T15" fmla="*/ 2147483647 h 4763"/>
                <a:gd name="T16" fmla="*/ 2147483647 w 6618"/>
                <a:gd name="T17" fmla="*/ 2147483647 h 4763"/>
                <a:gd name="T18" fmla="*/ 2147483647 w 6618"/>
                <a:gd name="T19" fmla="*/ 2147483647 h 4763"/>
                <a:gd name="T20" fmla="*/ 2147483647 w 6618"/>
                <a:gd name="T21" fmla="*/ 2147483647 h 4763"/>
                <a:gd name="T22" fmla="*/ 0 w 6618"/>
                <a:gd name="T23" fmla="*/ 2147483647 h 4763"/>
                <a:gd name="T24" fmla="*/ 2147483647 w 6618"/>
                <a:gd name="T25" fmla="*/ 2147483647 h 4763"/>
                <a:gd name="T26" fmla="*/ 2147483647 w 6618"/>
                <a:gd name="T27" fmla="*/ 2147483647 h 4763"/>
                <a:gd name="T28" fmla="*/ 2147483647 w 6618"/>
                <a:gd name="T29" fmla="*/ 0 h 4763"/>
                <a:gd name="T30" fmla="*/ 2147483647 w 6618"/>
                <a:gd name="T31" fmla="*/ 2147483647 h 4763"/>
                <a:gd name="T32" fmla="*/ 2147483647 w 6618"/>
                <a:gd name="T33" fmla="*/ 2147483647 h 4763"/>
                <a:gd name="T34" fmla="*/ 2147483647 w 6618"/>
                <a:gd name="T35" fmla="*/ 2147483647 h 4763"/>
                <a:gd name="T36" fmla="*/ 2147483647 w 6618"/>
                <a:gd name="T37" fmla="*/ 2147483647 h 4763"/>
                <a:gd name="T38" fmla="*/ 2147483647 w 6618"/>
                <a:gd name="T39" fmla="*/ 2147483647 h 4763"/>
                <a:gd name="T40" fmla="*/ 2147483647 w 6618"/>
                <a:gd name="T41" fmla="*/ 2147483647 h 4763"/>
                <a:gd name="T42" fmla="*/ 2147483647 w 6618"/>
                <a:gd name="T43" fmla="*/ 2147483647 h 4763"/>
                <a:gd name="T44" fmla="*/ 2147483647 w 6618"/>
                <a:gd name="T45" fmla="*/ 2147483647 h 4763"/>
                <a:gd name="T46" fmla="*/ 2147483647 w 6618"/>
                <a:gd name="T47" fmla="*/ 2147483647 h 4763"/>
                <a:gd name="T48" fmla="*/ 2147483647 w 6618"/>
                <a:gd name="T49" fmla="*/ 2147483647 h 4763"/>
                <a:gd name="T50" fmla="*/ 2147483647 w 6618"/>
                <a:gd name="T51" fmla="*/ 2147483647 h 4763"/>
                <a:gd name="T52" fmla="*/ 2147483647 w 6618"/>
                <a:gd name="T53" fmla="*/ 2147483647 h 4763"/>
                <a:gd name="T54" fmla="*/ 2147483647 w 6618"/>
                <a:gd name="T55" fmla="*/ 2147483647 h 4763"/>
                <a:gd name="T56" fmla="*/ 2147483647 w 6618"/>
                <a:gd name="T57" fmla="*/ 2147483647 h 4763"/>
                <a:gd name="T58" fmla="*/ 2147483647 w 6618"/>
                <a:gd name="T59" fmla="*/ 2147483647 h 4763"/>
                <a:gd name="T60" fmla="*/ 2147483647 w 6618"/>
                <a:gd name="T61" fmla="*/ 2147483647 h 4763"/>
                <a:gd name="T62" fmla="*/ 2147483647 w 6618"/>
                <a:gd name="T63" fmla="*/ 2147483647 h 4763"/>
                <a:gd name="T64" fmla="*/ 2147483647 w 6618"/>
                <a:gd name="T65" fmla="*/ 2147483647 h 4763"/>
                <a:gd name="T66" fmla="*/ 2147483647 w 6618"/>
                <a:gd name="T67" fmla="*/ 2147483647 h 4763"/>
                <a:gd name="T68" fmla="*/ 2147483647 w 6618"/>
                <a:gd name="T69" fmla="*/ 2147483647 h 4763"/>
                <a:gd name="T70" fmla="*/ 2147483647 w 6618"/>
                <a:gd name="T71" fmla="*/ 2147483647 h 4763"/>
                <a:gd name="T72" fmla="*/ 2147483647 w 6618"/>
                <a:gd name="T73" fmla="*/ 2147483647 h 4763"/>
                <a:gd name="T74" fmla="*/ 2147483647 w 6618"/>
                <a:gd name="T75" fmla="*/ 2147483647 h 4763"/>
                <a:gd name="T76" fmla="*/ 2147483647 w 6618"/>
                <a:gd name="T77" fmla="*/ 2147483647 h 4763"/>
                <a:gd name="T78" fmla="*/ 2147483647 w 6618"/>
                <a:gd name="T79" fmla="*/ 2147483647 h 4763"/>
                <a:gd name="T80" fmla="*/ 2147483647 w 6618"/>
                <a:gd name="T81" fmla="*/ 2147483647 h 4763"/>
                <a:gd name="T82" fmla="*/ 2147483647 w 6618"/>
                <a:gd name="T83" fmla="*/ 2147483647 h 4763"/>
                <a:gd name="T84" fmla="*/ 2147483647 w 6618"/>
                <a:gd name="T85" fmla="*/ 2147483647 h 4763"/>
                <a:gd name="T86" fmla="*/ 2147483647 w 6618"/>
                <a:gd name="T87" fmla="*/ 2147483647 h 4763"/>
                <a:gd name="T88" fmla="*/ 2147483647 w 6618"/>
                <a:gd name="T89" fmla="*/ 2147483647 h 4763"/>
                <a:gd name="T90" fmla="*/ 2147483647 w 6618"/>
                <a:gd name="T91" fmla="*/ 2147483647 h 4763"/>
                <a:gd name="T92" fmla="*/ 2147483647 w 6618"/>
                <a:gd name="T93" fmla="*/ 2147483647 h 4763"/>
                <a:gd name="T94" fmla="*/ 2147483647 w 6618"/>
                <a:gd name="T95" fmla="*/ 2147483647 h 4763"/>
                <a:gd name="T96" fmla="*/ 2147483647 w 6618"/>
                <a:gd name="T97" fmla="*/ 2147483647 h 4763"/>
                <a:gd name="T98" fmla="*/ 2147483647 w 6618"/>
                <a:gd name="T99" fmla="*/ 2147483647 h 4763"/>
                <a:gd name="T100" fmla="*/ 2147483647 w 6618"/>
                <a:gd name="T101" fmla="*/ 2147483647 h 4763"/>
                <a:gd name="T102" fmla="*/ 2147483647 w 6618"/>
                <a:gd name="T103" fmla="*/ 2147483647 h 4763"/>
                <a:gd name="T104" fmla="*/ 2147483647 w 6618"/>
                <a:gd name="T105" fmla="*/ 2147483647 h 4763"/>
                <a:gd name="T106" fmla="*/ 2147483647 w 6618"/>
                <a:gd name="T107" fmla="*/ 2147483647 h 4763"/>
                <a:gd name="T108" fmla="*/ 2147483647 w 6618"/>
                <a:gd name="T109" fmla="*/ 2147483647 h 4763"/>
                <a:gd name="T110" fmla="*/ 2147483647 w 6618"/>
                <a:gd name="T111" fmla="*/ 2147483647 h 4763"/>
                <a:gd name="T112" fmla="*/ 2147483647 w 6618"/>
                <a:gd name="T113" fmla="*/ 2147483647 h 4763"/>
                <a:gd name="T114" fmla="*/ 2147483647 w 6618"/>
                <a:gd name="T115" fmla="*/ 2147483647 h 4763"/>
                <a:gd name="T116" fmla="*/ 2147483647 w 6618"/>
                <a:gd name="T117" fmla="*/ 2147483647 h 4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18"/>
                <a:gd name="T178" fmla="*/ 0 h 4763"/>
                <a:gd name="T179" fmla="*/ 6618 w 6618"/>
                <a:gd name="T180" fmla="*/ 4763 h 4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18" h="4763">
                  <a:moveTo>
                    <a:pt x="1052" y="3918"/>
                  </a:moveTo>
                  <a:lnTo>
                    <a:pt x="1678" y="4386"/>
                  </a:lnTo>
                  <a:lnTo>
                    <a:pt x="2504" y="3295"/>
                  </a:lnTo>
                  <a:lnTo>
                    <a:pt x="3077" y="3883"/>
                  </a:lnTo>
                  <a:lnTo>
                    <a:pt x="4004" y="2366"/>
                  </a:lnTo>
                  <a:lnTo>
                    <a:pt x="4814" y="3083"/>
                  </a:lnTo>
                  <a:lnTo>
                    <a:pt x="6000" y="1543"/>
                  </a:lnTo>
                  <a:lnTo>
                    <a:pt x="6542" y="1468"/>
                  </a:lnTo>
                  <a:lnTo>
                    <a:pt x="6618" y="2008"/>
                  </a:lnTo>
                  <a:lnTo>
                    <a:pt x="5226" y="3832"/>
                  </a:lnTo>
                  <a:lnTo>
                    <a:pt x="4066" y="2782"/>
                  </a:lnTo>
                  <a:lnTo>
                    <a:pt x="3124" y="4320"/>
                  </a:lnTo>
                  <a:lnTo>
                    <a:pt x="2530" y="3708"/>
                  </a:lnTo>
                  <a:lnTo>
                    <a:pt x="1732" y="4763"/>
                  </a:lnTo>
                  <a:lnTo>
                    <a:pt x="1052" y="4255"/>
                  </a:lnTo>
                  <a:lnTo>
                    <a:pt x="1052" y="3918"/>
                  </a:lnTo>
                  <a:close/>
                  <a:moveTo>
                    <a:pt x="1582" y="3319"/>
                  </a:moveTo>
                  <a:lnTo>
                    <a:pt x="98" y="2538"/>
                  </a:lnTo>
                  <a:lnTo>
                    <a:pt x="98" y="2405"/>
                  </a:lnTo>
                  <a:lnTo>
                    <a:pt x="1582" y="3186"/>
                  </a:lnTo>
                  <a:lnTo>
                    <a:pt x="1582" y="3319"/>
                  </a:lnTo>
                  <a:close/>
                  <a:moveTo>
                    <a:pt x="1707" y="2801"/>
                  </a:moveTo>
                  <a:lnTo>
                    <a:pt x="86" y="1947"/>
                  </a:lnTo>
                  <a:lnTo>
                    <a:pt x="86" y="1814"/>
                  </a:lnTo>
                  <a:lnTo>
                    <a:pt x="1707" y="2668"/>
                  </a:lnTo>
                  <a:lnTo>
                    <a:pt x="1707" y="2801"/>
                  </a:lnTo>
                  <a:close/>
                  <a:moveTo>
                    <a:pt x="5007" y="2516"/>
                  </a:moveTo>
                  <a:lnTo>
                    <a:pt x="4671" y="2636"/>
                  </a:lnTo>
                  <a:lnTo>
                    <a:pt x="4568" y="2548"/>
                  </a:lnTo>
                  <a:lnTo>
                    <a:pt x="5135" y="2346"/>
                  </a:lnTo>
                  <a:lnTo>
                    <a:pt x="5007" y="2516"/>
                  </a:lnTo>
                  <a:close/>
                  <a:moveTo>
                    <a:pt x="2011" y="3585"/>
                  </a:moveTo>
                  <a:lnTo>
                    <a:pt x="1725" y="3686"/>
                  </a:lnTo>
                  <a:lnTo>
                    <a:pt x="0" y="2779"/>
                  </a:lnTo>
                  <a:lnTo>
                    <a:pt x="0" y="2646"/>
                  </a:lnTo>
                  <a:lnTo>
                    <a:pt x="1735" y="3558"/>
                  </a:lnTo>
                  <a:lnTo>
                    <a:pt x="2139" y="3415"/>
                  </a:lnTo>
                  <a:lnTo>
                    <a:pt x="2011" y="3585"/>
                  </a:lnTo>
                  <a:close/>
                  <a:moveTo>
                    <a:pt x="2314" y="3184"/>
                  </a:moveTo>
                  <a:lnTo>
                    <a:pt x="1739" y="3390"/>
                  </a:lnTo>
                  <a:lnTo>
                    <a:pt x="1739" y="3265"/>
                  </a:lnTo>
                  <a:lnTo>
                    <a:pt x="2442" y="3014"/>
                  </a:lnTo>
                  <a:lnTo>
                    <a:pt x="2314" y="3184"/>
                  </a:lnTo>
                  <a:close/>
                  <a:moveTo>
                    <a:pt x="4326" y="2343"/>
                  </a:moveTo>
                  <a:lnTo>
                    <a:pt x="5436" y="1947"/>
                  </a:lnTo>
                  <a:lnTo>
                    <a:pt x="5309" y="2117"/>
                  </a:lnTo>
                  <a:lnTo>
                    <a:pt x="4428" y="2430"/>
                  </a:lnTo>
                  <a:lnTo>
                    <a:pt x="4326" y="2343"/>
                  </a:lnTo>
                  <a:close/>
                  <a:moveTo>
                    <a:pt x="3292" y="3127"/>
                  </a:moveTo>
                  <a:lnTo>
                    <a:pt x="2791" y="3307"/>
                  </a:lnTo>
                  <a:lnTo>
                    <a:pt x="2701" y="3215"/>
                  </a:lnTo>
                  <a:lnTo>
                    <a:pt x="3292" y="3003"/>
                  </a:lnTo>
                  <a:lnTo>
                    <a:pt x="3292" y="2836"/>
                  </a:lnTo>
                  <a:lnTo>
                    <a:pt x="2580" y="3090"/>
                  </a:lnTo>
                  <a:lnTo>
                    <a:pt x="2491" y="2997"/>
                  </a:lnTo>
                  <a:lnTo>
                    <a:pt x="3292" y="2711"/>
                  </a:lnTo>
                  <a:lnTo>
                    <a:pt x="3292" y="2543"/>
                  </a:lnTo>
                  <a:lnTo>
                    <a:pt x="1725" y="3102"/>
                  </a:lnTo>
                  <a:lnTo>
                    <a:pt x="0" y="2195"/>
                  </a:lnTo>
                  <a:lnTo>
                    <a:pt x="0" y="2062"/>
                  </a:lnTo>
                  <a:lnTo>
                    <a:pt x="1735" y="2974"/>
                  </a:lnTo>
                  <a:lnTo>
                    <a:pt x="3292" y="2419"/>
                  </a:lnTo>
                  <a:lnTo>
                    <a:pt x="3292" y="2252"/>
                  </a:lnTo>
                  <a:lnTo>
                    <a:pt x="1863" y="2760"/>
                  </a:lnTo>
                  <a:lnTo>
                    <a:pt x="1863" y="2636"/>
                  </a:lnTo>
                  <a:lnTo>
                    <a:pt x="3292" y="2127"/>
                  </a:lnTo>
                  <a:lnTo>
                    <a:pt x="3292" y="1939"/>
                  </a:lnTo>
                  <a:lnTo>
                    <a:pt x="1705" y="2508"/>
                  </a:lnTo>
                  <a:lnTo>
                    <a:pt x="24" y="1611"/>
                  </a:lnTo>
                  <a:lnTo>
                    <a:pt x="24" y="1345"/>
                  </a:lnTo>
                  <a:lnTo>
                    <a:pt x="1308" y="912"/>
                  </a:lnTo>
                  <a:lnTo>
                    <a:pt x="1308" y="762"/>
                  </a:lnTo>
                  <a:lnTo>
                    <a:pt x="2255" y="429"/>
                  </a:lnTo>
                  <a:lnTo>
                    <a:pt x="2442" y="528"/>
                  </a:lnTo>
                  <a:lnTo>
                    <a:pt x="4013" y="0"/>
                  </a:lnTo>
                  <a:lnTo>
                    <a:pt x="5628" y="825"/>
                  </a:lnTo>
                  <a:lnTo>
                    <a:pt x="5628" y="1104"/>
                  </a:lnTo>
                  <a:lnTo>
                    <a:pt x="4177" y="1622"/>
                  </a:lnTo>
                  <a:lnTo>
                    <a:pt x="4172" y="1813"/>
                  </a:lnTo>
                  <a:lnTo>
                    <a:pt x="5549" y="1321"/>
                  </a:lnTo>
                  <a:lnTo>
                    <a:pt x="5549" y="1446"/>
                  </a:lnTo>
                  <a:lnTo>
                    <a:pt x="4171" y="1937"/>
                  </a:lnTo>
                  <a:lnTo>
                    <a:pt x="4167" y="2107"/>
                  </a:lnTo>
                  <a:lnTo>
                    <a:pt x="5652" y="1577"/>
                  </a:lnTo>
                  <a:lnTo>
                    <a:pt x="5652" y="1659"/>
                  </a:lnTo>
                  <a:lnTo>
                    <a:pt x="5610" y="1717"/>
                  </a:lnTo>
                  <a:lnTo>
                    <a:pt x="4186" y="2225"/>
                  </a:lnTo>
                  <a:lnTo>
                    <a:pt x="4033" y="2094"/>
                  </a:lnTo>
                  <a:lnTo>
                    <a:pt x="4043" y="1619"/>
                  </a:lnTo>
                  <a:lnTo>
                    <a:pt x="3427" y="1855"/>
                  </a:lnTo>
                  <a:lnTo>
                    <a:pt x="3427" y="2945"/>
                  </a:lnTo>
                  <a:lnTo>
                    <a:pt x="3292" y="3127"/>
                  </a:lnTo>
                  <a:close/>
                  <a:moveTo>
                    <a:pt x="3413" y="1735"/>
                  </a:moveTo>
                  <a:lnTo>
                    <a:pt x="3992" y="1513"/>
                  </a:lnTo>
                  <a:lnTo>
                    <a:pt x="2244" y="576"/>
                  </a:lnTo>
                  <a:lnTo>
                    <a:pt x="1624" y="789"/>
                  </a:lnTo>
                  <a:lnTo>
                    <a:pt x="3413" y="1735"/>
                  </a:lnTo>
                  <a:close/>
                  <a:moveTo>
                    <a:pt x="3686" y="1197"/>
                  </a:moveTo>
                  <a:lnTo>
                    <a:pt x="3686" y="1197"/>
                  </a:lnTo>
                  <a:lnTo>
                    <a:pt x="3705" y="1180"/>
                  </a:lnTo>
                  <a:lnTo>
                    <a:pt x="3721" y="1163"/>
                  </a:lnTo>
                  <a:lnTo>
                    <a:pt x="3737" y="1148"/>
                  </a:lnTo>
                  <a:lnTo>
                    <a:pt x="3750" y="1133"/>
                  </a:lnTo>
                  <a:lnTo>
                    <a:pt x="3760" y="1118"/>
                  </a:lnTo>
                  <a:lnTo>
                    <a:pt x="3770" y="1104"/>
                  </a:lnTo>
                  <a:lnTo>
                    <a:pt x="3779" y="1091"/>
                  </a:lnTo>
                  <a:lnTo>
                    <a:pt x="3784" y="1077"/>
                  </a:lnTo>
                  <a:lnTo>
                    <a:pt x="3789" y="1064"/>
                  </a:lnTo>
                  <a:lnTo>
                    <a:pt x="3794" y="1052"/>
                  </a:lnTo>
                  <a:lnTo>
                    <a:pt x="3795" y="1040"/>
                  </a:lnTo>
                  <a:lnTo>
                    <a:pt x="3797" y="1030"/>
                  </a:lnTo>
                  <a:lnTo>
                    <a:pt x="3797" y="1020"/>
                  </a:lnTo>
                  <a:lnTo>
                    <a:pt x="3795" y="1010"/>
                  </a:lnTo>
                  <a:lnTo>
                    <a:pt x="3794" y="1001"/>
                  </a:lnTo>
                  <a:lnTo>
                    <a:pt x="3790" y="993"/>
                  </a:lnTo>
                  <a:lnTo>
                    <a:pt x="3785" y="983"/>
                  </a:lnTo>
                  <a:lnTo>
                    <a:pt x="3780" y="973"/>
                  </a:lnTo>
                  <a:lnTo>
                    <a:pt x="3772" y="963"/>
                  </a:lnTo>
                  <a:lnTo>
                    <a:pt x="3762" y="954"/>
                  </a:lnTo>
                  <a:lnTo>
                    <a:pt x="3752" y="944"/>
                  </a:lnTo>
                  <a:lnTo>
                    <a:pt x="3740" y="936"/>
                  </a:lnTo>
                  <a:lnTo>
                    <a:pt x="3711" y="917"/>
                  </a:lnTo>
                  <a:lnTo>
                    <a:pt x="3678" y="902"/>
                  </a:lnTo>
                  <a:lnTo>
                    <a:pt x="3639" y="887"/>
                  </a:lnTo>
                  <a:lnTo>
                    <a:pt x="3597" y="873"/>
                  </a:lnTo>
                  <a:lnTo>
                    <a:pt x="3548" y="862"/>
                  </a:lnTo>
                  <a:lnTo>
                    <a:pt x="3496" y="852"/>
                  </a:lnTo>
                  <a:lnTo>
                    <a:pt x="3440" y="843"/>
                  </a:lnTo>
                  <a:lnTo>
                    <a:pt x="3378" y="836"/>
                  </a:lnTo>
                  <a:lnTo>
                    <a:pt x="3314" y="831"/>
                  </a:lnTo>
                  <a:lnTo>
                    <a:pt x="3245" y="830"/>
                  </a:lnTo>
                  <a:lnTo>
                    <a:pt x="3173" y="830"/>
                  </a:lnTo>
                  <a:lnTo>
                    <a:pt x="3097" y="833"/>
                  </a:lnTo>
                  <a:lnTo>
                    <a:pt x="3018" y="838"/>
                  </a:lnTo>
                  <a:lnTo>
                    <a:pt x="3686" y="1197"/>
                  </a:lnTo>
                  <a:close/>
                  <a:moveTo>
                    <a:pt x="2816" y="729"/>
                  </a:moveTo>
                  <a:lnTo>
                    <a:pt x="2816" y="729"/>
                  </a:lnTo>
                  <a:lnTo>
                    <a:pt x="2910" y="717"/>
                  </a:lnTo>
                  <a:lnTo>
                    <a:pt x="3004" y="707"/>
                  </a:lnTo>
                  <a:lnTo>
                    <a:pt x="3097" y="700"/>
                  </a:lnTo>
                  <a:lnTo>
                    <a:pt x="3186" y="695"/>
                  </a:lnTo>
                  <a:lnTo>
                    <a:pt x="3274" y="695"/>
                  </a:lnTo>
                  <a:lnTo>
                    <a:pt x="3359" y="698"/>
                  </a:lnTo>
                  <a:lnTo>
                    <a:pt x="3440" y="705"/>
                  </a:lnTo>
                  <a:lnTo>
                    <a:pt x="3479" y="710"/>
                  </a:lnTo>
                  <a:lnTo>
                    <a:pt x="3516" y="715"/>
                  </a:lnTo>
                  <a:lnTo>
                    <a:pt x="3553" y="722"/>
                  </a:lnTo>
                  <a:lnTo>
                    <a:pt x="3588" y="729"/>
                  </a:lnTo>
                  <a:lnTo>
                    <a:pt x="3624" y="737"/>
                  </a:lnTo>
                  <a:lnTo>
                    <a:pt x="3656" y="747"/>
                  </a:lnTo>
                  <a:lnTo>
                    <a:pt x="3686" y="757"/>
                  </a:lnTo>
                  <a:lnTo>
                    <a:pt x="3716" y="769"/>
                  </a:lnTo>
                  <a:lnTo>
                    <a:pt x="3745" y="781"/>
                  </a:lnTo>
                  <a:lnTo>
                    <a:pt x="3772" y="794"/>
                  </a:lnTo>
                  <a:lnTo>
                    <a:pt x="3795" y="810"/>
                  </a:lnTo>
                  <a:lnTo>
                    <a:pt x="3819" y="825"/>
                  </a:lnTo>
                  <a:lnTo>
                    <a:pt x="3839" y="842"/>
                  </a:lnTo>
                  <a:lnTo>
                    <a:pt x="3859" y="858"/>
                  </a:lnTo>
                  <a:lnTo>
                    <a:pt x="3876" y="879"/>
                  </a:lnTo>
                  <a:lnTo>
                    <a:pt x="3891" y="897"/>
                  </a:lnTo>
                  <a:lnTo>
                    <a:pt x="3905" y="919"/>
                  </a:lnTo>
                  <a:lnTo>
                    <a:pt x="3915" y="941"/>
                  </a:lnTo>
                  <a:lnTo>
                    <a:pt x="3923" y="963"/>
                  </a:lnTo>
                  <a:lnTo>
                    <a:pt x="3930" y="985"/>
                  </a:lnTo>
                  <a:lnTo>
                    <a:pt x="3933" y="1006"/>
                  </a:lnTo>
                  <a:lnTo>
                    <a:pt x="3935" y="1028"/>
                  </a:lnTo>
                  <a:lnTo>
                    <a:pt x="3935" y="1050"/>
                  </a:lnTo>
                  <a:lnTo>
                    <a:pt x="3932" y="1070"/>
                  </a:lnTo>
                  <a:lnTo>
                    <a:pt x="3928" y="1092"/>
                  </a:lnTo>
                  <a:lnTo>
                    <a:pt x="3922" y="1112"/>
                  </a:lnTo>
                  <a:lnTo>
                    <a:pt x="3913" y="1133"/>
                  </a:lnTo>
                  <a:lnTo>
                    <a:pt x="3905" y="1153"/>
                  </a:lnTo>
                  <a:lnTo>
                    <a:pt x="3893" y="1171"/>
                  </a:lnTo>
                  <a:lnTo>
                    <a:pt x="3880" y="1192"/>
                  </a:lnTo>
                  <a:lnTo>
                    <a:pt x="3866" y="1210"/>
                  </a:lnTo>
                  <a:lnTo>
                    <a:pt x="3849" y="1229"/>
                  </a:lnTo>
                  <a:lnTo>
                    <a:pt x="3832" y="1247"/>
                  </a:lnTo>
                  <a:lnTo>
                    <a:pt x="3814" y="1266"/>
                  </a:lnTo>
                  <a:lnTo>
                    <a:pt x="4039" y="1387"/>
                  </a:lnTo>
                  <a:lnTo>
                    <a:pt x="5272" y="946"/>
                  </a:lnTo>
                  <a:lnTo>
                    <a:pt x="3992" y="291"/>
                  </a:lnTo>
                  <a:lnTo>
                    <a:pt x="2769" y="704"/>
                  </a:lnTo>
                  <a:lnTo>
                    <a:pt x="2816" y="729"/>
                  </a:lnTo>
                  <a:close/>
                  <a:moveTo>
                    <a:pt x="1981" y="1129"/>
                  </a:moveTo>
                  <a:lnTo>
                    <a:pt x="1981" y="1129"/>
                  </a:lnTo>
                  <a:lnTo>
                    <a:pt x="1919" y="1165"/>
                  </a:lnTo>
                  <a:lnTo>
                    <a:pt x="1865" y="1202"/>
                  </a:lnTo>
                  <a:lnTo>
                    <a:pt x="1840" y="1219"/>
                  </a:lnTo>
                  <a:lnTo>
                    <a:pt x="1816" y="1237"/>
                  </a:lnTo>
                  <a:lnTo>
                    <a:pt x="1794" y="1256"/>
                  </a:lnTo>
                  <a:lnTo>
                    <a:pt x="1776" y="1272"/>
                  </a:lnTo>
                  <a:lnTo>
                    <a:pt x="1757" y="1291"/>
                  </a:lnTo>
                  <a:lnTo>
                    <a:pt x="1742" y="1309"/>
                  </a:lnTo>
                  <a:lnTo>
                    <a:pt x="1729" y="1326"/>
                  </a:lnTo>
                  <a:lnTo>
                    <a:pt x="1717" y="1343"/>
                  </a:lnTo>
                  <a:lnTo>
                    <a:pt x="1707" y="1360"/>
                  </a:lnTo>
                  <a:lnTo>
                    <a:pt x="1700" y="1377"/>
                  </a:lnTo>
                  <a:lnTo>
                    <a:pt x="1695" y="1394"/>
                  </a:lnTo>
                  <a:lnTo>
                    <a:pt x="1692" y="1410"/>
                  </a:lnTo>
                  <a:lnTo>
                    <a:pt x="1692" y="1422"/>
                  </a:lnTo>
                  <a:lnTo>
                    <a:pt x="1692" y="1436"/>
                  </a:lnTo>
                  <a:lnTo>
                    <a:pt x="1695" y="1449"/>
                  </a:lnTo>
                  <a:lnTo>
                    <a:pt x="1702" y="1463"/>
                  </a:lnTo>
                  <a:lnTo>
                    <a:pt x="1710" y="1476"/>
                  </a:lnTo>
                  <a:lnTo>
                    <a:pt x="1720" y="1489"/>
                  </a:lnTo>
                  <a:lnTo>
                    <a:pt x="1734" y="1501"/>
                  </a:lnTo>
                  <a:lnTo>
                    <a:pt x="1749" y="1515"/>
                  </a:lnTo>
                  <a:lnTo>
                    <a:pt x="1769" y="1528"/>
                  </a:lnTo>
                  <a:lnTo>
                    <a:pt x="1791" y="1540"/>
                  </a:lnTo>
                  <a:lnTo>
                    <a:pt x="1816" y="1552"/>
                  </a:lnTo>
                  <a:lnTo>
                    <a:pt x="1845" y="1564"/>
                  </a:lnTo>
                  <a:lnTo>
                    <a:pt x="1877" y="1574"/>
                  </a:lnTo>
                  <a:lnTo>
                    <a:pt x="1912" y="1584"/>
                  </a:lnTo>
                  <a:lnTo>
                    <a:pt x="1952" y="1592"/>
                  </a:lnTo>
                  <a:lnTo>
                    <a:pt x="1994" y="1601"/>
                  </a:lnTo>
                  <a:lnTo>
                    <a:pt x="2038" y="1606"/>
                  </a:lnTo>
                  <a:lnTo>
                    <a:pt x="2082" y="1611"/>
                  </a:lnTo>
                  <a:lnTo>
                    <a:pt x="2127" y="1614"/>
                  </a:lnTo>
                  <a:lnTo>
                    <a:pt x="2173" y="1617"/>
                  </a:lnTo>
                  <a:lnTo>
                    <a:pt x="2222" y="1619"/>
                  </a:lnTo>
                  <a:lnTo>
                    <a:pt x="2271" y="1619"/>
                  </a:lnTo>
                  <a:lnTo>
                    <a:pt x="2321" y="1617"/>
                  </a:lnTo>
                  <a:lnTo>
                    <a:pt x="2372" y="1616"/>
                  </a:lnTo>
                  <a:lnTo>
                    <a:pt x="2424" y="1612"/>
                  </a:lnTo>
                  <a:lnTo>
                    <a:pt x="2476" y="1609"/>
                  </a:lnTo>
                  <a:lnTo>
                    <a:pt x="2582" y="1597"/>
                  </a:lnTo>
                  <a:lnTo>
                    <a:pt x="2690" y="1582"/>
                  </a:lnTo>
                  <a:lnTo>
                    <a:pt x="2797" y="1562"/>
                  </a:lnTo>
                  <a:lnTo>
                    <a:pt x="1981" y="1129"/>
                  </a:lnTo>
                  <a:close/>
                  <a:moveTo>
                    <a:pt x="1557" y="1394"/>
                  </a:moveTo>
                  <a:lnTo>
                    <a:pt x="1557" y="1394"/>
                  </a:lnTo>
                  <a:lnTo>
                    <a:pt x="1562" y="1370"/>
                  </a:lnTo>
                  <a:lnTo>
                    <a:pt x="1567" y="1348"/>
                  </a:lnTo>
                  <a:lnTo>
                    <a:pt x="1575" y="1325"/>
                  </a:lnTo>
                  <a:lnTo>
                    <a:pt x="1585" y="1303"/>
                  </a:lnTo>
                  <a:lnTo>
                    <a:pt x="1597" y="1281"/>
                  </a:lnTo>
                  <a:lnTo>
                    <a:pt x="1611" y="1259"/>
                  </a:lnTo>
                  <a:lnTo>
                    <a:pt x="1626" y="1237"/>
                  </a:lnTo>
                  <a:lnTo>
                    <a:pt x="1644" y="1215"/>
                  </a:lnTo>
                  <a:lnTo>
                    <a:pt x="1663" y="1193"/>
                  </a:lnTo>
                  <a:lnTo>
                    <a:pt x="1683" y="1173"/>
                  </a:lnTo>
                  <a:lnTo>
                    <a:pt x="1705" y="1153"/>
                  </a:lnTo>
                  <a:lnTo>
                    <a:pt x="1729" y="1133"/>
                  </a:lnTo>
                  <a:lnTo>
                    <a:pt x="1754" y="1112"/>
                  </a:lnTo>
                  <a:lnTo>
                    <a:pt x="1781" y="1092"/>
                  </a:lnTo>
                  <a:lnTo>
                    <a:pt x="1809" y="1074"/>
                  </a:lnTo>
                  <a:lnTo>
                    <a:pt x="1838" y="1054"/>
                  </a:lnTo>
                  <a:lnTo>
                    <a:pt x="1796" y="1032"/>
                  </a:lnTo>
                  <a:lnTo>
                    <a:pt x="396" y="1503"/>
                  </a:lnTo>
                  <a:lnTo>
                    <a:pt x="1727" y="2213"/>
                  </a:lnTo>
                  <a:lnTo>
                    <a:pt x="3100" y="1722"/>
                  </a:lnTo>
                  <a:lnTo>
                    <a:pt x="2979" y="1658"/>
                  </a:lnTo>
                  <a:lnTo>
                    <a:pt x="2913" y="1675"/>
                  </a:lnTo>
                  <a:lnTo>
                    <a:pt x="2846" y="1690"/>
                  </a:lnTo>
                  <a:lnTo>
                    <a:pt x="2779" y="1702"/>
                  </a:lnTo>
                  <a:lnTo>
                    <a:pt x="2713" y="1713"/>
                  </a:lnTo>
                  <a:lnTo>
                    <a:pt x="2649" y="1723"/>
                  </a:lnTo>
                  <a:lnTo>
                    <a:pt x="2585" y="1732"/>
                  </a:lnTo>
                  <a:lnTo>
                    <a:pt x="2523" y="1740"/>
                  </a:lnTo>
                  <a:lnTo>
                    <a:pt x="2461" y="1745"/>
                  </a:lnTo>
                  <a:lnTo>
                    <a:pt x="2400" y="1749"/>
                  </a:lnTo>
                  <a:lnTo>
                    <a:pt x="2341" y="1752"/>
                  </a:lnTo>
                  <a:lnTo>
                    <a:pt x="2284" y="1754"/>
                  </a:lnTo>
                  <a:lnTo>
                    <a:pt x="2227" y="1754"/>
                  </a:lnTo>
                  <a:lnTo>
                    <a:pt x="2173" y="1752"/>
                  </a:lnTo>
                  <a:lnTo>
                    <a:pt x="2121" y="1749"/>
                  </a:lnTo>
                  <a:lnTo>
                    <a:pt x="2069" y="1745"/>
                  </a:lnTo>
                  <a:lnTo>
                    <a:pt x="2020" y="1740"/>
                  </a:lnTo>
                  <a:lnTo>
                    <a:pt x="1973" y="1734"/>
                  </a:lnTo>
                  <a:lnTo>
                    <a:pt x="1931" y="1725"/>
                  </a:lnTo>
                  <a:lnTo>
                    <a:pt x="1890" y="1715"/>
                  </a:lnTo>
                  <a:lnTo>
                    <a:pt x="1848" y="1705"/>
                  </a:lnTo>
                  <a:lnTo>
                    <a:pt x="1809" y="1693"/>
                  </a:lnTo>
                  <a:lnTo>
                    <a:pt x="1772" y="1678"/>
                  </a:lnTo>
                  <a:lnTo>
                    <a:pt x="1735" y="1663"/>
                  </a:lnTo>
                  <a:lnTo>
                    <a:pt x="1702" y="1644"/>
                  </a:lnTo>
                  <a:lnTo>
                    <a:pt x="1671" y="1624"/>
                  </a:lnTo>
                  <a:lnTo>
                    <a:pt x="1643" y="1604"/>
                  </a:lnTo>
                  <a:lnTo>
                    <a:pt x="1619" y="1580"/>
                  </a:lnTo>
                  <a:lnTo>
                    <a:pt x="1607" y="1567"/>
                  </a:lnTo>
                  <a:lnTo>
                    <a:pt x="1597" y="1553"/>
                  </a:lnTo>
                  <a:lnTo>
                    <a:pt x="1589" y="1540"/>
                  </a:lnTo>
                  <a:lnTo>
                    <a:pt x="1580" y="1527"/>
                  </a:lnTo>
                  <a:lnTo>
                    <a:pt x="1574" y="1511"/>
                  </a:lnTo>
                  <a:lnTo>
                    <a:pt x="1567" y="1496"/>
                  </a:lnTo>
                  <a:lnTo>
                    <a:pt x="1564" y="1481"/>
                  </a:lnTo>
                  <a:lnTo>
                    <a:pt x="1559" y="1464"/>
                  </a:lnTo>
                  <a:lnTo>
                    <a:pt x="1557" y="1447"/>
                  </a:lnTo>
                  <a:lnTo>
                    <a:pt x="1555" y="1431"/>
                  </a:lnTo>
                  <a:lnTo>
                    <a:pt x="1555" y="1412"/>
                  </a:lnTo>
                  <a:lnTo>
                    <a:pt x="1557" y="13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645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31" name="AutoShape 185">
            <a:extLst>
              <a:ext uri="{FF2B5EF4-FFF2-40B4-BE49-F238E27FC236}">
                <a16:creationId xmlns:a16="http://schemas.microsoft.com/office/drawing/2014/main" xmlns="" id="{75D1B835-9275-4E28-9C22-A99C5F853ED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506854" y="1722108"/>
            <a:ext cx="1613547" cy="16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099" tIns="26050" rIns="52099" bIns="26050" numCol="1" anchor="t" anchorCtr="0" compatLnSpc="1">
            <a:prstTxWarp prst="textNoShape">
              <a:avLst/>
            </a:prstTxWarp>
          </a:bodyPr>
          <a:lstStyle/>
          <a:p>
            <a:pPr defTabSz="609196"/>
            <a:endParaRPr lang="pl-PL" sz="1049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Freeform 188">
            <a:extLst>
              <a:ext uri="{FF2B5EF4-FFF2-40B4-BE49-F238E27FC236}">
                <a16:creationId xmlns:a16="http://schemas.microsoft.com/office/drawing/2014/main" xmlns="" id="{56F6DEBE-F81C-4AE4-A3B3-239EB2C56127}"/>
              </a:ext>
            </a:extLst>
          </p:cNvPr>
          <p:cNvSpPr>
            <a:spLocks/>
          </p:cNvSpPr>
          <p:nvPr/>
        </p:nvSpPr>
        <p:spPr bwMode="auto">
          <a:xfrm>
            <a:off x="10199153" y="1852937"/>
            <a:ext cx="228950" cy="261656"/>
          </a:xfrm>
          <a:custGeom>
            <a:avLst/>
            <a:gdLst>
              <a:gd name="T0" fmla="*/ 42 w 84"/>
              <a:gd name="T1" fmla="*/ 96 h 96"/>
              <a:gd name="T2" fmla="*/ 42 w 84"/>
              <a:gd name="T3" fmla="*/ 96 h 96"/>
              <a:gd name="T4" fmla="*/ 52 w 84"/>
              <a:gd name="T5" fmla="*/ 96 h 96"/>
              <a:gd name="T6" fmla="*/ 60 w 84"/>
              <a:gd name="T7" fmla="*/ 92 h 96"/>
              <a:gd name="T8" fmla="*/ 66 w 84"/>
              <a:gd name="T9" fmla="*/ 88 h 96"/>
              <a:gd name="T10" fmla="*/ 72 w 84"/>
              <a:gd name="T11" fmla="*/ 80 h 96"/>
              <a:gd name="T12" fmla="*/ 76 w 84"/>
              <a:gd name="T13" fmla="*/ 72 h 96"/>
              <a:gd name="T14" fmla="*/ 80 w 84"/>
              <a:gd name="T15" fmla="*/ 64 h 96"/>
              <a:gd name="T16" fmla="*/ 84 w 84"/>
              <a:gd name="T17" fmla="*/ 48 h 96"/>
              <a:gd name="T18" fmla="*/ 84 w 84"/>
              <a:gd name="T19" fmla="*/ 48 h 96"/>
              <a:gd name="T20" fmla="*/ 84 w 84"/>
              <a:gd name="T21" fmla="*/ 38 h 96"/>
              <a:gd name="T22" fmla="*/ 82 w 84"/>
              <a:gd name="T23" fmla="*/ 28 h 96"/>
              <a:gd name="T24" fmla="*/ 80 w 84"/>
              <a:gd name="T25" fmla="*/ 20 h 96"/>
              <a:gd name="T26" fmla="*/ 76 w 84"/>
              <a:gd name="T27" fmla="*/ 14 h 96"/>
              <a:gd name="T28" fmla="*/ 70 w 84"/>
              <a:gd name="T29" fmla="*/ 8 h 96"/>
              <a:gd name="T30" fmla="*/ 62 w 84"/>
              <a:gd name="T31" fmla="*/ 4 h 96"/>
              <a:gd name="T32" fmla="*/ 52 w 84"/>
              <a:gd name="T33" fmla="*/ 0 h 96"/>
              <a:gd name="T34" fmla="*/ 42 w 84"/>
              <a:gd name="T35" fmla="*/ 0 h 96"/>
              <a:gd name="T36" fmla="*/ 42 w 84"/>
              <a:gd name="T37" fmla="*/ 0 h 96"/>
              <a:gd name="T38" fmla="*/ 32 w 84"/>
              <a:gd name="T39" fmla="*/ 0 h 96"/>
              <a:gd name="T40" fmla="*/ 22 w 84"/>
              <a:gd name="T41" fmla="*/ 4 h 96"/>
              <a:gd name="T42" fmla="*/ 14 w 84"/>
              <a:gd name="T43" fmla="*/ 8 h 96"/>
              <a:gd name="T44" fmla="*/ 8 w 84"/>
              <a:gd name="T45" fmla="*/ 14 h 96"/>
              <a:gd name="T46" fmla="*/ 4 w 84"/>
              <a:gd name="T47" fmla="*/ 20 h 96"/>
              <a:gd name="T48" fmla="*/ 2 w 84"/>
              <a:gd name="T49" fmla="*/ 28 h 96"/>
              <a:gd name="T50" fmla="*/ 0 w 84"/>
              <a:gd name="T51" fmla="*/ 38 h 96"/>
              <a:gd name="T52" fmla="*/ 2 w 84"/>
              <a:gd name="T53" fmla="*/ 48 h 96"/>
              <a:gd name="T54" fmla="*/ 2 w 84"/>
              <a:gd name="T55" fmla="*/ 48 h 96"/>
              <a:gd name="T56" fmla="*/ 4 w 84"/>
              <a:gd name="T57" fmla="*/ 64 h 96"/>
              <a:gd name="T58" fmla="*/ 8 w 84"/>
              <a:gd name="T59" fmla="*/ 72 h 96"/>
              <a:gd name="T60" fmla="*/ 12 w 84"/>
              <a:gd name="T61" fmla="*/ 80 h 96"/>
              <a:gd name="T62" fmla="*/ 18 w 84"/>
              <a:gd name="T63" fmla="*/ 88 h 96"/>
              <a:gd name="T64" fmla="*/ 24 w 84"/>
              <a:gd name="T65" fmla="*/ 92 h 96"/>
              <a:gd name="T66" fmla="*/ 32 w 84"/>
              <a:gd name="T67" fmla="*/ 96 h 96"/>
              <a:gd name="T68" fmla="*/ 42 w 84"/>
              <a:gd name="T6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6">
                <a:moveTo>
                  <a:pt x="42" y="96"/>
                </a:moveTo>
                <a:lnTo>
                  <a:pt x="42" y="96"/>
                </a:lnTo>
                <a:lnTo>
                  <a:pt x="52" y="96"/>
                </a:lnTo>
                <a:lnTo>
                  <a:pt x="60" y="92"/>
                </a:lnTo>
                <a:lnTo>
                  <a:pt x="66" y="88"/>
                </a:lnTo>
                <a:lnTo>
                  <a:pt x="72" y="80"/>
                </a:lnTo>
                <a:lnTo>
                  <a:pt x="76" y="72"/>
                </a:lnTo>
                <a:lnTo>
                  <a:pt x="80" y="64"/>
                </a:lnTo>
                <a:lnTo>
                  <a:pt x="84" y="48"/>
                </a:lnTo>
                <a:lnTo>
                  <a:pt x="84" y="48"/>
                </a:lnTo>
                <a:lnTo>
                  <a:pt x="84" y="38"/>
                </a:lnTo>
                <a:lnTo>
                  <a:pt x="82" y="28"/>
                </a:lnTo>
                <a:lnTo>
                  <a:pt x="80" y="20"/>
                </a:lnTo>
                <a:lnTo>
                  <a:pt x="76" y="14"/>
                </a:lnTo>
                <a:lnTo>
                  <a:pt x="70" y="8"/>
                </a:lnTo>
                <a:lnTo>
                  <a:pt x="62" y="4"/>
                </a:lnTo>
                <a:lnTo>
                  <a:pt x="52" y="0"/>
                </a:lnTo>
                <a:lnTo>
                  <a:pt x="42" y="0"/>
                </a:lnTo>
                <a:lnTo>
                  <a:pt x="42" y="0"/>
                </a:lnTo>
                <a:lnTo>
                  <a:pt x="32" y="0"/>
                </a:lnTo>
                <a:lnTo>
                  <a:pt x="22" y="4"/>
                </a:lnTo>
                <a:lnTo>
                  <a:pt x="14" y="8"/>
                </a:lnTo>
                <a:lnTo>
                  <a:pt x="8" y="14"/>
                </a:lnTo>
                <a:lnTo>
                  <a:pt x="4" y="20"/>
                </a:lnTo>
                <a:lnTo>
                  <a:pt x="2" y="28"/>
                </a:lnTo>
                <a:lnTo>
                  <a:pt x="0" y="38"/>
                </a:lnTo>
                <a:lnTo>
                  <a:pt x="2" y="48"/>
                </a:lnTo>
                <a:lnTo>
                  <a:pt x="2" y="48"/>
                </a:lnTo>
                <a:lnTo>
                  <a:pt x="4" y="64"/>
                </a:lnTo>
                <a:lnTo>
                  <a:pt x="8" y="72"/>
                </a:lnTo>
                <a:lnTo>
                  <a:pt x="12" y="80"/>
                </a:lnTo>
                <a:lnTo>
                  <a:pt x="18" y="88"/>
                </a:lnTo>
                <a:lnTo>
                  <a:pt x="24" y="92"/>
                </a:lnTo>
                <a:lnTo>
                  <a:pt x="32" y="96"/>
                </a:lnTo>
                <a:lnTo>
                  <a:pt x="42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2099" tIns="26050" rIns="52099" bIns="26050" numCol="1" anchor="t" anchorCtr="0" compatLnSpc="1">
            <a:prstTxWarp prst="textNoShape">
              <a:avLst/>
            </a:prstTxWarp>
          </a:bodyPr>
          <a:lstStyle/>
          <a:p>
            <a:pPr defTabSz="609196"/>
            <a:endParaRPr lang="pl-PL" sz="1049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Freeform 190">
            <a:extLst>
              <a:ext uri="{FF2B5EF4-FFF2-40B4-BE49-F238E27FC236}">
                <a16:creationId xmlns:a16="http://schemas.microsoft.com/office/drawing/2014/main" xmlns="" id="{CDF4AD84-FEAE-4D5F-8FBC-D9BEA99CD3B9}"/>
              </a:ext>
            </a:extLst>
          </p:cNvPr>
          <p:cNvSpPr>
            <a:spLocks/>
          </p:cNvSpPr>
          <p:nvPr/>
        </p:nvSpPr>
        <p:spPr bwMode="auto">
          <a:xfrm>
            <a:off x="10095581" y="2152752"/>
            <a:ext cx="436094" cy="239852"/>
          </a:xfrm>
          <a:custGeom>
            <a:avLst/>
            <a:gdLst>
              <a:gd name="T0" fmla="*/ 160 w 160"/>
              <a:gd name="T1" fmla="*/ 68 h 88"/>
              <a:gd name="T2" fmla="*/ 160 w 160"/>
              <a:gd name="T3" fmla="*/ 68 h 88"/>
              <a:gd name="T4" fmla="*/ 158 w 160"/>
              <a:gd name="T5" fmla="*/ 42 h 88"/>
              <a:gd name="T6" fmla="*/ 158 w 160"/>
              <a:gd name="T7" fmla="*/ 42 h 88"/>
              <a:gd name="T8" fmla="*/ 154 w 160"/>
              <a:gd name="T9" fmla="*/ 24 h 88"/>
              <a:gd name="T10" fmla="*/ 150 w 160"/>
              <a:gd name="T11" fmla="*/ 16 h 88"/>
              <a:gd name="T12" fmla="*/ 144 w 160"/>
              <a:gd name="T13" fmla="*/ 10 h 88"/>
              <a:gd name="T14" fmla="*/ 144 w 160"/>
              <a:gd name="T15" fmla="*/ 10 h 88"/>
              <a:gd name="T16" fmla="*/ 134 w 160"/>
              <a:gd name="T17" fmla="*/ 6 h 88"/>
              <a:gd name="T18" fmla="*/ 124 w 160"/>
              <a:gd name="T19" fmla="*/ 2 h 88"/>
              <a:gd name="T20" fmla="*/ 124 w 160"/>
              <a:gd name="T21" fmla="*/ 2 h 88"/>
              <a:gd name="T22" fmla="*/ 114 w 160"/>
              <a:gd name="T23" fmla="*/ 0 h 88"/>
              <a:gd name="T24" fmla="*/ 114 w 160"/>
              <a:gd name="T25" fmla="*/ 0 h 88"/>
              <a:gd name="T26" fmla="*/ 108 w 160"/>
              <a:gd name="T27" fmla="*/ 4 h 88"/>
              <a:gd name="T28" fmla="*/ 100 w 160"/>
              <a:gd name="T29" fmla="*/ 10 h 88"/>
              <a:gd name="T30" fmla="*/ 90 w 160"/>
              <a:gd name="T31" fmla="*/ 12 h 88"/>
              <a:gd name="T32" fmla="*/ 80 w 160"/>
              <a:gd name="T33" fmla="*/ 12 h 88"/>
              <a:gd name="T34" fmla="*/ 80 w 160"/>
              <a:gd name="T35" fmla="*/ 12 h 88"/>
              <a:gd name="T36" fmla="*/ 70 w 160"/>
              <a:gd name="T37" fmla="*/ 12 h 88"/>
              <a:gd name="T38" fmla="*/ 60 w 160"/>
              <a:gd name="T39" fmla="*/ 10 h 88"/>
              <a:gd name="T40" fmla="*/ 52 w 160"/>
              <a:gd name="T41" fmla="*/ 4 h 88"/>
              <a:gd name="T42" fmla="*/ 46 w 160"/>
              <a:gd name="T43" fmla="*/ 0 h 88"/>
              <a:gd name="T44" fmla="*/ 46 w 160"/>
              <a:gd name="T45" fmla="*/ 0 h 88"/>
              <a:gd name="T46" fmla="*/ 36 w 160"/>
              <a:gd name="T47" fmla="*/ 2 h 88"/>
              <a:gd name="T48" fmla="*/ 36 w 160"/>
              <a:gd name="T49" fmla="*/ 2 h 88"/>
              <a:gd name="T50" fmla="*/ 26 w 160"/>
              <a:gd name="T51" fmla="*/ 6 h 88"/>
              <a:gd name="T52" fmla="*/ 16 w 160"/>
              <a:gd name="T53" fmla="*/ 10 h 88"/>
              <a:gd name="T54" fmla="*/ 16 w 160"/>
              <a:gd name="T55" fmla="*/ 10 h 88"/>
              <a:gd name="T56" fmla="*/ 10 w 160"/>
              <a:gd name="T57" fmla="*/ 16 h 88"/>
              <a:gd name="T58" fmla="*/ 6 w 160"/>
              <a:gd name="T59" fmla="*/ 24 h 88"/>
              <a:gd name="T60" fmla="*/ 2 w 160"/>
              <a:gd name="T61" fmla="*/ 42 h 88"/>
              <a:gd name="T62" fmla="*/ 2 w 160"/>
              <a:gd name="T63" fmla="*/ 42 h 88"/>
              <a:gd name="T64" fmla="*/ 0 w 160"/>
              <a:gd name="T65" fmla="*/ 68 h 88"/>
              <a:gd name="T66" fmla="*/ 0 w 160"/>
              <a:gd name="T67" fmla="*/ 68 h 88"/>
              <a:gd name="T68" fmla="*/ 0 w 160"/>
              <a:gd name="T69" fmla="*/ 72 h 88"/>
              <a:gd name="T70" fmla="*/ 2 w 160"/>
              <a:gd name="T71" fmla="*/ 74 h 88"/>
              <a:gd name="T72" fmla="*/ 8 w 160"/>
              <a:gd name="T73" fmla="*/ 78 h 88"/>
              <a:gd name="T74" fmla="*/ 8 w 160"/>
              <a:gd name="T75" fmla="*/ 78 h 88"/>
              <a:gd name="T76" fmla="*/ 32 w 160"/>
              <a:gd name="T77" fmla="*/ 84 h 88"/>
              <a:gd name="T78" fmla="*/ 32 w 160"/>
              <a:gd name="T79" fmla="*/ 84 h 88"/>
              <a:gd name="T80" fmla="*/ 56 w 160"/>
              <a:gd name="T81" fmla="*/ 88 h 88"/>
              <a:gd name="T82" fmla="*/ 80 w 160"/>
              <a:gd name="T83" fmla="*/ 88 h 88"/>
              <a:gd name="T84" fmla="*/ 80 w 160"/>
              <a:gd name="T85" fmla="*/ 88 h 88"/>
              <a:gd name="T86" fmla="*/ 104 w 160"/>
              <a:gd name="T87" fmla="*/ 88 h 88"/>
              <a:gd name="T88" fmla="*/ 128 w 160"/>
              <a:gd name="T89" fmla="*/ 84 h 88"/>
              <a:gd name="T90" fmla="*/ 128 w 160"/>
              <a:gd name="T91" fmla="*/ 84 h 88"/>
              <a:gd name="T92" fmla="*/ 152 w 160"/>
              <a:gd name="T93" fmla="*/ 78 h 88"/>
              <a:gd name="T94" fmla="*/ 152 w 160"/>
              <a:gd name="T95" fmla="*/ 78 h 88"/>
              <a:gd name="T96" fmla="*/ 158 w 160"/>
              <a:gd name="T97" fmla="*/ 74 h 88"/>
              <a:gd name="T98" fmla="*/ 160 w 160"/>
              <a:gd name="T99" fmla="*/ 72 h 88"/>
              <a:gd name="T100" fmla="*/ 160 w 160"/>
              <a:gd name="T101" fmla="*/ 6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88">
                <a:moveTo>
                  <a:pt x="160" y="68"/>
                </a:moveTo>
                <a:lnTo>
                  <a:pt x="160" y="68"/>
                </a:lnTo>
                <a:lnTo>
                  <a:pt x="158" y="42"/>
                </a:lnTo>
                <a:lnTo>
                  <a:pt x="158" y="42"/>
                </a:lnTo>
                <a:lnTo>
                  <a:pt x="154" y="24"/>
                </a:lnTo>
                <a:lnTo>
                  <a:pt x="150" y="16"/>
                </a:lnTo>
                <a:lnTo>
                  <a:pt x="144" y="10"/>
                </a:lnTo>
                <a:lnTo>
                  <a:pt x="144" y="10"/>
                </a:lnTo>
                <a:lnTo>
                  <a:pt x="134" y="6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14" y="0"/>
                </a:lnTo>
                <a:lnTo>
                  <a:pt x="108" y="4"/>
                </a:lnTo>
                <a:lnTo>
                  <a:pt x="100" y="10"/>
                </a:lnTo>
                <a:lnTo>
                  <a:pt x="90" y="12"/>
                </a:lnTo>
                <a:lnTo>
                  <a:pt x="80" y="12"/>
                </a:lnTo>
                <a:lnTo>
                  <a:pt x="80" y="12"/>
                </a:lnTo>
                <a:lnTo>
                  <a:pt x="70" y="12"/>
                </a:lnTo>
                <a:lnTo>
                  <a:pt x="60" y="10"/>
                </a:lnTo>
                <a:lnTo>
                  <a:pt x="52" y="4"/>
                </a:lnTo>
                <a:lnTo>
                  <a:pt x="46" y="0"/>
                </a:lnTo>
                <a:lnTo>
                  <a:pt x="46" y="0"/>
                </a:lnTo>
                <a:lnTo>
                  <a:pt x="36" y="2"/>
                </a:lnTo>
                <a:lnTo>
                  <a:pt x="36" y="2"/>
                </a:lnTo>
                <a:lnTo>
                  <a:pt x="26" y="6"/>
                </a:lnTo>
                <a:lnTo>
                  <a:pt x="16" y="10"/>
                </a:lnTo>
                <a:lnTo>
                  <a:pt x="16" y="10"/>
                </a:lnTo>
                <a:lnTo>
                  <a:pt x="10" y="16"/>
                </a:lnTo>
                <a:lnTo>
                  <a:pt x="6" y="24"/>
                </a:lnTo>
                <a:lnTo>
                  <a:pt x="2" y="42"/>
                </a:lnTo>
                <a:lnTo>
                  <a:pt x="2" y="42"/>
                </a:lnTo>
                <a:lnTo>
                  <a:pt x="0" y="68"/>
                </a:lnTo>
                <a:lnTo>
                  <a:pt x="0" y="68"/>
                </a:lnTo>
                <a:lnTo>
                  <a:pt x="0" y="72"/>
                </a:lnTo>
                <a:lnTo>
                  <a:pt x="2" y="74"/>
                </a:lnTo>
                <a:lnTo>
                  <a:pt x="8" y="78"/>
                </a:lnTo>
                <a:lnTo>
                  <a:pt x="8" y="78"/>
                </a:lnTo>
                <a:lnTo>
                  <a:pt x="32" y="84"/>
                </a:lnTo>
                <a:lnTo>
                  <a:pt x="32" y="84"/>
                </a:lnTo>
                <a:lnTo>
                  <a:pt x="56" y="88"/>
                </a:lnTo>
                <a:lnTo>
                  <a:pt x="80" y="88"/>
                </a:lnTo>
                <a:lnTo>
                  <a:pt x="80" y="88"/>
                </a:lnTo>
                <a:lnTo>
                  <a:pt x="104" y="88"/>
                </a:lnTo>
                <a:lnTo>
                  <a:pt x="128" y="84"/>
                </a:lnTo>
                <a:lnTo>
                  <a:pt x="128" y="84"/>
                </a:lnTo>
                <a:lnTo>
                  <a:pt x="152" y="78"/>
                </a:lnTo>
                <a:lnTo>
                  <a:pt x="152" y="78"/>
                </a:lnTo>
                <a:lnTo>
                  <a:pt x="158" y="74"/>
                </a:lnTo>
                <a:lnTo>
                  <a:pt x="160" y="72"/>
                </a:lnTo>
                <a:lnTo>
                  <a:pt x="16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2099" tIns="26050" rIns="52099" bIns="26050" numCol="1" anchor="t" anchorCtr="0" compatLnSpc="1">
            <a:prstTxWarp prst="textNoShape">
              <a:avLst/>
            </a:prstTxWarp>
          </a:bodyPr>
          <a:lstStyle/>
          <a:p>
            <a:pPr defTabSz="609196"/>
            <a:endParaRPr lang="pl-PL" sz="1049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Freeform 191">
            <a:extLst>
              <a:ext uri="{FF2B5EF4-FFF2-40B4-BE49-F238E27FC236}">
                <a16:creationId xmlns:a16="http://schemas.microsoft.com/office/drawing/2014/main" xmlns="" id="{572CF9E6-E3BB-4B99-84B3-D6A8CB9AB851}"/>
              </a:ext>
            </a:extLst>
          </p:cNvPr>
          <p:cNvSpPr>
            <a:spLocks/>
          </p:cNvSpPr>
          <p:nvPr/>
        </p:nvSpPr>
        <p:spPr bwMode="auto">
          <a:xfrm>
            <a:off x="9512306" y="1927742"/>
            <a:ext cx="1602644" cy="1602644"/>
          </a:xfrm>
          <a:custGeom>
            <a:avLst/>
            <a:gdLst>
              <a:gd name="T0" fmla="*/ 588 w 588"/>
              <a:gd name="T1" fmla="*/ 294 h 588"/>
              <a:gd name="T2" fmla="*/ 582 w 588"/>
              <a:gd name="T3" fmla="*/ 352 h 588"/>
              <a:gd name="T4" fmla="*/ 566 w 588"/>
              <a:gd name="T5" fmla="*/ 408 h 588"/>
              <a:gd name="T6" fmla="*/ 538 w 588"/>
              <a:gd name="T7" fmla="*/ 458 h 588"/>
              <a:gd name="T8" fmla="*/ 502 w 588"/>
              <a:gd name="T9" fmla="*/ 502 h 588"/>
              <a:gd name="T10" fmla="*/ 458 w 588"/>
              <a:gd name="T11" fmla="*/ 538 h 588"/>
              <a:gd name="T12" fmla="*/ 408 w 588"/>
              <a:gd name="T13" fmla="*/ 564 h 588"/>
              <a:gd name="T14" fmla="*/ 354 w 588"/>
              <a:gd name="T15" fmla="*/ 582 h 588"/>
              <a:gd name="T16" fmla="*/ 294 w 588"/>
              <a:gd name="T17" fmla="*/ 588 h 588"/>
              <a:gd name="T18" fmla="*/ 264 w 588"/>
              <a:gd name="T19" fmla="*/ 586 h 588"/>
              <a:gd name="T20" fmla="*/ 206 w 588"/>
              <a:gd name="T21" fmla="*/ 574 h 588"/>
              <a:gd name="T22" fmla="*/ 154 w 588"/>
              <a:gd name="T23" fmla="*/ 552 h 588"/>
              <a:gd name="T24" fmla="*/ 106 w 588"/>
              <a:gd name="T25" fmla="*/ 520 h 588"/>
              <a:gd name="T26" fmla="*/ 68 w 588"/>
              <a:gd name="T27" fmla="*/ 480 h 588"/>
              <a:gd name="T28" fmla="*/ 36 w 588"/>
              <a:gd name="T29" fmla="*/ 434 h 588"/>
              <a:gd name="T30" fmla="*/ 14 w 588"/>
              <a:gd name="T31" fmla="*/ 380 h 588"/>
              <a:gd name="T32" fmla="*/ 2 w 588"/>
              <a:gd name="T33" fmla="*/ 324 h 588"/>
              <a:gd name="T34" fmla="*/ 0 w 588"/>
              <a:gd name="T35" fmla="*/ 294 h 588"/>
              <a:gd name="T36" fmla="*/ 6 w 588"/>
              <a:gd name="T37" fmla="*/ 234 h 588"/>
              <a:gd name="T38" fmla="*/ 22 w 588"/>
              <a:gd name="T39" fmla="*/ 178 h 588"/>
              <a:gd name="T40" fmla="*/ 50 w 588"/>
              <a:gd name="T41" fmla="*/ 128 h 588"/>
              <a:gd name="T42" fmla="*/ 86 w 588"/>
              <a:gd name="T43" fmla="*/ 86 h 588"/>
              <a:gd name="T44" fmla="*/ 130 w 588"/>
              <a:gd name="T45" fmla="*/ 50 h 588"/>
              <a:gd name="T46" fmla="*/ 180 w 588"/>
              <a:gd name="T47" fmla="*/ 22 h 588"/>
              <a:gd name="T48" fmla="*/ 234 w 588"/>
              <a:gd name="T49" fmla="*/ 6 h 588"/>
              <a:gd name="T50" fmla="*/ 294 w 588"/>
              <a:gd name="T51" fmla="*/ 0 h 588"/>
              <a:gd name="T52" fmla="*/ 324 w 588"/>
              <a:gd name="T53" fmla="*/ 0 h 588"/>
              <a:gd name="T54" fmla="*/ 382 w 588"/>
              <a:gd name="T55" fmla="*/ 12 h 588"/>
              <a:gd name="T56" fmla="*/ 434 w 588"/>
              <a:gd name="T57" fmla="*/ 34 h 588"/>
              <a:gd name="T58" fmla="*/ 482 w 588"/>
              <a:gd name="T59" fmla="*/ 66 h 588"/>
              <a:gd name="T60" fmla="*/ 522 w 588"/>
              <a:gd name="T61" fmla="*/ 106 h 588"/>
              <a:gd name="T62" fmla="*/ 552 w 588"/>
              <a:gd name="T63" fmla="*/ 154 h 588"/>
              <a:gd name="T64" fmla="*/ 576 w 588"/>
              <a:gd name="T65" fmla="*/ 206 h 588"/>
              <a:gd name="T66" fmla="*/ 586 w 588"/>
              <a:gd name="T67" fmla="*/ 264 h 588"/>
              <a:gd name="T68" fmla="*/ 588 w 588"/>
              <a:gd name="T69" fmla="*/ 294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8" h="588">
                <a:moveTo>
                  <a:pt x="588" y="294"/>
                </a:moveTo>
                <a:lnTo>
                  <a:pt x="588" y="294"/>
                </a:lnTo>
                <a:lnTo>
                  <a:pt x="586" y="324"/>
                </a:lnTo>
                <a:lnTo>
                  <a:pt x="582" y="352"/>
                </a:lnTo>
                <a:lnTo>
                  <a:pt x="576" y="380"/>
                </a:lnTo>
                <a:lnTo>
                  <a:pt x="566" y="408"/>
                </a:lnTo>
                <a:lnTo>
                  <a:pt x="552" y="434"/>
                </a:lnTo>
                <a:lnTo>
                  <a:pt x="538" y="458"/>
                </a:lnTo>
                <a:lnTo>
                  <a:pt x="522" y="480"/>
                </a:lnTo>
                <a:lnTo>
                  <a:pt x="502" y="502"/>
                </a:lnTo>
                <a:lnTo>
                  <a:pt x="482" y="520"/>
                </a:lnTo>
                <a:lnTo>
                  <a:pt x="458" y="538"/>
                </a:lnTo>
                <a:lnTo>
                  <a:pt x="434" y="552"/>
                </a:lnTo>
                <a:lnTo>
                  <a:pt x="408" y="564"/>
                </a:lnTo>
                <a:lnTo>
                  <a:pt x="382" y="574"/>
                </a:lnTo>
                <a:lnTo>
                  <a:pt x="354" y="582"/>
                </a:lnTo>
                <a:lnTo>
                  <a:pt x="324" y="586"/>
                </a:lnTo>
                <a:lnTo>
                  <a:pt x="294" y="588"/>
                </a:lnTo>
                <a:lnTo>
                  <a:pt x="294" y="588"/>
                </a:lnTo>
                <a:lnTo>
                  <a:pt x="264" y="586"/>
                </a:lnTo>
                <a:lnTo>
                  <a:pt x="234" y="582"/>
                </a:lnTo>
                <a:lnTo>
                  <a:pt x="206" y="574"/>
                </a:lnTo>
                <a:lnTo>
                  <a:pt x="180" y="564"/>
                </a:lnTo>
                <a:lnTo>
                  <a:pt x="154" y="552"/>
                </a:lnTo>
                <a:lnTo>
                  <a:pt x="130" y="538"/>
                </a:lnTo>
                <a:lnTo>
                  <a:pt x="106" y="520"/>
                </a:lnTo>
                <a:lnTo>
                  <a:pt x="86" y="502"/>
                </a:lnTo>
                <a:lnTo>
                  <a:pt x="68" y="480"/>
                </a:lnTo>
                <a:lnTo>
                  <a:pt x="50" y="458"/>
                </a:lnTo>
                <a:lnTo>
                  <a:pt x="36" y="434"/>
                </a:lnTo>
                <a:lnTo>
                  <a:pt x="22" y="408"/>
                </a:lnTo>
                <a:lnTo>
                  <a:pt x="14" y="380"/>
                </a:lnTo>
                <a:lnTo>
                  <a:pt x="6" y="352"/>
                </a:lnTo>
                <a:lnTo>
                  <a:pt x="2" y="324"/>
                </a:lnTo>
                <a:lnTo>
                  <a:pt x="0" y="294"/>
                </a:lnTo>
                <a:lnTo>
                  <a:pt x="0" y="294"/>
                </a:lnTo>
                <a:lnTo>
                  <a:pt x="2" y="264"/>
                </a:lnTo>
                <a:lnTo>
                  <a:pt x="6" y="234"/>
                </a:lnTo>
                <a:lnTo>
                  <a:pt x="14" y="206"/>
                </a:lnTo>
                <a:lnTo>
                  <a:pt x="22" y="178"/>
                </a:lnTo>
                <a:lnTo>
                  <a:pt x="36" y="154"/>
                </a:lnTo>
                <a:lnTo>
                  <a:pt x="50" y="128"/>
                </a:lnTo>
                <a:lnTo>
                  <a:pt x="68" y="106"/>
                </a:lnTo>
                <a:lnTo>
                  <a:pt x="86" y="86"/>
                </a:lnTo>
                <a:lnTo>
                  <a:pt x="106" y="66"/>
                </a:lnTo>
                <a:lnTo>
                  <a:pt x="130" y="50"/>
                </a:lnTo>
                <a:lnTo>
                  <a:pt x="154" y="34"/>
                </a:lnTo>
                <a:lnTo>
                  <a:pt x="180" y="22"/>
                </a:lnTo>
                <a:lnTo>
                  <a:pt x="206" y="12"/>
                </a:lnTo>
                <a:lnTo>
                  <a:pt x="234" y="6"/>
                </a:lnTo>
                <a:lnTo>
                  <a:pt x="264" y="0"/>
                </a:lnTo>
                <a:lnTo>
                  <a:pt x="294" y="0"/>
                </a:lnTo>
                <a:lnTo>
                  <a:pt x="294" y="0"/>
                </a:lnTo>
                <a:lnTo>
                  <a:pt x="324" y="0"/>
                </a:lnTo>
                <a:lnTo>
                  <a:pt x="354" y="6"/>
                </a:lnTo>
                <a:lnTo>
                  <a:pt x="382" y="12"/>
                </a:lnTo>
                <a:lnTo>
                  <a:pt x="408" y="22"/>
                </a:lnTo>
                <a:lnTo>
                  <a:pt x="434" y="34"/>
                </a:lnTo>
                <a:lnTo>
                  <a:pt x="458" y="50"/>
                </a:lnTo>
                <a:lnTo>
                  <a:pt x="482" y="66"/>
                </a:lnTo>
                <a:lnTo>
                  <a:pt x="502" y="86"/>
                </a:lnTo>
                <a:lnTo>
                  <a:pt x="522" y="106"/>
                </a:lnTo>
                <a:lnTo>
                  <a:pt x="538" y="128"/>
                </a:lnTo>
                <a:lnTo>
                  <a:pt x="552" y="154"/>
                </a:lnTo>
                <a:lnTo>
                  <a:pt x="566" y="178"/>
                </a:lnTo>
                <a:lnTo>
                  <a:pt x="576" y="206"/>
                </a:lnTo>
                <a:lnTo>
                  <a:pt x="582" y="234"/>
                </a:lnTo>
                <a:lnTo>
                  <a:pt x="586" y="264"/>
                </a:lnTo>
                <a:lnTo>
                  <a:pt x="588" y="294"/>
                </a:lnTo>
                <a:lnTo>
                  <a:pt x="588" y="294"/>
                </a:lnTo>
                <a:close/>
              </a:path>
            </a:pathLst>
          </a:cu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646192"/>
            <a:endParaRPr lang="pl-PL" sz="1049" ker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Freeform 192">
            <a:extLst>
              <a:ext uri="{FF2B5EF4-FFF2-40B4-BE49-F238E27FC236}">
                <a16:creationId xmlns:a16="http://schemas.microsoft.com/office/drawing/2014/main" xmlns="" id="{082AE80E-0000-4795-901F-3CA15A4C69E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355007" y="1520603"/>
            <a:ext cx="661412" cy="638340"/>
          </a:xfrm>
          <a:custGeom>
            <a:avLst/>
            <a:gdLst>
              <a:gd name="T0" fmla="*/ 154 w 172"/>
              <a:gd name="T1" fmla="*/ 44 h 166"/>
              <a:gd name="T2" fmla="*/ 164 w 172"/>
              <a:gd name="T3" fmla="*/ 26 h 166"/>
              <a:gd name="T4" fmla="*/ 146 w 172"/>
              <a:gd name="T5" fmla="*/ 28 h 166"/>
              <a:gd name="T6" fmla="*/ 146 w 172"/>
              <a:gd name="T7" fmla="*/ 8 h 166"/>
              <a:gd name="T8" fmla="*/ 136 w 172"/>
              <a:gd name="T9" fmla="*/ 8 h 166"/>
              <a:gd name="T10" fmla="*/ 120 w 172"/>
              <a:gd name="T11" fmla="*/ 4 h 166"/>
              <a:gd name="T12" fmla="*/ 112 w 172"/>
              <a:gd name="T13" fmla="*/ 4 h 166"/>
              <a:gd name="T14" fmla="*/ 94 w 172"/>
              <a:gd name="T15" fmla="*/ 8 h 166"/>
              <a:gd name="T16" fmla="*/ 90 w 172"/>
              <a:gd name="T17" fmla="*/ 26 h 166"/>
              <a:gd name="T18" fmla="*/ 70 w 172"/>
              <a:gd name="T19" fmla="*/ 26 h 166"/>
              <a:gd name="T20" fmla="*/ 78 w 172"/>
              <a:gd name="T21" fmla="*/ 42 h 166"/>
              <a:gd name="T22" fmla="*/ 62 w 172"/>
              <a:gd name="T23" fmla="*/ 52 h 166"/>
              <a:gd name="T24" fmla="*/ 76 w 172"/>
              <a:gd name="T25" fmla="*/ 62 h 166"/>
              <a:gd name="T26" fmla="*/ 68 w 172"/>
              <a:gd name="T27" fmla="*/ 80 h 166"/>
              <a:gd name="T28" fmla="*/ 86 w 172"/>
              <a:gd name="T29" fmla="*/ 82 h 166"/>
              <a:gd name="T30" fmla="*/ 88 w 172"/>
              <a:gd name="T31" fmla="*/ 104 h 166"/>
              <a:gd name="T32" fmla="*/ 102 w 172"/>
              <a:gd name="T33" fmla="*/ 92 h 166"/>
              <a:gd name="T34" fmla="*/ 114 w 172"/>
              <a:gd name="T35" fmla="*/ 112 h 166"/>
              <a:gd name="T36" fmla="*/ 122 w 172"/>
              <a:gd name="T37" fmla="*/ 108 h 166"/>
              <a:gd name="T38" fmla="*/ 136 w 172"/>
              <a:gd name="T39" fmla="*/ 104 h 166"/>
              <a:gd name="T40" fmla="*/ 148 w 172"/>
              <a:gd name="T41" fmla="*/ 100 h 166"/>
              <a:gd name="T42" fmla="*/ 146 w 172"/>
              <a:gd name="T43" fmla="*/ 82 h 166"/>
              <a:gd name="T44" fmla="*/ 166 w 172"/>
              <a:gd name="T45" fmla="*/ 82 h 166"/>
              <a:gd name="T46" fmla="*/ 154 w 172"/>
              <a:gd name="T47" fmla="*/ 68 h 166"/>
              <a:gd name="T48" fmla="*/ 172 w 172"/>
              <a:gd name="T49" fmla="*/ 56 h 166"/>
              <a:gd name="T50" fmla="*/ 168 w 172"/>
              <a:gd name="T51" fmla="*/ 50 h 166"/>
              <a:gd name="T52" fmla="*/ 96 w 172"/>
              <a:gd name="T53" fmla="*/ 56 h 166"/>
              <a:gd name="T54" fmla="*/ 116 w 172"/>
              <a:gd name="T55" fmla="*/ 36 h 166"/>
              <a:gd name="T56" fmla="*/ 134 w 172"/>
              <a:gd name="T57" fmla="*/ 64 h 166"/>
              <a:gd name="T58" fmla="*/ 90 w 172"/>
              <a:gd name="T59" fmla="*/ 118 h 166"/>
              <a:gd name="T60" fmla="*/ 92 w 172"/>
              <a:gd name="T61" fmla="*/ 108 h 166"/>
              <a:gd name="T62" fmla="*/ 76 w 172"/>
              <a:gd name="T63" fmla="*/ 104 h 166"/>
              <a:gd name="T64" fmla="*/ 82 w 172"/>
              <a:gd name="T65" fmla="*/ 88 h 166"/>
              <a:gd name="T66" fmla="*/ 66 w 172"/>
              <a:gd name="T67" fmla="*/ 92 h 166"/>
              <a:gd name="T68" fmla="*/ 62 w 172"/>
              <a:gd name="T69" fmla="*/ 76 h 166"/>
              <a:gd name="T70" fmla="*/ 56 w 172"/>
              <a:gd name="T71" fmla="*/ 76 h 166"/>
              <a:gd name="T72" fmla="*/ 42 w 172"/>
              <a:gd name="T73" fmla="*/ 76 h 166"/>
              <a:gd name="T74" fmla="*/ 34 w 172"/>
              <a:gd name="T75" fmla="*/ 78 h 166"/>
              <a:gd name="T76" fmla="*/ 22 w 172"/>
              <a:gd name="T77" fmla="*/ 84 h 166"/>
              <a:gd name="T78" fmla="*/ 16 w 172"/>
              <a:gd name="T79" fmla="*/ 88 h 166"/>
              <a:gd name="T80" fmla="*/ 8 w 172"/>
              <a:gd name="T81" fmla="*/ 100 h 166"/>
              <a:gd name="T82" fmla="*/ 4 w 172"/>
              <a:gd name="T83" fmla="*/ 108 h 166"/>
              <a:gd name="T84" fmla="*/ 4 w 172"/>
              <a:gd name="T85" fmla="*/ 124 h 166"/>
              <a:gd name="T86" fmla="*/ 4 w 172"/>
              <a:gd name="T87" fmla="*/ 132 h 166"/>
              <a:gd name="T88" fmla="*/ 10 w 172"/>
              <a:gd name="T89" fmla="*/ 144 h 166"/>
              <a:gd name="T90" fmla="*/ 16 w 172"/>
              <a:gd name="T91" fmla="*/ 152 h 166"/>
              <a:gd name="T92" fmla="*/ 28 w 172"/>
              <a:gd name="T93" fmla="*/ 158 h 166"/>
              <a:gd name="T94" fmla="*/ 36 w 172"/>
              <a:gd name="T95" fmla="*/ 162 h 166"/>
              <a:gd name="T96" fmla="*/ 48 w 172"/>
              <a:gd name="T97" fmla="*/ 162 h 166"/>
              <a:gd name="T98" fmla="*/ 58 w 172"/>
              <a:gd name="T99" fmla="*/ 164 h 166"/>
              <a:gd name="T100" fmla="*/ 62 w 172"/>
              <a:gd name="T101" fmla="*/ 150 h 166"/>
              <a:gd name="T102" fmla="*/ 78 w 172"/>
              <a:gd name="T103" fmla="*/ 156 h 166"/>
              <a:gd name="T104" fmla="*/ 72 w 172"/>
              <a:gd name="T105" fmla="*/ 140 h 166"/>
              <a:gd name="T106" fmla="*/ 90 w 172"/>
              <a:gd name="T107" fmla="*/ 136 h 166"/>
              <a:gd name="T108" fmla="*/ 88 w 172"/>
              <a:gd name="T109" fmla="*/ 130 h 166"/>
              <a:gd name="T110" fmla="*/ 90 w 172"/>
              <a:gd name="T111" fmla="*/ 118 h 166"/>
              <a:gd name="T112" fmla="*/ 30 w 172"/>
              <a:gd name="T113" fmla="*/ 122 h 166"/>
              <a:gd name="T114" fmla="*/ 42 w 172"/>
              <a:gd name="T115" fmla="*/ 102 h 166"/>
              <a:gd name="T116" fmla="*/ 62 w 172"/>
              <a:gd name="T117" fmla="*/ 12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2" h="166">
                <a:moveTo>
                  <a:pt x="168" y="50"/>
                </a:moveTo>
                <a:lnTo>
                  <a:pt x="168" y="50"/>
                </a:lnTo>
                <a:lnTo>
                  <a:pt x="156" y="46"/>
                </a:lnTo>
                <a:lnTo>
                  <a:pt x="156" y="46"/>
                </a:lnTo>
                <a:lnTo>
                  <a:pt x="154" y="44"/>
                </a:lnTo>
                <a:lnTo>
                  <a:pt x="154" y="44"/>
                </a:lnTo>
                <a:lnTo>
                  <a:pt x="164" y="34"/>
                </a:lnTo>
                <a:lnTo>
                  <a:pt x="164" y="34"/>
                </a:lnTo>
                <a:lnTo>
                  <a:pt x="166" y="32"/>
                </a:lnTo>
                <a:lnTo>
                  <a:pt x="166" y="28"/>
                </a:lnTo>
                <a:lnTo>
                  <a:pt x="166" y="28"/>
                </a:lnTo>
                <a:lnTo>
                  <a:pt x="164" y="26"/>
                </a:lnTo>
                <a:lnTo>
                  <a:pt x="164" y="26"/>
                </a:lnTo>
                <a:lnTo>
                  <a:pt x="162" y="24"/>
                </a:lnTo>
                <a:lnTo>
                  <a:pt x="158" y="24"/>
                </a:lnTo>
                <a:lnTo>
                  <a:pt x="158" y="24"/>
                </a:lnTo>
                <a:lnTo>
                  <a:pt x="146" y="28"/>
                </a:lnTo>
                <a:lnTo>
                  <a:pt x="146" y="28"/>
                </a:lnTo>
                <a:lnTo>
                  <a:pt x="142" y="26"/>
                </a:lnTo>
                <a:lnTo>
                  <a:pt x="142" y="26"/>
                </a:lnTo>
                <a:lnTo>
                  <a:pt x="148" y="14"/>
                </a:lnTo>
                <a:lnTo>
                  <a:pt x="148" y="14"/>
                </a:lnTo>
                <a:lnTo>
                  <a:pt x="148" y="10"/>
                </a:lnTo>
                <a:lnTo>
                  <a:pt x="146" y="8"/>
                </a:lnTo>
                <a:lnTo>
                  <a:pt x="146" y="8"/>
                </a:lnTo>
                <a:lnTo>
                  <a:pt x="142" y="6"/>
                </a:lnTo>
                <a:lnTo>
                  <a:pt x="142" y="6"/>
                </a:lnTo>
                <a:lnTo>
                  <a:pt x="140" y="6"/>
                </a:lnTo>
                <a:lnTo>
                  <a:pt x="136" y="8"/>
                </a:lnTo>
                <a:lnTo>
                  <a:pt x="136" y="8"/>
                </a:lnTo>
                <a:lnTo>
                  <a:pt x="128" y="18"/>
                </a:lnTo>
                <a:lnTo>
                  <a:pt x="128" y="18"/>
                </a:lnTo>
                <a:lnTo>
                  <a:pt x="124" y="16"/>
                </a:lnTo>
                <a:lnTo>
                  <a:pt x="124" y="16"/>
                </a:lnTo>
                <a:lnTo>
                  <a:pt x="120" y="4"/>
                </a:lnTo>
                <a:lnTo>
                  <a:pt x="120" y="4"/>
                </a:lnTo>
                <a:lnTo>
                  <a:pt x="120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2" y="4"/>
                </a:lnTo>
                <a:lnTo>
                  <a:pt x="112" y="4"/>
                </a:lnTo>
                <a:lnTo>
                  <a:pt x="108" y="16"/>
                </a:lnTo>
                <a:lnTo>
                  <a:pt x="108" y="16"/>
                </a:lnTo>
                <a:lnTo>
                  <a:pt x="102" y="18"/>
                </a:lnTo>
                <a:lnTo>
                  <a:pt x="102" y="18"/>
                </a:lnTo>
                <a:lnTo>
                  <a:pt x="94" y="8"/>
                </a:lnTo>
                <a:lnTo>
                  <a:pt x="94" y="8"/>
                </a:lnTo>
                <a:lnTo>
                  <a:pt x="92" y="6"/>
                </a:lnTo>
                <a:lnTo>
                  <a:pt x="88" y="6"/>
                </a:lnTo>
                <a:lnTo>
                  <a:pt x="88" y="6"/>
                </a:lnTo>
                <a:lnTo>
                  <a:pt x="86" y="12"/>
                </a:lnTo>
                <a:lnTo>
                  <a:pt x="86" y="12"/>
                </a:lnTo>
                <a:lnTo>
                  <a:pt x="90" y="26"/>
                </a:lnTo>
                <a:lnTo>
                  <a:pt x="90" y="26"/>
                </a:lnTo>
                <a:lnTo>
                  <a:pt x="86" y="30"/>
                </a:lnTo>
                <a:lnTo>
                  <a:pt x="86" y="30"/>
                </a:lnTo>
                <a:lnTo>
                  <a:pt x="74" y="24"/>
                </a:lnTo>
                <a:lnTo>
                  <a:pt x="74" y="24"/>
                </a:lnTo>
                <a:lnTo>
                  <a:pt x="70" y="26"/>
                </a:lnTo>
                <a:lnTo>
                  <a:pt x="68" y="28"/>
                </a:lnTo>
                <a:lnTo>
                  <a:pt x="68" y="28"/>
                </a:lnTo>
                <a:lnTo>
                  <a:pt x="68" y="30"/>
                </a:lnTo>
                <a:lnTo>
                  <a:pt x="68" y="34"/>
                </a:lnTo>
                <a:lnTo>
                  <a:pt x="68" y="34"/>
                </a:lnTo>
                <a:lnTo>
                  <a:pt x="78" y="42"/>
                </a:lnTo>
                <a:lnTo>
                  <a:pt x="78" y="42"/>
                </a:lnTo>
                <a:lnTo>
                  <a:pt x="76" y="48"/>
                </a:lnTo>
                <a:lnTo>
                  <a:pt x="76" y="48"/>
                </a:lnTo>
                <a:lnTo>
                  <a:pt x="64" y="50"/>
                </a:lnTo>
                <a:lnTo>
                  <a:pt x="64" y="50"/>
                </a:lnTo>
                <a:lnTo>
                  <a:pt x="62" y="52"/>
                </a:lnTo>
                <a:lnTo>
                  <a:pt x="60" y="56"/>
                </a:lnTo>
                <a:lnTo>
                  <a:pt x="60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76" y="62"/>
                </a:lnTo>
                <a:lnTo>
                  <a:pt x="76" y="62"/>
                </a:lnTo>
                <a:lnTo>
                  <a:pt x="78" y="68"/>
                </a:lnTo>
                <a:lnTo>
                  <a:pt x="78" y="68"/>
                </a:lnTo>
                <a:lnTo>
                  <a:pt x="68" y="78"/>
                </a:lnTo>
                <a:lnTo>
                  <a:pt x="68" y="78"/>
                </a:lnTo>
                <a:lnTo>
                  <a:pt x="68" y="80"/>
                </a:lnTo>
                <a:lnTo>
                  <a:pt x="68" y="84"/>
                </a:lnTo>
                <a:lnTo>
                  <a:pt x="68" y="84"/>
                </a:lnTo>
                <a:lnTo>
                  <a:pt x="70" y="86"/>
                </a:lnTo>
                <a:lnTo>
                  <a:pt x="74" y="86"/>
                </a:lnTo>
                <a:lnTo>
                  <a:pt x="74" y="86"/>
                </a:lnTo>
                <a:lnTo>
                  <a:pt x="86" y="82"/>
                </a:lnTo>
                <a:lnTo>
                  <a:pt x="86" y="82"/>
                </a:lnTo>
                <a:lnTo>
                  <a:pt x="90" y="86"/>
                </a:lnTo>
                <a:lnTo>
                  <a:pt x="90" y="86"/>
                </a:lnTo>
                <a:lnTo>
                  <a:pt x="86" y="98"/>
                </a:lnTo>
                <a:lnTo>
                  <a:pt x="86" y="98"/>
                </a:lnTo>
                <a:lnTo>
                  <a:pt x="88" y="104"/>
                </a:lnTo>
                <a:lnTo>
                  <a:pt x="88" y="104"/>
                </a:lnTo>
                <a:lnTo>
                  <a:pt x="92" y="104"/>
                </a:lnTo>
                <a:lnTo>
                  <a:pt x="94" y="102"/>
                </a:lnTo>
                <a:lnTo>
                  <a:pt x="94" y="102"/>
                </a:lnTo>
                <a:lnTo>
                  <a:pt x="102" y="92"/>
                </a:lnTo>
                <a:lnTo>
                  <a:pt x="102" y="92"/>
                </a:lnTo>
                <a:lnTo>
                  <a:pt x="108" y="94"/>
                </a:lnTo>
                <a:lnTo>
                  <a:pt x="108" y="94"/>
                </a:lnTo>
                <a:lnTo>
                  <a:pt x="110" y="108"/>
                </a:lnTo>
                <a:lnTo>
                  <a:pt x="110" y="108"/>
                </a:lnTo>
                <a:lnTo>
                  <a:pt x="112" y="110"/>
                </a:lnTo>
                <a:lnTo>
                  <a:pt x="114" y="112"/>
                </a:lnTo>
                <a:lnTo>
                  <a:pt x="114" y="112"/>
                </a:lnTo>
                <a:lnTo>
                  <a:pt x="118" y="112"/>
                </a:lnTo>
                <a:lnTo>
                  <a:pt x="118" y="112"/>
                </a:lnTo>
                <a:lnTo>
                  <a:pt x="120" y="110"/>
                </a:lnTo>
                <a:lnTo>
                  <a:pt x="122" y="108"/>
                </a:lnTo>
                <a:lnTo>
                  <a:pt x="122" y="108"/>
                </a:lnTo>
                <a:lnTo>
                  <a:pt x="124" y="94"/>
                </a:lnTo>
                <a:lnTo>
                  <a:pt x="124" y="94"/>
                </a:lnTo>
                <a:lnTo>
                  <a:pt x="128" y="94"/>
                </a:lnTo>
                <a:lnTo>
                  <a:pt x="128" y="94"/>
                </a:lnTo>
                <a:lnTo>
                  <a:pt x="136" y="104"/>
                </a:lnTo>
                <a:lnTo>
                  <a:pt x="136" y="104"/>
                </a:lnTo>
                <a:lnTo>
                  <a:pt x="140" y="104"/>
                </a:lnTo>
                <a:lnTo>
                  <a:pt x="142" y="104"/>
                </a:lnTo>
                <a:lnTo>
                  <a:pt x="142" y="104"/>
                </a:lnTo>
                <a:lnTo>
                  <a:pt x="146" y="104"/>
                </a:lnTo>
                <a:lnTo>
                  <a:pt x="146" y="104"/>
                </a:lnTo>
                <a:lnTo>
                  <a:pt x="148" y="100"/>
                </a:lnTo>
                <a:lnTo>
                  <a:pt x="148" y="98"/>
                </a:lnTo>
                <a:lnTo>
                  <a:pt x="148" y="98"/>
                </a:lnTo>
                <a:lnTo>
                  <a:pt x="142" y="84"/>
                </a:lnTo>
                <a:lnTo>
                  <a:pt x="142" y="84"/>
                </a:lnTo>
                <a:lnTo>
                  <a:pt x="146" y="82"/>
                </a:lnTo>
                <a:lnTo>
                  <a:pt x="146" y="82"/>
                </a:lnTo>
                <a:lnTo>
                  <a:pt x="158" y="86"/>
                </a:lnTo>
                <a:lnTo>
                  <a:pt x="158" y="86"/>
                </a:lnTo>
                <a:lnTo>
                  <a:pt x="162" y="86"/>
                </a:lnTo>
                <a:lnTo>
                  <a:pt x="164" y="84"/>
                </a:lnTo>
                <a:lnTo>
                  <a:pt x="164" y="84"/>
                </a:lnTo>
                <a:lnTo>
                  <a:pt x="166" y="82"/>
                </a:lnTo>
                <a:lnTo>
                  <a:pt x="166" y="82"/>
                </a:lnTo>
                <a:lnTo>
                  <a:pt x="166" y="78"/>
                </a:lnTo>
                <a:lnTo>
                  <a:pt x="164" y="76"/>
                </a:lnTo>
                <a:lnTo>
                  <a:pt x="164" y="76"/>
                </a:lnTo>
                <a:lnTo>
                  <a:pt x="154" y="68"/>
                </a:lnTo>
                <a:lnTo>
                  <a:pt x="154" y="68"/>
                </a:lnTo>
                <a:lnTo>
                  <a:pt x="156" y="64"/>
                </a:lnTo>
                <a:lnTo>
                  <a:pt x="156" y="64"/>
                </a:lnTo>
                <a:lnTo>
                  <a:pt x="168" y="62"/>
                </a:lnTo>
                <a:lnTo>
                  <a:pt x="168" y="62"/>
                </a:lnTo>
                <a:lnTo>
                  <a:pt x="170" y="60"/>
                </a:lnTo>
                <a:lnTo>
                  <a:pt x="172" y="56"/>
                </a:lnTo>
                <a:lnTo>
                  <a:pt x="172" y="56"/>
                </a:lnTo>
                <a:lnTo>
                  <a:pt x="172" y="54"/>
                </a:lnTo>
                <a:lnTo>
                  <a:pt x="172" y="54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close/>
                <a:moveTo>
                  <a:pt x="116" y="76"/>
                </a:moveTo>
                <a:lnTo>
                  <a:pt x="116" y="76"/>
                </a:lnTo>
                <a:lnTo>
                  <a:pt x="108" y="74"/>
                </a:lnTo>
                <a:lnTo>
                  <a:pt x="102" y="70"/>
                </a:lnTo>
                <a:lnTo>
                  <a:pt x="98" y="64"/>
                </a:lnTo>
                <a:lnTo>
                  <a:pt x="96" y="56"/>
                </a:lnTo>
                <a:lnTo>
                  <a:pt x="96" y="56"/>
                </a:lnTo>
                <a:lnTo>
                  <a:pt x="98" y="48"/>
                </a:lnTo>
                <a:lnTo>
                  <a:pt x="102" y="42"/>
                </a:lnTo>
                <a:lnTo>
                  <a:pt x="108" y="38"/>
                </a:lnTo>
                <a:lnTo>
                  <a:pt x="116" y="36"/>
                </a:lnTo>
                <a:lnTo>
                  <a:pt x="116" y="36"/>
                </a:lnTo>
                <a:lnTo>
                  <a:pt x="124" y="38"/>
                </a:lnTo>
                <a:lnTo>
                  <a:pt x="130" y="42"/>
                </a:lnTo>
                <a:lnTo>
                  <a:pt x="134" y="48"/>
                </a:lnTo>
                <a:lnTo>
                  <a:pt x="136" y="56"/>
                </a:lnTo>
                <a:lnTo>
                  <a:pt x="136" y="56"/>
                </a:lnTo>
                <a:lnTo>
                  <a:pt x="134" y="64"/>
                </a:lnTo>
                <a:lnTo>
                  <a:pt x="130" y="70"/>
                </a:lnTo>
                <a:lnTo>
                  <a:pt x="124" y="74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90" y="118"/>
                </a:move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10"/>
                </a:lnTo>
                <a:lnTo>
                  <a:pt x="92" y="110"/>
                </a:lnTo>
                <a:lnTo>
                  <a:pt x="92" y="108"/>
                </a:lnTo>
                <a:lnTo>
                  <a:pt x="88" y="106"/>
                </a:lnTo>
                <a:lnTo>
                  <a:pt x="88" y="106"/>
                </a:lnTo>
                <a:lnTo>
                  <a:pt x="78" y="106"/>
                </a:lnTo>
                <a:lnTo>
                  <a:pt x="78" y="106"/>
                </a:lnTo>
                <a:lnTo>
                  <a:pt x="76" y="104"/>
                </a:lnTo>
                <a:lnTo>
                  <a:pt x="76" y="104"/>
                </a:lnTo>
                <a:lnTo>
                  <a:pt x="82" y="96"/>
                </a:lnTo>
                <a:lnTo>
                  <a:pt x="82" y="96"/>
                </a:lnTo>
                <a:lnTo>
                  <a:pt x="84" y="92"/>
                </a:lnTo>
                <a:lnTo>
                  <a:pt x="82" y="90"/>
                </a:lnTo>
                <a:lnTo>
                  <a:pt x="82" y="90"/>
                </a:lnTo>
                <a:lnTo>
                  <a:pt x="82" y="88"/>
                </a:lnTo>
                <a:lnTo>
                  <a:pt x="82" y="88"/>
                </a:lnTo>
                <a:lnTo>
                  <a:pt x="80" y="86"/>
                </a:lnTo>
                <a:lnTo>
                  <a:pt x="76" y="88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64" y="90"/>
                </a:lnTo>
                <a:lnTo>
                  <a:pt x="64" y="90"/>
                </a:lnTo>
                <a:lnTo>
                  <a:pt x="66" y="80"/>
                </a:lnTo>
                <a:lnTo>
                  <a:pt x="66" y="80"/>
                </a:lnTo>
                <a:lnTo>
                  <a:pt x="66" y="78"/>
                </a:lnTo>
                <a:lnTo>
                  <a:pt x="62" y="76"/>
                </a:lnTo>
                <a:lnTo>
                  <a:pt x="62" y="76"/>
                </a:lnTo>
                <a:lnTo>
                  <a:pt x="62" y="74"/>
                </a:lnTo>
                <a:lnTo>
                  <a:pt x="62" y="74"/>
                </a:lnTo>
                <a:lnTo>
                  <a:pt x="58" y="74"/>
                </a:lnTo>
                <a:lnTo>
                  <a:pt x="56" y="76"/>
                </a:lnTo>
                <a:lnTo>
                  <a:pt x="56" y="76"/>
                </a:lnTo>
                <a:lnTo>
                  <a:pt x="50" y="86"/>
                </a:lnTo>
                <a:lnTo>
                  <a:pt x="50" y="86"/>
                </a:lnTo>
                <a:lnTo>
                  <a:pt x="46" y="86"/>
                </a:lnTo>
                <a:lnTo>
                  <a:pt x="46" y="86"/>
                </a:lnTo>
                <a:lnTo>
                  <a:pt x="42" y="76"/>
                </a:lnTo>
                <a:lnTo>
                  <a:pt x="42" y="76"/>
                </a:lnTo>
                <a:lnTo>
                  <a:pt x="40" y="74"/>
                </a:lnTo>
                <a:lnTo>
                  <a:pt x="38" y="72"/>
                </a:lnTo>
                <a:lnTo>
                  <a:pt x="38" y="72"/>
                </a:lnTo>
                <a:lnTo>
                  <a:pt x="36" y="74"/>
                </a:lnTo>
                <a:lnTo>
                  <a:pt x="34" y="78"/>
                </a:lnTo>
                <a:lnTo>
                  <a:pt x="34" y="78"/>
                </a:lnTo>
                <a:lnTo>
                  <a:pt x="34" y="88"/>
                </a:lnTo>
                <a:lnTo>
                  <a:pt x="34" y="88"/>
                </a:lnTo>
                <a:lnTo>
                  <a:pt x="30" y="90"/>
                </a:lnTo>
                <a:lnTo>
                  <a:pt x="30" y="90"/>
                </a:lnTo>
                <a:lnTo>
                  <a:pt x="22" y="84"/>
                </a:lnTo>
                <a:lnTo>
                  <a:pt x="22" y="84"/>
                </a:lnTo>
                <a:lnTo>
                  <a:pt x="18" y="82"/>
                </a:lnTo>
                <a:lnTo>
                  <a:pt x="16" y="84"/>
                </a:lnTo>
                <a:lnTo>
                  <a:pt x="16" y="84"/>
                </a:lnTo>
                <a:lnTo>
                  <a:pt x="14" y="86"/>
                </a:lnTo>
                <a:lnTo>
                  <a:pt x="16" y="88"/>
                </a:lnTo>
                <a:lnTo>
                  <a:pt x="16" y="88"/>
                </a:lnTo>
                <a:lnTo>
                  <a:pt x="20" y="98"/>
                </a:lnTo>
                <a:lnTo>
                  <a:pt x="20" y="98"/>
                </a:lnTo>
                <a:lnTo>
                  <a:pt x="18" y="102"/>
                </a:lnTo>
                <a:lnTo>
                  <a:pt x="18" y="102"/>
                </a:lnTo>
                <a:lnTo>
                  <a:pt x="8" y="100"/>
                </a:lnTo>
                <a:lnTo>
                  <a:pt x="8" y="100"/>
                </a:lnTo>
                <a:lnTo>
                  <a:pt x="4" y="102"/>
                </a:lnTo>
                <a:lnTo>
                  <a:pt x="2" y="104"/>
                </a:lnTo>
                <a:lnTo>
                  <a:pt x="2" y="104"/>
                </a:lnTo>
                <a:lnTo>
                  <a:pt x="2" y="106"/>
                </a:lnTo>
                <a:lnTo>
                  <a:pt x="4" y="108"/>
                </a:lnTo>
                <a:lnTo>
                  <a:pt x="4" y="108"/>
                </a:lnTo>
                <a:lnTo>
                  <a:pt x="14" y="114"/>
                </a:lnTo>
                <a:lnTo>
                  <a:pt x="14" y="114"/>
                </a:lnTo>
                <a:lnTo>
                  <a:pt x="12" y="120"/>
                </a:lnTo>
                <a:lnTo>
                  <a:pt x="12" y="120"/>
                </a:lnTo>
                <a:lnTo>
                  <a:pt x="4" y="124"/>
                </a:lnTo>
                <a:lnTo>
                  <a:pt x="4" y="124"/>
                </a:lnTo>
                <a:lnTo>
                  <a:pt x="0" y="126"/>
                </a:lnTo>
                <a:lnTo>
                  <a:pt x="0" y="128"/>
                </a:lnTo>
                <a:lnTo>
                  <a:pt x="0" y="128"/>
                </a:lnTo>
                <a:lnTo>
                  <a:pt x="2" y="130"/>
                </a:lnTo>
                <a:lnTo>
                  <a:pt x="4" y="132"/>
                </a:lnTo>
                <a:lnTo>
                  <a:pt x="4" y="132"/>
                </a:lnTo>
                <a:lnTo>
                  <a:pt x="16" y="132"/>
                </a:lnTo>
                <a:lnTo>
                  <a:pt x="16" y="132"/>
                </a:lnTo>
                <a:lnTo>
                  <a:pt x="18" y="136"/>
                </a:lnTo>
                <a:lnTo>
                  <a:pt x="18" y="136"/>
                </a:lnTo>
                <a:lnTo>
                  <a:pt x="10" y="144"/>
                </a:lnTo>
                <a:lnTo>
                  <a:pt x="10" y="144"/>
                </a:lnTo>
                <a:lnTo>
                  <a:pt x="10" y="148"/>
                </a:lnTo>
                <a:lnTo>
                  <a:pt x="10" y="150"/>
                </a:lnTo>
                <a:lnTo>
                  <a:pt x="10" y="150"/>
                </a:lnTo>
                <a:lnTo>
                  <a:pt x="12" y="152"/>
                </a:lnTo>
                <a:lnTo>
                  <a:pt x="16" y="152"/>
                </a:lnTo>
                <a:lnTo>
                  <a:pt x="16" y="152"/>
                </a:lnTo>
                <a:lnTo>
                  <a:pt x="26" y="146"/>
                </a:lnTo>
                <a:lnTo>
                  <a:pt x="26" y="146"/>
                </a:lnTo>
                <a:lnTo>
                  <a:pt x="30" y="148"/>
                </a:lnTo>
                <a:lnTo>
                  <a:pt x="30" y="148"/>
                </a:lnTo>
                <a:lnTo>
                  <a:pt x="28" y="158"/>
                </a:lnTo>
                <a:lnTo>
                  <a:pt x="28" y="158"/>
                </a:lnTo>
                <a:lnTo>
                  <a:pt x="28" y="162"/>
                </a:lnTo>
                <a:lnTo>
                  <a:pt x="30" y="164"/>
                </a:lnTo>
                <a:lnTo>
                  <a:pt x="30" y="164"/>
                </a:lnTo>
                <a:lnTo>
                  <a:pt x="32" y="164"/>
                </a:lnTo>
                <a:lnTo>
                  <a:pt x="36" y="162"/>
                </a:lnTo>
                <a:lnTo>
                  <a:pt x="36" y="162"/>
                </a:lnTo>
                <a:lnTo>
                  <a:pt x="40" y="154"/>
                </a:lnTo>
                <a:lnTo>
                  <a:pt x="40" y="154"/>
                </a:lnTo>
                <a:lnTo>
                  <a:pt x="44" y="154"/>
                </a:lnTo>
                <a:lnTo>
                  <a:pt x="44" y="154"/>
                </a:lnTo>
                <a:lnTo>
                  <a:pt x="48" y="162"/>
                </a:lnTo>
                <a:lnTo>
                  <a:pt x="48" y="162"/>
                </a:lnTo>
                <a:lnTo>
                  <a:pt x="52" y="166"/>
                </a:lnTo>
                <a:lnTo>
                  <a:pt x="54" y="166"/>
                </a:lnTo>
                <a:lnTo>
                  <a:pt x="54" y="166"/>
                </a:lnTo>
                <a:lnTo>
                  <a:pt x="54" y="166"/>
                </a:lnTo>
                <a:lnTo>
                  <a:pt x="54" y="166"/>
                </a:lnTo>
                <a:lnTo>
                  <a:pt x="58" y="164"/>
                </a:lnTo>
                <a:lnTo>
                  <a:pt x="58" y="160"/>
                </a:lnTo>
                <a:lnTo>
                  <a:pt x="58" y="160"/>
                </a:lnTo>
                <a:lnTo>
                  <a:pt x="58" y="152"/>
                </a:lnTo>
                <a:lnTo>
                  <a:pt x="58" y="152"/>
                </a:lnTo>
                <a:lnTo>
                  <a:pt x="62" y="150"/>
                </a:lnTo>
                <a:lnTo>
                  <a:pt x="62" y="150"/>
                </a:lnTo>
                <a:lnTo>
                  <a:pt x="70" y="156"/>
                </a:lnTo>
                <a:lnTo>
                  <a:pt x="70" y="156"/>
                </a:lnTo>
                <a:lnTo>
                  <a:pt x="74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0" y="152"/>
                </a:lnTo>
                <a:lnTo>
                  <a:pt x="78" y="150"/>
                </a:lnTo>
                <a:lnTo>
                  <a:pt x="78" y="150"/>
                </a:lnTo>
                <a:lnTo>
                  <a:pt x="72" y="140"/>
                </a:lnTo>
                <a:lnTo>
                  <a:pt x="72" y="140"/>
                </a:lnTo>
                <a:lnTo>
                  <a:pt x="74" y="138"/>
                </a:lnTo>
                <a:lnTo>
                  <a:pt x="74" y="138"/>
                </a:lnTo>
                <a:lnTo>
                  <a:pt x="86" y="140"/>
                </a:lnTo>
                <a:lnTo>
                  <a:pt x="86" y="140"/>
                </a:lnTo>
                <a:lnTo>
                  <a:pt x="88" y="138"/>
                </a:lnTo>
                <a:lnTo>
                  <a:pt x="90" y="136"/>
                </a:lnTo>
                <a:lnTo>
                  <a:pt x="90" y="136"/>
                </a:lnTo>
                <a:lnTo>
                  <a:pt x="90" y="136"/>
                </a:lnTo>
                <a:lnTo>
                  <a:pt x="90" y="136"/>
                </a:lnTo>
                <a:lnTo>
                  <a:pt x="90" y="132"/>
                </a:lnTo>
                <a:lnTo>
                  <a:pt x="88" y="130"/>
                </a:lnTo>
                <a:lnTo>
                  <a:pt x="88" y="130"/>
                </a:lnTo>
                <a:lnTo>
                  <a:pt x="80" y="124"/>
                </a:lnTo>
                <a:lnTo>
                  <a:pt x="80" y="124"/>
                </a:lnTo>
                <a:lnTo>
                  <a:pt x="80" y="122"/>
                </a:lnTo>
                <a:lnTo>
                  <a:pt x="90" y="118"/>
                </a:lnTo>
                <a:lnTo>
                  <a:pt x="90" y="118"/>
                </a:lnTo>
                <a:lnTo>
                  <a:pt x="90" y="118"/>
                </a:lnTo>
                <a:close/>
                <a:moveTo>
                  <a:pt x="48" y="136"/>
                </a:moveTo>
                <a:lnTo>
                  <a:pt x="48" y="136"/>
                </a:lnTo>
                <a:lnTo>
                  <a:pt x="42" y="136"/>
                </a:lnTo>
                <a:lnTo>
                  <a:pt x="36" y="132"/>
                </a:lnTo>
                <a:lnTo>
                  <a:pt x="32" y="128"/>
                </a:lnTo>
                <a:lnTo>
                  <a:pt x="30" y="122"/>
                </a:lnTo>
                <a:lnTo>
                  <a:pt x="30" y="122"/>
                </a:lnTo>
                <a:lnTo>
                  <a:pt x="30" y="116"/>
                </a:lnTo>
                <a:lnTo>
                  <a:pt x="32" y="110"/>
                </a:lnTo>
                <a:lnTo>
                  <a:pt x="36" y="104"/>
                </a:lnTo>
                <a:lnTo>
                  <a:pt x="42" y="102"/>
                </a:lnTo>
                <a:lnTo>
                  <a:pt x="42" y="102"/>
                </a:lnTo>
                <a:lnTo>
                  <a:pt x="50" y="102"/>
                </a:lnTo>
                <a:lnTo>
                  <a:pt x="56" y="106"/>
                </a:lnTo>
                <a:lnTo>
                  <a:pt x="60" y="110"/>
                </a:lnTo>
                <a:lnTo>
                  <a:pt x="62" y="116"/>
                </a:lnTo>
                <a:lnTo>
                  <a:pt x="62" y="116"/>
                </a:lnTo>
                <a:lnTo>
                  <a:pt x="62" y="122"/>
                </a:lnTo>
                <a:lnTo>
                  <a:pt x="60" y="128"/>
                </a:lnTo>
                <a:lnTo>
                  <a:pt x="56" y="134"/>
                </a:lnTo>
                <a:lnTo>
                  <a:pt x="48" y="136"/>
                </a:lnTo>
                <a:lnTo>
                  <a:pt x="48" y="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52099" tIns="26050" rIns="52099" bIns="2605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091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4BAFD92-1890-413C-98FF-2DA8F990F853}"/>
              </a:ext>
            </a:extLst>
          </p:cNvPr>
          <p:cNvSpPr/>
          <p:nvPr/>
        </p:nvSpPr>
        <p:spPr>
          <a:xfrm>
            <a:off x="9198139" y="3693192"/>
            <a:ext cx="2233247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72%</a:t>
            </a:r>
          </a:p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need to make</a:t>
            </a:r>
            <a:b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en-GB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significant changes to business models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8952A6-4BB8-4D52-82A8-748325DCF4AD}"/>
              </a:ext>
            </a:extLst>
          </p:cNvPr>
          <p:cNvSpPr txBox="1"/>
          <p:nvPr/>
        </p:nvSpPr>
        <p:spPr bwMode="auto">
          <a:xfrm>
            <a:off x="9393446" y="2447600"/>
            <a:ext cx="1837776" cy="764766"/>
          </a:xfrm>
          <a:prstGeom prst="rect">
            <a:avLst/>
          </a:prstGeom>
          <a:noFill/>
        </p:spPr>
        <p:txBody>
          <a:bodyPr wrap="square" lIns="0" tIns="25850" rIns="0" bIns="0">
            <a:spAutoFit/>
          </a:bodyPr>
          <a:lstStyle/>
          <a:p>
            <a:pPr algn="ctr" defTabSz="645280">
              <a:spcAft>
                <a:spcPts val="424"/>
              </a:spcAft>
              <a:buClr>
                <a:srgbClr val="FFE600"/>
              </a:buClr>
              <a:buSzPct val="70000"/>
              <a:defRPr/>
            </a:pPr>
            <a:r>
              <a:rPr lang="en-IN" sz="1600" b="1" kern="0">
                <a:solidFill>
                  <a:schemeClr val="accent2"/>
                </a:solidFill>
                <a:latin typeface="+mj-lt"/>
              </a:rPr>
              <a:t>Operating         models are          out of date</a:t>
            </a:r>
            <a:endParaRPr lang="en-IN" sz="1600" b="1" kern="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28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201" y="1999844"/>
            <a:ext cx="4758020" cy="2523768"/>
          </a:xfrm>
        </p:spPr>
        <p:txBody>
          <a:bodyPr>
            <a:spAutoFit/>
          </a:bodyPr>
          <a:lstStyle/>
          <a:p>
            <a:r>
              <a:rPr lang="en-US" dirty="0"/>
              <a:t>Growth and innovation coming from smaller cap companies</a:t>
            </a:r>
          </a:p>
          <a:p>
            <a:pPr>
              <a:spcBef>
                <a:spcPts val="2400"/>
              </a:spcBef>
            </a:pPr>
            <a:r>
              <a:rPr lang="en-US" dirty="0"/>
              <a:t>$21Billion aggregate share shift from established large-caps to smaller, more nimble disruptors / category killers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DCCE8FB-913A-48A0-AB93-FE9F3357B9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1961" y="215900"/>
            <a:ext cx="8220281" cy="553998"/>
          </a:xfrm>
        </p:spPr>
        <p:txBody>
          <a:bodyPr/>
          <a:lstStyle/>
          <a:p>
            <a:r>
              <a:rPr lang="en-US" dirty="0"/>
              <a:t>Shift in Share and Innovation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E067718-59ED-46BC-95CC-3264752F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8" b="89732"/>
          <a:stretch/>
        </p:blipFill>
        <p:spPr bwMode="auto">
          <a:xfrm>
            <a:off x="0" y="0"/>
            <a:ext cx="3243178" cy="9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C120AA9-32B0-41E9-819A-9516A493FA0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0369348"/>
              </p:ext>
            </p:extLst>
          </p:nvPr>
        </p:nvGraphicFramePr>
        <p:xfrm>
          <a:off x="458174" y="2334907"/>
          <a:ext cx="6119607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2A88215-4210-4B82-A1E4-A3C6D9E21C0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917212" y="4169713"/>
            <a:ext cx="11557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D122A0-9327-41BE-AF65-C4FF46D0B708}" type="datetime'''M''''iddl''e-m''a''rke''''''''''t''&#10;''''$1''''''''b-$''5b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Middle-market
$1b-$5b</a:t>
            </a:fld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B9653492-3015-4CCF-AC43-AA75220E69E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382867" y="3677621"/>
            <a:ext cx="26035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4DC805-35EA-473C-BD64-610DA19008C6}" type="datetime'5''''''''''''''''''''''''''''''''''''''''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550E1286-BEBE-41C8-8DA9-BAD86CD4B37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779201" y="3160340"/>
            <a:ext cx="36671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20%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6783A749-BFD1-4732-A363-12DC8702170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73944" y="4169713"/>
            <a:ext cx="45402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2D05FD-90A9-4252-B7FF-7D20750D561C}" type="datetime'''''''S''m''al''''''''l''''&#10;''''&lt;''''$''''1''''''''''b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Small
&lt;$1b</a:t>
            </a:fld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7114A68B-596E-4C01-BCD2-A3295F370A2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118869" y="4169713"/>
            <a:ext cx="46672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B1CC39-D510-4D82-8102-E61620BADB52}" type="datetime'''''''L''arg''''''''e'' &#10;''''''''&gt;''$''''''5''''''''''''''''b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Large 
&gt;$5b</a:t>
            </a:fld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8C5EC20-70C9-41CF-B9CC-335D9D9A316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34617" y="3026772"/>
            <a:ext cx="36671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26%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9AF67EE3-B91B-4477-ADC3-6F9CA5E8C0E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751986" y="3265182"/>
            <a:ext cx="56991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+$18b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69C6A24D-AD2D-49F6-B392-DA9B1B0C340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82297" y="3677621"/>
            <a:ext cx="26035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C88A36-4F4F-4DF4-B327-621AA698D13A}" type="datetime'''''''''''''''''''3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FF89C077-AF10-4666-A8E7-9B485AF6E0E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802114" y="3677621"/>
            <a:ext cx="46355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+$3b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F1B5FF39-F64D-467F-A963-6823C6046FE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14273" y="2185682"/>
            <a:ext cx="36671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74F868-FEFD-4590-862D-46E00C617A7B}" type="datetime'''''''''''''''''5''''''''''''''''''''''''4''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</a:t>
            </a:fld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18C086DD-DFF7-4521-919A-F7436FA48AD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352231" y="3677621"/>
            <a:ext cx="26035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A98B21-7F95-4337-A630-8A68EDBAFCA9}" type="datetime'''1''''''''''''''''''''''''''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32C7D1A0-B326-45F2-ADC0-A900E01850B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766313" y="4758098"/>
            <a:ext cx="52546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-$21b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4EDC8D-3CED-4DB0-ACC6-DD86367D555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75649" y="1890407"/>
            <a:ext cx="241300" cy="18097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636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9FC540D-4A5C-4E1C-90AA-D883F0666305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575649" y="1633232"/>
            <a:ext cx="241300" cy="1809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636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27ED2B4-CA8D-49B4-8BE7-6B36CB924E21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575649" y="2147582"/>
            <a:ext cx="241300" cy="1809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636" dirty="0">
              <a:solidFill>
                <a:schemeClr val="tx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8B04B058-8D5F-4A05-A805-99A748B2167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67749" y="2142819"/>
            <a:ext cx="1741488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973C51-D74B-45DC-8F80-EDF510547B1F}" type="datetime'Ma''rke''t'' ''s''h''''ar''e'''' ''shif''t,'''' ''''$b'">
              <a:rPr lang="en-GB" altLang="en-US" sz="1349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Market share shift, $b</a:t>
            </a:fld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10FC4824-D911-405C-8CC3-C61D9347C8E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67749" y="1628469"/>
            <a:ext cx="1712913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Market share 2018, 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B7EAA400-4B9D-4CF5-9FFC-4F8FD6680DF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67749" y="1885644"/>
            <a:ext cx="1417638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349" dirty="0">
                <a:solidFill>
                  <a:schemeClr val="bg2"/>
                </a:solidFill>
                <a:latin typeface="EYInterstate" panose="02000503020000020004" pitchFamily="2" charset="0"/>
                <a:sym typeface="EYInterstate" panose="02000503020000020004" pitchFamily="2" charset="0"/>
              </a:rPr>
              <a:t>CAGR 2013-18, %</a:t>
            </a:r>
            <a:endParaRPr lang="en-GB" sz="1349" dirty="0">
              <a:solidFill>
                <a:schemeClr val="bg2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FA31A34B-5DFE-469B-A99A-F0DC1C61BF9B}"/>
              </a:ext>
            </a:extLst>
          </p:cNvPr>
          <p:cNvSpPr txBox="1">
            <a:spLocks/>
          </p:cNvSpPr>
          <p:nvPr/>
        </p:nvSpPr>
        <p:spPr>
          <a:xfrm>
            <a:off x="572549" y="4126884"/>
            <a:ext cx="516167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356616" indent="-356616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788" indent="-309563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31875" indent="-23495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6363" indent="-24765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62113" indent="-227013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Source: IRI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3501F2-A1AA-4F58-AB70-1F39F10FD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4142" y="215900"/>
            <a:ext cx="8855950" cy="553998"/>
          </a:xfrm>
        </p:spPr>
        <p:txBody>
          <a:bodyPr wrap="square"/>
          <a:lstStyle/>
          <a:p>
            <a:r>
              <a:rPr lang="en-US" dirty="0"/>
              <a:t>Increasing Demand &amp; Occasion Fragmentation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1A319402-953E-43B0-ADDF-75D67D677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7868" y="1622262"/>
            <a:ext cx="766362" cy="767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6">
            <a:extLst>
              <a:ext uri="{FF2B5EF4-FFF2-40B4-BE49-F238E27FC236}">
                <a16:creationId xmlns:a16="http://schemas.microsoft.com/office/drawing/2014/main" xmlns="" id="{DEAA8182-7C26-4FC8-8E9F-6998603B7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531" y="1642366"/>
            <a:ext cx="809365" cy="7471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CCD9F7-02E7-4CEF-8F36-ECF7E36B462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4927" y="1639987"/>
            <a:ext cx="714574" cy="749413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Group 90">
            <a:extLst>
              <a:ext uri="{FF2B5EF4-FFF2-40B4-BE49-F238E27FC236}">
                <a16:creationId xmlns:a16="http://schemas.microsoft.com/office/drawing/2014/main" xmlns="" id="{8E030B89-D8BC-44D5-A96B-FE7FF4CD2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70555"/>
              </p:ext>
            </p:extLst>
          </p:nvPr>
        </p:nvGraphicFramePr>
        <p:xfrm>
          <a:off x="7216581" y="2459482"/>
          <a:ext cx="4383740" cy="1279398"/>
        </p:xfrm>
        <a:graphic>
          <a:graphicData uri="http://schemas.openxmlformats.org/drawingml/2006/table">
            <a:tbl>
              <a:tblPr/>
              <a:tblGrid>
                <a:gridCol w="109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3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Carefree Indulger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Snack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Explorer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Plain                 Ritualist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Value                Hunter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who like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snacks that fit with their admittedly “unhealthy” lifestyle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who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love variety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and consume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most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snacking categories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usually eat the same foods every day, but avoid “healthy, bland” options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who are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always looking to save money on snacks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CD1FCB47-A9C0-495C-B9F9-97AD0A4BB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79369" y="1639988"/>
            <a:ext cx="737335" cy="7494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Group 90">
            <a:extLst>
              <a:ext uri="{FF2B5EF4-FFF2-40B4-BE49-F238E27FC236}">
                <a16:creationId xmlns:a16="http://schemas.microsoft.com/office/drawing/2014/main" xmlns="" id="{9ABAF6C4-180E-4DC4-97B1-2C42624AF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70518"/>
              </p:ext>
            </p:extLst>
          </p:nvPr>
        </p:nvGraphicFramePr>
        <p:xfrm>
          <a:off x="7216583" y="4643640"/>
          <a:ext cx="4383740" cy="1361515"/>
        </p:xfrm>
        <a:graphic>
          <a:graphicData uri="http://schemas.openxmlformats.org/drawingml/2006/table">
            <a:tbl>
              <a:tblPr/>
              <a:tblGrid>
                <a:gridCol w="109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Conflicted Compromiser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CB8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Nutrition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Seeker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Clean Label Enthusiast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Snack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+mn-cs"/>
                        </a:rPr>
                        <a:t>Minimizer</a:t>
                      </a:r>
                    </a:p>
                  </a:txBody>
                  <a:tcPr marL="17417" marR="17417" marT="17145" marB="17145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who are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willing to make some health trade-offs yet still prioritize taste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who read nutrition labels</a:t>
                      </a:r>
                      <a:r>
                        <a:rPr lang="en-US" sz="1000" b="0" i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 and have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a desire for a specific health benefits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64315" rtl="0" eaLnBrk="0" fontAlgn="base" latinLnBrk="0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who look for clean labels, simple ingredients and natura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food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defTabSz="864392" eaLnBrk="0" fontAlgn="base" hangingPunct="0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15000"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  <a:cs typeface="Arial" panose="020B0604020202020204" pitchFamily="34" charset="0"/>
                        </a:rPr>
                        <a:t>Consumers who tend to stick to main meals and “real” food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A1B8855A-74CB-4293-8067-3207F3B2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866" y="3904780"/>
            <a:ext cx="706733" cy="63973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4BEBB5-966D-4FEC-8707-941293322679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5730" y="3904852"/>
            <a:ext cx="741053" cy="63973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47">
            <a:extLst>
              <a:ext uri="{FF2B5EF4-FFF2-40B4-BE49-F238E27FC236}">
                <a16:creationId xmlns:a16="http://schemas.microsoft.com/office/drawing/2014/main" xmlns="" id="{D051F83B-29C1-42E3-9618-6D9620B01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9914" y="3904780"/>
            <a:ext cx="746790" cy="63973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</p:pic>
      <p:pic>
        <p:nvPicPr>
          <p:cNvPr id="14" name="Picture 2" descr="Image result for consumer choices">
            <a:hlinkClick r:id="rId9"/>
            <a:extLst>
              <a:ext uri="{FF2B5EF4-FFF2-40B4-BE49-F238E27FC236}">
                <a16:creationId xmlns:a16="http://schemas.microsoft.com/office/drawing/2014/main" xmlns="" id="{C3FB475C-BF3E-4F46-BE75-4EE6C0518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11188" r="11324"/>
          <a:stretch/>
        </p:blipFill>
        <p:spPr bwMode="auto">
          <a:xfrm>
            <a:off x="7367528" y="3908009"/>
            <a:ext cx="781575" cy="649239"/>
          </a:xfrm>
          <a:prstGeom prst="rect">
            <a:avLst/>
          </a:prstGeom>
          <a:noFill/>
          <a:ln>
            <a:solidFill>
              <a:srgbClr val="95CB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829E606-B439-4707-B211-661E3166EB9D}"/>
              </a:ext>
            </a:extLst>
          </p:cNvPr>
          <p:cNvCxnSpPr/>
          <p:nvPr/>
        </p:nvCxnSpPr>
        <p:spPr>
          <a:xfrm flipH="1">
            <a:off x="582796" y="2430205"/>
            <a:ext cx="9427" cy="3079536"/>
          </a:xfrm>
          <a:prstGeom prst="straightConnector1">
            <a:avLst/>
          </a:prstGeom>
          <a:ln w="95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6A05591-A199-4DF5-881A-5CC58A7C86CB}"/>
              </a:ext>
            </a:extLst>
          </p:cNvPr>
          <p:cNvCxnSpPr/>
          <p:nvPr/>
        </p:nvCxnSpPr>
        <p:spPr>
          <a:xfrm flipV="1">
            <a:off x="1732865" y="1846775"/>
            <a:ext cx="4834357" cy="2"/>
          </a:xfrm>
          <a:prstGeom prst="straightConnector1">
            <a:avLst/>
          </a:prstGeom>
          <a:ln w="95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A9DD3CA5-C536-46EB-9186-542FC963A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25322"/>
              </p:ext>
            </p:extLst>
          </p:nvPr>
        </p:nvGraphicFramePr>
        <p:xfrm>
          <a:off x="761442" y="1993562"/>
          <a:ext cx="5891752" cy="3535953"/>
        </p:xfrm>
        <a:graphic>
          <a:graphicData uri="http://schemas.openxmlformats.org/drawingml/2006/table">
            <a:tbl>
              <a:tblPr/>
              <a:tblGrid>
                <a:gridCol w="89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1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Work or school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Social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event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  <a:ea typeface="+mn-ea"/>
                          <a:cs typeface="Arial" panose="020B0604020202020204" pitchFamily="34" charset="0"/>
                        </a:rPr>
                        <a:t>Replace</a:t>
                      </a:r>
                      <a:r>
                        <a:rPr lang="en-US" sz="900" b="1" kern="1200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  <a:ea typeface="+mn-ea"/>
                          <a:cs typeface="Arial" panose="020B0604020202020204" pitchFamily="34" charset="0"/>
                        </a:rPr>
                        <a:t> a meal</a:t>
                      </a:r>
                      <a:endParaRPr lang="en-US" sz="900" b="1" kern="1200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Viewing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time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Treat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after a meal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2813" rtl="0" eaLnBrk="1" latinLnBrk="0" hangingPunct="1">
                        <a:spcBef>
                          <a:spcPct val="75000"/>
                        </a:spcBef>
                        <a:buClr>
                          <a:srgbClr val="663300"/>
                        </a:buClr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12813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9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12813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6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12813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12813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12813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12813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12813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12813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Tahoma" pitchFamily="34" charset="0"/>
                        </a:rPr>
                        <a:t>Eat with a meal</a:t>
                      </a:r>
                    </a:p>
                  </a:txBody>
                  <a:tcPr marL="44450" marR="44450" marT="44450" marB="4445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65200" rtl="0" eaLnBrk="1" latinLnBrk="0" hangingPunct="1">
                        <a:spcBef>
                          <a:spcPct val="75000"/>
                        </a:spcBef>
                        <a:buClr>
                          <a:srgbClr val="663300"/>
                        </a:buClr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defTabSz="965200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9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defTabSz="965200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6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defTabSz="965200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defTabSz="965200" rtl="0" eaLnBrk="1" latinLnBrk="0" hangingPunct="1">
                        <a:spcBef>
                          <a:spcPct val="25000"/>
                        </a:spcBef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algn="l" defTabSz="965200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algn="l" defTabSz="965200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algn="l" defTabSz="965200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algn="l" defTabSz="965200" rtl="0" eaLnBrk="0" fontAlgn="base" latinLnBrk="0" hangingPunct="0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defRPr sz="1500" kern="120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65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cs typeface="Tahoma" pitchFamily="34" charset="0"/>
                        </a:rPr>
                        <a:t>On the go</a:t>
                      </a:r>
                    </a:p>
                  </a:txBody>
                  <a:tcPr marL="44450" marR="44450" marT="44450" marB="44450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  <a:cs typeface="Tahoma" pitchFamily="34" charset="0"/>
                        </a:rPr>
                        <a:t>Carefree 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  <a:cs typeface="Tahoma" pitchFamily="34" charset="0"/>
                        </a:rPr>
                        <a:t>Indulger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  <a:cs typeface="Tahoma" pitchFamily="34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Snack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Explorer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Plain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Ritualist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Value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Hunter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Conflicted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 Compromiser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B8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1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Nutrition 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Seeker</a:t>
                      </a:r>
                      <a:endParaRPr lang="en-US" sz="900" b="1" dirty="0">
                        <a:solidFill>
                          <a:schemeClr val="tx2"/>
                        </a:solidFill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9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020">
                <a:tc>
                  <a:txBody>
                    <a:bodyPr/>
                    <a:lstStyle/>
                    <a:p>
                      <a:pPr marL="0" marR="0" indent="0" algn="ctr" defTabSz="91423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Clean Label Enthusiast</a:t>
                      </a: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9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Snack </a:t>
                      </a:r>
                      <a:br>
                        <a:rPr lang="en-US" sz="10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</a:b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EYInterstate Light" panose="02000506000000020004" pitchFamily="2" charset="0"/>
                        </a:rPr>
                        <a:t>Minimizer</a:t>
                      </a:r>
                    </a:p>
                  </a:txBody>
                  <a:tcPr marL="44450" marR="44450" marT="44450" marB="44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000" b="1" i="0" u="none" strike="noStrike" dirty="0"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44450" marR="44450" marT="44450" marB="4445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C97F690-8B47-41BB-A7A4-227A2449E576}"/>
              </a:ext>
            </a:extLst>
          </p:cNvPr>
          <p:cNvGrpSpPr/>
          <p:nvPr/>
        </p:nvGrpSpPr>
        <p:grpSpPr>
          <a:xfrm>
            <a:off x="629746" y="5622404"/>
            <a:ext cx="6193413" cy="446277"/>
            <a:chOff x="593890" y="6060612"/>
            <a:chExt cx="6193413" cy="446277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6C69D8BA-31E9-4130-A4B8-D993C8FDF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15" y="6178533"/>
              <a:ext cx="4905784" cy="1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327B2F-A480-4566-A424-47A7EAF6FFD6}"/>
                </a:ext>
              </a:extLst>
            </p:cNvPr>
            <p:cNvSpPr txBox="1"/>
            <p:nvPr/>
          </p:nvSpPr>
          <p:spPr bwMode="gray">
            <a:xfrm>
              <a:off x="593890" y="6060613"/>
              <a:ext cx="601820" cy="446276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pPr defTabSz="457200" fontAlgn="base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000" dirty="0"/>
                <a:t>More volume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4A20CB3-CAF9-4DC4-ADFC-F191A9E3ED53}"/>
                </a:ext>
              </a:extLst>
            </p:cNvPr>
            <p:cNvSpPr txBox="1"/>
            <p:nvPr/>
          </p:nvSpPr>
          <p:spPr bwMode="gray">
            <a:xfrm>
              <a:off x="6096265" y="6060612"/>
              <a:ext cx="691038" cy="446276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pPr algn="r" defTabSz="457200" fontAlgn="base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000" dirty="0"/>
                <a:t>Less volume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720C72-2017-4AC1-BBF0-BB60E7E3DBA2}"/>
              </a:ext>
            </a:extLst>
          </p:cNvPr>
          <p:cNvSpPr txBox="1"/>
          <p:nvPr/>
        </p:nvSpPr>
        <p:spPr>
          <a:xfrm>
            <a:off x="3449446" y="1740974"/>
            <a:ext cx="1410510" cy="193899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200" b="1" dirty="0">
                <a:solidFill>
                  <a:schemeClr val="bg2"/>
                </a:solidFill>
                <a:latin typeface="EYInterstate Light" panose="02000506000000020004" pitchFamily="2" charset="0"/>
              </a:rPr>
              <a:t>Eating occasions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3691AE-1A44-40E1-9580-76683BB26A49}"/>
              </a:ext>
            </a:extLst>
          </p:cNvPr>
          <p:cNvSpPr txBox="1"/>
          <p:nvPr/>
        </p:nvSpPr>
        <p:spPr>
          <a:xfrm rot="16200000">
            <a:off x="-215026" y="3900753"/>
            <a:ext cx="1585609" cy="193899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200" b="1" dirty="0">
                <a:solidFill>
                  <a:schemeClr val="bg2"/>
                </a:solidFill>
                <a:latin typeface="EYInterstate Light" panose="02000506000000020004" pitchFamily="2" charset="0"/>
              </a:rPr>
              <a:t>Consumer segments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3BFC3A-515B-4390-8383-956E2456658F}"/>
              </a:ext>
            </a:extLst>
          </p:cNvPr>
          <p:cNvSpPr txBox="1"/>
          <p:nvPr/>
        </p:nvSpPr>
        <p:spPr>
          <a:xfrm>
            <a:off x="1236001" y="1338367"/>
            <a:ext cx="5397878" cy="3016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2"/>
                </a:solidFill>
                <a:latin typeface="EYInterstate Light" panose="02000506000000020004" pitchFamily="2" charset="0"/>
                <a:cs typeface="Arial" panose="020B0604020202020204" pitchFamily="34" charset="0"/>
              </a:rPr>
              <a:t>Consumer snacking demand </a:t>
            </a:r>
          </a:p>
        </p:txBody>
      </p:sp>
      <p:sp>
        <p:nvSpPr>
          <p:cNvPr id="25" name="Rounded Rectangle 48">
            <a:extLst>
              <a:ext uri="{FF2B5EF4-FFF2-40B4-BE49-F238E27FC236}">
                <a16:creationId xmlns:a16="http://schemas.microsoft.com/office/drawing/2014/main" xmlns="" id="{88C7E86D-713D-4976-B881-8E5B045C0E2B}"/>
              </a:ext>
            </a:extLst>
          </p:cNvPr>
          <p:cNvSpPr/>
          <p:nvPr/>
        </p:nvSpPr>
        <p:spPr bwMode="auto">
          <a:xfrm>
            <a:off x="311374" y="1447827"/>
            <a:ext cx="828492" cy="311051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863083"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en-US" sz="1200" b="1" kern="0">
                <a:solidFill>
                  <a:schemeClr val="tx2"/>
                </a:solidFill>
                <a:latin typeface="EYInterstate Light" panose="02000506000000020004" pitchFamily="2" charset="0"/>
              </a:rPr>
              <a:t>Example</a:t>
            </a:r>
            <a:endParaRPr lang="en-US" altLang="en-US" sz="1200" b="1" kern="0" dirty="0">
              <a:solidFill>
                <a:schemeClr val="tx2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504B87A-414E-484C-A036-EBCA56980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… fueled by the digital impact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xmlns="" id="{C37165B5-6996-4915-AE90-855642225DB0}"/>
              </a:ext>
            </a:extLst>
          </p:cNvPr>
          <p:cNvSpPr txBox="1">
            <a:spLocks/>
          </p:cNvSpPr>
          <p:nvPr/>
        </p:nvSpPr>
        <p:spPr bwMode="gray">
          <a:xfrm>
            <a:off x="5652437" y="1349902"/>
            <a:ext cx="4216811" cy="3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33" tIns="39917" rIns="79833" bIns="39917" numCol="1" anchor="ctr" anchorCtr="0" compatLnSpc="1">
            <a:prstTxWarp prst="textNoShape">
              <a:avLst/>
            </a:prstTxWarp>
            <a:spAutoFit/>
          </a:bodyPr>
          <a:lstStyle>
            <a:lvl1pPr algn="l" defTabSz="890459" rtl="0" eaLnBrk="1" fontAlgn="base" hangingPunct="1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25000"/>
              <a:buFont typeface="Arial" pitchFamily="34" charset="0"/>
              <a:buChar char="‪"/>
              <a:defRPr sz="2000" b="0" i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3363" indent="-231775" algn="l" defTabSz="890459" rtl="0" eaLnBrk="1" fontAlgn="base" hangingPunct="1">
              <a:lnSpc>
                <a:spcPct val="85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57200" indent="-234950" algn="l" defTabSz="890459" rtl="0" eaLnBrk="1" fontAlgn="base" hangingPunct="1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―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27063" indent="-160338" algn="l" defTabSz="890459" rtl="0" eaLnBrk="1" fontAlgn="base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744538" indent="-117475" algn="l" defTabSz="890459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Calibri" panose="020F0502020204030204" pitchFamily="34" charset="0"/>
              <a:buChar char="-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543662" indent="-220738" algn="r" defTabSz="890459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976127" indent="-220738" algn="r" defTabSz="890459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408592" indent="-220738" algn="r" defTabSz="890459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841058" indent="-220738" algn="r" defTabSz="890459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US" sz="1800" b="1" kern="0" dirty="0">
                <a:solidFill>
                  <a:schemeClr val="accent2"/>
                </a:solidFill>
                <a:latin typeface="EYInterstate Light" panose="02000506000000020004" pitchFamily="2" charset="0"/>
              </a:rPr>
              <a:t>Evolution of the consumer journey</a:t>
            </a:r>
          </a:p>
        </p:txBody>
      </p:sp>
      <p:graphicFrame>
        <p:nvGraphicFramePr>
          <p:cNvPr id="88" name="Content Placeholder 9">
            <a:extLst>
              <a:ext uri="{FF2B5EF4-FFF2-40B4-BE49-F238E27FC236}">
                <a16:creationId xmlns:a16="http://schemas.microsoft.com/office/drawing/2014/main" xmlns="" id="{60076986-6349-4278-A4FE-410C5B1EB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495839"/>
              </p:ext>
            </p:extLst>
          </p:nvPr>
        </p:nvGraphicFramePr>
        <p:xfrm>
          <a:off x="107572" y="1731339"/>
          <a:ext cx="2348615" cy="420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A820CF9-1304-46C5-9ACE-11ECE66547AC}"/>
              </a:ext>
            </a:extLst>
          </p:cNvPr>
          <p:cNvSpPr txBox="1"/>
          <p:nvPr/>
        </p:nvSpPr>
        <p:spPr>
          <a:xfrm>
            <a:off x="2223255" y="4870926"/>
            <a:ext cx="803477" cy="32470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EYInterstate Light" panose="02000506000000020004" pitchFamily="2" charset="0"/>
              </a:rPr>
              <a:t>No digital influence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CC34458-817D-4975-9B97-9692EFBC7404}"/>
              </a:ext>
            </a:extLst>
          </p:cNvPr>
          <p:cNvSpPr txBox="1"/>
          <p:nvPr/>
        </p:nvSpPr>
        <p:spPr>
          <a:xfrm>
            <a:off x="2233291" y="3241894"/>
            <a:ext cx="793441" cy="32470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EYInterstate Light" panose="02000506000000020004" pitchFamily="2" charset="0"/>
              </a:rPr>
              <a:t>Digitally influenced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B0040E6-E1FC-4844-90CA-45CD1FEEE429}"/>
              </a:ext>
            </a:extLst>
          </p:cNvPr>
          <p:cNvSpPr txBox="1"/>
          <p:nvPr/>
        </p:nvSpPr>
        <p:spPr>
          <a:xfrm>
            <a:off x="2327564" y="2195412"/>
            <a:ext cx="934844" cy="18081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EYInterstate Light" panose="02000506000000020004" pitchFamily="2" charset="0"/>
              </a:rPr>
              <a:t>e-Commerce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3F124F1B-9DEA-4520-A21A-E9940D6016B4}"/>
              </a:ext>
            </a:extLst>
          </p:cNvPr>
          <p:cNvGrpSpPr/>
          <p:nvPr/>
        </p:nvGrpSpPr>
        <p:grpSpPr>
          <a:xfrm>
            <a:off x="2323318" y="2413235"/>
            <a:ext cx="912752" cy="382773"/>
            <a:chOff x="10196398" y="2384978"/>
            <a:chExt cx="738692" cy="23567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664CCE6F-C454-4C89-BD12-C39DF78032BF}"/>
                </a:ext>
              </a:extLst>
            </p:cNvPr>
            <p:cNvSpPr/>
            <p:nvPr/>
          </p:nvSpPr>
          <p:spPr>
            <a:xfrm>
              <a:off x="10196398" y="2384978"/>
              <a:ext cx="738692" cy="235670"/>
            </a:xfrm>
            <a:prstGeom prst="ellipse">
              <a:avLst/>
            </a:prstGeom>
            <a:solidFill>
              <a:srgbClr val="00A3AE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BACD9FC-5E63-4E60-9342-B96E9B808AC0}"/>
                </a:ext>
              </a:extLst>
            </p:cNvPr>
            <p:cNvSpPr txBox="1"/>
            <p:nvPr/>
          </p:nvSpPr>
          <p:spPr>
            <a:xfrm>
              <a:off x="10196398" y="2448201"/>
              <a:ext cx="738692" cy="107301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F&amp;B: ~10%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7F785A2-1F74-4877-8460-A96A7A17C6C9}"/>
              </a:ext>
            </a:extLst>
          </p:cNvPr>
          <p:cNvSpPr txBox="1"/>
          <p:nvPr/>
        </p:nvSpPr>
        <p:spPr>
          <a:xfrm>
            <a:off x="270880" y="1354341"/>
            <a:ext cx="3261214" cy="313932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algn="ctr"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accent2"/>
                </a:solidFill>
                <a:latin typeface="EYInterstate Light" panose="02000506000000020004" pitchFamily="2" charset="0"/>
              </a:rPr>
              <a:t>Impact of digital on shopping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4963BF6-97E0-4D6D-A4F0-339416A0BB7F}"/>
              </a:ext>
            </a:extLst>
          </p:cNvPr>
          <p:cNvSpPr txBox="1"/>
          <p:nvPr/>
        </p:nvSpPr>
        <p:spPr>
          <a:xfrm>
            <a:off x="779922" y="1855682"/>
            <a:ext cx="153963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EYInterstate Light" panose="02000506000000020004" pitchFamily="2" charset="0"/>
              </a:rPr>
              <a:t>% of consumer spend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44C0EC22-93A8-49AE-8F54-5C9104624E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21527" y="3315730"/>
            <a:ext cx="1284257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Most efficiently done through online research and/or social networks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EYInterstate Light" panose="02000506000000020004" pitchFamily="2" charset="0"/>
              <a:sym typeface="+mn-lt"/>
            </a:endParaRP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xmlns="" id="{A3B963F5-0C63-497B-B1CF-90413E6F88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42180" y="3315730"/>
            <a:ext cx="1316796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Online product search and reviews help narrow down options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EYInterstate Light" panose="02000506000000020004" pitchFamily="2" charset="0"/>
              <a:sym typeface="+mn-lt"/>
            </a:endParaRPr>
          </a:p>
        </p:txBody>
      </p:sp>
      <p:sp>
        <p:nvSpPr>
          <p:cNvPr id="100" name="Rectangle 8">
            <a:extLst>
              <a:ext uri="{FF2B5EF4-FFF2-40B4-BE49-F238E27FC236}">
                <a16:creationId xmlns:a16="http://schemas.microsoft.com/office/drawing/2014/main" xmlns="" id="{B50E2757-364A-4004-AE69-4CF4C34517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95372" y="3315730"/>
            <a:ext cx="1316796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What and where to buy is frequently decided before going into a store</a:t>
            </a:r>
          </a:p>
        </p:txBody>
      </p:sp>
      <p:sp>
        <p:nvSpPr>
          <p:cNvPr id="101" name="Rectangle 8">
            <a:extLst>
              <a:ext uri="{FF2B5EF4-FFF2-40B4-BE49-F238E27FC236}">
                <a16:creationId xmlns:a16="http://schemas.microsoft.com/office/drawing/2014/main" xmlns="" id="{B2B6FECB-94D7-451A-B8CE-8086A83E88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48564" y="3315730"/>
            <a:ext cx="1197087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Best combination of price, purchase convenienc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e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 and delivery method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10CD3BC-64E7-4CA9-A021-279055C198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82046" y="3315730"/>
            <a:ext cx="1197087" cy="5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Comments posted on social networks and review sites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EYInterstate Light" panose="02000506000000020004" pitchFamily="2" charset="0"/>
              <a:sym typeface="+mn-lt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C0CC0A1E-AFB5-4804-A44E-85CEC29A0609}"/>
              </a:ext>
            </a:extLst>
          </p:cNvPr>
          <p:cNvGrpSpPr>
            <a:grpSpLocks noChangeAspect="1"/>
          </p:cNvGrpSpPr>
          <p:nvPr/>
        </p:nvGrpSpPr>
        <p:grpSpPr>
          <a:xfrm>
            <a:off x="3901650" y="5146966"/>
            <a:ext cx="400106" cy="404098"/>
            <a:chOff x="6441872" y="1384570"/>
            <a:chExt cx="1371600" cy="1371600"/>
          </a:xfrm>
          <a:solidFill>
            <a:srgbClr val="FCB556"/>
          </a:solidFill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DF986A3B-1D86-4B5F-8412-01C1F61E71FA}"/>
                </a:ext>
              </a:extLst>
            </p:cNvPr>
            <p:cNvSpPr/>
            <p:nvPr/>
          </p:nvSpPr>
          <p:spPr>
            <a:xfrm>
              <a:off x="6441872" y="138457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66" name="Picture 165" descr="ethno.emf">
              <a:extLst>
                <a:ext uri="{FF2B5EF4-FFF2-40B4-BE49-F238E27FC236}">
                  <a16:creationId xmlns:a16="http://schemas.microsoft.com/office/drawing/2014/main" xmlns="" id="{E1F1018E-3F3D-4AF3-8029-DAC896F9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072" y="1828562"/>
              <a:ext cx="711200" cy="483616"/>
            </a:xfrm>
            <a:prstGeom prst="rect">
              <a:avLst/>
            </a:prstGeom>
            <a:grpFill/>
          </p:spPr>
        </p:pic>
      </p:grpSp>
      <p:sp>
        <p:nvSpPr>
          <p:cNvPr id="104" name="Left-Right Arrow 11">
            <a:extLst>
              <a:ext uri="{FF2B5EF4-FFF2-40B4-BE49-F238E27FC236}">
                <a16:creationId xmlns:a16="http://schemas.microsoft.com/office/drawing/2014/main" xmlns="" id="{7A2B2666-1D22-4C5B-A378-DAD57911DE4E}"/>
              </a:ext>
            </a:extLst>
          </p:cNvPr>
          <p:cNvSpPr/>
          <p:nvPr/>
        </p:nvSpPr>
        <p:spPr bwMode="auto">
          <a:xfrm>
            <a:off x="4075605" y="4767048"/>
            <a:ext cx="3581264" cy="95694"/>
          </a:xfrm>
          <a:prstGeom prst="leftRightArrow">
            <a:avLst/>
          </a:prstGeom>
          <a:solidFill>
            <a:srgbClr val="F04C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8227645-C96A-4A91-B31D-E0F5AADA1363}"/>
              </a:ext>
            </a:extLst>
          </p:cNvPr>
          <p:cNvSpPr txBox="1"/>
          <p:nvPr/>
        </p:nvSpPr>
        <p:spPr>
          <a:xfrm>
            <a:off x="5010978" y="4623769"/>
            <a:ext cx="1418701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Social media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16BEFCE4-6EA4-4686-B7D8-D05C1E1E8773}"/>
              </a:ext>
            </a:extLst>
          </p:cNvPr>
          <p:cNvGrpSpPr>
            <a:grpSpLocks noChangeAspect="1"/>
          </p:cNvGrpSpPr>
          <p:nvPr/>
        </p:nvGrpSpPr>
        <p:grpSpPr>
          <a:xfrm>
            <a:off x="4769335" y="4626048"/>
            <a:ext cx="400106" cy="404098"/>
            <a:chOff x="7467600" y="4953000"/>
            <a:chExt cx="1371600" cy="1371600"/>
          </a:xfrm>
          <a:solidFill>
            <a:srgbClr val="F04C3E"/>
          </a:solidFill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0781BCCE-AAF8-4DEF-9DFD-8FBACAF6E0B1}"/>
                </a:ext>
              </a:extLst>
            </p:cNvPr>
            <p:cNvSpPr/>
            <p:nvPr/>
          </p:nvSpPr>
          <p:spPr>
            <a:xfrm>
              <a:off x="7467600" y="495300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64" name="Picture 163" descr="SocialMedia.emf">
              <a:extLst>
                <a:ext uri="{FF2B5EF4-FFF2-40B4-BE49-F238E27FC236}">
                  <a16:creationId xmlns:a16="http://schemas.microsoft.com/office/drawing/2014/main" xmlns="" id="{6F0D6A97-1CD7-412D-BDA6-70384E73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5811" y="5332476"/>
              <a:ext cx="735178" cy="612648"/>
            </a:xfrm>
            <a:prstGeom prst="rect">
              <a:avLst/>
            </a:prstGeom>
            <a:grpFill/>
          </p:spPr>
        </p:pic>
      </p:grpSp>
      <p:sp>
        <p:nvSpPr>
          <p:cNvPr id="107" name="Left-Right Arrow 14">
            <a:extLst>
              <a:ext uri="{FF2B5EF4-FFF2-40B4-BE49-F238E27FC236}">
                <a16:creationId xmlns:a16="http://schemas.microsoft.com/office/drawing/2014/main" xmlns="" id="{0B72D131-369F-44E1-8417-197CCA335C4F}"/>
              </a:ext>
            </a:extLst>
          </p:cNvPr>
          <p:cNvSpPr/>
          <p:nvPr/>
        </p:nvSpPr>
        <p:spPr bwMode="auto">
          <a:xfrm>
            <a:off x="5125508" y="5055712"/>
            <a:ext cx="3981156" cy="91253"/>
          </a:xfrm>
          <a:prstGeom prst="leftRightArrow">
            <a:avLst/>
          </a:prstGeom>
          <a:solidFill>
            <a:srgbClr val="FA807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D29BC37-10C2-4C30-8D68-03B7082C5B93}"/>
              </a:ext>
            </a:extLst>
          </p:cNvPr>
          <p:cNvSpPr txBox="1"/>
          <p:nvPr/>
        </p:nvSpPr>
        <p:spPr>
          <a:xfrm>
            <a:off x="6580160" y="4924772"/>
            <a:ext cx="2197280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Informational websites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808C8B6-E325-490D-8C38-C5F9EB1FF70D}"/>
              </a:ext>
            </a:extLst>
          </p:cNvPr>
          <p:cNvSpPr txBox="1"/>
          <p:nvPr/>
        </p:nvSpPr>
        <p:spPr>
          <a:xfrm>
            <a:off x="11104749" y="4683923"/>
            <a:ext cx="701338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Social media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5E1D2E4B-5CAE-49F0-824D-A599A2232A9F}"/>
              </a:ext>
            </a:extLst>
          </p:cNvPr>
          <p:cNvGrpSpPr>
            <a:grpSpLocks noChangeAspect="1"/>
          </p:cNvGrpSpPr>
          <p:nvPr/>
        </p:nvGrpSpPr>
        <p:grpSpPr>
          <a:xfrm>
            <a:off x="10714144" y="4626048"/>
            <a:ext cx="400106" cy="404098"/>
            <a:chOff x="7467600" y="4953000"/>
            <a:chExt cx="1371600" cy="1371600"/>
          </a:xfrm>
          <a:solidFill>
            <a:srgbClr val="F04C3E"/>
          </a:solidFill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A8B43A3D-BB55-4B40-B724-229283081F5C}"/>
                </a:ext>
              </a:extLst>
            </p:cNvPr>
            <p:cNvSpPr/>
            <p:nvPr/>
          </p:nvSpPr>
          <p:spPr>
            <a:xfrm>
              <a:off x="7467600" y="495300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62" name="Picture 161" descr="SocialMedia.emf">
              <a:extLst>
                <a:ext uri="{FF2B5EF4-FFF2-40B4-BE49-F238E27FC236}">
                  <a16:creationId xmlns:a16="http://schemas.microsoft.com/office/drawing/2014/main" xmlns="" id="{1435997F-D3B6-40C8-B138-D67FA49B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5811" y="5332476"/>
              <a:ext cx="735178" cy="612648"/>
            </a:xfrm>
            <a:prstGeom prst="rect">
              <a:avLst/>
            </a:prstGeom>
            <a:grpFill/>
          </p:spPr>
        </p:pic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68C00363-3ACF-4877-A84E-F4E3A80B30C1}"/>
              </a:ext>
            </a:extLst>
          </p:cNvPr>
          <p:cNvCxnSpPr>
            <a:stCxn id="165" idx="6"/>
            <a:endCxn id="107" idx="3"/>
          </p:cNvCxnSpPr>
          <p:nvPr/>
        </p:nvCxnSpPr>
        <p:spPr bwMode="auto">
          <a:xfrm flipV="1">
            <a:off x="4301756" y="5101339"/>
            <a:ext cx="823752" cy="247676"/>
          </a:xfrm>
          <a:prstGeom prst="straightConnector1">
            <a:avLst/>
          </a:prstGeom>
          <a:solidFill>
            <a:srgbClr val="646464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F78D4893-AB62-4DA6-8F13-CDC1295DC6EB}"/>
              </a:ext>
            </a:extLst>
          </p:cNvPr>
          <p:cNvCxnSpPr>
            <a:stCxn id="165" idx="6"/>
          </p:cNvCxnSpPr>
          <p:nvPr/>
        </p:nvCxnSpPr>
        <p:spPr bwMode="auto">
          <a:xfrm>
            <a:off x="4301756" y="5349015"/>
            <a:ext cx="808279" cy="0"/>
          </a:xfrm>
          <a:prstGeom prst="straightConnector1">
            <a:avLst/>
          </a:prstGeom>
          <a:solidFill>
            <a:srgbClr val="646464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Left-Right Arrow 20">
            <a:extLst>
              <a:ext uri="{FF2B5EF4-FFF2-40B4-BE49-F238E27FC236}">
                <a16:creationId xmlns:a16="http://schemas.microsoft.com/office/drawing/2014/main" xmlns="" id="{B5585BF2-E511-4582-820D-3BD2DDE1F323}"/>
              </a:ext>
            </a:extLst>
          </p:cNvPr>
          <p:cNvSpPr/>
          <p:nvPr/>
        </p:nvSpPr>
        <p:spPr bwMode="auto">
          <a:xfrm>
            <a:off x="5125593" y="5300399"/>
            <a:ext cx="6620279" cy="84187"/>
          </a:xfrm>
          <a:prstGeom prst="leftRightArrow">
            <a:avLst/>
          </a:prstGeom>
          <a:solidFill>
            <a:srgbClr val="92D05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61D94C11-2408-4EF4-9499-1F8A08E361E5}"/>
              </a:ext>
            </a:extLst>
          </p:cNvPr>
          <p:cNvGrpSpPr>
            <a:grpSpLocks noChangeAspect="1"/>
          </p:cNvGrpSpPr>
          <p:nvPr/>
        </p:nvGrpSpPr>
        <p:grpSpPr>
          <a:xfrm>
            <a:off x="5844537" y="5140443"/>
            <a:ext cx="400106" cy="404098"/>
            <a:chOff x="2438400" y="3086100"/>
            <a:chExt cx="1371600" cy="1371600"/>
          </a:xfrm>
          <a:solidFill>
            <a:srgbClr val="92D050"/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8E80BEEF-906E-4EF0-B3E0-8A5E86713141}"/>
                </a:ext>
              </a:extLst>
            </p:cNvPr>
            <p:cNvSpPr/>
            <p:nvPr/>
          </p:nvSpPr>
          <p:spPr>
            <a:xfrm>
              <a:off x="2438400" y="308610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60" name="Picture 159" descr="OnlineShopping.emf">
              <a:extLst>
                <a:ext uri="{FF2B5EF4-FFF2-40B4-BE49-F238E27FC236}">
                  <a16:creationId xmlns:a16="http://schemas.microsoft.com/office/drawing/2014/main" xmlns="" id="{3825E738-FFF9-4363-8940-3E313546D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702" y="3483864"/>
              <a:ext cx="882996" cy="576072"/>
            </a:xfrm>
            <a:prstGeom prst="rect">
              <a:avLst/>
            </a:prstGeom>
            <a:grpFill/>
          </p:spPr>
        </p:pic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0BFB445-E578-4DF8-ADC5-3107BFDAA02A}"/>
              </a:ext>
            </a:extLst>
          </p:cNvPr>
          <p:cNvSpPr txBox="1"/>
          <p:nvPr/>
        </p:nvSpPr>
        <p:spPr>
          <a:xfrm>
            <a:off x="6913847" y="5163195"/>
            <a:ext cx="1758205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e-commerce sites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xmlns="" id="{105F14E3-D65D-47E1-BA96-7386B3298D93}"/>
              </a:ext>
            </a:extLst>
          </p:cNvPr>
          <p:cNvCxnSpPr>
            <a:stCxn id="165" idx="6"/>
          </p:cNvCxnSpPr>
          <p:nvPr/>
        </p:nvCxnSpPr>
        <p:spPr bwMode="auto">
          <a:xfrm>
            <a:off x="4301756" y="5349015"/>
            <a:ext cx="823838" cy="294788"/>
          </a:xfrm>
          <a:prstGeom prst="straightConnector1">
            <a:avLst/>
          </a:prstGeom>
          <a:solidFill>
            <a:srgbClr val="646464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D04C0CF1-0948-407B-86E1-D09749A8F260}"/>
              </a:ext>
            </a:extLst>
          </p:cNvPr>
          <p:cNvSpPr txBox="1"/>
          <p:nvPr/>
        </p:nvSpPr>
        <p:spPr>
          <a:xfrm>
            <a:off x="4297609" y="5179850"/>
            <a:ext cx="770561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Search engines</a:t>
            </a:r>
          </a:p>
        </p:txBody>
      </p:sp>
      <p:sp>
        <p:nvSpPr>
          <p:cNvPr id="118" name="Left-Right Arrow 25">
            <a:extLst>
              <a:ext uri="{FF2B5EF4-FFF2-40B4-BE49-F238E27FC236}">
                <a16:creationId xmlns:a16="http://schemas.microsoft.com/office/drawing/2014/main" xmlns="" id="{3B032AF7-4E45-42F6-9622-2BFEDCED0F9F}"/>
              </a:ext>
            </a:extLst>
          </p:cNvPr>
          <p:cNvSpPr/>
          <p:nvPr/>
        </p:nvSpPr>
        <p:spPr bwMode="auto">
          <a:xfrm>
            <a:off x="5125508" y="5597461"/>
            <a:ext cx="6620364" cy="84187"/>
          </a:xfrm>
          <a:prstGeom prst="leftRightArrow">
            <a:avLst/>
          </a:prstGeom>
          <a:solidFill>
            <a:srgbClr val="00A3AE">
              <a:lumMod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D96E122A-6860-49BF-96D6-706FF86438BC}"/>
              </a:ext>
            </a:extLst>
          </p:cNvPr>
          <p:cNvSpPr txBox="1"/>
          <p:nvPr/>
        </p:nvSpPr>
        <p:spPr>
          <a:xfrm>
            <a:off x="6627797" y="5437903"/>
            <a:ext cx="1923499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Manufacturer websites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D3077381-BE04-42A6-89BA-78DA947F641A}"/>
              </a:ext>
            </a:extLst>
          </p:cNvPr>
          <p:cNvGrpSpPr>
            <a:grpSpLocks noChangeAspect="1"/>
          </p:cNvGrpSpPr>
          <p:nvPr/>
        </p:nvGrpSpPr>
        <p:grpSpPr>
          <a:xfrm>
            <a:off x="6280114" y="5437506"/>
            <a:ext cx="400106" cy="404098"/>
            <a:chOff x="1193260" y="1509409"/>
            <a:chExt cx="1371600" cy="1371600"/>
          </a:xfrm>
          <a:solidFill>
            <a:srgbClr val="00A3AE">
              <a:lumMod val="75000"/>
            </a:srgbClr>
          </a:solidFill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95D7BEA2-11B7-4B81-8387-D49757B0E508}"/>
                </a:ext>
              </a:extLst>
            </p:cNvPr>
            <p:cNvSpPr/>
            <p:nvPr/>
          </p:nvSpPr>
          <p:spPr>
            <a:xfrm>
              <a:off x="1193260" y="1509409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58" name="Picture 157" descr="websites.emf">
              <a:extLst>
                <a:ext uri="{FF2B5EF4-FFF2-40B4-BE49-F238E27FC236}">
                  <a16:creationId xmlns:a16="http://schemas.microsoft.com/office/drawing/2014/main" xmlns="" id="{D5303955-4032-4445-8AEA-2B0EF8F32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029" y="1928509"/>
              <a:ext cx="786062" cy="533400"/>
            </a:xfrm>
            <a:prstGeom prst="rect">
              <a:avLst/>
            </a:prstGeom>
            <a:grpFill/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A6E25E2F-75AD-479D-A943-BA164E3DA048}"/>
              </a:ext>
            </a:extLst>
          </p:cNvPr>
          <p:cNvGrpSpPr/>
          <p:nvPr/>
        </p:nvGrpSpPr>
        <p:grpSpPr>
          <a:xfrm>
            <a:off x="6362161" y="4921649"/>
            <a:ext cx="367662" cy="360359"/>
            <a:chOff x="4114800" y="4953000"/>
            <a:chExt cx="1371600" cy="1371600"/>
          </a:xfrm>
          <a:solidFill>
            <a:srgbClr val="FA8072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A4D2872E-4B81-4B45-BC64-6A30629EC765}"/>
                </a:ext>
              </a:extLst>
            </p:cNvPr>
            <p:cNvSpPr/>
            <p:nvPr/>
          </p:nvSpPr>
          <p:spPr>
            <a:xfrm>
              <a:off x="4114800" y="495300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56" name="Picture 155" descr="Information.emf">
              <a:extLst>
                <a:ext uri="{FF2B5EF4-FFF2-40B4-BE49-F238E27FC236}">
                  <a16:creationId xmlns:a16="http://schemas.microsoft.com/office/drawing/2014/main" xmlns="" id="{F974FE10-C356-421E-8C04-BF3CBF1B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1250" y="5291328"/>
              <a:ext cx="178700" cy="694944"/>
            </a:xfrm>
            <a:prstGeom prst="rect">
              <a:avLst/>
            </a:prstGeom>
            <a:grpFill/>
          </p:spPr>
        </p:pic>
      </p:grpSp>
      <p:sp>
        <p:nvSpPr>
          <p:cNvPr id="122" name="Left-Right Arrow 29">
            <a:extLst>
              <a:ext uri="{FF2B5EF4-FFF2-40B4-BE49-F238E27FC236}">
                <a16:creationId xmlns:a16="http://schemas.microsoft.com/office/drawing/2014/main" xmlns="" id="{3F1EB73E-BA44-478D-815C-EBFB2FB84BA0}"/>
              </a:ext>
            </a:extLst>
          </p:cNvPr>
          <p:cNvSpPr/>
          <p:nvPr/>
        </p:nvSpPr>
        <p:spPr bwMode="auto">
          <a:xfrm>
            <a:off x="4075605" y="5881092"/>
            <a:ext cx="2645916" cy="95694"/>
          </a:xfrm>
          <a:prstGeom prst="leftRightArrow">
            <a:avLst/>
          </a:prstGeom>
          <a:solidFill>
            <a:srgbClr val="FFE600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C5D9ACF-8B3F-425C-B8C8-7197AFF2E8AD}"/>
              </a:ext>
            </a:extLst>
          </p:cNvPr>
          <p:cNvSpPr txBox="1"/>
          <p:nvPr/>
        </p:nvSpPr>
        <p:spPr>
          <a:xfrm>
            <a:off x="4606776" y="5985942"/>
            <a:ext cx="2275804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Direct to consumer marketing </a:t>
            </a:r>
          </a:p>
        </p:txBody>
      </p:sp>
      <p:sp>
        <p:nvSpPr>
          <p:cNvPr id="124" name="Rectangle 8">
            <a:extLst>
              <a:ext uri="{FF2B5EF4-FFF2-40B4-BE49-F238E27FC236}">
                <a16:creationId xmlns:a16="http://schemas.microsoft.com/office/drawing/2014/main" xmlns="" id="{0668D4EB-DC40-459D-ABA8-EECDEEF517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2955" y="3315730"/>
            <a:ext cx="1562176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45705" rIns="45720" bIns="45705">
            <a:spAutoFit/>
          </a:bodyPr>
          <a:lstStyle/>
          <a:p>
            <a:pPr marL="0" marR="0" lvl="1" indent="0" algn="ctr" defTabSz="890459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333333"/>
              </a:buClr>
              <a:buSzPct val="120000"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  <a:sym typeface="+mn-lt"/>
              </a:rPr>
              <a:t>Triggered by experience, recommendations, mass media or online interactions</a:t>
            </a:r>
          </a:p>
        </p:txBody>
      </p:sp>
      <p:sp>
        <p:nvSpPr>
          <p:cNvPr id="125" name="Rounded Rectangle 32">
            <a:extLst>
              <a:ext uri="{FF2B5EF4-FFF2-40B4-BE49-F238E27FC236}">
                <a16:creationId xmlns:a16="http://schemas.microsoft.com/office/drawing/2014/main" xmlns="" id="{A39960BF-19C8-4D84-90F9-51CE5FE9805D}"/>
              </a:ext>
            </a:extLst>
          </p:cNvPr>
          <p:cNvSpPr/>
          <p:nvPr/>
        </p:nvSpPr>
        <p:spPr bwMode="auto">
          <a:xfrm>
            <a:off x="4098229" y="2815673"/>
            <a:ext cx="933083" cy="414654"/>
          </a:xfrm>
          <a:prstGeom prst="roundRect">
            <a:avLst/>
          </a:prstGeom>
          <a:solidFill>
            <a:srgbClr val="FFE600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Identify the need</a:t>
            </a:r>
          </a:p>
        </p:txBody>
      </p:sp>
      <p:sp>
        <p:nvSpPr>
          <p:cNvPr id="126" name="Rounded Rectangle 33">
            <a:extLst>
              <a:ext uri="{FF2B5EF4-FFF2-40B4-BE49-F238E27FC236}">
                <a16:creationId xmlns:a16="http://schemas.microsoft.com/office/drawing/2014/main" xmlns="" id="{347D2D4F-CEA3-45CE-941C-C8EA81F75536}"/>
              </a:ext>
            </a:extLst>
          </p:cNvPr>
          <p:cNvSpPr/>
          <p:nvPr/>
        </p:nvSpPr>
        <p:spPr bwMode="auto">
          <a:xfrm>
            <a:off x="9394589" y="2815673"/>
            <a:ext cx="933083" cy="414654"/>
          </a:xfrm>
          <a:prstGeom prst="roundRect">
            <a:avLst/>
          </a:prstGeom>
          <a:solidFill>
            <a:srgbClr val="00A3AE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Purchase the product</a:t>
            </a:r>
          </a:p>
        </p:txBody>
      </p:sp>
      <p:sp>
        <p:nvSpPr>
          <p:cNvPr id="127" name="Rounded Rectangle 34">
            <a:extLst>
              <a:ext uri="{FF2B5EF4-FFF2-40B4-BE49-F238E27FC236}">
                <a16:creationId xmlns:a16="http://schemas.microsoft.com/office/drawing/2014/main" xmlns="" id="{925797A6-BA86-42C5-B3F3-96A0A2EC767F}"/>
              </a:ext>
            </a:extLst>
          </p:cNvPr>
          <p:cNvSpPr/>
          <p:nvPr/>
        </p:nvSpPr>
        <p:spPr bwMode="auto">
          <a:xfrm>
            <a:off x="5422319" y="2815673"/>
            <a:ext cx="933083" cy="414654"/>
          </a:xfrm>
          <a:prstGeom prst="roundRect">
            <a:avLst/>
          </a:prstGeom>
          <a:solidFill>
            <a:srgbClr val="FFE600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Define the need</a:t>
            </a:r>
          </a:p>
        </p:txBody>
      </p:sp>
      <p:sp>
        <p:nvSpPr>
          <p:cNvPr id="128" name="Rounded Rectangle 35">
            <a:extLst>
              <a:ext uri="{FF2B5EF4-FFF2-40B4-BE49-F238E27FC236}">
                <a16:creationId xmlns:a16="http://schemas.microsoft.com/office/drawing/2014/main" xmlns="" id="{1E167678-F7CB-4100-B889-C5ABAC482F82}"/>
              </a:ext>
            </a:extLst>
          </p:cNvPr>
          <p:cNvSpPr/>
          <p:nvPr/>
        </p:nvSpPr>
        <p:spPr bwMode="auto">
          <a:xfrm>
            <a:off x="6746409" y="2815673"/>
            <a:ext cx="933083" cy="414654"/>
          </a:xfrm>
          <a:prstGeom prst="roundRect">
            <a:avLst/>
          </a:prstGeom>
          <a:solidFill>
            <a:srgbClr val="00A3AE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Assess options</a:t>
            </a:r>
          </a:p>
        </p:txBody>
      </p:sp>
      <p:sp>
        <p:nvSpPr>
          <p:cNvPr id="129" name="Rounded Rectangle 36">
            <a:extLst>
              <a:ext uri="{FF2B5EF4-FFF2-40B4-BE49-F238E27FC236}">
                <a16:creationId xmlns:a16="http://schemas.microsoft.com/office/drawing/2014/main" xmlns="" id="{A28EBC00-0B80-4F43-AFD5-68718EDA49B7}"/>
              </a:ext>
            </a:extLst>
          </p:cNvPr>
          <p:cNvSpPr/>
          <p:nvPr/>
        </p:nvSpPr>
        <p:spPr bwMode="auto">
          <a:xfrm>
            <a:off x="8070499" y="2815673"/>
            <a:ext cx="933083" cy="414654"/>
          </a:xfrm>
          <a:prstGeom prst="roundRect">
            <a:avLst/>
          </a:prstGeom>
          <a:solidFill>
            <a:srgbClr val="00A3AE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Make decisions</a:t>
            </a:r>
          </a:p>
        </p:txBody>
      </p:sp>
      <p:sp>
        <p:nvSpPr>
          <p:cNvPr id="130" name="Rounded Rectangle 37">
            <a:extLst>
              <a:ext uri="{FF2B5EF4-FFF2-40B4-BE49-F238E27FC236}">
                <a16:creationId xmlns:a16="http://schemas.microsoft.com/office/drawing/2014/main" xmlns="" id="{F774696D-0781-4B2B-AC7D-6A9F182B0879}"/>
              </a:ext>
            </a:extLst>
          </p:cNvPr>
          <p:cNvSpPr/>
          <p:nvPr/>
        </p:nvSpPr>
        <p:spPr bwMode="auto">
          <a:xfrm>
            <a:off x="10718680" y="2815673"/>
            <a:ext cx="933083" cy="414654"/>
          </a:xfrm>
          <a:prstGeom prst="roundRect">
            <a:avLst/>
          </a:prstGeom>
          <a:solidFill>
            <a:srgbClr val="00A3AE"/>
          </a:solidFill>
          <a:ln w="9525" cap="flat" cmpd="sng" algn="ctr">
            <a:solidFill>
              <a:srgbClr val="64646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rPr>
              <a:t>Experience the product</a:t>
            </a:r>
          </a:p>
        </p:txBody>
      </p:sp>
      <p:sp>
        <p:nvSpPr>
          <p:cNvPr id="131" name="Right Arrow 38">
            <a:extLst>
              <a:ext uri="{FF2B5EF4-FFF2-40B4-BE49-F238E27FC236}">
                <a16:creationId xmlns:a16="http://schemas.microsoft.com/office/drawing/2014/main" xmlns="" id="{3E99F4F8-0822-44E7-8309-AA0133531955}"/>
              </a:ext>
            </a:extLst>
          </p:cNvPr>
          <p:cNvSpPr/>
          <p:nvPr/>
        </p:nvSpPr>
        <p:spPr bwMode="auto">
          <a:xfrm>
            <a:off x="5125509" y="2909910"/>
            <a:ext cx="186616" cy="20732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32" name="Right Arrow 39">
            <a:extLst>
              <a:ext uri="{FF2B5EF4-FFF2-40B4-BE49-F238E27FC236}">
                <a16:creationId xmlns:a16="http://schemas.microsoft.com/office/drawing/2014/main" xmlns="" id="{9C2B89E5-6855-4DD6-A04E-4AF50B91681F}"/>
              </a:ext>
            </a:extLst>
          </p:cNvPr>
          <p:cNvSpPr/>
          <p:nvPr/>
        </p:nvSpPr>
        <p:spPr bwMode="auto">
          <a:xfrm>
            <a:off x="6452561" y="2909910"/>
            <a:ext cx="186616" cy="20732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33" name="Right Arrow 40">
            <a:extLst>
              <a:ext uri="{FF2B5EF4-FFF2-40B4-BE49-F238E27FC236}">
                <a16:creationId xmlns:a16="http://schemas.microsoft.com/office/drawing/2014/main" xmlns="" id="{0DDF8EB3-CE4F-46C3-9049-1DAF3C9B2218}"/>
              </a:ext>
            </a:extLst>
          </p:cNvPr>
          <p:cNvSpPr/>
          <p:nvPr/>
        </p:nvSpPr>
        <p:spPr bwMode="auto">
          <a:xfrm>
            <a:off x="7779613" y="2909910"/>
            <a:ext cx="186616" cy="20732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34" name="Right Arrow 41">
            <a:extLst>
              <a:ext uri="{FF2B5EF4-FFF2-40B4-BE49-F238E27FC236}">
                <a16:creationId xmlns:a16="http://schemas.microsoft.com/office/drawing/2014/main" xmlns="" id="{FB55F269-721E-490F-8958-4F1E1BD85EC7}"/>
              </a:ext>
            </a:extLst>
          </p:cNvPr>
          <p:cNvSpPr/>
          <p:nvPr/>
        </p:nvSpPr>
        <p:spPr bwMode="auto">
          <a:xfrm>
            <a:off x="9106665" y="2909910"/>
            <a:ext cx="186616" cy="20732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35" name="Right Arrow 42">
            <a:extLst>
              <a:ext uri="{FF2B5EF4-FFF2-40B4-BE49-F238E27FC236}">
                <a16:creationId xmlns:a16="http://schemas.microsoft.com/office/drawing/2014/main" xmlns="" id="{C965E5D3-6CD9-4342-BD4C-036EE0CF1B0C}"/>
              </a:ext>
            </a:extLst>
          </p:cNvPr>
          <p:cNvSpPr/>
          <p:nvPr/>
        </p:nvSpPr>
        <p:spPr bwMode="auto">
          <a:xfrm>
            <a:off x="10433718" y="2909910"/>
            <a:ext cx="186616" cy="20732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sp>
        <p:nvSpPr>
          <p:cNvPr id="136" name="Pentagon 43">
            <a:extLst>
              <a:ext uri="{FF2B5EF4-FFF2-40B4-BE49-F238E27FC236}">
                <a16:creationId xmlns:a16="http://schemas.microsoft.com/office/drawing/2014/main" xmlns="" id="{EF9E36F4-453B-4C61-8706-91476D81A3B5}"/>
              </a:ext>
            </a:extLst>
          </p:cNvPr>
          <p:cNvSpPr/>
          <p:nvPr/>
        </p:nvSpPr>
        <p:spPr bwMode="auto">
          <a:xfrm>
            <a:off x="6427273" y="2308437"/>
            <a:ext cx="5244915" cy="345929"/>
          </a:xfrm>
          <a:prstGeom prst="homePlate">
            <a:avLst>
              <a:gd name="adj" fmla="val 26892"/>
            </a:avLst>
          </a:prstGeom>
          <a:solidFill>
            <a:srgbClr val="00A3AE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3247" rIns="43247" bIns="4324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1pPr>
            <a:lvl2pPr marL="432465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2pPr>
            <a:lvl3pPr marL="864931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3pPr>
            <a:lvl4pPr marL="1297396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4pPr>
            <a:lvl5pPr marL="1729862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5pPr>
            <a:lvl6pPr marL="2162327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6pPr>
            <a:lvl7pPr marL="2594793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7pPr>
            <a:lvl8pPr marL="3027258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8pPr>
            <a:lvl9pPr marL="3459724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9pPr>
          </a:lstStyle>
          <a:p>
            <a:pPr marL="273294" marR="0" lvl="0" indent="0" algn="ctr" defTabSz="864931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  <a:sym typeface="+mn-lt"/>
              </a:rPr>
              <a:t>Deliver on multiple selection and purchase drivers</a:t>
            </a:r>
          </a:p>
        </p:txBody>
      </p:sp>
      <p:sp>
        <p:nvSpPr>
          <p:cNvPr id="137" name="Pentagon 44">
            <a:extLst>
              <a:ext uri="{FF2B5EF4-FFF2-40B4-BE49-F238E27FC236}">
                <a16:creationId xmlns:a16="http://schemas.microsoft.com/office/drawing/2014/main" xmlns="" id="{0AC31160-CFC1-41F9-81BD-B39DAF8600CA}"/>
              </a:ext>
            </a:extLst>
          </p:cNvPr>
          <p:cNvSpPr/>
          <p:nvPr/>
        </p:nvSpPr>
        <p:spPr bwMode="auto">
          <a:xfrm>
            <a:off x="4101283" y="2308437"/>
            <a:ext cx="2619839" cy="345929"/>
          </a:xfrm>
          <a:prstGeom prst="homePlate">
            <a:avLst>
              <a:gd name="adj" fmla="val 26892"/>
            </a:avLst>
          </a:prstGeom>
          <a:solidFill>
            <a:srgbClr val="FFE600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3247" rIns="43247" bIns="4324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1pPr>
            <a:lvl2pPr marL="432465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2pPr>
            <a:lvl3pPr marL="864931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3pPr>
            <a:lvl4pPr marL="1297396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4pPr>
            <a:lvl5pPr marL="1729862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5pPr>
            <a:lvl6pPr marL="2162327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6pPr>
            <a:lvl7pPr marL="2594793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7pPr>
            <a:lvl8pPr marL="3027258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8pPr>
            <a:lvl9pPr marL="3459724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9pPr>
          </a:lstStyle>
          <a:p>
            <a:pPr marL="219236" marR="0" lvl="0" indent="0" algn="ctr" defTabSz="864931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  <a:sym typeface="+mn-lt"/>
              </a:rPr>
              <a:t>Meet consumers at their point of need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9C1260F2-B110-4F6D-970F-E20D69D278E3}"/>
              </a:ext>
            </a:extLst>
          </p:cNvPr>
          <p:cNvGrpSpPr/>
          <p:nvPr/>
        </p:nvGrpSpPr>
        <p:grpSpPr>
          <a:xfrm>
            <a:off x="4282295" y="5718790"/>
            <a:ext cx="400106" cy="404098"/>
            <a:chOff x="308118" y="5773632"/>
            <a:chExt cx="438912" cy="438912"/>
          </a:xfrm>
          <a:solidFill>
            <a:srgbClr val="FFE600">
              <a:lumMod val="75000"/>
            </a:srgbClr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877AE922-3613-42A1-9938-0621567F3A03}"/>
                </a:ext>
              </a:extLst>
            </p:cNvPr>
            <p:cNvSpPr/>
            <p:nvPr/>
          </p:nvSpPr>
          <p:spPr>
            <a:xfrm>
              <a:off x="308118" y="5773632"/>
              <a:ext cx="438912" cy="43891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54" name="Picture 153" descr="TV.emf">
              <a:extLst>
                <a:ext uri="{FF2B5EF4-FFF2-40B4-BE49-F238E27FC236}">
                  <a16:creationId xmlns:a16="http://schemas.microsoft.com/office/drawing/2014/main" xmlns="" id="{663742B6-8806-4952-9764-8D6EA7D5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248" y="5859522"/>
              <a:ext cx="330674" cy="254637"/>
            </a:xfrm>
            <a:prstGeom prst="rect">
              <a:avLst/>
            </a:prstGeom>
            <a:grpFill/>
          </p:spPr>
        </p:pic>
      </p:grpSp>
      <p:sp>
        <p:nvSpPr>
          <p:cNvPr id="139" name="Right Arrow 46">
            <a:extLst>
              <a:ext uri="{FF2B5EF4-FFF2-40B4-BE49-F238E27FC236}">
                <a16:creationId xmlns:a16="http://schemas.microsoft.com/office/drawing/2014/main" xmlns="" id="{F0D507FD-93B1-4B20-BD37-ECEDEA70BBFD}"/>
              </a:ext>
            </a:extLst>
          </p:cNvPr>
          <p:cNvSpPr/>
          <p:nvPr/>
        </p:nvSpPr>
        <p:spPr bwMode="auto">
          <a:xfrm>
            <a:off x="5255635" y="4365608"/>
            <a:ext cx="6568819" cy="9698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18288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41CE5AA0-F186-4E98-9640-375EA485EE86}"/>
              </a:ext>
            </a:extLst>
          </p:cNvPr>
          <p:cNvGrpSpPr/>
          <p:nvPr/>
        </p:nvGrpSpPr>
        <p:grpSpPr>
          <a:xfrm>
            <a:off x="3908892" y="4208209"/>
            <a:ext cx="400106" cy="404098"/>
            <a:chOff x="7467600" y="3086100"/>
            <a:chExt cx="1371600" cy="1371600"/>
          </a:xfrm>
          <a:solidFill>
            <a:srgbClr val="2C973E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081C29DF-4B57-444B-A2CA-045792ECA844}"/>
                </a:ext>
              </a:extLst>
            </p:cNvPr>
            <p:cNvSpPr/>
            <p:nvPr/>
          </p:nvSpPr>
          <p:spPr>
            <a:xfrm>
              <a:off x="7467600" y="3086100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52" name="Picture 151" descr="megaphone.emf">
              <a:extLst>
                <a:ext uri="{FF2B5EF4-FFF2-40B4-BE49-F238E27FC236}">
                  <a16:creationId xmlns:a16="http://schemas.microsoft.com/office/drawing/2014/main" xmlns="" id="{7EEE4505-C1FE-42F7-90E8-F2A18A1D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3504600"/>
              <a:ext cx="914400" cy="534600"/>
            </a:xfrm>
            <a:prstGeom prst="rect">
              <a:avLst/>
            </a:prstGeom>
            <a:grpFill/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C821E5C-0AAD-4433-A57F-5D25DEAAFE16}"/>
              </a:ext>
            </a:extLst>
          </p:cNvPr>
          <p:cNvSpPr txBox="1"/>
          <p:nvPr/>
        </p:nvSpPr>
        <p:spPr>
          <a:xfrm>
            <a:off x="4366624" y="4337823"/>
            <a:ext cx="1107510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Mass media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591AC7D7-BD33-45C7-A19C-CAD7D11679DD}"/>
              </a:ext>
            </a:extLst>
          </p:cNvPr>
          <p:cNvGrpSpPr/>
          <p:nvPr/>
        </p:nvGrpSpPr>
        <p:grpSpPr>
          <a:xfrm>
            <a:off x="5694881" y="4208367"/>
            <a:ext cx="400106" cy="404098"/>
            <a:chOff x="2743200" y="4999392"/>
            <a:chExt cx="1371600" cy="1371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FE0A8EF7-0328-4F38-A6EA-183267210FF7}"/>
                </a:ext>
              </a:extLst>
            </p:cNvPr>
            <p:cNvSpPr/>
            <p:nvPr/>
          </p:nvSpPr>
          <p:spPr>
            <a:xfrm>
              <a:off x="2743200" y="4999392"/>
              <a:ext cx="1371600" cy="13716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pic>
          <p:nvPicPr>
            <p:cNvPr id="150" name="Picture 149" descr="Store.emf">
              <a:extLst>
                <a:ext uri="{FF2B5EF4-FFF2-40B4-BE49-F238E27FC236}">
                  <a16:creationId xmlns:a16="http://schemas.microsoft.com/office/drawing/2014/main" xmlns="" id="{2E02C970-AA03-4733-9A38-EA2DC5F88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5493" y="5388012"/>
              <a:ext cx="967014" cy="594360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A8AE6EE5-FA45-4C01-99AD-2157089C98F6}"/>
              </a:ext>
            </a:extLst>
          </p:cNvPr>
          <p:cNvSpPr txBox="1"/>
          <p:nvPr/>
        </p:nvSpPr>
        <p:spPr>
          <a:xfrm>
            <a:off x="6209092" y="4225288"/>
            <a:ext cx="1271778" cy="15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</a:rPr>
              <a:t>Brick &amp; mortar</a:t>
            </a:r>
          </a:p>
        </p:txBody>
      </p:sp>
      <p:sp>
        <p:nvSpPr>
          <p:cNvPr id="144" name="Pentagon 51">
            <a:extLst>
              <a:ext uri="{FF2B5EF4-FFF2-40B4-BE49-F238E27FC236}">
                <a16:creationId xmlns:a16="http://schemas.microsoft.com/office/drawing/2014/main" xmlns="" id="{2A954A7C-4A91-4487-A74A-380930D32186}"/>
              </a:ext>
            </a:extLst>
          </p:cNvPr>
          <p:cNvSpPr/>
          <p:nvPr/>
        </p:nvSpPr>
        <p:spPr bwMode="auto">
          <a:xfrm>
            <a:off x="6427273" y="1829724"/>
            <a:ext cx="5244915" cy="345929"/>
          </a:xfrm>
          <a:prstGeom prst="homePlate">
            <a:avLst>
              <a:gd name="adj" fmla="val 26892"/>
            </a:avLst>
          </a:prstGeom>
          <a:solidFill>
            <a:srgbClr val="00A3AE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3247" rIns="43247" bIns="4324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1pPr>
            <a:lvl2pPr marL="432465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2pPr>
            <a:lvl3pPr marL="864931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3pPr>
            <a:lvl4pPr marL="1297396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4pPr>
            <a:lvl5pPr marL="1729862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5pPr>
            <a:lvl6pPr marL="2162327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6pPr>
            <a:lvl7pPr marL="2594793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7pPr>
            <a:lvl8pPr marL="3027258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8pPr>
            <a:lvl9pPr marL="3459724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9pPr>
          </a:lstStyle>
          <a:p>
            <a:pPr marL="273294" marR="0" lvl="0" indent="0" algn="ctr" defTabSz="864931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  <a:sym typeface="+mn-lt"/>
              </a:rPr>
              <a:t>Deliver good assortment &amp; price in the store</a:t>
            </a:r>
          </a:p>
        </p:txBody>
      </p:sp>
      <p:sp>
        <p:nvSpPr>
          <p:cNvPr id="145" name="Pentagon 52">
            <a:extLst>
              <a:ext uri="{FF2B5EF4-FFF2-40B4-BE49-F238E27FC236}">
                <a16:creationId xmlns:a16="http://schemas.microsoft.com/office/drawing/2014/main" xmlns="" id="{81C3F625-EEE0-4F51-B8CC-66DDE19AE405}"/>
              </a:ext>
            </a:extLst>
          </p:cNvPr>
          <p:cNvSpPr/>
          <p:nvPr/>
        </p:nvSpPr>
        <p:spPr bwMode="auto">
          <a:xfrm>
            <a:off x="4101283" y="1829724"/>
            <a:ext cx="2619839" cy="345929"/>
          </a:xfrm>
          <a:prstGeom prst="homePlate">
            <a:avLst>
              <a:gd name="adj" fmla="val 26892"/>
            </a:avLst>
          </a:prstGeom>
          <a:solidFill>
            <a:srgbClr val="FFE600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3247" rIns="43247" bIns="4324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1pPr>
            <a:lvl2pPr marL="432465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2pPr>
            <a:lvl3pPr marL="864931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3pPr>
            <a:lvl4pPr marL="1297396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4pPr>
            <a:lvl5pPr marL="1729862" algn="ct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5pPr>
            <a:lvl6pPr marL="2162327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6pPr>
            <a:lvl7pPr marL="2594793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7pPr>
            <a:lvl8pPr marL="3027258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8pPr>
            <a:lvl9pPr marL="3459724" algn="l" defTabSz="864931" rtl="0" eaLnBrk="1" latinLnBrk="0" hangingPunct="1">
              <a:defRPr sz="1200" kern="1200">
                <a:solidFill>
                  <a:schemeClr val="tx1"/>
                </a:solidFill>
                <a:latin typeface="+mn-lt" charset="0"/>
                <a:ea typeface="+mn-ea"/>
                <a:cs typeface="+mn-cs"/>
              </a:defRPr>
            </a:lvl9pPr>
          </a:lstStyle>
          <a:p>
            <a:pPr marL="219236" marR="0" lvl="0" indent="0" algn="ctr" defTabSz="864931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  <a:sym typeface="+mn-lt"/>
              </a:rPr>
              <a:t>Reach consumers through mass media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A6076254-0BBD-48AF-A7DC-2D35A58A5B9F}"/>
              </a:ext>
            </a:extLst>
          </p:cNvPr>
          <p:cNvSpPr txBox="1"/>
          <p:nvPr/>
        </p:nvSpPr>
        <p:spPr>
          <a:xfrm>
            <a:off x="3532093" y="1891547"/>
            <a:ext cx="539241" cy="193899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</a:rPr>
              <a:t>Old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A58A8C09-9895-44C7-A934-ACDE80CD6428}"/>
              </a:ext>
            </a:extLst>
          </p:cNvPr>
          <p:cNvSpPr txBox="1"/>
          <p:nvPr/>
        </p:nvSpPr>
        <p:spPr>
          <a:xfrm>
            <a:off x="3532094" y="2384605"/>
            <a:ext cx="539241" cy="193899"/>
          </a:xfrm>
          <a:prstGeom prst="rect">
            <a:avLst/>
          </a:prstGeom>
          <a:noFill/>
        </p:spPr>
        <p:txBody>
          <a:bodyPr wrap="square" lIns="0" tIns="36576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EYInterstate Light" panose="02000506000000020004" pitchFamily="2" charset="0"/>
              </a:rPr>
              <a:t>New</a:t>
            </a:r>
          </a:p>
        </p:txBody>
      </p:sp>
      <p:sp>
        <p:nvSpPr>
          <p:cNvPr id="148" name="Down Arrow 83">
            <a:extLst>
              <a:ext uri="{FF2B5EF4-FFF2-40B4-BE49-F238E27FC236}">
                <a16:creationId xmlns:a16="http://schemas.microsoft.com/office/drawing/2014/main" xmlns="" id="{5179E919-0408-4AD8-8931-86530B3D60E0}"/>
              </a:ext>
            </a:extLst>
          </p:cNvPr>
          <p:cNvSpPr/>
          <p:nvPr/>
        </p:nvSpPr>
        <p:spPr>
          <a:xfrm>
            <a:off x="3693459" y="2157723"/>
            <a:ext cx="224398" cy="20057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1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0D193-FA9F-4AA0-8CBE-9934E6A1A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0618" y="215900"/>
            <a:ext cx="8717731" cy="553998"/>
          </a:xfrm>
        </p:spPr>
        <p:txBody>
          <a:bodyPr>
            <a:spAutoFit/>
          </a:bodyPr>
          <a:lstStyle/>
          <a:p>
            <a:r>
              <a:rPr lang="en-US" dirty="0"/>
              <a:t>… driving need for common view of customer</a:t>
            </a:r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xmlns="" id="{F41D8EA9-0800-4DCB-87EA-EB5240BA8F0E}"/>
              </a:ext>
            </a:extLst>
          </p:cNvPr>
          <p:cNvSpPr txBox="1">
            <a:spLocks/>
          </p:cNvSpPr>
          <p:nvPr/>
        </p:nvSpPr>
        <p:spPr>
          <a:xfrm>
            <a:off x="8779371" y="5580521"/>
            <a:ext cx="180688" cy="1687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xmlns="" id="{3E2F6E6B-49BB-4A2B-82D3-E51E747A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09" y="4622845"/>
            <a:ext cx="1100901" cy="478451"/>
          </a:xfrm>
          <a:prstGeom prst="rect">
            <a:avLst/>
          </a:prstGeom>
          <a:solidFill>
            <a:srgbClr val="FFE600"/>
          </a:solidFill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ＭＳ Ｐゴシック" pitchFamily="34" charset="-128"/>
                <a:cs typeface="Arial" pitchFamily="34" charset="0"/>
              </a:rPr>
              <a:t>Store</a:t>
            </a:r>
            <a:endParaRPr kumimoji="0" lang="en-US" altLang="en-US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xmlns="" id="{B6592B32-5CB6-4868-BA60-B29E2064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09" y="3750206"/>
            <a:ext cx="1100901" cy="478452"/>
          </a:xfrm>
          <a:prstGeom prst="rect">
            <a:avLst/>
          </a:prstGeom>
          <a:solidFill>
            <a:srgbClr val="FFE600"/>
          </a:solidFill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ＭＳ Ｐゴシック" pitchFamily="34" charset="-128"/>
                <a:cs typeface="Arial" pitchFamily="34" charset="0"/>
              </a:rPr>
              <a:t>Local market</a:t>
            </a:r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xmlns="" id="{B3E02CF3-AA94-420A-B14A-5A71F3E0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09" y="2888994"/>
            <a:ext cx="1100901" cy="478451"/>
          </a:xfrm>
          <a:prstGeom prst="rect">
            <a:avLst/>
          </a:prstGeom>
          <a:solidFill>
            <a:srgbClr val="FFE600"/>
          </a:solidFill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ＭＳ Ｐゴシック" pitchFamily="34" charset="-128"/>
                <a:cs typeface="Arial" pitchFamily="34" charset="0"/>
              </a:rPr>
              <a:t>Retailer</a:t>
            </a:r>
            <a:endParaRPr kumimoji="0" lang="en-US" altLang="en-US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xmlns="" id="{F9147440-7E19-4316-836D-BB3BCD668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09" y="2046348"/>
            <a:ext cx="1100901" cy="478451"/>
          </a:xfrm>
          <a:prstGeom prst="rect">
            <a:avLst/>
          </a:prstGeom>
          <a:solidFill>
            <a:srgbClr val="FFE600"/>
          </a:solidFill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ＭＳ Ｐゴシック" pitchFamily="34" charset="-128"/>
                <a:cs typeface="Arial" pitchFamily="34" charset="0"/>
              </a:rPr>
              <a:t>Geography</a:t>
            </a:r>
          </a:p>
        </p:txBody>
      </p:sp>
      <p:sp>
        <p:nvSpPr>
          <p:cNvPr id="70" name="AutoShape 28">
            <a:extLst>
              <a:ext uri="{FF2B5EF4-FFF2-40B4-BE49-F238E27FC236}">
                <a16:creationId xmlns:a16="http://schemas.microsoft.com/office/drawing/2014/main" xmlns="" id="{F55AD0F4-A69B-4518-98A4-414DC099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23" y="2591350"/>
            <a:ext cx="702272" cy="243045"/>
          </a:xfrm>
          <a:prstGeom prst="downArrow">
            <a:avLst>
              <a:gd name="adj1" fmla="val 72401"/>
              <a:gd name="adj2" fmla="val 7977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73" name="Picture 31">
            <a:extLst>
              <a:ext uri="{FF2B5EF4-FFF2-40B4-BE49-F238E27FC236}">
                <a16:creationId xmlns:a16="http://schemas.microsoft.com/office/drawing/2014/main" xmlns="" id="{D1A5E45A-2EC2-4C54-AD20-FBAD3EF3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35812" r="61458" b="46396"/>
          <a:stretch>
            <a:fillRect/>
          </a:stretch>
        </p:blipFill>
        <p:spPr bwMode="auto">
          <a:xfrm>
            <a:off x="8752920" y="4567749"/>
            <a:ext cx="793837" cy="57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32">
            <a:extLst>
              <a:ext uri="{FF2B5EF4-FFF2-40B4-BE49-F238E27FC236}">
                <a16:creationId xmlns:a16="http://schemas.microsoft.com/office/drawing/2014/main" xmlns="" id="{2B152303-31B6-4785-AF0D-12621C11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428" y="1973260"/>
            <a:ext cx="302420" cy="638411"/>
          </a:xfrm>
          <a:prstGeom prst="rightArrow">
            <a:avLst>
              <a:gd name="adj1" fmla="val 71562"/>
              <a:gd name="adj2" fmla="val 80270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xmlns="" id="{350616EF-302A-4FE5-9384-361CCBDF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09" y="5478344"/>
            <a:ext cx="1100901" cy="478452"/>
          </a:xfrm>
          <a:prstGeom prst="rect">
            <a:avLst/>
          </a:prstGeom>
          <a:solidFill>
            <a:srgbClr val="FFE600"/>
          </a:solidFill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ＭＳ Ｐゴシック" pitchFamily="34" charset="-128"/>
                <a:cs typeface="Arial" pitchFamily="34" charset="0"/>
              </a:rPr>
              <a:t>Household</a:t>
            </a:r>
          </a:p>
        </p:txBody>
      </p:sp>
      <p:pic>
        <p:nvPicPr>
          <p:cNvPr id="81" name="Picture 2">
            <a:extLst>
              <a:ext uri="{FF2B5EF4-FFF2-40B4-BE49-F238E27FC236}">
                <a16:creationId xmlns:a16="http://schemas.microsoft.com/office/drawing/2014/main" xmlns="" id="{A12D43F1-9A2B-4D33-94CA-2886AA2B5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81" t="16983" r="23141" b="64983"/>
          <a:stretch/>
        </p:blipFill>
        <p:spPr bwMode="gray">
          <a:xfrm>
            <a:off x="8801782" y="5360581"/>
            <a:ext cx="731534" cy="605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646464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5">
            <a:extLst>
              <a:ext uri="{FF2B5EF4-FFF2-40B4-BE49-F238E27FC236}">
                <a16:creationId xmlns:a16="http://schemas.microsoft.com/office/drawing/2014/main" xmlns="" id="{360519E8-90E0-44C8-8C0C-2FC116E5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41862" t="29187" r="41757" b="55708"/>
          <a:stretch>
            <a:fillRect/>
          </a:stretch>
        </p:blipFill>
        <p:spPr bwMode="auto">
          <a:xfrm>
            <a:off x="8707695" y="2022340"/>
            <a:ext cx="901350" cy="5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6">
            <a:extLst>
              <a:ext uri="{FF2B5EF4-FFF2-40B4-BE49-F238E27FC236}">
                <a16:creationId xmlns:a16="http://schemas.microsoft.com/office/drawing/2014/main" xmlns="" id="{CC5A249F-95C0-4745-B61F-D88EF389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5" t="46396" r="46797" b="30438"/>
          <a:stretch>
            <a:fillRect/>
          </a:stretch>
        </p:blipFill>
        <p:spPr bwMode="auto">
          <a:xfrm>
            <a:off x="8778815" y="3668779"/>
            <a:ext cx="839062" cy="58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>
            <a:extLst>
              <a:ext uri="{FF2B5EF4-FFF2-40B4-BE49-F238E27FC236}">
                <a16:creationId xmlns:a16="http://schemas.microsoft.com/office/drawing/2014/main" xmlns="" id="{52A5B78A-11E7-4A87-B6DD-C7F15541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97" t="43922" r="34381" b="35329"/>
          <a:stretch>
            <a:fillRect/>
          </a:stretch>
        </p:blipFill>
        <p:spPr bwMode="gray">
          <a:xfrm>
            <a:off x="8707695" y="2838437"/>
            <a:ext cx="917806" cy="5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E938627-8F95-4B21-B8D6-96F67010AC74}"/>
              </a:ext>
            </a:extLst>
          </p:cNvPr>
          <p:cNvSpPr txBox="1"/>
          <p:nvPr/>
        </p:nvSpPr>
        <p:spPr>
          <a:xfrm>
            <a:off x="10120363" y="1984324"/>
            <a:ext cx="1753087" cy="6617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Media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Consumer promotions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Product innovation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3A822A9-8493-44D3-B102-39C87B3258EB}"/>
              </a:ext>
            </a:extLst>
          </p:cNvPr>
          <p:cNvSpPr txBox="1"/>
          <p:nvPr/>
        </p:nvSpPr>
        <p:spPr>
          <a:xfrm>
            <a:off x="10120363" y="2816115"/>
            <a:ext cx="2077986" cy="6617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Trade promotions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Shopper marketing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Prod. and pack innovation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EEBD374-A766-46E3-9490-9E7217A2A7DA}"/>
              </a:ext>
            </a:extLst>
          </p:cNvPr>
          <p:cNvSpPr txBox="1"/>
          <p:nvPr/>
        </p:nvSpPr>
        <p:spPr>
          <a:xfrm>
            <a:off x="10120363" y="3709301"/>
            <a:ext cx="1753087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Consumer promotions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Sponsorships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7C907AB-8B1D-4A40-8B59-1D5272CE01C1}"/>
              </a:ext>
            </a:extLst>
          </p:cNvPr>
          <p:cNvSpPr txBox="1"/>
          <p:nvPr/>
        </p:nvSpPr>
        <p:spPr>
          <a:xfrm>
            <a:off x="10120363" y="4576635"/>
            <a:ext cx="1753087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Assortment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Merchandising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9E41513-DC60-4803-A24B-C2DF440C300E}"/>
              </a:ext>
            </a:extLst>
          </p:cNvPr>
          <p:cNvSpPr txBox="1"/>
          <p:nvPr/>
        </p:nvSpPr>
        <p:spPr>
          <a:xfrm>
            <a:off x="10120363" y="5299216"/>
            <a:ext cx="2077986" cy="81868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CRM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Loyalty programs</a:t>
            </a:r>
          </a:p>
          <a:p>
            <a:pPr marL="173038" indent="-173038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EYInterstate Light" panose="02000506000000020004" pitchFamily="2" charset="0"/>
              </a:rPr>
              <a:t>Product and service innovation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FA8DF1F5-ED5B-47DE-996F-62AE7A6FAD81}"/>
              </a:ext>
            </a:extLst>
          </p:cNvPr>
          <p:cNvSpPr/>
          <p:nvPr/>
        </p:nvSpPr>
        <p:spPr bwMode="auto">
          <a:xfrm>
            <a:off x="289108" y="4692726"/>
            <a:ext cx="4171132" cy="1015888"/>
          </a:xfrm>
          <a:prstGeom prst="rect">
            <a:avLst/>
          </a:prstGeom>
          <a:solidFill>
            <a:srgbClr val="F0F0F0"/>
          </a:solidFill>
          <a:ln w="9525" cap="flat" cmpd="sng" algn="ctr">
            <a:solidFill>
              <a:srgbClr val="646464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6326" tIns="16326" rIns="16326" bIns="1632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16304" eaLnBrk="0" fontAlgn="auto" latinLnBrk="0" hangingPunct="0">
              <a:lnSpc>
                <a:spcPct val="85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DB49ADD-91DC-437A-B040-7FAEEDE9553D}"/>
              </a:ext>
            </a:extLst>
          </p:cNvPr>
          <p:cNvSpPr/>
          <p:nvPr/>
        </p:nvSpPr>
        <p:spPr bwMode="auto">
          <a:xfrm>
            <a:off x="289108" y="3524069"/>
            <a:ext cx="4171132" cy="1015888"/>
          </a:xfrm>
          <a:prstGeom prst="rect">
            <a:avLst/>
          </a:prstGeom>
          <a:solidFill>
            <a:srgbClr val="F0F0F0"/>
          </a:solidFill>
          <a:ln w="9525" cap="flat" cmpd="sng" algn="ctr">
            <a:solidFill>
              <a:srgbClr val="646464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6326" tIns="16326" rIns="16326" bIns="1632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16304" eaLnBrk="0" fontAlgn="auto" latinLnBrk="0" hangingPunct="0">
              <a:lnSpc>
                <a:spcPct val="85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442378E-5C8C-47AD-8236-5B52B4D2818C}"/>
              </a:ext>
            </a:extLst>
          </p:cNvPr>
          <p:cNvSpPr/>
          <p:nvPr/>
        </p:nvSpPr>
        <p:spPr bwMode="auto">
          <a:xfrm>
            <a:off x="289108" y="2324924"/>
            <a:ext cx="4171132" cy="1015888"/>
          </a:xfrm>
          <a:prstGeom prst="rect">
            <a:avLst/>
          </a:prstGeom>
          <a:solidFill>
            <a:srgbClr val="F0F0F0"/>
          </a:solidFill>
          <a:ln w="9525" cap="flat" cmpd="sng" algn="ctr">
            <a:solidFill>
              <a:srgbClr val="646464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6326" tIns="16326" rIns="16326" bIns="1632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16304" eaLnBrk="0" fontAlgn="auto" latinLnBrk="0" hangingPunct="0">
              <a:lnSpc>
                <a:spcPct val="85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</a:endParaRPr>
          </a:p>
        </p:txBody>
      </p:sp>
      <p:graphicFrame>
        <p:nvGraphicFramePr>
          <p:cNvPr id="93" name="Group 3">
            <a:extLst>
              <a:ext uri="{FF2B5EF4-FFF2-40B4-BE49-F238E27FC236}">
                <a16:creationId xmlns:a16="http://schemas.microsoft.com/office/drawing/2014/main" xmlns="" id="{A11DB0D0-A821-4D67-951B-16CE47EA3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61494"/>
              </p:ext>
            </p:extLst>
          </p:nvPr>
        </p:nvGraphicFramePr>
        <p:xfrm>
          <a:off x="1015471" y="4165298"/>
          <a:ext cx="3353329" cy="340616"/>
        </p:xfrm>
        <a:graphic>
          <a:graphicData uri="http://schemas.openxmlformats.org/drawingml/2006/table">
            <a:tbl>
              <a:tblPr/>
              <a:tblGrid>
                <a:gridCol w="838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Shopping enthusiasts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Price shoppers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Time crunched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Routine followers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Text Box 15">
            <a:extLst>
              <a:ext uri="{FF2B5EF4-FFF2-40B4-BE49-F238E27FC236}">
                <a16:creationId xmlns:a16="http://schemas.microsoft.com/office/drawing/2014/main" xmlns="" id="{297AA399-8022-435A-B06D-05359BBB1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9408" y="3905999"/>
            <a:ext cx="827043" cy="2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60" tIns="40760" rIns="40760" bIns="4076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Sales</a:t>
            </a:r>
          </a:p>
        </p:txBody>
      </p:sp>
      <p:sp>
        <p:nvSpPr>
          <p:cNvPr id="95" name="Text Box 16">
            <a:extLst>
              <a:ext uri="{FF2B5EF4-FFF2-40B4-BE49-F238E27FC236}">
                <a16:creationId xmlns:a16="http://schemas.microsoft.com/office/drawing/2014/main" xmlns="" id="{5E00FAAA-2BF0-4100-9CD0-4D62429E3C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9110" y="4981867"/>
            <a:ext cx="828136" cy="2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60" tIns="40760" rIns="40760" bIns="4076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Media</a:t>
            </a:r>
          </a:p>
        </p:txBody>
      </p:sp>
      <p:graphicFrame>
        <p:nvGraphicFramePr>
          <p:cNvPr id="96" name="Group 17">
            <a:extLst>
              <a:ext uri="{FF2B5EF4-FFF2-40B4-BE49-F238E27FC236}">
                <a16:creationId xmlns:a16="http://schemas.microsoft.com/office/drawing/2014/main" xmlns="" id="{8C68742B-5616-47C9-A62A-85E80FB29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9103"/>
              </p:ext>
            </p:extLst>
          </p:nvPr>
        </p:nvGraphicFramePr>
        <p:xfrm>
          <a:off x="1085957" y="3003916"/>
          <a:ext cx="3282842" cy="340616"/>
        </p:xfrm>
        <a:graphic>
          <a:graphicData uri="http://schemas.openxmlformats.org/drawingml/2006/table">
            <a:tbl>
              <a:tblPr/>
              <a:tblGrid>
                <a:gridCol w="821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1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Brand loyalists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Variety seekers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Health-oriented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Taste-oriented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7" name="Text Box 29">
            <a:extLst>
              <a:ext uri="{FF2B5EF4-FFF2-40B4-BE49-F238E27FC236}">
                <a16:creationId xmlns:a16="http://schemas.microsoft.com/office/drawing/2014/main" xmlns="" id="{A9461829-B4E9-4CC7-ADF5-9E9853F3A02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9108" y="2696160"/>
            <a:ext cx="828137" cy="2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60" tIns="40760" rIns="40760" bIns="4076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Marketing</a:t>
            </a:r>
          </a:p>
        </p:txBody>
      </p:sp>
      <p:sp>
        <p:nvSpPr>
          <p:cNvPr id="98" name="Text Box 30">
            <a:extLst>
              <a:ext uri="{FF2B5EF4-FFF2-40B4-BE49-F238E27FC236}">
                <a16:creationId xmlns:a16="http://schemas.microsoft.com/office/drawing/2014/main" xmlns="" id="{45171B91-CF57-4B38-BF69-8C12F5DAE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8590" y="1467273"/>
            <a:ext cx="3784600" cy="3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760" tIns="40760" rIns="40760" bIns="4076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2"/>
                </a:solidFill>
                <a:latin typeface="EYInterstate Light" panose="02000506000000020004" pitchFamily="2" charset="0"/>
              </a:rPr>
              <a:t>Differing internal views of demand …</a:t>
            </a:r>
          </a:p>
        </p:txBody>
      </p:sp>
      <p:graphicFrame>
        <p:nvGraphicFramePr>
          <p:cNvPr id="99" name="Group 31">
            <a:extLst>
              <a:ext uri="{FF2B5EF4-FFF2-40B4-BE49-F238E27FC236}">
                <a16:creationId xmlns:a16="http://schemas.microsoft.com/office/drawing/2014/main" xmlns="" id="{F2567DE4-F832-4E3C-9648-F4CAAAEE3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70314"/>
              </p:ext>
            </p:extLst>
          </p:nvPr>
        </p:nvGraphicFramePr>
        <p:xfrm>
          <a:off x="927735" y="5353188"/>
          <a:ext cx="3441065" cy="340616"/>
        </p:xfrm>
        <a:graphic>
          <a:graphicData uri="http://schemas.openxmlformats.org/drawingml/2006/table">
            <a:tbl>
              <a:tblPr/>
              <a:tblGrid>
                <a:gridCol w="91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 Women            25-49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Millennials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Hispanics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41388" rtl="0" eaLnBrk="1" fontAlgn="base" latinLnBrk="0" hangingPunct="1">
                        <a:lnSpc>
                          <a:spcPct val="85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Boomers</a:t>
                      </a:r>
                    </a:p>
                  </a:txBody>
                  <a:tcPr marL="45720" marR="4572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0" name="Picture 51" descr="http://cdn.grid.fotosearch.com/CSP/CSP123/k1231017.jpg">
            <a:extLst>
              <a:ext uri="{FF2B5EF4-FFF2-40B4-BE49-F238E27FC236}">
                <a16:creationId xmlns:a16="http://schemas.microsoft.com/office/drawing/2014/main" xmlns="" id="{69AA5D04-F3FD-4AF7-8D05-6E43B3D9D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576"/>
          <a:stretch/>
        </p:blipFill>
        <p:spPr bwMode="auto">
          <a:xfrm>
            <a:off x="3713369" y="4803667"/>
            <a:ext cx="485252" cy="546408"/>
          </a:xfrm>
          <a:prstGeom prst="rect">
            <a:avLst/>
          </a:prstGeom>
          <a:noFill/>
          <a:ln>
            <a:solidFill>
              <a:srgbClr val="646464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DFA32B05-9745-4818-9AD2-B3284EE49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r="18649" b="781"/>
          <a:stretch/>
        </p:blipFill>
        <p:spPr bwMode="auto">
          <a:xfrm>
            <a:off x="3754008" y="2470548"/>
            <a:ext cx="476026" cy="510678"/>
          </a:xfrm>
          <a:prstGeom prst="rect">
            <a:avLst/>
          </a:prstGeom>
          <a:noFill/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" name="Picture 44">
            <a:extLst>
              <a:ext uri="{FF2B5EF4-FFF2-40B4-BE49-F238E27FC236}">
                <a16:creationId xmlns:a16="http://schemas.microsoft.com/office/drawing/2014/main" xmlns="" id="{451591DA-704D-44F9-8FE5-92122414D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8981" y="2461093"/>
            <a:ext cx="517518" cy="520133"/>
          </a:xfrm>
          <a:prstGeom prst="rect">
            <a:avLst/>
          </a:prstGeom>
          <a:noFill/>
          <a:ln w="9525">
            <a:solidFill>
              <a:srgbClr val="646464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" name="Picture 3">
            <a:extLst>
              <a:ext uri="{FF2B5EF4-FFF2-40B4-BE49-F238E27FC236}">
                <a16:creationId xmlns:a16="http://schemas.microsoft.com/office/drawing/2014/main" xmlns="" id="{0A051735-C8CC-4BB6-8ADB-3C48C591A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3528" y="3646657"/>
            <a:ext cx="511087" cy="48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>
            <a:extLst>
              <a:ext uri="{FF2B5EF4-FFF2-40B4-BE49-F238E27FC236}">
                <a16:creationId xmlns:a16="http://schemas.microsoft.com/office/drawing/2014/main" xmlns="" id="{1EBAE725-1630-4B9D-BB7C-8C5EE539A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2772" y="3622455"/>
            <a:ext cx="479805" cy="5060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14">
            <a:extLst>
              <a:ext uri="{FF2B5EF4-FFF2-40B4-BE49-F238E27FC236}">
                <a16:creationId xmlns:a16="http://schemas.microsoft.com/office/drawing/2014/main" xmlns="" id="{4C367648-A35E-4AD3-ACC4-41862D722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/>
        </p:blipFill>
        <p:spPr bwMode="auto">
          <a:xfrm>
            <a:off x="2888132" y="4789231"/>
            <a:ext cx="538131" cy="549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5">
            <a:extLst>
              <a:ext uri="{FF2B5EF4-FFF2-40B4-BE49-F238E27FC236}">
                <a16:creationId xmlns:a16="http://schemas.microsoft.com/office/drawing/2014/main" xmlns="" id="{8BEADAD2-C012-49D4-A86F-FD5A1907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1"/>
          <a:stretch/>
        </p:blipFill>
        <p:spPr bwMode="auto">
          <a:xfrm>
            <a:off x="2016180" y="3622456"/>
            <a:ext cx="458081" cy="5060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16">
            <a:extLst>
              <a:ext uri="{FF2B5EF4-FFF2-40B4-BE49-F238E27FC236}">
                <a16:creationId xmlns:a16="http://schemas.microsoft.com/office/drawing/2014/main" xmlns="" id="{B9DC79E2-9778-4825-BBBC-FF3F06190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/>
        </p:blipFill>
        <p:spPr bwMode="auto">
          <a:xfrm>
            <a:off x="1202116" y="3622455"/>
            <a:ext cx="480653" cy="5060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ight Brace 107">
            <a:extLst>
              <a:ext uri="{FF2B5EF4-FFF2-40B4-BE49-F238E27FC236}">
                <a16:creationId xmlns:a16="http://schemas.microsoft.com/office/drawing/2014/main" xmlns="" id="{BD398914-0E9B-4470-91B5-0F8CAE8F623E}"/>
              </a:ext>
            </a:extLst>
          </p:cNvPr>
          <p:cNvSpPr/>
          <p:nvPr/>
        </p:nvSpPr>
        <p:spPr>
          <a:xfrm>
            <a:off x="4511040" y="2167065"/>
            <a:ext cx="304800" cy="3677291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xmlns="" id="{B776C17A-91B7-4DA4-AC90-B1C943DF42B9}"/>
              </a:ext>
            </a:extLst>
          </p:cNvPr>
          <p:cNvSpPr/>
          <p:nvPr/>
        </p:nvSpPr>
        <p:spPr>
          <a:xfrm>
            <a:off x="7016970" y="2167065"/>
            <a:ext cx="304800" cy="3677291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0" name="Picture 87">
            <a:extLst>
              <a:ext uri="{FF2B5EF4-FFF2-40B4-BE49-F238E27FC236}">
                <a16:creationId xmlns:a16="http://schemas.microsoft.com/office/drawing/2014/main" xmlns="" id="{6A117A89-BF5F-4A4D-A873-B210DB628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/>
          <a:stretch/>
        </p:blipFill>
        <p:spPr bwMode="auto">
          <a:xfrm>
            <a:off x="1116451" y="4788919"/>
            <a:ext cx="519113" cy="550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1" name="Picture 95">
            <a:extLst>
              <a:ext uri="{FF2B5EF4-FFF2-40B4-BE49-F238E27FC236}">
                <a16:creationId xmlns:a16="http://schemas.microsoft.com/office/drawing/2014/main" xmlns="" id="{02A5BFEA-ABC2-46BE-BCA2-F2748BAAE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/>
          <a:stretch/>
        </p:blipFill>
        <p:spPr bwMode="auto">
          <a:xfrm>
            <a:off x="2016180" y="4783735"/>
            <a:ext cx="489730" cy="578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" name="Picture 5" descr="http://prod-cdn.thekrazycouponlady.com/wp-content/uploads/2013/04/iStock_000022398219XSmall.jpg">
            <a:extLst>
              <a:ext uri="{FF2B5EF4-FFF2-40B4-BE49-F238E27FC236}">
                <a16:creationId xmlns:a16="http://schemas.microsoft.com/office/drawing/2014/main" xmlns="" id="{DC051698-0F03-4F0D-B9D4-FBB0A1FB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7"/>
          <a:stretch/>
        </p:blipFill>
        <p:spPr bwMode="auto">
          <a:xfrm>
            <a:off x="2051219" y="2453754"/>
            <a:ext cx="491488" cy="54174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A4D1AE91-CBA5-418B-AAC4-ED4E3DFBBAF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1"/>
          <a:stretch/>
        </p:blipFill>
        <p:spPr>
          <a:xfrm>
            <a:off x="1242059" y="2437031"/>
            <a:ext cx="505387" cy="576667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114" name="Group 45">
            <a:extLst>
              <a:ext uri="{FF2B5EF4-FFF2-40B4-BE49-F238E27FC236}">
                <a16:creationId xmlns:a16="http://schemas.microsoft.com/office/drawing/2014/main" xmlns="" id="{C704B74D-62E2-4FD7-9044-381047FE3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42689"/>
              </p:ext>
            </p:extLst>
          </p:nvPr>
        </p:nvGraphicFramePr>
        <p:xfrm>
          <a:off x="4960488" y="3190100"/>
          <a:ext cx="2018542" cy="353303"/>
        </p:xfrm>
        <a:graphic>
          <a:graphicData uri="http://schemas.openxmlformats.org/drawingml/2006/table">
            <a:tbl>
              <a:tblPr/>
              <a:tblGrid>
                <a:gridCol w="1011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A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B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5" name="Text Box 30">
            <a:extLst>
              <a:ext uri="{FF2B5EF4-FFF2-40B4-BE49-F238E27FC236}">
                <a16:creationId xmlns:a16="http://schemas.microsoft.com/office/drawing/2014/main" xmlns="" id="{359BC41A-F05A-445E-95D6-C871A7A2E5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40534" y="1467273"/>
            <a:ext cx="2440193" cy="3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60" tIns="40760" rIns="40760" bIns="4076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2"/>
                </a:solidFill>
                <a:latin typeface="EYInterstate Light" panose="02000506000000020004" pitchFamily="2" charset="0"/>
              </a:rPr>
              <a:t> … to a common view …</a:t>
            </a:r>
          </a:p>
        </p:txBody>
      </p:sp>
      <p:sp>
        <p:nvSpPr>
          <p:cNvPr id="116" name="Text Box 30">
            <a:extLst>
              <a:ext uri="{FF2B5EF4-FFF2-40B4-BE49-F238E27FC236}">
                <a16:creationId xmlns:a16="http://schemas.microsoft.com/office/drawing/2014/main" xmlns="" id="{FB2B1DAF-E586-4ADB-A2B3-86A498F353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07320" y="1467273"/>
            <a:ext cx="3921288" cy="3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760" tIns="40760" rIns="40760" bIns="4076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2"/>
                </a:solidFill>
                <a:latin typeface="EYInterstate Light" panose="02000506000000020004" pitchFamily="2" charset="0"/>
              </a:rPr>
              <a:t> … activated at all levels of engagement</a:t>
            </a:r>
          </a:p>
        </p:txBody>
      </p:sp>
      <p:graphicFrame>
        <p:nvGraphicFramePr>
          <p:cNvPr id="117" name="Group 45">
            <a:extLst>
              <a:ext uri="{FF2B5EF4-FFF2-40B4-BE49-F238E27FC236}">
                <a16:creationId xmlns:a16="http://schemas.microsoft.com/office/drawing/2014/main" xmlns="" id="{2A9EE9FE-E8AC-4053-A452-3AF6CBF7A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9463"/>
              </p:ext>
            </p:extLst>
          </p:nvPr>
        </p:nvGraphicFramePr>
        <p:xfrm>
          <a:off x="4960487" y="4149329"/>
          <a:ext cx="2018542" cy="353303"/>
        </p:xfrm>
        <a:graphic>
          <a:graphicData uri="http://schemas.openxmlformats.org/drawingml/2006/table">
            <a:tbl>
              <a:tblPr/>
              <a:tblGrid>
                <a:gridCol w="1011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C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D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8" name="Group 45">
            <a:extLst>
              <a:ext uri="{FF2B5EF4-FFF2-40B4-BE49-F238E27FC236}">
                <a16:creationId xmlns:a16="http://schemas.microsoft.com/office/drawing/2014/main" xmlns="" id="{362B69BE-032F-48E6-9265-5A1B95F77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8186"/>
              </p:ext>
            </p:extLst>
          </p:nvPr>
        </p:nvGraphicFramePr>
        <p:xfrm>
          <a:off x="4960488" y="5090618"/>
          <a:ext cx="2018542" cy="353303"/>
        </p:xfrm>
        <a:graphic>
          <a:graphicData uri="http://schemas.openxmlformats.org/drawingml/2006/table">
            <a:tbl>
              <a:tblPr/>
              <a:tblGrid>
                <a:gridCol w="1011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E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82600" rtl="0" eaLnBrk="1" fontAlgn="base" latinLnBrk="0" hangingPunct="1">
                        <a:lnSpc>
                          <a:spcPct val="8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YInterstate Light" panose="02000506000000020004" pitchFamily="2" charset="0"/>
                          <a:ea typeface="ＭＳ Ｐゴシック" charset="0"/>
                        </a:rPr>
                        <a:t>Segment F</a:t>
                      </a:r>
                    </a:p>
                  </a:txBody>
                  <a:tcPr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9" name="Picture 40" descr="http://www.enrichyou.co.uk/system/html/individual-people-21-fb09d837.jpg">
            <a:extLst>
              <a:ext uri="{FF2B5EF4-FFF2-40B4-BE49-F238E27FC236}">
                <a16:creationId xmlns:a16="http://schemas.microsoft.com/office/drawing/2014/main" xmlns="" id="{F6DE90A8-1EBD-4885-8EFF-5FC949837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-2" r="1" b="21153"/>
          <a:stretch/>
        </p:blipFill>
        <p:spPr bwMode="auto">
          <a:xfrm>
            <a:off x="6134704" y="2706137"/>
            <a:ext cx="739276" cy="4888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6" descr="http://photoexpressionsfl.com/wp-content/uploads/2013/05/pic8.jpg">
            <a:extLst>
              <a:ext uri="{FF2B5EF4-FFF2-40B4-BE49-F238E27FC236}">
                <a16:creationId xmlns:a16="http://schemas.microsoft.com/office/drawing/2014/main" xmlns="" id="{90607E78-47CE-414B-9CC2-5538881E0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 t="15766" r="13514" b="35551"/>
          <a:stretch/>
        </p:blipFill>
        <p:spPr bwMode="auto">
          <a:xfrm>
            <a:off x="5070270" y="3655738"/>
            <a:ext cx="775748" cy="48886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8" descr="http://res.freestockphotos.biz/pictures/5/5181-a-beautiful-teen-african-american-girl-resting-on-bleachers-with-a-bottl-pv.jpg">
            <a:extLst>
              <a:ext uri="{FF2B5EF4-FFF2-40B4-BE49-F238E27FC236}">
                <a16:creationId xmlns:a16="http://schemas.microsoft.com/office/drawing/2014/main" xmlns="" id="{76C0D931-605D-47DC-B4D8-E44FDDB35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29033" b="54900"/>
          <a:stretch/>
        </p:blipFill>
        <p:spPr bwMode="auto">
          <a:xfrm>
            <a:off x="5081784" y="4576718"/>
            <a:ext cx="776371" cy="488864"/>
          </a:xfrm>
          <a:prstGeom prst="rect">
            <a:avLst/>
          </a:prstGeom>
          <a:noFill/>
          <a:ln w="38100">
            <a:solidFill>
              <a:srgbClr val="FFFFFF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1" descr="http://cdn.grid.fotosearch.com/CSP/CSP123/k1231017.jpg">
            <a:extLst>
              <a:ext uri="{FF2B5EF4-FFF2-40B4-BE49-F238E27FC236}">
                <a16:creationId xmlns:a16="http://schemas.microsoft.com/office/drawing/2014/main" xmlns="" id="{32A25F2F-7AE7-4748-A238-882172EE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 bwMode="auto">
          <a:xfrm>
            <a:off x="6098900" y="3637809"/>
            <a:ext cx="772746" cy="48886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55" descr="https://gettested.cdc.gov/sites/default/files/styles/hm_slides_style/public/slideshow/youngMan.jpg?itok=Reyb4xt_">
            <a:extLst>
              <a:ext uri="{FF2B5EF4-FFF2-40B4-BE49-F238E27FC236}">
                <a16:creationId xmlns:a16="http://schemas.microsoft.com/office/drawing/2014/main" xmlns="" id="{E6F89D0E-F1B9-49DE-AC4F-C7E9D2FD6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1" r="235" b="5472"/>
          <a:stretch/>
        </p:blipFill>
        <p:spPr bwMode="auto">
          <a:xfrm>
            <a:off x="6097843" y="4576718"/>
            <a:ext cx="773515" cy="488864"/>
          </a:xfrm>
          <a:prstGeom prst="rect">
            <a:avLst/>
          </a:prstGeom>
          <a:noFill/>
          <a:ln w="38100">
            <a:solidFill>
              <a:srgbClr val="1A08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1" descr="http://cdn.xl.thumbs.canstockphoto.com/canstock21967871.jpg">
            <a:extLst>
              <a:ext uri="{FF2B5EF4-FFF2-40B4-BE49-F238E27FC236}">
                <a16:creationId xmlns:a16="http://schemas.microsoft.com/office/drawing/2014/main" xmlns="" id="{9047D9FC-ABB0-41C9-BC37-183A31745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5245" r="11653" b="22371"/>
          <a:stretch/>
        </p:blipFill>
        <p:spPr bwMode="auto">
          <a:xfrm>
            <a:off x="5095478" y="2706137"/>
            <a:ext cx="733927" cy="488864"/>
          </a:xfrm>
          <a:prstGeom prst="rect">
            <a:avLst/>
          </a:prstGeom>
          <a:noFill/>
          <a:ln w="38100">
            <a:solidFill>
              <a:srgbClr val="0B61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AutoShape 28">
            <a:extLst>
              <a:ext uri="{FF2B5EF4-FFF2-40B4-BE49-F238E27FC236}">
                <a16:creationId xmlns:a16="http://schemas.microsoft.com/office/drawing/2014/main" xmlns="" id="{DEB9C057-980B-49D1-AE31-40AE25C7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23" y="4325980"/>
            <a:ext cx="702272" cy="243045"/>
          </a:xfrm>
          <a:prstGeom prst="downArrow">
            <a:avLst>
              <a:gd name="adj1" fmla="val 72401"/>
              <a:gd name="adj2" fmla="val 7977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6" name="AutoShape 28">
            <a:extLst>
              <a:ext uri="{FF2B5EF4-FFF2-40B4-BE49-F238E27FC236}">
                <a16:creationId xmlns:a16="http://schemas.microsoft.com/office/drawing/2014/main" xmlns="" id="{F3A91BD1-5CF7-4D4A-A7EE-B81A3943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23" y="3455569"/>
            <a:ext cx="702272" cy="243045"/>
          </a:xfrm>
          <a:prstGeom prst="downArrow">
            <a:avLst>
              <a:gd name="adj1" fmla="val 72401"/>
              <a:gd name="adj2" fmla="val 7977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7" name="AutoShape 28">
            <a:extLst>
              <a:ext uri="{FF2B5EF4-FFF2-40B4-BE49-F238E27FC236}">
                <a16:creationId xmlns:a16="http://schemas.microsoft.com/office/drawing/2014/main" xmlns="" id="{9484278F-410C-4EB5-8F86-108B02C4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23" y="5168297"/>
            <a:ext cx="702272" cy="243045"/>
          </a:xfrm>
          <a:prstGeom prst="downArrow">
            <a:avLst>
              <a:gd name="adj1" fmla="val 72401"/>
              <a:gd name="adj2" fmla="val 79773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8" name="AutoShape 32">
            <a:extLst>
              <a:ext uri="{FF2B5EF4-FFF2-40B4-BE49-F238E27FC236}">
                <a16:creationId xmlns:a16="http://schemas.microsoft.com/office/drawing/2014/main" xmlns="" id="{E590064E-DE6C-4DB5-A23A-AB53B55A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428" y="2815022"/>
            <a:ext cx="302420" cy="638411"/>
          </a:xfrm>
          <a:prstGeom prst="rightArrow">
            <a:avLst>
              <a:gd name="adj1" fmla="val 71562"/>
              <a:gd name="adj2" fmla="val 80270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9" name="AutoShape 32">
            <a:extLst>
              <a:ext uri="{FF2B5EF4-FFF2-40B4-BE49-F238E27FC236}">
                <a16:creationId xmlns:a16="http://schemas.microsoft.com/office/drawing/2014/main" xmlns="" id="{DE727DE6-7012-4C5E-AFFB-13E342CA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428" y="3615665"/>
            <a:ext cx="302420" cy="638411"/>
          </a:xfrm>
          <a:prstGeom prst="rightArrow">
            <a:avLst>
              <a:gd name="adj1" fmla="val 71562"/>
              <a:gd name="adj2" fmla="val 80270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0" name="AutoShape 32">
            <a:extLst>
              <a:ext uri="{FF2B5EF4-FFF2-40B4-BE49-F238E27FC236}">
                <a16:creationId xmlns:a16="http://schemas.microsoft.com/office/drawing/2014/main" xmlns="" id="{16C9AB14-3403-445A-AB91-E542B992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428" y="4459518"/>
            <a:ext cx="302420" cy="638411"/>
          </a:xfrm>
          <a:prstGeom prst="rightArrow">
            <a:avLst>
              <a:gd name="adj1" fmla="val 71562"/>
              <a:gd name="adj2" fmla="val 80270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1" name="AutoShape 32">
            <a:extLst>
              <a:ext uri="{FF2B5EF4-FFF2-40B4-BE49-F238E27FC236}">
                <a16:creationId xmlns:a16="http://schemas.microsoft.com/office/drawing/2014/main" xmlns="" id="{9D60DA9D-042B-41DB-B649-3762D7C3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428" y="5318385"/>
            <a:ext cx="302420" cy="638411"/>
          </a:xfrm>
          <a:prstGeom prst="rightArrow">
            <a:avLst>
              <a:gd name="adj1" fmla="val 71562"/>
              <a:gd name="adj2" fmla="val 80270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235" tIns="45617" rIns="91235" bIns="45617" anchor="ctr"/>
          <a:lstStyle/>
          <a:p>
            <a:pPr marL="0" marR="0" lvl="0" indent="0" defTabSz="9143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1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F1854-67E0-43DD-A59F-F654B23D4E87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3480618" y="215900"/>
            <a:ext cx="8717731" cy="553998"/>
          </a:xfrm>
        </p:spPr>
        <p:txBody>
          <a:bodyPr>
            <a:spAutoFit/>
          </a:bodyPr>
          <a:lstStyle/>
          <a:p>
            <a:r>
              <a:rPr lang="en-US" dirty="0"/>
              <a:t>… and a greater need for advanced analytics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44234A2-CD08-4403-B5F2-8B182BECF543}"/>
              </a:ext>
            </a:extLst>
          </p:cNvPr>
          <p:cNvSpPr/>
          <p:nvPr/>
        </p:nvSpPr>
        <p:spPr>
          <a:xfrm>
            <a:off x="6174749" y="3955712"/>
            <a:ext cx="274320" cy="20003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E30931B-9FC2-47DA-BB81-DAC54648B350}"/>
              </a:ext>
            </a:extLst>
          </p:cNvPr>
          <p:cNvSpPr/>
          <p:nvPr/>
        </p:nvSpPr>
        <p:spPr>
          <a:xfrm>
            <a:off x="6577511" y="4848657"/>
            <a:ext cx="274319" cy="110744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B422E08-9371-4439-9D6D-32FDC327B26F}"/>
              </a:ext>
            </a:extLst>
          </p:cNvPr>
          <p:cNvSpPr/>
          <p:nvPr/>
        </p:nvSpPr>
        <p:spPr>
          <a:xfrm>
            <a:off x="6980272" y="5031537"/>
            <a:ext cx="274320" cy="92456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B4DE039-5AFA-4B61-B7A3-FBEA36AFF6DD}"/>
              </a:ext>
            </a:extLst>
          </p:cNvPr>
          <p:cNvSpPr/>
          <p:nvPr/>
        </p:nvSpPr>
        <p:spPr>
          <a:xfrm>
            <a:off x="7383034" y="5305857"/>
            <a:ext cx="274320" cy="65024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AA1A54-0FC7-43F7-B042-12077973040C}"/>
              </a:ext>
            </a:extLst>
          </p:cNvPr>
          <p:cNvSpPr txBox="1"/>
          <p:nvPr/>
        </p:nvSpPr>
        <p:spPr>
          <a:xfrm>
            <a:off x="6174749" y="3654032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59FDC0-C361-4D26-96AA-B0A4B8B3156C}"/>
              </a:ext>
            </a:extLst>
          </p:cNvPr>
          <p:cNvSpPr txBox="1"/>
          <p:nvPr/>
        </p:nvSpPr>
        <p:spPr>
          <a:xfrm>
            <a:off x="6980272" y="4738627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820D37-6EF2-4F94-BFA1-894866A8818C}"/>
              </a:ext>
            </a:extLst>
          </p:cNvPr>
          <p:cNvSpPr txBox="1"/>
          <p:nvPr/>
        </p:nvSpPr>
        <p:spPr>
          <a:xfrm>
            <a:off x="7372119" y="5031537"/>
            <a:ext cx="359073" cy="22006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37D36FE-C31B-4E27-A803-1062B32AA98B}"/>
              </a:ext>
            </a:extLst>
          </p:cNvPr>
          <p:cNvSpPr txBox="1"/>
          <p:nvPr/>
        </p:nvSpPr>
        <p:spPr>
          <a:xfrm>
            <a:off x="6577511" y="4555747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ECF282-DF31-4B72-A23A-82530B538850}"/>
              </a:ext>
            </a:extLst>
          </p:cNvPr>
          <p:cNvSpPr txBox="1"/>
          <p:nvPr/>
        </p:nvSpPr>
        <p:spPr>
          <a:xfrm>
            <a:off x="5575097" y="3719612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C44172-4BE4-49CF-B3C2-B7027AE6707D}"/>
              </a:ext>
            </a:extLst>
          </p:cNvPr>
          <p:cNvSpPr txBox="1"/>
          <p:nvPr/>
        </p:nvSpPr>
        <p:spPr>
          <a:xfrm>
            <a:off x="5575097" y="4015313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DA6F-8D76-46C8-9D7F-2BA161D32FE6}"/>
              </a:ext>
            </a:extLst>
          </p:cNvPr>
          <p:cNvSpPr txBox="1"/>
          <p:nvPr/>
        </p:nvSpPr>
        <p:spPr>
          <a:xfrm>
            <a:off x="5575097" y="4311014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8A5C03-C326-475E-BD76-474A12C8F646}"/>
              </a:ext>
            </a:extLst>
          </p:cNvPr>
          <p:cNvSpPr txBox="1"/>
          <p:nvPr/>
        </p:nvSpPr>
        <p:spPr>
          <a:xfrm>
            <a:off x="5575097" y="4606715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94099C-975B-4DD5-A69A-3403249798A4}"/>
              </a:ext>
            </a:extLst>
          </p:cNvPr>
          <p:cNvSpPr txBox="1"/>
          <p:nvPr/>
        </p:nvSpPr>
        <p:spPr>
          <a:xfrm>
            <a:off x="5575097" y="4902416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FD5DA4-C9D0-4EFE-94B3-C2653DA8B168}"/>
              </a:ext>
            </a:extLst>
          </p:cNvPr>
          <p:cNvSpPr txBox="1"/>
          <p:nvPr/>
        </p:nvSpPr>
        <p:spPr>
          <a:xfrm>
            <a:off x="5575097" y="5198117"/>
            <a:ext cx="359073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D287A-4EC7-4D27-820F-814404D871A3}"/>
              </a:ext>
            </a:extLst>
          </p:cNvPr>
          <p:cNvSpPr txBox="1"/>
          <p:nvPr/>
        </p:nvSpPr>
        <p:spPr>
          <a:xfrm>
            <a:off x="5555606" y="5493817"/>
            <a:ext cx="306174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10%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E18B55-8235-4AE2-B91F-47AB6B3F6263}"/>
              </a:ext>
            </a:extLst>
          </p:cNvPr>
          <p:cNvCxnSpPr>
            <a:cxnSpLocks/>
          </p:cNvCxnSpPr>
          <p:nvPr/>
        </p:nvCxnSpPr>
        <p:spPr>
          <a:xfrm>
            <a:off x="5460558" y="3921968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94D1522-A0FD-40BD-9B25-0B98C26D7B51}"/>
              </a:ext>
            </a:extLst>
          </p:cNvPr>
          <p:cNvCxnSpPr>
            <a:cxnSpLocks/>
          </p:cNvCxnSpPr>
          <p:nvPr/>
        </p:nvCxnSpPr>
        <p:spPr>
          <a:xfrm>
            <a:off x="5460558" y="4216539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1402838-E1A1-4D4B-BE26-9FD5939102BE}"/>
              </a:ext>
            </a:extLst>
          </p:cNvPr>
          <p:cNvCxnSpPr>
            <a:cxnSpLocks/>
          </p:cNvCxnSpPr>
          <p:nvPr/>
        </p:nvCxnSpPr>
        <p:spPr>
          <a:xfrm>
            <a:off x="5460558" y="4511110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D8F98EE-C6A0-41A5-A352-6506B97798C7}"/>
              </a:ext>
            </a:extLst>
          </p:cNvPr>
          <p:cNvCxnSpPr>
            <a:cxnSpLocks/>
          </p:cNvCxnSpPr>
          <p:nvPr/>
        </p:nvCxnSpPr>
        <p:spPr>
          <a:xfrm>
            <a:off x="5460558" y="4805681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D42ABDA-7256-464C-9743-B0031AF91326}"/>
              </a:ext>
            </a:extLst>
          </p:cNvPr>
          <p:cNvCxnSpPr>
            <a:cxnSpLocks/>
          </p:cNvCxnSpPr>
          <p:nvPr/>
        </p:nvCxnSpPr>
        <p:spPr>
          <a:xfrm>
            <a:off x="5460558" y="5100252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A7E986E-ACE1-41D4-BB97-3726BEE1507E}"/>
              </a:ext>
            </a:extLst>
          </p:cNvPr>
          <p:cNvCxnSpPr>
            <a:cxnSpLocks/>
          </p:cNvCxnSpPr>
          <p:nvPr/>
        </p:nvCxnSpPr>
        <p:spPr>
          <a:xfrm>
            <a:off x="5460558" y="5394823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FF46987-8162-48CD-BE2D-32C71948AFDC}"/>
              </a:ext>
            </a:extLst>
          </p:cNvPr>
          <p:cNvCxnSpPr>
            <a:cxnSpLocks/>
          </p:cNvCxnSpPr>
          <p:nvPr/>
        </p:nvCxnSpPr>
        <p:spPr>
          <a:xfrm>
            <a:off x="5460558" y="5689397"/>
            <a:ext cx="44185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9690B77-6718-425C-BCC8-9EAC77B8D0BA}"/>
              </a:ext>
            </a:extLst>
          </p:cNvPr>
          <p:cNvSpPr/>
          <p:nvPr/>
        </p:nvSpPr>
        <p:spPr>
          <a:xfrm>
            <a:off x="8342760" y="4046017"/>
            <a:ext cx="259715" cy="19100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645D02F6-FB97-44F5-ADC1-3F65949254CA}"/>
              </a:ext>
            </a:extLst>
          </p:cNvPr>
          <p:cNvSpPr/>
          <p:nvPr/>
        </p:nvSpPr>
        <p:spPr>
          <a:xfrm>
            <a:off x="8745522" y="4913535"/>
            <a:ext cx="285234" cy="10425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40B6B05-474B-4DA1-A595-29344ADAC1F2}"/>
              </a:ext>
            </a:extLst>
          </p:cNvPr>
          <p:cNvSpPr/>
          <p:nvPr/>
        </p:nvSpPr>
        <p:spPr>
          <a:xfrm>
            <a:off x="9148283" y="5031537"/>
            <a:ext cx="274320" cy="92456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52C14B3-EAD5-471C-BDE9-8E7A0D7F9E35}"/>
              </a:ext>
            </a:extLst>
          </p:cNvPr>
          <p:cNvSpPr/>
          <p:nvPr/>
        </p:nvSpPr>
        <p:spPr>
          <a:xfrm>
            <a:off x="9551045" y="5305857"/>
            <a:ext cx="274320" cy="65024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5E5CB0-3660-452B-89ED-59B13FAF6832}"/>
              </a:ext>
            </a:extLst>
          </p:cNvPr>
          <p:cNvSpPr txBox="1"/>
          <p:nvPr/>
        </p:nvSpPr>
        <p:spPr>
          <a:xfrm>
            <a:off x="8342760" y="3742522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78C8337-DEAB-4BDE-A816-D45616453EE3}"/>
              </a:ext>
            </a:extLst>
          </p:cNvPr>
          <p:cNvSpPr txBox="1"/>
          <p:nvPr/>
        </p:nvSpPr>
        <p:spPr>
          <a:xfrm>
            <a:off x="9156264" y="4772347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02F2D2E-F124-4410-818E-1B59CDCEE45D}"/>
              </a:ext>
            </a:extLst>
          </p:cNvPr>
          <p:cNvSpPr txBox="1"/>
          <p:nvPr/>
        </p:nvSpPr>
        <p:spPr>
          <a:xfrm>
            <a:off x="9540130" y="5031537"/>
            <a:ext cx="359073" cy="22006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0CEF11-28FA-4968-BBFD-B60BBE5595EA}"/>
              </a:ext>
            </a:extLst>
          </p:cNvPr>
          <p:cNvSpPr txBox="1"/>
          <p:nvPr/>
        </p:nvSpPr>
        <p:spPr>
          <a:xfrm>
            <a:off x="8745522" y="4664047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0CD876A-C8B6-4041-9794-5337AB06795D}"/>
              </a:ext>
            </a:extLst>
          </p:cNvPr>
          <p:cNvSpPr/>
          <p:nvPr/>
        </p:nvSpPr>
        <p:spPr>
          <a:xfrm>
            <a:off x="10394169" y="4191520"/>
            <a:ext cx="274320" cy="176457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DA285712-84F9-412C-A828-0C8EFD6AAC42}"/>
              </a:ext>
            </a:extLst>
          </p:cNvPr>
          <p:cNvSpPr/>
          <p:nvPr/>
        </p:nvSpPr>
        <p:spPr>
          <a:xfrm>
            <a:off x="10796931" y="4945285"/>
            <a:ext cx="274895" cy="101081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A2EED4DC-3997-453C-854F-34713C7CEAAA}"/>
              </a:ext>
            </a:extLst>
          </p:cNvPr>
          <p:cNvSpPr/>
          <p:nvPr/>
        </p:nvSpPr>
        <p:spPr>
          <a:xfrm>
            <a:off x="11199692" y="5223415"/>
            <a:ext cx="274320" cy="7326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3EEF0F2F-A7A7-424E-BACC-F6A75FC53E13}"/>
              </a:ext>
            </a:extLst>
          </p:cNvPr>
          <p:cNvSpPr/>
          <p:nvPr/>
        </p:nvSpPr>
        <p:spPr>
          <a:xfrm>
            <a:off x="11602454" y="5305857"/>
            <a:ext cx="274320" cy="65024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548BF2B-F849-46A1-BA69-1EE35A738AEA}"/>
              </a:ext>
            </a:extLst>
          </p:cNvPr>
          <p:cNvSpPr txBox="1"/>
          <p:nvPr/>
        </p:nvSpPr>
        <p:spPr>
          <a:xfrm>
            <a:off x="10371456" y="3918676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B9D6A39-E062-4DAC-8AB6-11CF800FF3E9}"/>
              </a:ext>
            </a:extLst>
          </p:cNvPr>
          <p:cNvSpPr txBox="1"/>
          <p:nvPr/>
        </p:nvSpPr>
        <p:spPr>
          <a:xfrm>
            <a:off x="11188202" y="4921507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49854E-E917-450C-B382-B46036044AA2}"/>
              </a:ext>
            </a:extLst>
          </p:cNvPr>
          <p:cNvSpPr txBox="1"/>
          <p:nvPr/>
        </p:nvSpPr>
        <p:spPr>
          <a:xfrm>
            <a:off x="11591539" y="4966659"/>
            <a:ext cx="359073" cy="22006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2A8D97-3948-43E6-A3BB-2B3B5D1AF4D7}"/>
              </a:ext>
            </a:extLst>
          </p:cNvPr>
          <p:cNvSpPr txBox="1"/>
          <p:nvPr/>
        </p:nvSpPr>
        <p:spPr>
          <a:xfrm>
            <a:off x="10774505" y="4650801"/>
            <a:ext cx="359073" cy="22006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FB1572D-450C-4943-AC14-A7865584E038}"/>
              </a:ext>
            </a:extLst>
          </p:cNvPr>
          <p:cNvSpPr txBox="1"/>
          <p:nvPr/>
        </p:nvSpPr>
        <p:spPr>
          <a:xfrm>
            <a:off x="6468112" y="2675601"/>
            <a:ext cx="1024318" cy="760208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Revenue</a:t>
            </a:r>
          </a:p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Growth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en-US" sz="1400" i="1" dirty="0">
                <a:solidFill>
                  <a:schemeClr val="accent2"/>
                </a:solidFill>
              </a:rPr>
              <a:t>15% or more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363425B-AFF0-4F2D-97DE-41A91B3A3298}"/>
              </a:ext>
            </a:extLst>
          </p:cNvPr>
          <p:cNvSpPr txBox="1"/>
          <p:nvPr/>
        </p:nvSpPr>
        <p:spPr>
          <a:xfrm>
            <a:off x="8682158" y="2675601"/>
            <a:ext cx="1128514" cy="760208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Operating</a:t>
            </a:r>
          </a:p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Margin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en-US" sz="1400" i="1" dirty="0">
                <a:solidFill>
                  <a:schemeClr val="accent2"/>
                </a:solidFill>
              </a:rPr>
              <a:t>15%+ or more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CBCCF3F-6F8F-48B2-AE2D-23EB8298E6AF}"/>
              </a:ext>
            </a:extLst>
          </p:cNvPr>
          <p:cNvSpPr txBox="1"/>
          <p:nvPr/>
        </p:nvSpPr>
        <p:spPr>
          <a:xfrm>
            <a:off x="10787001" y="2675601"/>
            <a:ext cx="1053172" cy="760208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Risk</a:t>
            </a:r>
          </a:p>
          <a:p>
            <a:pPr algn="ctr"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bg1"/>
                </a:solidFill>
              </a:rPr>
              <a:t>Profile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en-US" sz="1400" i="1" dirty="0">
                <a:solidFill>
                  <a:schemeClr val="accent2"/>
                </a:solidFill>
              </a:rPr>
              <a:t>Improvemen</a:t>
            </a:r>
            <a:r>
              <a:rPr lang="en-US" sz="1400" b="1" i="1" dirty="0">
                <a:solidFill>
                  <a:schemeClr val="accent2"/>
                </a:solidFill>
              </a:rPr>
              <a:t>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A03A937-1151-4C68-8B69-909D74B400CB}"/>
              </a:ext>
            </a:extLst>
          </p:cNvPr>
          <p:cNvGrpSpPr/>
          <p:nvPr/>
        </p:nvGrpSpPr>
        <p:grpSpPr>
          <a:xfrm>
            <a:off x="6553428" y="1728525"/>
            <a:ext cx="841662" cy="862420"/>
            <a:chOff x="3988100" y="1259487"/>
            <a:chExt cx="841662" cy="862420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C0DD5AB0-4BA2-4951-A811-AC29365A8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8100" y="1259487"/>
              <a:ext cx="841662" cy="862420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7DA1AE85-51D7-442B-8D54-4EE476954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8357" y="1295904"/>
              <a:ext cx="793172" cy="78958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8C0E44B6-F631-4977-B070-4090595D550B}"/>
              </a:ext>
            </a:extLst>
          </p:cNvPr>
          <p:cNvGrpSpPr/>
          <p:nvPr/>
        </p:nvGrpSpPr>
        <p:grpSpPr>
          <a:xfrm>
            <a:off x="8826872" y="1753020"/>
            <a:ext cx="827074" cy="813431"/>
            <a:chOff x="6261544" y="1283982"/>
            <a:chExt cx="827074" cy="813431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5008997F-261A-473E-884A-373F39183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01" b="2382"/>
            <a:stretch/>
          </p:blipFill>
          <p:spPr>
            <a:xfrm>
              <a:off x="6261544" y="1283982"/>
              <a:ext cx="817923" cy="813431"/>
            </a:xfrm>
            <a:prstGeom prst="rect">
              <a:avLst/>
            </a:prstGeom>
          </p:spPr>
        </p:pic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3D67C1E6-AD9D-484E-8322-84F9A14A3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5446" y="1295904"/>
              <a:ext cx="793172" cy="78958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701ECA4A-4FC4-42BD-97C9-4411C88DC7CC}"/>
              </a:ext>
            </a:extLst>
          </p:cNvPr>
          <p:cNvGrpSpPr/>
          <p:nvPr/>
        </p:nvGrpSpPr>
        <p:grpSpPr>
          <a:xfrm>
            <a:off x="10909653" y="1755148"/>
            <a:ext cx="807869" cy="809175"/>
            <a:chOff x="8471815" y="1295904"/>
            <a:chExt cx="807869" cy="809175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9324058A-28CA-43EC-8C89-FF5DADBF3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6783" y="1295979"/>
              <a:ext cx="802901" cy="809100"/>
            </a:xfrm>
            <a:prstGeom prst="rect">
              <a:avLst/>
            </a:prstGeom>
          </p:spPr>
        </p:pic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C8DD5228-0550-44B3-8422-C40A4AFA6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1815" y="1295904"/>
              <a:ext cx="793172" cy="78958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EFE6B55-7539-48F5-9BAE-B2D95BE38E95}"/>
              </a:ext>
            </a:extLst>
          </p:cNvPr>
          <p:cNvSpPr txBox="1"/>
          <p:nvPr/>
        </p:nvSpPr>
        <p:spPr>
          <a:xfrm>
            <a:off x="355057" y="2184830"/>
            <a:ext cx="2997743" cy="49859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en-US" sz="1000" dirty="0">
                <a:solidFill>
                  <a:schemeClr val="bg1"/>
                </a:solidFill>
              </a:rPr>
              <a:t>Analytics strategy well-established and central to overall business strategy – competitive ability in data and analytics is market-leading.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C299894F-4966-4C72-85E0-C7485D1D0463}"/>
              </a:ext>
            </a:extLst>
          </p:cNvPr>
          <p:cNvSpPr/>
          <p:nvPr/>
        </p:nvSpPr>
        <p:spPr>
          <a:xfrm>
            <a:off x="137652" y="1793169"/>
            <a:ext cx="1612490" cy="355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Leading (7%)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3C1EACE4-E5EC-4DD3-A171-4A790F609C6A}"/>
              </a:ext>
            </a:extLst>
          </p:cNvPr>
          <p:cNvSpPr/>
          <p:nvPr/>
        </p:nvSpPr>
        <p:spPr>
          <a:xfrm>
            <a:off x="137652" y="2894218"/>
            <a:ext cx="1612490" cy="35592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Challenging (45%)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382797E9-875A-4AA3-9541-6F9AB9CC653F}"/>
              </a:ext>
            </a:extLst>
          </p:cNvPr>
          <p:cNvSpPr/>
          <p:nvPr/>
        </p:nvSpPr>
        <p:spPr>
          <a:xfrm>
            <a:off x="137652" y="3995267"/>
            <a:ext cx="1612490" cy="35592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Developing (38%)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4185CDDD-AE16-454C-9BF7-A0C39F334400}"/>
              </a:ext>
            </a:extLst>
          </p:cNvPr>
          <p:cNvSpPr/>
          <p:nvPr/>
        </p:nvSpPr>
        <p:spPr>
          <a:xfrm>
            <a:off x="137652" y="5096317"/>
            <a:ext cx="1612490" cy="35592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Lagging (10%)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4C4C3ED-25D7-4361-8553-0556C64E225C}"/>
              </a:ext>
            </a:extLst>
          </p:cNvPr>
          <p:cNvSpPr txBox="1"/>
          <p:nvPr/>
        </p:nvSpPr>
        <p:spPr>
          <a:xfrm>
            <a:off x="355058" y="3344796"/>
            <a:ext cx="3001549" cy="34471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1pPr>
              <a:buClr>
                <a:schemeClr val="accent2"/>
              </a:buClr>
              <a:buSzPct val="70000"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Analytics strategy is established and starting to be viewed as a key strategy.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C95D27F-2E7D-4C45-9FC8-CE60D4BC5991}"/>
              </a:ext>
            </a:extLst>
          </p:cNvPr>
          <p:cNvSpPr txBox="1"/>
          <p:nvPr/>
        </p:nvSpPr>
        <p:spPr>
          <a:xfrm>
            <a:off x="355057" y="4418416"/>
            <a:ext cx="2997743" cy="49859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1pPr>
              <a:buClr>
                <a:schemeClr val="accent2"/>
              </a:buClr>
              <a:buSzPct val="70000"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Analytics strategy is established for specific lines of business, but it’s not fully aligned across the enterprise.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C1F420B-5C53-4384-BB1E-6CDC4D8DA59F}"/>
              </a:ext>
            </a:extLst>
          </p:cNvPr>
          <p:cNvSpPr txBox="1"/>
          <p:nvPr/>
        </p:nvSpPr>
        <p:spPr>
          <a:xfrm>
            <a:off x="355057" y="5531364"/>
            <a:ext cx="2997743" cy="49859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1pPr>
              <a:buClr>
                <a:schemeClr val="accent2"/>
              </a:buClr>
              <a:buSzPct val="70000"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Lagging organizations lack an analytics vision or strategy at this time – rate themselves well behind competitors in some areas.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5677EAB6-681C-4F8A-A50B-E494F4B1A528}"/>
              </a:ext>
            </a:extLst>
          </p:cNvPr>
          <p:cNvSpPr/>
          <p:nvPr/>
        </p:nvSpPr>
        <p:spPr>
          <a:xfrm>
            <a:off x="4063657" y="1090738"/>
            <a:ext cx="3868821" cy="45598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Why Data &amp; Analytics Maturity Matters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701AF15-8D1C-4856-8323-A39BC6FAC294}"/>
              </a:ext>
            </a:extLst>
          </p:cNvPr>
          <p:cNvSpPr txBox="1"/>
          <p:nvPr/>
        </p:nvSpPr>
        <p:spPr>
          <a:xfrm>
            <a:off x="4171812" y="2784312"/>
            <a:ext cx="2282036" cy="4678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en-US" sz="1400" b="1" dirty="0">
                <a:solidFill>
                  <a:schemeClr val="accent2"/>
                </a:solidFill>
              </a:rPr>
              <a:t>Share of respondents achieving each outcome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xmlns="" id="{442BF2D4-F774-43F9-8B3F-1D3F4AD1BBC5}"/>
              </a:ext>
            </a:extLst>
          </p:cNvPr>
          <p:cNvSpPr txBox="1">
            <a:spLocks/>
          </p:cNvSpPr>
          <p:nvPr/>
        </p:nvSpPr>
        <p:spPr>
          <a:xfrm>
            <a:off x="5448588" y="5996343"/>
            <a:ext cx="905697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356616" indent="-356616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788" indent="-309563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31875" indent="-23495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6363" indent="-24765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62113" indent="-227013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Source: EY Survey</a:t>
            </a:r>
          </a:p>
        </p:txBody>
      </p:sp>
    </p:spTree>
    <p:extLst>
      <p:ext uri="{BB962C8B-B14F-4D97-AF65-F5344CB8AC3E}">
        <p14:creationId xmlns:p14="http://schemas.microsoft.com/office/powerpoint/2010/main" val="238774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3504" y="1373758"/>
            <a:ext cx="3239100" cy="45059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Widening the D&amp;A Aperture</a:t>
            </a:r>
          </a:p>
          <a:p>
            <a:pPr algn="ctr"/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4211" y="1373758"/>
            <a:ext cx="3239100" cy="45059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Becoming Chief Dot Connector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68857" y="1373758"/>
            <a:ext cx="3239100" cy="45059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ctr"/>
            <a:r>
              <a:rPr lang="en-US" sz="2400" b="1" dirty="0">
                <a:solidFill>
                  <a:srgbClr val="404040"/>
                </a:solidFill>
              </a:rPr>
              <a:t>Using the</a:t>
            </a:r>
          </a:p>
          <a:p>
            <a:pPr algn="ctr"/>
            <a:r>
              <a:rPr lang="en-US" sz="2400" b="1" dirty="0">
                <a:solidFill>
                  <a:srgbClr val="404040"/>
                </a:solidFill>
              </a:rPr>
              <a:t>Art of the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641D7B-BCA0-4A0D-9DA6-C73E868F6A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3304" y="255228"/>
            <a:ext cx="8875046" cy="553998"/>
          </a:xfrm>
        </p:spPr>
        <p:txBody>
          <a:bodyPr>
            <a:spAutoFit/>
          </a:bodyPr>
          <a:lstStyle/>
          <a:p>
            <a:r>
              <a:rPr lang="en-US" dirty="0"/>
              <a:t>Art &amp; Science Implications for RGM Practitioner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88113"/>
            <a:ext cx="968375" cy="24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9FB96C-78BD-4ECD-BD6A-F2D01D7C344C}"/>
              </a:ext>
            </a:extLst>
          </p:cNvPr>
          <p:cNvSpPr txBox="1"/>
          <p:nvPr/>
        </p:nvSpPr>
        <p:spPr>
          <a:xfrm>
            <a:off x="628085" y="2336644"/>
            <a:ext cx="3189939" cy="3547125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Expansion beyond price and promotion analytics</a:t>
            </a:r>
          </a:p>
          <a:p>
            <a:pPr marL="628650" lvl="1" indent="-1714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2"/>
                </a:solidFill>
              </a:rPr>
              <a:t>Customer / shopper # 1</a:t>
            </a:r>
          </a:p>
          <a:p>
            <a:pPr marL="628650" lvl="1" indent="-1714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2"/>
                </a:solidFill>
              </a:rPr>
              <a:t>Occasion</a:t>
            </a:r>
          </a:p>
          <a:p>
            <a:pPr marL="628650" lvl="1" indent="-1714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2"/>
                </a:solidFill>
              </a:rPr>
              <a:t>Assortment incrementality</a:t>
            </a:r>
          </a:p>
          <a:p>
            <a:pPr marL="628650" lvl="1" indent="-1714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2"/>
                </a:solidFill>
              </a:rPr>
              <a:t>Innovation</a:t>
            </a:r>
          </a:p>
          <a:p>
            <a:pPr marL="628650" lvl="1" indent="-1714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2"/>
                </a:solidFill>
              </a:rPr>
              <a:t>Brand, channel, customer growth drivers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Comfort with and proactive use of D&amp;A for competitive advantage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Embedding D&amp;A across functions and at the point of joint decisions and 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51592A-85C7-4CAC-9947-B22CF68E5EEF}"/>
              </a:ext>
            </a:extLst>
          </p:cNvPr>
          <p:cNvSpPr txBox="1"/>
          <p:nvPr/>
        </p:nvSpPr>
        <p:spPr>
          <a:xfrm>
            <a:off x="4597326" y="2332563"/>
            <a:ext cx="3032505" cy="2708434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b="1" i="1" dirty="0">
                <a:solidFill>
                  <a:schemeClr val="tx2"/>
                </a:solidFill>
              </a:rPr>
              <a:t>65 to 70% </a:t>
            </a:r>
            <a:r>
              <a:rPr lang="en-US" sz="1500" dirty="0">
                <a:solidFill>
                  <a:schemeClr val="tx2"/>
                </a:solidFill>
              </a:rPr>
              <a:t>of information shared through stories is retained while only </a:t>
            </a:r>
            <a:r>
              <a:rPr lang="en-US" sz="1500" b="1" i="1" dirty="0">
                <a:solidFill>
                  <a:schemeClr val="tx2"/>
                </a:solidFill>
              </a:rPr>
              <a:t>5 to10% </a:t>
            </a:r>
            <a:r>
              <a:rPr lang="en-US" sz="1500" dirty="0">
                <a:solidFill>
                  <a:schemeClr val="tx2"/>
                </a:solidFill>
              </a:rPr>
              <a:t>is retained through D&amp;A presentation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Story telling have been proven to drive greater understanding, adoption, and action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Story telling is often not included in RGM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2414D9-1B4D-40C5-AD3C-BA6E1776B0C4}"/>
              </a:ext>
            </a:extLst>
          </p:cNvPr>
          <p:cNvSpPr txBox="1"/>
          <p:nvPr/>
        </p:nvSpPr>
        <p:spPr>
          <a:xfrm>
            <a:off x="8437508" y="2377938"/>
            <a:ext cx="3032505" cy="3400931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RGM practitioners are at the nexus of Marketing, Sales, Supply Chain and Finance decision and action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Leading-class RGM practitioners become the chief dot connector coordinating decisions and workflow across functions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n-US" sz="1500" dirty="0">
                <a:solidFill>
                  <a:schemeClr val="tx2"/>
                </a:solidFill>
              </a:rPr>
              <a:t>Balanced score-cards measure operational speed to action relative to right product, right price, right place, right time, </a:t>
            </a:r>
          </a:p>
        </p:txBody>
      </p:sp>
    </p:spTree>
    <p:extLst>
      <p:ext uri="{BB962C8B-B14F-4D97-AF65-F5344CB8AC3E}">
        <p14:creationId xmlns:p14="http://schemas.microsoft.com/office/powerpoint/2010/main" val="2589043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vu3i2SQQmV3KbFz5vyB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prWK.5RN27b7qSFLhy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qyhyiYTkGjiQGB.uT_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CpwpW7TA.LU0ZzfssK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bysqsOQOq3vg4dsojD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THKEA4QlGcvOLydW._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9L_ZTISEyANRAOCrI5_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wiDdmvQJqYbMqKVK.m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gYOxUJQE2d4tdcuCTw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Tt45jrToapf8ea8v7x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7p3O6zQtW1g7RhvQ5W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_bXSmStuxZXL.YzxS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yc3skiQQSsIH8RH9f2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mVksvtRoeE5xUXxn.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Br1CzaTiOyqnA1SGUB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QMNsykRrqD5YHl1unN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oDdCJWQK.RD5iaGwWW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da3wnfRdSks9NzQJAG6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OKqW0JSNCLk5wgB0XvLg"/>
</p:tagLst>
</file>

<file path=ppt/theme/theme1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Y light print">
    <a:dk1>
      <a:srgbClr val="000000"/>
    </a:dk1>
    <a:lt1>
      <a:srgbClr val="646464"/>
    </a:lt1>
    <a:dk2>
      <a:srgbClr val="FFFFFF"/>
    </a:dk2>
    <a:lt2>
      <a:srgbClr val="646464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EY widescreen presentation 2015 v1</Template>
  <TotalTime>0</TotalTime>
  <Words>997</Words>
  <Application>Microsoft Macintosh PowerPoint</Application>
  <PresentationFormat>Custom</PresentationFormat>
  <Paragraphs>229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EY dark projection</vt:lpstr>
      <vt:lpstr>Balancing the Art &amp; Science – Delivering Profitable Revenue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2016-03-16T05:57:48Z</dcterms:created>
  <dcterms:modified xsi:type="dcterms:W3CDTF">2018-11-21T03:28:00Z</dcterms:modified>
  <cp:contentStatus/>
</cp:coreProperties>
</file>