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7" r:id="rId4"/>
    <p:sldId id="266" r:id="rId5"/>
    <p:sldId id="263" r:id="rId6"/>
    <p:sldId id="276" r:id="rId7"/>
    <p:sldId id="262" r:id="rId8"/>
    <p:sldId id="275" r:id="rId9"/>
    <p:sldId id="264" r:id="rId10"/>
    <p:sldId id="277" r:id="rId11"/>
    <p:sldId id="27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7A4F1-12B9-492B-89CE-9EA5DC381CEF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CFB36-5D79-47D8-85E8-E3C5E9B42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8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CFB36-5D79-47D8-85E8-E3C5E9B426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7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enera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685F34-F5A6-44F3-8281-847257920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750E29-6348-4AD4-B96B-88D7A756B37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ener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D02BCF-55F1-4BAF-8296-7B8817157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750E29-6348-4AD4-B96B-88D7A756B37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319A4-4C85-45DB-A305-83E752CC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B820BE-F17E-421F-9DCB-D05EC5A5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94FA79-6BA0-4DE8-8865-42C89B66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407C04-0F34-4CD2-AEA0-48B86429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9CE00-3075-4C60-88B2-F784C60E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6DAE1-C572-4975-9E70-5D23F72C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D4E65D-04B3-43E8-A9DF-D4D76F365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1ED178-1A7C-4641-933C-6F2460987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0A5842-E29F-43FA-A946-D92F4A49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774AD6-B5B8-4AA2-8C6B-6076F0E5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E3D46F-DDAA-46DD-ABB4-80FF7144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5D773-F01E-4AD0-BB1C-16777203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F4DE23-CB8E-4EDD-BC39-45BFE1318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4B89FB-FFDC-49AB-BB55-537DEA437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26EA5A-69B4-4F1B-8E39-C5C1F5D7C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37849A-18FA-426D-A3B5-648203FBC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3D90B2-AF2F-45E4-B26A-C6EFCB8E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6FA681-CB19-4948-B9EF-D0F7AB6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D0FA6D-A803-4478-AD19-90BB499F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3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3C723-0B6F-4634-A258-527978E4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E69416-662C-4F41-AC1A-192B84F7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A0C0FF-FF5D-4E78-937A-5727F713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47D60D-5A77-475C-8EB7-8C868436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2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C12B9-2B7F-4ACE-95C0-B9D0B91A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EE5604-F022-4906-9A97-701ECFC1A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869A1-D633-42D1-A6E9-72306D833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CAA06-A6AA-4E10-9950-4E7F59B8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2A4E84-F4CF-4B60-B91A-C6479FBB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8FADB7-5F15-4D7F-8924-72996E58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5E6C6-7CCB-4ABC-861E-E39415A4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3EEB7D1-9EF8-4B4B-A54A-3388F2359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D59C6-34A0-44CA-A9A5-933017964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90C476-0D59-4878-9E6A-000F4552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E96CBC-E6A1-49B4-929C-E5B2E587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B44B08-A927-4CF5-B09B-92DA2AC3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2A0AF-50FA-4C77-9E2B-1F0989CE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403B2F-13F3-43C2-9FC3-1079CFEE1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D09E3-A601-489E-AA37-FBB786A5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39A904-9483-410C-B06A-BF911F49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6EA82B-9B8D-4C03-BDEA-7F3391F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2894FC-A309-43D3-AAAA-13C52997F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5C53EC-9A29-4FA9-BB25-82A8E7EA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1789FD-65DB-40B5-9965-2FDD6503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826941-F812-42D7-A54D-DEA2710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E4E3FF-D213-41C8-819C-3F99854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3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352EC-570C-4AC9-8CA1-827FB39D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F20347-351A-440B-8C9C-B921E904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78187-2B62-413D-9CDC-B6B2ED99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075A6-516E-444B-8A16-D7F681B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63E08-94BD-4C39-B097-D6B01234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Genera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3975C8-AF58-4797-882B-EEF6AF6227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352EC-570C-4AC9-8CA1-827FB39D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F20347-351A-440B-8C9C-B921E904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78187-2B62-413D-9CDC-B6B2ED99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075A6-516E-444B-8A16-D7F681B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63E08-94BD-4C39-B097-D6B01234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9F4C42-7D93-4246-BC5F-9B4BC48C77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77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29669-3142-4C4B-993A-6363B05B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8F0AD-064F-40FA-BA43-A11BB9F9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CFC77-DBA3-468C-B023-3FA20504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10444-208F-4760-81DC-EF3B6EEF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EC81D-D08D-403E-8579-4DA2B6F3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319A4-4C85-45DB-A305-83E752CC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B820BE-F17E-421F-9DCB-D05EC5A5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94FA79-6BA0-4DE8-8865-42C89B66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407C04-0F34-4CD2-AEA0-48B86429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29CE00-3075-4C60-88B2-F784C60E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6DAE1-C572-4975-9E70-5D23F72C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D4E65D-04B3-43E8-A9DF-D4D76F365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1ED178-1A7C-4641-933C-6F2460987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0A5842-E29F-43FA-A946-D92F4A49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774AD6-B5B8-4AA2-8C6B-6076F0E5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E3D46F-DDAA-46DD-ABB4-80FF7144C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57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5D773-F01E-4AD0-BB1C-16777203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F4DE23-CB8E-4EDD-BC39-45BFE1318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4B89FB-FFDC-49AB-BB55-537DEA437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826EA5A-69B4-4F1B-8E39-C5C1F5D7C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37849A-18FA-426D-A3B5-648203FBC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3D90B2-AF2F-45E4-B26A-C6EFCB8E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6FA681-CB19-4948-B9EF-D0F7AB6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D0FA6D-A803-4478-AD19-90BB499F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47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83C723-0B6F-4634-A258-527978E4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E69416-662C-4F41-AC1A-192B84F7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A0C0FF-FF5D-4E78-937A-5727F713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47D60D-5A77-475C-8EB7-8C868436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9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6E11B1-3FB3-4C2A-96D4-30F9C259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E82707-6ED1-406D-AAA6-FAB2554C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A77032-1EFA-4F7E-8AEE-EF295D1C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28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C12B9-2B7F-4ACE-95C0-B9D0B91A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EE5604-F022-4906-9A97-701ECFC1A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7869A1-D633-42D1-A6E9-72306D833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CAA06-A6AA-4E10-9950-4E7F59B8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2A4E84-F4CF-4B60-B91A-C6479FBB9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8FADB7-5F15-4D7F-8924-72996E58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40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5E6C6-7CCB-4ABC-861E-E39415A4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3EEB7D1-9EF8-4B4B-A54A-3388F2359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D59C6-34A0-44CA-A9A5-933017964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90C476-0D59-4878-9E6A-000F4552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E96CBC-E6A1-49B4-929C-E5B2E587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B44B08-A927-4CF5-B09B-92DA2AC3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2A0AF-50FA-4C77-9E2B-1F0989CE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403B2F-13F3-43C2-9FC3-1079CFEE1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D09E3-A601-489E-AA37-FBB786A5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39A904-9483-410C-B06A-BF911F49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6EA82B-9B8D-4C03-BDEA-7F3391F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0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2894FC-A309-43D3-AAAA-13C52997F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5C53EC-9A29-4FA9-BB25-82A8E7EA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1789FD-65DB-40B5-9965-2FDD6503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826941-F812-42D7-A54D-DEA2710A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E4E3FF-D213-41C8-819C-3F99854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Content - Genera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0AC887-209C-4B10-B47C-D21F09181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29669-3142-4C4B-993A-6363B05B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8F0AD-064F-40FA-BA43-A11BB9F9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CFC77-DBA3-468C-B023-3FA20504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10444-208F-4760-81DC-EF3B6EEF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EC81D-D08D-403E-8579-4DA2B6F3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71B176-4E4D-4F4C-8875-11824E4CE01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D23E52-2D01-4425-BF41-668BDB5D8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352EC-570C-4AC9-8CA1-827FB39D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F20347-351A-440B-8C9C-B921E904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78187-2B62-413D-9CDC-B6B2ED99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075A6-516E-444B-8A16-D7F681B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63E08-94BD-4C39-B097-D6B01234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9F4C42-7D93-4246-BC5F-9B4BC48C77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3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Content -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A6096E-8410-4041-91A4-7B3CB0261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29669-3142-4C4B-993A-6363B05B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8F0AD-064F-40FA-BA43-A11BB9F9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CFC77-DBA3-468C-B023-3FA20504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10444-208F-4760-81DC-EF3B6EEF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EC81D-D08D-403E-8579-4DA2B6F3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71B176-4E4D-4F4C-8875-11824E4CE01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8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964D02-BBEC-4A9F-BEEE-C607EE394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352EC-570C-4AC9-8CA1-827FB39D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F20347-351A-440B-8C9C-B921E904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78187-2B62-413D-9CDC-B6B2ED99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075A6-516E-444B-8A16-D7F681B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63E08-94BD-4C39-B097-D6B01234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9F4C42-7D93-4246-BC5F-9B4BC48C77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Content -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F4C09F-4455-40E7-A3F1-AB82E5B72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29669-3142-4C4B-993A-6363B05B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8F0AD-064F-40FA-BA43-A11BB9F9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CFC77-DBA3-468C-B023-3FA20504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10444-208F-4760-81DC-EF3B6EEF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EC81D-D08D-403E-8579-4DA2B6F3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71B176-4E4D-4F4C-8875-11824E4CE0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6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F1A1AF-9D85-425B-B817-E3254FCD8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352EC-570C-4AC9-8CA1-827FB39D3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F20347-351A-440B-8C9C-B921E9043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078187-2B62-413D-9CDC-B6B2ED99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075A6-516E-444B-8A16-D7F681B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63E08-94BD-4C39-B097-D6B01234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9F4C42-7D93-4246-BC5F-9B4BC48C77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2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Content -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F93C1-995D-42CA-9848-AD3BB8AF5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29669-3142-4C4B-993A-6363B05B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8F0AD-064F-40FA-BA43-A11BB9F9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CFC77-DBA3-468C-B023-3FA20504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10444-208F-4760-81DC-EF3B6EEF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6EC81D-D08D-403E-8579-4DA2B6F3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71B176-4E4D-4F4C-8875-11824E4CE01E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2CB1E2">
              <a:alpha val="80000"/>
            </a:srgbClr>
          </a:solidFill>
          <a:ln>
            <a:solidFill>
              <a:srgbClr val="2C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7ED6D3-8C64-4BC3-B129-39421BF6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1DED1-1A30-4C2A-B3FF-88A3838D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379C4-19C7-42DB-8196-0A937FB8F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3D3A1-078A-4EB7-8ACF-3A169E52E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099DE-58BA-4543-B48A-AD03691BE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1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8" r:id="rId2"/>
    <p:sldLayoutId id="2147483679" r:id="rId3"/>
    <p:sldLayoutId id="2147483649" r:id="rId4"/>
    <p:sldLayoutId id="2147483650" r:id="rId5"/>
    <p:sldLayoutId id="2147483674" r:id="rId6"/>
    <p:sldLayoutId id="2147483675" r:id="rId7"/>
    <p:sldLayoutId id="2147483676" r:id="rId8"/>
    <p:sldLayoutId id="2147483677" r:id="rId9"/>
    <p:sldLayoutId id="2147483672" r:id="rId10"/>
    <p:sldLayoutId id="2147483651" r:id="rId11"/>
    <p:sldLayoutId id="214748365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7ED6D3-8C64-4BC3-B129-39421BF6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11DED1-1A30-4C2A-B3FF-88A3838D9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379C4-19C7-42DB-8196-0A937FB8F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C867-4D19-4E54-9B4F-4E0DBD6B4C41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3D3A1-078A-4EB7-8ACF-3A169E52E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099DE-58BA-4543-B48A-AD03691BE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95520-D5CF-416E-9BC7-AC33FEF26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2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03CB47-346C-4583-BEAC-EEC75B41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57" y="2266185"/>
            <a:ext cx="10037084" cy="23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7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EE2F34-78EE-4EF1-BA6F-08F28DA3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visual </a:t>
            </a:r>
            <a:r>
              <a:rPr lang="en-US" b="1" dirty="0" err="1"/>
              <a:t>fabriq</a:t>
            </a:r>
            <a:r>
              <a:rPr lang="en-US" b="1" dirty="0"/>
              <a:t> has been awarded </a:t>
            </a:r>
            <a:br>
              <a:rPr lang="en-US" b="1" dirty="0"/>
            </a:br>
            <a:r>
              <a:rPr lang="en-US" b="1" dirty="0"/>
              <a:t>POI 2018 Vendor Panorama </a:t>
            </a:r>
            <a:br>
              <a:rPr lang="en-US" b="1" dirty="0"/>
            </a:br>
            <a:r>
              <a:rPr lang="en-US" b="1" dirty="0"/>
              <a:t>Best in Class Status for: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Predictive Analytics</a:t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Financial Orientation Simulation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BAF73B84-40BD-4D8D-90F1-474E532BE494}"/>
              </a:ext>
            </a:extLst>
          </p:cNvPr>
          <p:cNvSpPr/>
          <p:nvPr/>
        </p:nvSpPr>
        <p:spPr>
          <a:xfrm>
            <a:off x="838200" y="541431"/>
            <a:ext cx="556928" cy="615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4ABE8-4608-4C35-8F75-6E3B47CB19BE}"/>
              </a:ext>
            </a:extLst>
          </p:cNvPr>
          <p:cNvSpPr/>
          <p:nvPr/>
        </p:nvSpPr>
        <p:spPr>
          <a:xfrm>
            <a:off x="-1" y="6184900"/>
            <a:ext cx="12192001" cy="52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7484DD-51E3-4824-8E0D-0E969CDBF760}"/>
              </a:ext>
            </a:extLst>
          </p:cNvPr>
          <p:cNvGrpSpPr/>
          <p:nvPr/>
        </p:nvGrpSpPr>
        <p:grpSpPr>
          <a:xfrm>
            <a:off x="595121" y="6278022"/>
            <a:ext cx="5169568" cy="338467"/>
            <a:chOff x="595121" y="6296025"/>
            <a:chExt cx="5169568" cy="3384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495BFFF-1EBD-4E36-BFDF-C9DE8811C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604"/>
            <a:stretch/>
          </p:blipFill>
          <p:spPr>
            <a:xfrm>
              <a:off x="595121" y="6339356"/>
              <a:ext cx="1346505" cy="251805"/>
            </a:xfrm>
            <a:prstGeom prst="rect">
              <a:avLst/>
            </a:prstGeom>
          </p:spPr>
        </p:pic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xmlns="" id="{67B202CE-8FB7-4509-AFC8-3E4961976E6D}"/>
                </a:ext>
              </a:extLst>
            </p:cNvPr>
            <p:cNvSpPr txBox="1"/>
            <p:nvPr userDrawn="1"/>
          </p:nvSpPr>
          <p:spPr>
            <a:xfrm>
              <a:off x="2282786" y="6396009"/>
              <a:ext cx="348190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22039">
                <a:defRPr/>
              </a:pPr>
              <a:r>
                <a:rPr lang="en-GB" sz="9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Petala Pro" charset="77"/>
                  <a:cs typeface="Arial"/>
                </a:rPr>
                <a:t>THE WORLD’S FIRST TPM SOLUTION WITH APPLIED AI CAPABILITIES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99B7AA2-1ADE-42F1-8409-8681CD9459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9510" y="6296025"/>
              <a:ext cx="0" cy="3384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487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BD6FF4-43FB-4C63-BE5B-BC0736384F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064" y="1795742"/>
            <a:ext cx="4418554" cy="382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9A5B1CD-CD0D-416D-BBC1-272D81727B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786" y="1974574"/>
            <a:ext cx="4078930" cy="228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BA64A-F626-4D74-ABA4-8FD20E5F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01" y="499511"/>
            <a:ext cx="4863162" cy="5119411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000" b="1" dirty="0"/>
              <a:t>Are you ready to lead your company’s drive to excellence?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Come meet with </a:t>
            </a:r>
            <a:r>
              <a:rPr lang="en-US" sz="4800" dirty="0" err="1"/>
              <a:t>visualfabriq</a:t>
            </a:r>
            <a:r>
              <a:rPr lang="en-US" sz="4800" dirty="0"/>
              <a:t> and learn more…</a:t>
            </a:r>
            <a:endParaRPr lang="en-US" sz="4400" dirty="0"/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44601484-E9F4-4CCF-BF7E-A77E2379F289}"/>
              </a:ext>
            </a:extLst>
          </p:cNvPr>
          <p:cNvSpPr/>
          <p:nvPr/>
        </p:nvSpPr>
        <p:spPr>
          <a:xfrm>
            <a:off x="860163" y="3117573"/>
            <a:ext cx="1498723" cy="747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2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BA64A-F626-4D74-ABA4-8FD20E5F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581" y="2235200"/>
            <a:ext cx="8380837" cy="23876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The world’s frontrunner </a:t>
            </a:r>
            <a:r>
              <a:rPr lang="en-US" dirty="0" err="1"/>
              <a:t>TPx</a:t>
            </a:r>
            <a:r>
              <a:rPr lang="en-US" dirty="0"/>
              <a:t> solution with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applied AI capabilities</a:t>
            </a:r>
          </a:p>
        </p:txBody>
      </p:sp>
    </p:spTree>
    <p:extLst>
      <p:ext uri="{BB962C8B-B14F-4D97-AF65-F5344CB8AC3E}">
        <p14:creationId xmlns:p14="http://schemas.microsoft.com/office/powerpoint/2010/main" val="421437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EE2F34-78EE-4EF1-BA6F-08F28DA3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makes us unique?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24AC17-5D87-4859-9918-55ABA3DE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We have deeps roots in the CPG business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Frontrunner in the use of Applied AI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Capacity and speed of data processing makes us highly scalable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Financial simulation orientation and post event analytics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Unlimited users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Kept our Agile, startup attitude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Bring the power in the hands of the people,</a:t>
            </a:r>
            <a:br>
              <a:rPr lang="en-US" dirty="0"/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Unleash your Excellence!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BAF73B84-40BD-4D8D-90F1-474E532BE494}"/>
              </a:ext>
            </a:extLst>
          </p:cNvPr>
          <p:cNvSpPr/>
          <p:nvPr/>
        </p:nvSpPr>
        <p:spPr>
          <a:xfrm>
            <a:off x="838200" y="553299"/>
            <a:ext cx="556928" cy="615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4ABE8-4608-4C35-8F75-6E3B47CB19BE}"/>
              </a:ext>
            </a:extLst>
          </p:cNvPr>
          <p:cNvSpPr/>
          <p:nvPr/>
        </p:nvSpPr>
        <p:spPr>
          <a:xfrm>
            <a:off x="-1" y="6184900"/>
            <a:ext cx="12192001" cy="52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7484DD-51E3-4824-8E0D-0E969CDBF760}"/>
              </a:ext>
            </a:extLst>
          </p:cNvPr>
          <p:cNvGrpSpPr/>
          <p:nvPr/>
        </p:nvGrpSpPr>
        <p:grpSpPr>
          <a:xfrm>
            <a:off x="595121" y="6278022"/>
            <a:ext cx="5169568" cy="338467"/>
            <a:chOff x="595121" y="6296025"/>
            <a:chExt cx="5169568" cy="3384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495BFFF-1EBD-4E36-BFDF-C9DE8811C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604"/>
            <a:stretch/>
          </p:blipFill>
          <p:spPr>
            <a:xfrm>
              <a:off x="595121" y="6339356"/>
              <a:ext cx="1346505" cy="251805"/>
            </a:xfrm>
            <a:prstGeom prst="rect">
              <a:avLst/>
            </a:prstGeom>
          </p:spPr>
        </p:pic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xmlns="" id="{67B202CE-8FB7-4509-AFC8-3E4961976E6D}"/>
                </a:ext>
              </a:extLst>
            </p:cNvPr>
            <p:cNvSpPr txBox="1"/>
            <p:nvPr userDrawn="1"/>
          </p:nvSpPr>
          <p:spPr>
            <a:xfrm>
              <a:off x="2282786" y="6396009"/>
              <a:ext cx="348190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22039">
                <a:defRPr/>
              </a:pPr>
              <a:r>
                <a:rPr lang="en-GB" sz="9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Petala Pro" charset="77"/>
                  <a:cs typeface="Arial"/>
                </a:rPr>
                <a:t>THE WORLD’S FIRST TPM SOLUTION WITH APPLIED AI CAPABILITIES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99B7AA2-1ADE-42F1-8409-8681CD9459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9510" y="6296025"/>
              <a:ext cx="0" cy="3384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52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BA64A-F626-4D74-ABA4-8FD20E5F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032" y="2699878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Integrate all systems, workflows and AI to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plan </a:t>
            </a:r>
            <a:r>
              <a:rPr lang="en-US" dirty="0"/>
              <a:t>promotions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minutes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AAD626-0697-4CAD-B9C8-26A8361D1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32" y="1361576"/>
            <a:ext cx="1034249" cy="10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4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EE2F34-78EE-4EF1-BA6F-08F28DA3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 promotions in minutes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24AC17-5D87-4859-9918-55ABA3DE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Standard interfaces SAP, JDA and other systems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Efficient approval workflow and dashboard priority worklist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Our unique database structure brings the power to perform predictive analysis of billions of data points in seconds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BAF73B84-40BD-4D8D-90F1-474E532BE494}"/>
              </a:ext>
            </a:extLst>
          </p:cNvPr>
          <p:cNvSpPr/>
          <p:nvPr/>
        </p:nvSpPr>
        <p:spPr>
          <a:xfrm>
            <a:off x="838200" y="557598"/>
            <a:ext cx="556928" cy="615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4ABE8-4608-4C35-8F75-6E3B47CB19BE}"/>
              </a:ext>
            </a:extLst>
          </p:cNvPr>
          <p:cNvSpPr/>
          <p:nvPr/>
        </p:nvSpPr>
        <p:spPr>
          <a:xfrm>
            <a:off x="-1" y="6184900"/>
            <a:ext cx="12192001" cy="52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7484DD-51E3-4824-8E0D-0E969CDBF760}"/>
              </a:ext>
            </a:extLst>
          </p:cNvPr>
          <p:cNvGrpSpPr/>
          <p:nvPr/>
        </p:nvGrpSpPr>
        <p:grpSpPr>
          <a:xfrm>
            <a:off x="595121" y="6278022"/>
            <a:ext cx="5169568" cy="338467"/>
            <a:chOff x="595121" y="6296025"/>
            <a:chExt cx="5169568" cy="3384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495BFFF-1EBD-4E36-BFDF-C9DE8811C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604"/>
            <a:stretch/>
          </p:blipFill>
          <p:spPr>
            <a:xfrm>
              <a:off x="595121" y="6339356"/>
              <a:ext cx="1346505" cy="251805"/>
            </a:xfrm>
            <a:prstGeom prst="rect">
              <a:avLst/>
            </a:prstGeom>
          </p:spPr>
        </p:pic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xmlns="" id="{67B202CE-8FB7-4509-AFC8-3E4961976E6D}"/>
                </a:ext>
              </a:extLst>
            </p:cNvPr>
            <p:cNvSpPr txBox="1"/>
            <p:nvPr userDrawn="1"/>
          </p:nvSpPr>
          <p:spPr>
            <a:xfrm>
              <a:off x="2282786" y="6396009"/>
              <a:ext cx="348190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22039">
                <a:defRPr/>
              </a:pPr>
              <a:r>
                <a:rPr lang="en-GB" sz="9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Petala Pro" charset="77"/>
                  <a:cs typeface="Arial"/>
                </a:rPr>
                <a:t>THE WORLD’S FIRST TPM SOLUTION WITH APPLIED AI CAPABILITIES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99B7AA2-1ADE-42F1-8409-8681CD9459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9510" y="6296025"/>
              <a:ext cx="0" cy="3384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292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BA64A-F626-4D74-ABA4-8FD20E5F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131" y="3170654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Get instant,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accurate insights </a:t>
            </a:r>
            <a:r>
              <a:rPr lang="en-US" dirty="0"/>
              <a:t>into the promotions that work </a:t>
            </a:r>
            <a:br>
              <a:rPr lang="en-US" dirty="0"/>
            </a:br>
            <a:r>
              <a:rPr lang="en-US" sz="4000" dirty="0"/>
              <a:t>(and those that do not)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185887-98C7-44D5-B7CA-7B2D57B8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31" y="1263854"/>
            <a:ext cx="1034249" cy="10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1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EE2F34-78EE-4EF1-BA6F-08F28DA3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 instant, accurate insights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24AC17-5D87-4859-9918-55ABA3DE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Collaborative planning scenarios for manufacturer and retailer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Evaluate and reduce unprofitable promotions and increase effectiveness of investments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Improved Revenue and Contribution Margin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Increased forecast accuracy resulting in reduced working capital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Financial orientation simulation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BAF73B84-40BD-4D8D-90F1-474E532BE494}"/>
              </a:ext>
            </a:extLst>
          </p:cNvPr>
          <p:cNvSpPr/>
          <p:nvPr/>
        </p:nvSpPr>
        <p:spPr>
          <a:xfrm>
            <a:off x="841681" y="548056"/>
            <a:ext cx="556928" cy="615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4ABE8-4608-4C35-8F75-6E3B47CB19BE}"/>
              </a:ext>
            </a:extLst>
          </p:cNvPr>
          <p:cNvSpPr/>
          <p:nvPr/>
        </p:nvSpPr>
        <p:spPr>
          <a:xfrm>
            <a:off x="-1" y="6184900"/>
            <a:ext cx="12192001" cy="52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7484DD-51E3-4824-8E0D-0E969CDBF760}"/>
              </a:ext>
            </a:extLst>
          </p:cNvPr>
          <p:cNvGrpSpPr/>
          <p:nvPr/>
        </p:nvGrpSpPr>
        <p:grpSpPr>
          <a:xfrm>
            <a:off x="595121" y="6278022"/>
            <a:ext cx="5169568" cy="338467"/>
            <a:chOff x="595121" y="6296025"/>
            <a:chExt cx="5169568" cy="3384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495BFFF-1EBD-4E36-BFDF-C9DE8811C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604"/>
            <a:stretch/>
          </p:blipFill>
          <p:spPr>
            <a:xfrm>
              <a:off x="595121" y="6339356"/>
              <a:ext cx="1346505" cy="251805"/>
            </a:xfrm>
            <a:prstGeom prst="rect">
              <a:avLst/>
            </a:prstGeom>
          </p:spPr>
        </p:pic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xmlns="" id="{67B202CE-8FB7-4509-AFC8-3E4961976E6D}"/>
                </a:ext>
              </a:extLst>
            </p:cNvPr>
            <p:cNvSpPr txBox="1"/>
            <p:nvPr userDrawn="1"/>
          </p:nvSpPr>
          <p:spPr>
            <a:xfrm>
              <a:off x="2282786" y="6396009"/>
              <a:ext cx="348190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22039">
                <a:defRPr/>
              </a:pPr>
              <a:r>
                <a:rPr lang="en-GB" sz="9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Petala Pro" charset="77"/>
                  <a:cs typeface="Arial"/>
                </a:rPr>
                <a:t>THE WORLD’S FIRST TPM SOLUTION WITH APPLIED AI CAPABILITIES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99B7AA2-1ADE-42F1-8409-8681CD9459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9510" y="6296025"/>
              <a:ext cx="0" cy="3384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705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BA64A-F626-4D74-ABA4-8FD20E5F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131" y="2586729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Use advanced AI models to predict future,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winning promotions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8B9F3E-7C35-4786-8066-4F4C74480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31" y="1263854"/>
            <a:ext cx="1034249" cy="103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5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EE2F34-78EE-4EF1-BA6F-08F28DA33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Predict future, winning promotions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24AC17-5D87-4859-9918-55ABA3DE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80% of promotions developed with applied AI machine learning have a more accurate prediction when compared to human developed promotions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Zero touch predictions combine the blend of science and art, enabling the business to focus on material exceptions, customer strategy and relationships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endParaRPr lang="en-US" sz="2400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›"/>
            </a:pPr>
            <a:r>
              <a:rPr lang="en-US" sz="2400" dirty="0"/>
              <a:t>Deployed AI machine learning &amp; predictive capabilities with leading manufacturers across the globe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BAF73B84-40BD-4D8D-90F1-474E532BE494}"/>
              </a:ext>
            </a:extLst>
          </p:cNvPr>
          <p:cNvSpPr/>
          <p:nvPr/>
        </p:nvSpPr>
        <p:spPr>
          <a:xfrm>
            <a:off x="838200" y="541431"/>
            <a:ext cx="556928" cy="615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84ABE8-4608-4C35-8F75-6E3B47CB19BE}"/>
              </a:ext>
            </a:extLst>
          </p:cNvPr>
          <p:cNvSpPr/>
          <p:nvPr/>
        </p:nvSpPr>
        <p:spPr>
          <a:xfrm>
            <a:off x="-1" y="6184900"/>
            <a:ext cx="12192001" cy="524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17484DD-51E3-4824-8E0D-0E969CDBF760}"/>
              </a:ext>
            </a:extLst>
          </p:cNvPr>
          <p:cNvGrpSpPr/>
          <p:nvPr/>
        </p:nvGrpSpPr>
        <p:grpSpPr>
          <a:xfrm>
            <a:off x="595121" y="6278022"/>
            <a:ext cx="5169568" cy="338467"/>
            <a:chOff x="595121" y="6296025"/>
            <a:chExt cx="5169568" cy="33846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495BFFF-1EBD-4E36-BFDF-C9DE8811CC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604"/>
            <a:stretch/>
          </p:blipFill>
          <p:spPr>
            <a:xfrm>
              <a:off x="595121" y="6339356"/>
              <a:ext cx="1346505" cy="251805"/>
            </a:xfrm>
            <a:prstGeom prst="rect">
              <a:avLst/>
            </a:prstGeom>
          </p:spPr>
        </p:pic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xmlns="" id="{67B202CE-8FB7-4509-AFC8-3E4961976E6D}"/>
                </a:ext>
              </a:extLst>
            </p:cNvPr>
            <p:cNvSpPr txBox="1"/>
            <p:nvPr userDrawn="1"/>
          </p:nvSpPr>
          <p:spPr>
            <a:xfrm>
              <a:off x="2282786" y="6396009"/>
              <a:ext cx="348190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22039">
                <a:defRPr/>
              </a:pPr>
              <a:r>
                <a:rPr lang="en-GB" sz="900" cap="all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Petala Pro" charset="77"/>
                  <a:cs typeface="Arial"/>
                </a:rPr>
                <a:t>THE WORLD’S FIRST TPM SOLUTION WITH APPLIED AI CAPABILITIES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99B7AA2-1ADE-42F1-8409-8681CD9459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29510" y="6296025"/>
              <a:ext cx="0" cy="338467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371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285</Words>
  <Application>Microsoft Macintosh PowerPoint</Application>
  <PresentationFormat>Custom</PresentationFormat>
  <Paragraphs>43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 Presentation</vt:lpstr>
      <vt:lpstr>The world’s frontrunner TPx solution with applied AI capabilities</vt:lpstr>
      <vt:lpstr>What makes us unique?</vt:lpstr>
      <vt:lpstr>Integrate all systems, workflows and AI to plan promotions in minutes</vt:lpstr>
      <vt:lpstr>Plan promotions in minutes</vt:lpstr>
      <vt:lpstr>Get instant, accurate insights into the promotions that work  (and those that do not)</vt:lpstr>
      <vt:lpstr>Get instant, accurate insights</vt:lpstr>
      <vt:lpstr>Use advanced AI models to predict future, winning promotions</vt:lpstr>
      <vt:lpstr>Predict future, winning promotions</vt:lpstr>
      <vt:lpstr>visual fabriq has been awarded  POI 2018 Vendor Panorama  Best in Class Status for:  Predictive Analytics  Financial Orientation Simulation  </vt:lpstr>
      <vt:lpstr>   Are you ready to lead your company’s drive to excellence?  Come meet with visualfabriq and learn more…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 Maltha</dc:creator>
  <cp:lastModifiedBy>Heritage Marketing</cp:lastModifiedBy>
  <cp:revision>44</cp:revision>
  <dcterms:created xsi:type="dcterms:W3CDTF">2018-10-18T07:55:03Z</dcterms:created>
  <dcterms:modified xsi:type="dcterms:W3CDTF">2018-11-21T02:28:57Z</dcterms:modified>
</cp:coreProperties>
</file>