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23" r:id="rId2"/>
    <p:sldId id="287" r:id="rId3"/>
    <p:sldId id="295" r:id="rId4"/>
    <p:sldId id="288" r:id="rId5"/>
    <p:sldId id="289" r:id="rId6"/>
    <p:sldId id="292" r:id="rId7"/>
    <p:sldId id="29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95599"/>
    <a:srgbClr val="063A8B"/>
    <a:srgbClr val="5B9BD5"/>
    <a:srgbClr val="4472C4"/>
    <a:srgbClr val="011967"/>
    <a:srgbClr val="01165D"/>
    <a:srgbClr val="02236F"/>
    <a:srgbClr val="A5A5A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B0F2-5E1C-49E6-BDA3-4F2461E663D2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7C6E2-1918-496A-A906-3725F33B3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08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11" Type="http://schemas.openxmlformats.org/officeDocument/2006/relationships/oleObject" Target="../embeddings/oleObject7.bin"/><Relationship Id="rId5" Type="http://schemas.openxmlformats.org/officeDocument/2006/relationships/tags" Target="../tags/tag10.xml"/><Relationship Id="rId10" Type="http://schemas.openxmlformats.org/officeDocument/2006/relationships/image" Target="../media/image7.emf"/><Relationship Id="rId4" Type="http://schemas.openxmlformats.org/officeDocument/2006/relationships/tags" Target="../tags/tag9.xml"/><Relationship Id="rId9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0359-9C70-41DD-867E-9F73B9E5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AEB79-6F3A-46E5-8764-621DFFDD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975F-758B-4084-94A4-2FEDFE7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EF05-BD04-4ACD-B741-24A00E44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56C1-04F3-49DD-B4C0-B6464A3B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74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3BAA-197F-4D29-891C-7C676802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1580F-2DFE-4D44-A8C9-D822632BA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E6E9F-A460-473C-A176-B00DB415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3E9D-CCFC-49F0-88C0-9AEF8A0C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B5268-8DC0-470E-AA92-2CF7E063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C7A92-E3F4-457E-BB05-50B1038C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06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9990-8B69-4A1B-8B37-9CB6B2B8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9ED8E-BFCC-40D5-922E-D11A72A13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B58C-E3D9-4B8D-A294-4023EEFC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5AC2-29CB-4354-B82B-9EBC75B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911-0C17-4429-A183-1C9A01D8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56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DB04C-C647-4001-9267-2F0F48EB9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5E1B1-822C-4D47-9652-2584AA7B7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EE62-B5C2-44E3-BBF1-98128EAF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2C73-DADF-42CB-80F2-CC00D115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ABA8-484C-449C-B621-8EF72E7E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3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BB8445-6D39-41D9-B7F1-35D8A3D4CA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7" imgW="421" imgH="423" progId="TCLayout.ActiveDocument.1">
                  <p:embed/>
                </p:oleObj>
              </mc:Choice>
              <mc:Fallback>
                <p:oleObj name="think-cell Slide" r:id="rId7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9BB8445-6D39-41D9-B7F1-35D8A3D4CA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242631" y="1598614"/>
            <a:ext cx="11368797" cy="4524375"/>
          </a:xfr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4307BBF-BFD9-4D9E-90AF-51581156577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9" imgW="378" imgH="377" progId="TCLayout.ActiveDocument.1">
                  <p:embed/>
                </p:oleObj>
              </mc:Choice>
              <mc:Fallback>
                <p:oleObj name="think-cell Slide" r:id="rId9" imgW="378" imgH="37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4307BBF-BFD9-4D9E-90AF-515811565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64C8338-61A1-4A4A-AFE9-1F9A885458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think-cell Slide" r:id="rId11" imgW="425" imgH="426" progId="TCLayout.ActiveDocument.1">
                  <p:embed/>
                </p:oleObj>
              </mc:Choice>
              <mc:Fallback>
                <p:oleObj name="think-cell Slide" r:id="rId11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64C8338-61A1-4A4A-AFE9-1F9A88545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19392CF-F283-42E9-A200-BB6272608B50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201587" cy="15875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6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3EC0-E12B-465C-9E23-58A76286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9D99-3785-488B-971C-D58A8139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739A0-0749-467D-B72E-5F03AF06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3DBA6-5849-47AA-B0F3-44A974B2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08329-C41B-475E-A995-CA3BD1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1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9EB95B0-E0EE-44C1-BB48-18E3F94B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326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DA7429-CD54-48FA-9986-05704AEB1C5B}"/>
              </a:ext>
            </a:extLst>
          </p:cNvPr>
          <p:cNvSpPr/>
          <p:nvPr userDrawn="1"/>
        </p:nvSpPr>
        <p:spPr>
          <a:xfrm>
            <a:off x="10431262" y="71021"/>
            <a:ext cx="162461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49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241163E-78F1-48AF-8F8D-DAE087DA98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6010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F2282E9-9688-469B-9278-19FA2252B9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12572-CB56-4871-9132-78F0F00C5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7" b="84078"/>
          <a:stretch/>
        </p:blipFill>
        <p:spPr>
          <a:xfrm>
            <a:off x="10383915" y="0"/>
            <a:ext cx="1808085" cy="1091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1FF65-37B2-407C-9952-6800D911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DF5F-3AC5-49A4-9799-2C0FF23ED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AB82-F5E8-482E-9557-F606B2D7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27E25-B75E-4552-AED9-E4F71224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F5EAC-1FFF-4F00-9A08-23577675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C2B10-5244-49CB-A269-EC4EE218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58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7F48-FCB4-4A06-80A2-34AFDD6D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89AA-EA15-46D1-AF41-59B80F35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44284-7C60-401B-8578-D1A7256F2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BE688-C1AF-4DEF-B878-1BFEAFCBC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BB2A6-2749-4973-BF39-D774486EE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A4750-9414-4A87-AF4A-86D949EE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24F8B-4D94-41BF-B918-CB9EBEE7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40F7B-C120-486B-8073-AAAABBAF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561C-60D3-4CFA-97F5-1D73D02E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007B2-E8D7-4946-ABA5-924FDBEC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43674-D102-4E13-95C3-23A55FE7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1BEED-97EF-42EF-8D86-CCEB91B4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25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75796-E9A8-48F6-8DB0-2B3FE161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E7336-AB6A-43AE-8E9B-79BCFA68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5F1BB-4034-4A36-A4F2-ADF512DC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2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C0B5DA-3BD1-48E8-BA6C-904DDA94D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575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1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6378-D668-447D-84F0-064C66CF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EDA8-6106-4790-AEB9-07472F28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4F0F9-2290-458D-B7FB-C9424D4EF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52726-3DCD-4851-AA49-A7516D35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0FA0C9-B89D-4D0A-81C2-8E2CDA88F569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5AFE7-89EF-42C1-94E8-4EC73FD4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49E7-46F9-464E-AB8A-73D0E8E6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CB38C-8E2E-4E5C-B5E1-913599D254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47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BB9BA81-C418-4790-A181-256769BB14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39962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think-cell Slide" r:id="rId18" imgW="425" imgH="426" progId="TCLayout.ActiveDocument.1">
                  <p:embed/>
                </p:oleObj>
              </mc:Choice>
              <mc:Fallback>
                <p:oleObj name="think-cell Slide" r:id="rId18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A9C5F4-230D-4B09-AB25-6BE231F67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7" b="84078"/>
          <a:stretch/>
        </p:blipFill>
        <p:spPr>
          <a:xfrm>
            <a:off x="10383915" y="0"/>
            <a:ext cx="1808085" cy="10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sj.com/articles/three-hard-lessons-the-internet-is-teaching-traditional-stores-1492945203" TargetMode="External"/><Relationship Id="rId13" Type="http://schemas.openxmlformats.org/officeDocument/2006/relationships/image" Target="../media/image13.svg"/><Relationship Id="rId3" Type="http://schemas.openxmlformats.org/officeDocument/2006/relationships/tags" Target="../tags/tag12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8D99F7E-F8B9-4CC5-B3AD-B5750E8A8E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8D99F7E-F8B9-4CC5-B3AD-B5750E8A8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D5040D66-79DB-44B9-8F78-D7451872109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295400" y="0"/>
            <a:ext cx="158750" cy="15875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IN" sz="2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79B3E1A-B41A-4346-AC64-4660DB740FCF}"/>
              </a:ext>
            </a:extLst>
          </p:cNvPr>
          <p:cNvSpPr/>
          <p:nvPr/>
        </p:nvSpPr>
        <p:spPr bwMode="auto">
          <a:xfrm>
            <a:off x="1550437" y="2051198"/>
            <a:ext cx="4483910" cy="862840"/>
          </a:xfrm>
          <a:prstGeom prst="wedgeRectCallout">
            <a:avLst>
              <a:gd name="adj1" fmla="val -28967"/>
              <a:gd name="adj2" fmla="val 6784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1700" dirty="0">
                <a:latin typeface="Arial" charset="0"/>
                <a:cs typeface="Arial" charset="0"/>
              </a:rPr>
              <a:t>Highlighted by WSJ in a recent article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0613A-D098-4918-8463-02AF031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AI and Advanced Analytics need people </a:t>
            </a:r>
          </a:p>
        </p:txBody>
      </p:sp>
      <p:pic>
        <p:nvPicPr>
          <p:cNvPr id="28" name="Picture 6" descr="Image result for wsj logo">
            <a:extLst>
              <a:ext uri="{FF2B5EF4-FFF2-40B4-BE49-F238E27FC236}">
                <a16:creationId xmlns:a16="http://schemas.microsoft.com/office/drawing/2014/main" id="{FC119AAF-104E-400A-93E1-1C515B07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7" y="2408801"/>
            <a:ext cx="867086" cy="4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rId8"/>
            <a:extLst>
              <a:ext uri="{FF2B5EF4-FFF2-40B4-BE49-F238E27FC236}">
                <a16:creationId xmlns:a16="http://schemas.microsoft.com/office/drawing/2014/main" id="{13C1F963-2381-4D7B-BA8A-9398817239D6}"/>
              </a:ext>
            </a:extLst>
          </p:cNvPr>
          <p:cNvSpPr/>
          <p:nvPr/>
        </p:nvSpPr>
        <p:spPr bwMode="gray">
          <a:xfrm>
            <a:off x="2754238" y="2453112"/>
            <a:ext cx="3280109" cy="3008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tIns="91440" bIns="91440" rtlCol="0" anchor="ctr"/>
          <a:lstStyle/>
          <a:p>
            <a:pPr algn="l">
              <a:buSzPct val="100000"/>
            </a:pPr>
            <a:r>
              <a:rPr lang="en-US" u="sng" dirty="0">
                <a:solidFill>
                  <a:srgbClr val="1F497D"/>
                </a:solidFill>
                <a:latin typeface="+mj-lt"/>
                <a:cs typeface="Arial" pitchFamily="34" charset="0"/>
              </a:rPr>
              <a:t>Internet beating the traditional players</a:t>
            </a:r>
            <a:endParaRPr lang="en-US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A42D56-5905-48D7-944E-6360DC932132}"/>
              </a:ext>
            </a:extLst>
          </p:cNvPr>
          <p:cNvSpPr/>
          <p:nvPr/>
        </p:nvSpPr>
        <p:spPr bwMode="auto">
          <a:xfrm>
            <a:off x="2061832" y="3455921"/>
            <a:ext cx="3999115" cy="6408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IN" sz="1500" dirty="0"/>
              <a:t>Legacy technology will not help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27BDFD-0EDD-4579-A864-9206C73B0FAC}"/>
              </a:ext>
            </a:extLst>
          </p:cNvPr>
          <p:cNvSpPr/>
          <p:nvPr/>
        </p:nvSpPr>
        <p:spPr bwMode="auto">
          <a:xfrm>
            <a:off x="1577035" y="3456679"/>
            <a:ext cx="484796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17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1CDBF4-4794-4EC0-9E79-C6E3447353E8}"/>
              </a:ext>
            </a:extLst>
          </p:cNvPr>
          <p:cNvSpPr/>
          <p:nvPr/>
        </p:nvSpPr>
        <p:spPr bwMode="auto">
          <a:xfrm>
            <a:off x="2061830" y="4744994"/>
            <a:ext cx="3999115" cy="6400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IN" sz="1500" dirty="0"/>
              <a:t>Use existing data, its the king!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86D66-192C-4658-B0D6-0653A2CF82CB}"/>
              </a:ext>
            </a:extLst>
          </p:cNvPr>
          <p:cNvSpPr/>
          <p:nvPr/>
        </p:nvSpPr>
        <p:spPr bwMode="auto">
          <a:xfrm>
            <a:off x="1577034" y="4731410"/>
            <a:ext cx="484796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170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6C4191-3CB3-4EA7-9321-B77067778F7D}"/>
              </a:ext>
            </a:extLst>
          </p:cNvPr>
          <p:cNvSpPr/>
          <p:nvPr/>
        </p:nvSpPr>
        <p:spPr bwMode="auto">
          <a:xfrm>
            <a:off x="2061830" y="5997877"/>
            <a:ext cx="3999114" cy="6369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IN" sz="1500" dirty="0"/>
              <a:t>Personalisation is becoming the competitive advantage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5C9A1A-C48B-4118-A51E-BAE59A5CC38D}"/>
              </a:ext>
            </a:extLst>
          </p:cNvPr>
          <p:cNvSpPr/>
          <p:nvPr/>
        </p:nvSpPr>
        <p:spPr bwMode="auto">
          <a:xfrm>
            <a:off x="1577034" y="5994754"/>
            <a:ext cx="484796" cy="64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170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77B8832-39E5-43E9-9186-A16E144B046F}"/>
              </a:ext>
            </a:extLst>
          </p:cNvPr>
          <p:cNvSpPr/>
          <p:nvPr/>
        </p:nvSpPr>
        <p:spPr bwMode="auto">
          <a:xfrm>
            <a:off x="1612090" y="1056298"/>
            <a:ext cx="4515033" cy="745113"/>
          </a:xfrm>
          <a:prstGeom prst="roundRect">
            <a:avLst>
              <a:gd name="adj" fmla="val 9099"/>
            </a:avLst>
          </a:prstGeom>
          <a:solidFill>
            <a:schemeClr val="accent1">
              <a:lumMod val="50000"/>
            </a:schemeClr>
          </a:solidFill>
          <a:ln>
            <a:headEnd type="none" w="lg" len="lg"/>
            <a:tailEnd type="none" w="lg" len="lg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IN" sz="1700" dirty="0">
                <a:solidFill>
                  <a:schemeClr val="bg1"/>
                </a:solidFill>
              </a:rPr>
              <a:t>3-point agenda to enable advanced analytics led decision making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9AE3220-A89D-4322-A253-40E431685901}"/>
              </a:ext>
            </a:extLst>
          </p:cNvPr>
          <p:cNvSpPr/>
          <p:nvPr/>
        </p:nvSpPr>
        <p:spPr bwMode="auto">
          <a:xfrm>
            <a:off x="6381568" y="1056297"/>
            <a:ext cx="4368918" cy="745113"/>
          </a:xfrm>
          <a:prstGeom prst="roundRect">
            <a:avLst>
              <a:gd name="adj" fmla="val 9099"/>
            </a:avLst>
          </a:prstGeom>
          <a:solidFill>
            <a:schemeClr val="accent1">
              <a:lumMod val="50000"/>
            </a:schemeClr>
          </a:solidFill>
          <a:ln>
            <a:headEnd type="none" w="lg" len="lg"/>
            <a:tailEnd type="none" w="lg" len="lg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IN" sz="1700" dirty="0">
                <a:solidFill>
                  <a:schemeClr val="bg1"/>
                </a:solidFill>
              </a:rPr>
              <a:t>Leaders have rapidly grown data science teams, others can catch up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422DB02-747C-4FD0-85B9-DC8A10757032}"/>
              </a:ext>
            </a:extLst>
          </p:cNvPr>
          <p:cNvSpPr/>
          <p:nvPr/>
        </p:nvSpPr>
        <p:spPr bwMode="auto">
          <a:xfrm>
            <a:off x="6381568" y="5632354"/>
            <a:ext cx="4368918" cy="1016368"/>
          </a:xfrm>
          <a:prstGeom prst="roundRect">
            <a:avLst>
              <a:gd name="adj" fmla="val 1002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IN" sz="1500" dirty="0">
                <a:solidFill>
                  <a:schemeClr val="tx1"/>
                </a:solidFill>
              </a:rPr>
              <a:t>Impact Analytics is enabling retailers to build the </a:t>
            </a:r>
            <a:r>
              <a:rPr lang="en-IN" sz="1500" i="1" dirty="0">
                <a:solidFill>
                  <a:schemeClr val="tx1"/>
                </a:solidFill>
              </a:rPr>
              <a:t>advanced analytics &amp; A.I.</a:t>
            </a:r>
            <a:r>
              <a:rPr lang="en-IN" sz="1500" dirty="0">
                <a:solidFill>
                  <a:schemeClr val="tx1"/>
                </a:solidFill>
              </a:rPr>
              <a:t> based decision capabilities </a:t>
            </a:r>
            <a:r>
              <a:rPr lang="en-IN" sz="1500" i="1" dirty="0">
                <a:solidFill>
                  <a:schemeClr val="tx1"/>
                </a:solidFill>
              </a:rPr>
              <a:t>without</a:t>
            </a:r>
            <a:r>
              <a:rPr lang="en-IN" sz="1500" dirty="0">
                <a:solidFill>
                  <a:schemeClr val="tx1"/>
                </a:solidFill>
              </a:rPr>
              <a:t> investing in </a:t>
            </a:r>
            <a:r>
              <a:rPr lang="en-IN" sz="1500" i="1" dirty="0">
                <a:solidFill>
                  <a:schemeClr val="tx1"/>
                </a:solidFill>
              </a:rPr>
              <a:t>big teams </a:t>
            </a:r>
            <a:r>
              <a:rPr lang="en-IN" sz="1500" dirty="0">
                <a:solidFill>
                  <a:schemeClr val="tx1"/>
                </a:solidFill>
              </a:rPr>
              <a:t>in short time period</a:t>
            </a:r>
          </a:p>
        </p:txBody>
      </p:sp>
      <p:pic>
        <p:nvPicPr>
          <p:cNvPr id="20" name="Picture 19" descr="Image result for amazon logo">
            <a:extLst>
              <a:ext uri="{FF2B5EF4-FFF2-40B4-BE49-F238E27FC236}">
                <a16:creationId xmlns:a16="http://schemas.microsoft.com/office/drawing/2014/main" id="{61791055-2F7B-4A45-9B40-5F05C547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60" y="2528754"/>
            <a:ext cx="1734169" cy="5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Image result for walmart logo">
            <a:extLst>
              <a:ext uri="{FF2B5EF4-FFF2-40B4-BE49-F238E27FC236}">
                <a16:creationId xmlns:a16="http://schemas.microsoft.com/office/drawing/2014/main" id="{BE0D08C7-8575-44D5-8DCD-2302A896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7" y="3411237"/>
            <a:ext cx="1353283" cy="3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 descr="Image result for target logo">
            <a:extLst>
              <a:ext uri="{FF2B5EF4-FFF2-40B4-BE49-F238E27FC236}">
                <a16:creationId xmlns:a16="http://schemas.microsoft.com/office/drawing/2014/main" id="{1474BCE3-E500-4519-97E9-8634A68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8" y="4273902"/>
            <a:ext cx="1316143" cy="3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17E41868-A6C8-404B-8282-9F5202F77A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99610" y="2012858"/>
            <a:ext cx="409251" cy="409251"/>
          </a:xfrm>
          <a:prstGeom prst="rect">
            <a:avLst/>
          </a:prstGeom>
        </p:spPr>
      </p:pic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56F04BE1-0448-4524-A5A5-578E7F7948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7453" y="1985584"/>
            <a:ext cx="384095" cy="38409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B8AE10-7AFC-4B55-9AB1-DB5B7E4F1BF1}"/>
              </a:ext>
            </a:extLst>
          </p:cNvPr>
          <p:cNvSpPr/>
          <p:nvPr/>
        </p:nvSpPr>
        <p:spPr bwMode="auto">
          <a:xfrm>
            <a:off x="8166909" y="2510427"/>
            <a:ext cx="1011863" cy="544676"/>
          </a:xfrm>
          <a:prstGeom prst="roundRect">
            <a:avLst>
              <a:gd name="adj" fmla="val 10147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500" dirty="0">
                <a:solidFill>
                  <a:schemeClr val="bg1"/>
                </a:solidFill>
              </a:rPr>
              <a:t>+40,000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A9156E-431B-4C70-88A4-D849F874BECF}"/>
              </a:ext>
            </a:extLst>
          </p:cNvPr>
          <p:cNvSpPr/>
          <p:nvPr/>
        </p:nvSpPr>
        <p:spPr bwMode="auto">
          <a:xfrm>
            <a:off x="9443080" y="2510427"/>
            <a:ext cx="898667" cy="544676"/>
          </a:xfrm>
          <a:prstGeom prst="roundRect">
            <a:avLst>
              <a:gd name="adj" fmla="val 10147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~40</a:t>
            </a:r>
            <a:r>
              <a:rPr lang="en-US" sz="1500">
                <a:solidFill>
                  <a:schemeClr val="bg1"/>
                </a:solidFill>
              </a:rPr>
              <a:t>% CAGR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44B66B-ED5A-4E8B-8C55-355F96136047}"/>
              </a:ext>
            </a:extLst>
          </p:cNvPr>
          <p:cNvSpPr/>
          <p:nvPr/>
        </p:nvSpPr>
        <p:spPr bwMode="auto">
          <a:xfrm>
            <a:off x="8166909" y="3331890"/>
            <a:ext cx="1011863" cy="544676"/>
          </a:xfrm>
          <a:prstGeom prst="roundRect">
            <a:avLst>
              <a:gd name="adj" fmla="val 8518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500">
                <a:solidFill>
                  <a:schemeClr val="bg1"/>
                </a:solidFill>
              </a:rPr>
              <a:t>+8,000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F4341A0-79BC-4604-A225-F8F7A31230CA}"/>
              </a:ext>
            </a:extLst>
          </p:cNvPr>
          <p:cNvSpPr/>
          <p:nvPr/>
        </p:nvSpPr>
        <p:spPr bwMode="auto">
          <a:xfrm>
            <a:off x="9443080" y="3331890"/>
            <a:ext cx="898667" cy="544676"/>
          </a:xfrm>
          <a:prstGeom prst="roundRect">
            <a:avLst>
              <a:gd name="adj" fmla="val 6888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~30</a:t>
            </a:r>
            <a:r>
              <a:rPr lang="en-US" sz="1500">
                <a:solidFill>
                  <a:schemeClr val="bg1"/>
                </a:solidFill>
              </a:rPr>
              <a:t>% CAGR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FB6FCA-0AF0-40E9-8CFC-4FE314C3B00D}"/>
              </a:ext>
            </a:extLst>
          </p:cNvPr>
          <p:cNvSpPr/>
          <p:nvPr/>
        </p:nvSpPr>
        <p:spPr bwMode="auto">
          <a:xfrm>
            <a:off x="8166909" y="4153353"/>
            <a:ext cx="1011863" cy="544676"/>
          </a:xfrm>
          <a:prstGeom prst="roundRect">
            <a:avLst>
              <a:gd name="adj" fmla="val 6888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500">
                <a:solidFill>
                  <a:schemeClr val="bg1"/>
                </a:solidFill>
              </a:rPr>
              <a:t>+6,000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D8EC209-BF9F-49D6-A1E4-C6D8A83FCF8D}"/>
              </a:ext>
            </a:extLst>
          </p:cNvPr>
          <p:cNvSpPr/>
          <p:nvPr/>
        </p:nvSpPr>
        <p:spPr bwMode="auto">
          <a:xfrm>
            <a:off x="9443080" y="4153353"/>
            <a:ext cx="898667" cy="544676"/>
          </a:xfrm>
          <a:prstGeom prst="roundRect">
            <a:avLst>
              <a:gd name="adj" fmla="val 10147"/>
            </a:avLst>
          </a:prstGeom>
          <a:solidFill>
            <a:schemeClr val="accent1">
              <a:lumMod val="50000"/>
            </a:schemeClr>
          </a:solidFill>
          <a:ln>
            <a:noFill/>
            <a:headEnd type="none" w="lg" len="lg"/>
            <a:tailEnd type="non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~20% CAGR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6D17222-E9D3-4127-8C0C-AEEDF93D478D}"/>
              </a:ext>
            </a:extLst>
          </p:cNvPr>
          <p:cNvSpPr/>
          <p:nvPr/>
        </p:nvSpPr>
        <p:spPr bwMode="auto">
          <a:xfrm>
            <a:off x="6358877" y="4846994"/>
            <a:ext cx="4515032" cy="631085"/>
          </a:xfrm>
          <a:prstGeom prst="roundRect">
            <a:avLst>
              <a:gd name="adj" fmla="val 10024"/>
            </a:avLst>
          </a:prstGeom>
          <a:noFill/>
          <a:ln>
            <a:noFill/>
            <a:headEnd type="none" w="lg" len="lg"/>
            <a:tailEnd type="none" w="lg" len="lg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500" dirty="0">
                <a:solidFill>
                  <a:schemeClr val="tx1"/>
                </a:solidFill>
              </a:rPr>
              <a:t>Challenge for CPG is aggravated by </a:t>
            </a:r>
            <a:r>
              <a:rPr lang="en-IN" sz="1500" i="1" dirty="0">
                <a:solidFill>
                  <a:schemeClr val="tx1"/>
                </a:solidFill>
              </a:rPr>
              <a:t>shortage of right talent</a:t>
            </a:r>
            <a:endParaRPr lang="en-IN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0157288-9A21-4749-AF6E-7F70C6AB6A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742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2F611EF-5D79-4488-A972-DBD2190386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17" y="268775"/>
            <a:ext cx="2287328" cy="3093987"/>
          </a:xfrm>
          <a:prstGeom prst="roundRect">
            <a:avLst>
              <a:gd name="adj" fmla="val 353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alpha val="0"/>
              </a:schemeClr>
            </a:solidFill>
          </a:ln>
          <a:effectLst>
            <a:reflection blurRad="6350" stA="17000" endPos="0" dir="5400000" sy="-100000" algn="bl" rotWithShape="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3ADDC-6E06-4416-8417-5F8311897F33}"/>
              </a:ext>
            </a:extLst>
          </p:cNvPr>
          <p:cNvGrpSpPr/>
          <p:nvPr/>
        </p:nvGrpSpPr>
        <p:grpSpPr>
          <a:xfrm>
            <a:off x="7474293" y="1642510"/>
            <a:ext cx="2290473" cy="3260078"/>
            <a:chOff x="2732579" y="1947686"/>
            <a:chExt cx="2762543" cy="3899365"/>
          </a:xfrm>
        </p:grpSpPr>
        <p:pic>
          <p:nvPicPr>
            <p:cNvPr id="21" name="Picture 24" descr="Related image">
              <a:extLst>
                <a:ext uri="{FF2B5EF4-FFF2-40B4-BE49-F238E27FC236}">
                  <a16:creationId xmlns:a16="http://schemas.microsoft.com/office/drawing/2014/main" id="{2DDB1EAC-D970-4F9C-A18A-7BBD4E33A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579" y="1947686"/>
              <a:ext cx="2762543" cy="3899365"/>
            </a:xfrm>
            <a:prstGeom prst="roundRect">
              <a:avLst>
                <a:gd name="adj" fmla="val 3536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4">
                  <a:alpha val="0"/>
                </a:schemeClr>
              </a:solidFill>
            </a:ln>
            <a:effectLst/>
            <a:extLst/>
          </p:spPr>
        </p:pic>
        <p:pic>
          <p:nvPicPr>
            <p:cNvPr id="22" name="Picture 28" descr="Image result for the economist logo">
              <a:extLst>
                <a:ext uri="{FF2B5EF4-FFF2-40B4-BE49-F238E27FC236}">
                  <a16:creationId xmlns:a16="http://schemas.microsoft.com/office/drawing/2014/main" id="{CF579930-CE97-4231-94B1-124C96728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71" y="5377928"/>
              <a:ext cx="941458" cy="469123"/>
            </a:xfrm>
            <a:prstGeom prst="rect">
              <a:avLst/>
            </a:prstGeom>
            <a:solidFill>
              <a:srgbClr val="E3120B"/>
            </a:solidFill>
            <a:extLst/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7103D4-C7F3-4183-A942-42CE3A193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20" y="3572760"/>
            <a:ext cx="2238499" cy="2943520"/>
          </a:xfrm>
          <a:prstGeom prst="roundRect">
            <a:avLst>
              <a:gd name="adj" fmla="val 4630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alpha val="0"/>
              </a:schemeClr>
            </a:solidFill>
          </a:ln>
          <a:effectLst/>
        </p:spPr>
      </p:pic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FB1B8A8B-114D-4023-980D-FADF3F50EC00}"/>
              </a:ext>
            </a:extLst>
          </p:cNvPr>
          <p:cNvSpPr/>
          <p:nvPr/>
        </p:nvSpPr>
        <p:spPr>
          <a:xfrm rot="16200000">
            <a:off x="1175523" y="876691"/>
            <a:ext cx="2965673" cy="5316717"/>
          </a:xfrm>
          <a:prstGeom prst="foldedCorner">
            <a:avLst>
              <a:gd name="adj" fmla="val 38846"/>
            </a:avLst>
          </a:prstGeom>
          <a:solidFill>
            <a:srgbClr val="063A8B"/>
          </a:solidFill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4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800753-24B0-4EAE-A7FC-6A553F4FF908}"/>
              </a:ext>
            </a:extLst>
          </p:cNvPr>
          <p:cNvSpPr/>
          <p:nvPr/>
        </p:nvSpPr>
        <p:spPr>
          <a:xfrm>
            <a:off x="1" y="2270348"/>
            <a:ext cx="4543720" cy="2529405"/>
          </a:xfrm>
          <a:prstGeom prst="rect">
            <a:avLst/>
          </a:prstGeom>
          <a:noFill/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4400" dirty="0">
                <a:latin typeface="Abadi" panose="020B0604020104020204" pitchFamily="34" charset="0"/>
                <a:cs typeface="Arial" panose="020B0604020202020204" pitchFamily="34" charset="0"/>
              </a:rPr>
              <a:t>A.I. is not a </a:t>
            </a:r>
            <a:r>
              <a:rPr lang="en-IN" sz="4400" i="1" dirty="0">
                <a:solidFill>
                  <a:srgbClr val="00CCFF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distant future</a:t>
            </a:r>
            <a:r>
              <a:rPr lang="en-IN" sz="4400" dirty="0">
                <a:latin typeface="Abadi" panose="020B0604020104020204" pitchFamily="34" charset="0"/>
                <a:cs typeface="Arial" panose="020B0604020202020204" pitchFamily="34" charset="0"/>
              </a:rPr>
              <a:t> but a thing of </a:t>
            </a:r>
            <a:r>
              <a:rPr lang="en-IN" sz="4400" dirty="0">
                <a:solidFill>
                  <a:srgbClr val="00CCFF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‘Today’</a:t>
            </a:r>
            <a:endParaRPr lang="en-IN" sz="4400" i="1" dirty="0">
              <a:solidFill>
                <a:srgbClr val="00CCFF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8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0157288-9A21-4749-AF6E-7F70C6AB6A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0157288-9A21-4749-AF6E-7F70C6AB6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FB1B8A8B-114D-4023-980D-FADF3F50EC00}"/>
              </a:ext>
            </a:extLst>
          </p:cNvPr>
          <p:cNvSpPr/>
          <p:nvPr/>
        </p:nvSpPr>
        <p:spPr>
          <a:xfrm rot="16200000">
            <a:off x="3801384" y="-2139975"/>
            <a:ext cx="4589232" cy="11497234"/>
          </a:xfrm>
          <a:prstGeom prst="foldedCorner">
            <a:avLst>
              <a:gd name="adj" fmla="val 38846"/>
            </a:avLst>
          </a:prstGeom>
          <a:solidFill>
            <a:srgbClr val="063A8B"/>
          </a:solidFill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4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800753-24B0-4EAE-A7FC-6A553F4FF908}"/>
              </a:ext>
            </a:extLst>
          </p:cNvPr>
          <p:cNvSpPr/>
          <p:nvPr/>
        </p:nvSpPr>
        <p:spPr>
          <a:xfrm>
            <a:off x="1122829" y="2164297"/>
            <a:ext cx="9016253" cy="2529405"/>
          </a:xfrm>
          <a:prstGeom prst="rect">
            <a:avLst/>
          </a:prstGeom>
          <a:noFill/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u="sng" dirty="0"/>
              <a:t>Gartner</a:t>
            </a:r>
          </a:p>
          <a:p>
            <a:endParaRPr lang="en-US" sz="2400" b="1" dirty="0"/>
          </a:p>
          <a:p>
            <a:r>
              <a:rPr lang="en-US" sz="2400" b="1" dirty="0"/>
              <a:t>Through 2020, 80% of AI projects will remain alchemy, run by wizards whose talents won’t scale widely in the organization.</a:t>
            </a:r>
            <a:r>
              <a:rPr lang="en-US" sz="2400" dirty="0"/>
              <a:t> It’s ironic that AI has the potential to deliver real-time insights anywhere in an organization at any time and improve performance, yet the majority of organizations stay in silo-based complacency. For AI projects to break through, C-level execs must take ownership and support these to full production, making it clear they are essential for the future of the business</a:t>
            </a:r>
            <a:endParaRPr lang="en-IN" sz="2400" i="1" dirty="0">
              <a:solidFill>
                <a:srgbClr val="00CCFF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7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A382871-BDEF-4317-936B-FE4CA6B413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1546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C25EF5D3-2F0C-4391-9E3F-6F978306998A}"/>
              </a:ext>
            </a:extLst>
          </p:cNvPr>
          <p:cNvSpPr/>
          <p:nvPr/>
        </p:nvSpPr>
        <p:spPr>
          <a:xfrm rot="16200000">
            <a:off x="1302778" y="749437"/>
            <a:ext cx="2965673" cy="5571228"/>
          </a:xfrm>
          <a:prstGeom prst="foldedCorner">
            <a:avLst>
              <a:gd name="adj" fmla="val 38846"/>
            </a:avLst>
          </a:prstGeom>
          <a:solidFill>
            <a:srgbClr val="063A8B"/>
          </a:solidFill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4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AB8483-81E1-429D-B038-EFB7F29C7D3B}"/>
              </a:ext>
            </a:extLst>
          </p:cNvPr>
          <p:cNvCxnSpPr>
            <a:cxnSpLocks/>
          </p:cNvCxnSpPr>
          <p:nvPr/>
        </p:nvCxnSpPr>
        <p:spPr>
          <a:xfrm>
            <a:off x="6550132" y="853316"/>
            <a:ext cx="0" cy="50286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78743C1C-1410-4885-9022-60317AEFD4A5}"/>
              </a:ext>
            </a:extLst>
          </p:cNvPr>
          <p:cNvSpPr/>
          <p:nvPr/>
        </p:nvSpPr>
        <p:spPr>
          <a:xfrm>
            <a:off x="7066802" y="1237199"/>
            <a:ext cx="4622431" cy="812742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95604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>
                <a:latin typeface="Abadi" panose="020B0604020104020204" pitchFamily="34" charset="0"/>
              </a:rPr>
              <a:t>Highly </a:t>
            </a:r>
            <a:r>
              <a:rPr lang="en-IN" sz="2400" dirty="0">
                <a:solidFill>
                  <a:srgbClr val="00CCFF"/>
                </a:solidFill>
                <a:latin typeface="Abadi" panose="020B0604020104020204" pitchFamily="34" charset="0"/>
              </a:rPr>
              <a:t>customized</a:t>
            </a:r>
            <a:r>
              <a:rPr lang="en-IN" sz="2400" dirty="0">
                <a:latin typeface="Abadi" panose="020B0604020104020204" pitchFamily="34" charset="0"/>
              </a:rPr>
              <a:t> analytics &amp; A.I. models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31351660-CF14-4DF7-8160-963A881C13CC}"/>
              </a:ext>
            </a:extLst>
          </p:cNvPr>
          <p:cNvSpPr/>
          <p:nvPr/>
        </p:nvSpPr>
        <p:spPr>
          <a:xfrm>
            <a:off x="7066802" y="2344578"/>
            <a:ext cx="4622429" cy="812741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95604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>
                <a:latin typeface="Abadi" panose="020B0604020104020204" pitchFamily="34" charset="0"/>
              </a:rPr>
              <a:t>End to end work-flow integration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A6C6B4B1-6ED1-4FF9-8445-7604948431DD}"/>
              </a:ext>
            </a:extLst>
          </p:cNvPr>
          <p:cNvSpPr/>
          <p:nvPr/>
        </p:nvSpPr>
        <p:spPr>
          <a:xfrm>
            <a:off x="7066801" y="3451956"/>
            <a:ext cx="4622429" cy="812741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956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>
                <a:latin typeface="Abadi" panose="020B0604020104020204" pitchFamily="34" charset="0"/>
              </a:rPr>
              <a:t>Highly customized and tuned for the business users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69515-11FF-4CF7-A89A-70D1297ED13E}"/>
              </a:ext>
            </a:extLst>
          </p:cNvPr>
          <p:cNvGrpSpPr/>
          <p:nvPr/>
        </p:nvGrpSpPr>
        <p:grpSpPr>
          <a:xfrm>
            <a:off x="6091132" y="1244378"/>
            <a:ext cx="918000" cy="918000"/>
            <a:chOff x="6091132" y="1362364"/>
            <a:chExt cx="918000" cy="91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C0679B-DACD-43E3-9D0C-8C1142C75EAD}"/>
                </a:ext>
              </a:extLst>
            </p:cNvPr>
            <p:cNvSpPr/>
            <p:nvPr/>
          </p:nvSpPr>
          <p:spPr>
            <a:xfrm>
              <a:off x="6091132" y="1362364"/>
              <a:ext cx="918000" cy="91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72C4"/>
              </a:solidFill>
              <a:headEnd type="none" w="lg" len="lg"/>
              <a:tailEnd type="none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accent4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576D36-1D2D-475F-8C3B-1E57655B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792" y="1447559"/>
              <a:ext cx="757534" cy="75753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4AB9F-F5EB-4144-B63F-8051CFC633C4}"/>
              </a:ext>
            </a:extLst>
          </p:cNvPr>
          <p:cNvGrpSpPr/>
          <p:nvPr/>
        </p:nvGrpSpPr>
        <p:grpSpPr>
          <a:xfrm>
            <a:off x="6091132" y="3419658"/>
            <a:ext cx="918000" cy="918000"/>
            <a:chOff x="6091132" y="3576972"/>
            <a:chExt cx="918000" cy="91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CF320-901E-4F07-A135-7C071B05A5D3}"/>
                </a:ext>
              </a:extLst>
            </p:cNvPr>
            <p:cNvSpPr/>
            <p:nvPr/>
          </p:nvSpPr>
          <p:spPr>
            <a:xfrm>
              <a:off x="6091132" y="3576972"/>
              <a:ext cx="918000" cy="91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accent4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096706-3C9D-4828-B279-489F560E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961" y="3667540"/>
              <a:ext cx="757533" cy="75753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F85EF3-8241-4CC1-BEE9-F75369F17E1C}"/>
              </a:ext>
            </a:extLst>
          </p:cNvPr>
          <p:cNvGrpSpPr/>
          <p:nvPr/>
        </p:nvGrpSpPr>
        <p:grpSpPr>
          <a:xfrm>
            <a:off x="6020326" y="2312084"/>
            <a:ext cx="957476" cy="918540"/>
            <a:chOff x="6020326" y="2491706"/>
            <a:chExt cx="957476" cy="9185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03C943-5D06-4149-9650-AAC2784F2A2E}"/>
                </a:ext>
              </a:extLst>
            </p:cNvPr>
            <p:cNvSpPr/>
            <p:nvPr/>
          </p:nvSpPr>
          <p:spPr>
            <a:xfrm>
              <a:off x="6099580" y="2491706"/>
              <a:ext cx="878222" cy="87822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chemeClr val="accent4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15C174-DD66-43D4-9305-7AD2C1B84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326" y="2492246"/>
              <a:ext cx="918000" cy="91800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3F99779-999F-40DD-ADF0-12BA63146BC2}"/>
              </a:ext>
            </a:extLst>
          </p:cNvPr>
          <p:cNvSpPr/>
          <p:nvPr/>
        </p:nvSpPr>
        <p:spPr>
          <a:xfrm>
            <a:off x="78656" y="2146744"/>
            <a:ext cx="49549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Impact Analytics is enabling the </a:t>
            </a:r>
            <a:r>
              <a:rPr lang="en-IN" sz="4400" dirty="0">
                <a:solidFill>
                  <a:srgbClr val="00CCFF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future today </a:t>
            </a:r>
            <a:r>
              <a:rPr lang="en-IN" sz="44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for key CPG &amp; Retail clients</a:t>
            </a:r>
          </a:p>
        </p:txBody>
      </p:sp>
      <p:sp>
        <p:nvSpPr>
          <p:cNvPr id="18" name="Callout: Left Arrow 17">
            <a:extLst>
              <a:ext uri="{FF2B5EF4-FFF2-40B4-BE49-F238E27FC236}">
                <a16:creationId xmlns:a16="http://schemas.microsoft.com/office/drawing/2014/main" id="{50303F7C-4ECF-4299-8A7D-8AA46AA8B1D9}"/>
              </a:ext>
            </a:extLst>
          </p:cNvPr>
          <p:cNvSpPr/>
          <p:nvPr/>
        </p:nvSpPr>
        <p:spPr>
          <a:xfrm>
            <a:off x="7066801" y="4559335"/>
            <a:ext cx="4622429" cy="812741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956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400" dirty="0">
                <a:latin typeface="Abadi" panose="020B0604020104020204" pitchFamily="34" charset="0"/>
              </a:rPr>
              <a:t>Advanced methods to clean &amp; structure data for long term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2C0554-03D2-4C6B-A8F3-CD0F2D435813}"/>
              </a:ext>
            </a:extLst>
          </p:cNvPr>
          <p:cNvSpPr/>
          <p:nvPr/>
        </p:nvSpPr>
        <p:spPr>
          <a:xfrm>
            <a:off x="6091132" y="4526594"/>
            <a:ext cx="918000" cy="918000"/>
          </a:xfrm>
          <a:prstGeom prst="ellipse">
            <a:avLst/>
          </a:prstGeom>
          <a:solidFill>
            <a:schemeClr val="bg1"/>
          </a:solidFill>
          <a:ln>
            <a:solidFill>
              <a:srgbClr val="5B9BD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accent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F34AA-E909-4085-AC95-8AD1F488EDF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18" y="4554727"/>
            <a:ext cx="841620" cy="8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999EF4C-FA17-4918-9249-DC5BE840A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427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5368EE-FDC1-4A97-9D6D-198806CA1271}"/>
              </a:ext>
            </a:extLst>
          </p:cNvPr>
          <p:cNvSpPr/>
          <p:nvPr/>
        </p:nvSpPr>
        <p:spPr bwMode="auto">
          <a:xfrm>
            <a:off x="8345154" y="4680567"/>
            <a:ext cx="3453556" cy="80210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IN" sz="240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Bottom-line impact for a leading foods company</a:t>
            </a:r>
            <a:endParaRPr lang="en-IN" sz="2400" b="0" dirty="0">
              <a:solidFill>
                <a:sysClr val="windowText" lastClr="000000"/>
              </a:solidFill>
              <a:latin typeface="Abadi" panose="020B06040201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EBEFFD-D17D-48DB-BD28-8B6AB0211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45" y="1124324"/>
            <a:ext cx="6324465" cy="3336948"/>
          </a:xfrm>
          <a:prstGeom prst="rect">
            <a:avLst/>
          </a:prstGeom>
        </p:spPr>
      </p:pic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7184E135-453D-4EDA-93F1-7C4D7FAAC7F9}"/>
              </a:ext>
            </a:extLst>
          </p:cNvPr>
          <p:cNvSpPr/>
          <p:nvPr/>
        </p:nvSpPr>
        <p:spPr>
          <a:xfrm rot="16200000">
            <a:off x="1302778" y="749437"/>
            <a:ext cx="2965673" cy="5571228"/>
          </a:xfrm>
          <a:prstGeom prst="foldedCorner">
            <a:avLst>
              <a:gd name="adj" fmla="val 38846"/>
            </a:avLst>
          </a:prstGeom>
          <a:solidFill>
            <a:srgbClr val="063A8B"/>
          </a:solidFill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4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AB2AE-3D7A-4B92-984F-60CAD6A2E765}"/>
              </a:ext>
            </a:extLst>
          </p:cNvPr>
          <p:cNvSpPr/>
          <p:nvPr/>
        </p:nvSpPr>
        <p:spPr>
          <a:xfrm>
            <a:off x="85988" y="2153032"/>
            <a:ext cx="4810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Our products help solve </a:t>
            </a:r>
            <a:r>
              <a:rPr lang="en-IN" sz="4400" dirty="0">
                <a:solidFill>
                  <a:srgbClr val="00CCFF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key problems </a:t>
            </a:r>
            <a:r>
              <a:rPr lang="en-IN" sz="44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for CPG / Retail companies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F2020-4E4B-486C-B725-1404C60615D3}"/>
              </a:ext>
            </a:extLst>
          </p:cNvPr>
          <p:cNvSpPr/>
          <p:nvPr/>
        </p:nvSpPr>
        <p:spPr bwMode="auto">
          <a:xfrm>
            <a:off x="6109055" y="4680567"/>
            <a:ext cx="2144386" cy="80210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IN" sz="4000" b="1" dirty="0">
                <a:solidFill>
                  <a:srgbClr val="00CCFF"/>
                </a:solidFill>
                <a:latin typeface="Abadi" panose="020B0604020104020204" pitchFamily="34" charset="0"/>
              </a:rPr>
              <a:t>+$12Mn</a:t>
            </a:r>
            <a:endParaRPr lang="en-IN" sz="4000" b="1" dirty="0">
              <a:latin typeface="Abadi" panose="020B06040201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517579-B401-4782-8520-B06CDC061F8F}"/>
              </a:ext>
            </a:extLst>
          </p:cNvPr>
          <p:cNvCxnSpPr>
            <a:cxnSpLocks/>
          </p:cNvCxnSpPr>
          <p:nvPr/>
        </p:nvCxnSpPr>
        <p:spPr>
          <a:xfrm>
            <a:off x="8253441" y="4819815"/>
            <a:ext cx="0" cy="590970"/>
          </a:xfrm>
          <a:prstGeom prst="line">
            <a:avLst/>
          </a:prstGeom>
          <a:ln w="2857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92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7D49D09-2447-4637-8A45-4B5FA2CB28CF}"/>
              </a:ext>
            </a:extLst>
          </p:cNvPr>
          <p:cNvSpPr/>
          <p:nvPr/>
        </p:nvSpPr>
        <p:spPr>
          <a:xfrm rot="16200000">
            <a:off x="1302778" y="749437"/>
            <a:ext cx="2965673" cy="5571228"/>
          </a:xfrm>
          <a:prstGeom prst="foldedCorner">
            <a:avLst>
              <a:gd name="adj" fmla="val 38846"/>
            </a:avLst>
          </a:prstGeom>
          <a:solidFill>
            <a:srgbClr val="063A8B"/>
          </a:solidFill>
          <a:ln>
            <a:noFill/>
            <a:headEnd type="none" w="lg" len="lg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4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153B490-0590-4EFD-9156-D795B11749B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667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AC8EA1A-8FC1-4126-A169-51C8735BD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77" y="1617375"/>
            <a:ext cx="6882066" cy="3696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E7373-17DC-4292-8A45-755AD4699AB0}"/>
              </a:ext>
            </a:extLst>
          </p:cNvPr>
          <p:cNvSpPr/>
          <p:nvPr/>
        </p:nvSpPr>
        <p:spPr>
          <a:xfrm>
            <a:off x="133372" y="2198394"/>
            <a:ext cx="48656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IA is a </a:t>
            </a:r>
            <a:r>
              <a:rPr lang="en-IN" sz="4000" dirty="0">
                <a:solidFill>
                  <a:srgbClr val="00CCFF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+200 global team </a:t>
            </a:r>
            <a:r>
              <a:rPr lang="en-IN" sz="40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for deploying business relevant A.I. solutions</a:t>
            </a:r>
          </a:p>
        </p:txBody>
      </p:sp>
    </p:spTree>
    <p:extLst>
      <p:ext uri="{BB962C8B-B14F-4D97-AF65-F5344CB8AC3E}">
        <p14:creationId xmlns:p14="http://schemas.microsoft.com/office/powerpoint/2010/main" val="23385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54CBCD0-B701-43F0-BB3D-1295B855D7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5841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086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QIqKKISCypuZMOdpg3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3Cj9lIStua7VS_ZNYR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Bp71zrQ.iacrBv6vfB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Office Theme</vt:lpstr>
      <vt:lpstr>think-cell Slide</vt:lpstr>
      <vt:lpstr>       AI and Advanced Analytics need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Aniket Banerjee</dc:creator>
  <cp:lastModifiedBy>J Hampto</cp:lastModifiedBy>
  <cp:revision>30</cp:revision>
  <dcterms:created xsi:type="dcterms:W3CDTF">2019-04-01T13:23:58Z</dcterms:created>
  <dcterms:modified xsi:type="dcterms:W3CDTF">2019-04-10T14:18:23Z</dcterms:modified>
</cp:coreProperties>
</file>